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notesSlides/notesSlide12.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3.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charts/chart6.xml" ContentType="application/vnd.openxmlformats-officedocument.drawingml.chart+xml"/>
  <Override PartName="/ppt/charts/style5.xml" ContentType="application/vnd.ms-office.chartstyle+xml"/>
  <Override PartName="/ppt/charts/colors5.xml" ContentType="application/vnd.ms-office.chartcolorstyle+xml"/>
  <Override PartName="/ppt/tags/tag2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7.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3.xml" ContentType="application/vnd.openxmlformats-officedocument.presentationml.notesSlide+xml"/>
  <Override PartName="/ppt/charts/chart8.xml" ContentType="application/vnd.openxmlformats-officedocument.drawingml.chart+xml"/>
  <Override PartName="/ppt/charts/style7.xml" ContentType="application/vnd.ms-office.chartstyle+xml"/>
  <Override PartName="/ppt/charts/colors7.xml" ContentType="application/vnd.ms-office.chartcolorstyle+xml"/>
  <Override PartName="/ppt/tags/tag27.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charts/chart9.xml" ContentType="application/vnd.openxmlformats-officedocument.drawingml.chart+xml"/>
  <Override PartName="/ppt/charts/style8.xml" ContentType="application/vnd.ms-office.chartstyle+xml"/>
  <Override PartName="/ppt/charts/colors8.xml" ContentType="application/vnd.ms-office.chartcolorstyle+xml"/>
  <Override PartName="/ppt/charts/chart10.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8.xml" ContentType="application/vnd.openxmlformats-officedocument.presentationml.notesSlide+xml"/>
  <Override PartName="/ppt/charts/chart11.xml" ContentType="application/vnd.openxmlformats-officedocument.drawingml.chart+xml"/>
  <Override PartName="/ppt/charts/style10.xml" ContentType="application/vnd.ms-office.chartstyle+xml"/>
  <Override PartName="/ppt/charts/colors10.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notesSlides/notesSlide29.xml" ContentType="application/vnd.openxmlformats-officedocument.presentationml.notesSl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3.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0.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31.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32.xml" ContentType="application/vnd.openxmlformats-officedocument.presentationml.notesSlid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3.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34.xml" ContentType="application/vnd.openxmlformats-officedocument.presentationml.notesSlid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35.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37.xml" ContentType="application/vnd.openxmlformats-officedocument.presentationml.notesSlid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38.xml" ContentType="application/vnd.openxmlformats-officedocument.presentationml.notesSlid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9.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40.xml" ContentType="application/vnd.openxmlformats-officedocument.presentationml.notesSlid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41.xml" ContentType="application/vnd.openxmlformats-officedocument.presentationml.notesSlid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3"/>
  </p:notesMasterIdLst>
  <p:sldIdLst>
    <p:sldId id="10551" r:id="rId4"/>
    <p:sldId id="10400" r:id="rId5"/>
    <p:sldId id="10554" r:id="rId6"/>
    <p:sldId id="10508" r:id="rId7"/>
    <p:sldId id="10555" r:id="rId8"/>
    <p:sldId id="10556" r:id="rId9"/>
    <p:sldId id="10557" r:id="rId10"/>
    <p:sldId id="10629" r:id="rId11"/>
    <p:sldId id="10415" r:id="rId12"/>
    <p:sldId id="10562" r:id="rId13"/>
    <p:sldId id="10592" r:id="rId14"/>
    <p:sldId id="10593" r:id="rId15"/>
    <p:sldId id="10594" r:id="rId16"/>
    <p:sldId id="10595" r:id="rId17"/>
    <p:sldId id="10563" r:id="rId18"/>
    <p:sldId id="10597" r:id="rId19"/>
    <p:sldId id="10620" r:id="rId20"/>
    <p:sldId id="10617" r:id="rId21"/>
    <p:sldId id="10599" r:id="rId22"/>
    <p:sldId id="10600" r:id="rId23"/>
    <p:sldId id="10601" r:id="rId24"/>
    <p:sldId id="10568" r:id="rId25"/>
    <p:sldId id="10002" r:id="rId26"/>
    <p:sldId id="10623" r:id="rId27"/>
    <p:sldId id="10618" r:id="rId28"/>
    <p:sldId id="10619" r:id="rId29"/>
    <p:sldId id="10573" r:id="rId30"/>
    <p:sldId id="10003" r:id="rId31"/>
    <p:sldId id="10624" r:id="rId32"/>
    <p:sldId id="10576" r:id="rId33"/>
    <p:sldId id="10000" r:id="rId34"/>
    <p:sldId id="10625" r:id="rId35"/>
    <p:sldId id="10579" r:id="rId36"/>
    <p:sldId id="10004" r:id="rId37"/>
    <p:sldId id="10626" r:id="rId38"/>
    <p:sldId id="10582" r:id="rId39"/>
    <p:sldId id="10621" r:id="rId40"/>
    <p:sldId id="10627" r:id="rId41"/>
    <p:sldId id="10585" r:id="rId42"/>
    <p:sldId id="10001" r:id="rId43"/>
    <p:sldId id="10628" r:id="rId44"/>
    <p:sldId id="10588" r:id="rId45"/>
    <p:sldId id="10613" r:id="rId46"/>
    <p:sldId id="10614" r:id="rId47"/>
    <p:sldId id="10615" r:id="rId48"/>
    <p:sldId id="10616" r:id="rId49"/>
    <p:sldId id="487" r:id="rId50"/>
    <p:sldId id="488" r:id="rId51"/>
    <p:sldId id="10552"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ff Aldridge" initials="JA" lastIdx="12" clrIdx="0">
    <p:extLst>
      <p:ext uri="{19B8F6BF-5375-455C-9EA6-DF929625EA0E}">
        <p15:presenceInfo xmlns:p15="http://schemas.microsoft.com/office/powerpoint/2012/main" userId="S::jaldridge@cfigroup.com::35155919-cb59-4ab6-8164-6cd4906ac1e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F1F9"/>
    <a:srgbClr val="D6DCE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9.xml"/><Relationship Id="rId1" Type="http://schemas.microsoft.com/office/2011/relationships/chartStyle" Target="style9.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0.xml"/><Relationship Id="rId1" Type="http://schemas.microsoft.com/office/2011/relationships/chartStyle" Target="style1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1.xml"/><Relationship Id="rId1" Type="http://schemas.microsoft.com/office/2011/relationships/chartStyle" Target="style11.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2.xml"/><Relationship Id="rId1" Type="http://schemas.microsoft.com/office/2011/relationships/chartStyle" Target="style1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6.xml"/><Relationship Id="rId1" Type="http://schemas.microsoft.com/office/2011/relationships/chartStyle" Target="style6.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7.xml"/><Relationship Id="rId1" Type="http://schemas.microsoft.com/office/2011/relationships/chartStyle" Target="style7.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06504317663991"/>
          <c:y val="0.14244547127541848"/>
          <c:w val="0.79135967574914912"/>
          <c:h val="0.8333031241790827"/>
        </c:manualLayout>
      </c:layout>
      <c:doughnutChart>
        <c:varyColors val="1"/>
        <c:ser>
          <c:idx val="0"/>
          <c:order val="0"/>
          <c:tx>
            <c:strRef>
              <c:f>Sheet1!$B$1</c:f>
              <c:strCache>
                <c:ptCount val="1"/>
                <c:pt idx="0">
                  <c:v>CSI</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589-4D24-A652-184E83F54DE0}"/>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1589-4D24-A652-184E83F54DE0}"/>
              </c:ext>
            </c:extLst>
          </c:dPt>
          <c:dPt>
            <c:idx val="2"/>
            <c:bubble3D val="0"/>
            <c:spPr>
              <a:noFill/>
              <a:ln w="19050">
                <a:noFill/>
              </a:ln>
              <a:effectLst/>
            </c:spPr>
            <c:extLst>
              <c:ext xmlns:c16="http://schemas.microsoft.com/office/drawing/2014/chart" uri="{C3380CC4-5D6E-409C-BE32-E72D297353CC}">
                <c16:uniqueId val="{00000005-1589-4D24-A652-184E83F54DE0}"/>
              </c:ext>
            </c:extLst>
          </c:dPt>
          <c:dLbls>
            <c:delete val="1"/>
          </c:dLbls>
          <c:val>
            <c:numRef>
              <c:f>Sheet1!$B$2:$B$4</c:f>
              <c:numCache>
                <c:formatCode>#</c:formatCode>
                <c:ptCount val="3"/>
                <c:pt idx="0">
                  <c:v>79</c:v>
                </c:pt>
                <c:pt idx="1">
                  <c:v>21</c:v>
                </c:pt>
                <c:pt idx="2">
                  <c:v>100</c:v>
                </c:pt>
              </c:numCache>
            </c:numRef>
          </c:val>
          <c:extLst>
            <c:ext xmlns:c16="http://schemas.microsoft.com/office/drawing/2014/chart" uri="{C3380CC4-5D6E-409C-BE32-E72D297353CC}">
              <c16:uniqueId val="{00000006-1589-4D24-A652-184E83F54DE0}"/>
            </c:ext>
          </c:extLst>
        </c:ser>
        <c:dLbls>
          <c:showLegendKey val="0"/>
          <c:showVal val="1"/>
          <c:showCatName val="0"/>
          <c:showSerName val="0"/>
          <c:showPercent val="0"/>
          <c:showBubbleSize val="0"/>
          <c:showLeaderLines val="1"/>
        </c:dLbls>
        <c:firstSliceAng val="270"/>
        <c:holeSize val="4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22578102488719"/>
          <c:y val="5.5420307602623523E-2"/>
          <c:w val="0.59041230445667903"/>
          <c:h val="0.90983529813564112"/>
        </c:manualLayout>
      </c:layout>
      <c:barChart>
        <c:barDir val="bar"/>
        <c:grouping val="clustered"/>
        <c:varyColors val="0"/>
        <c:ser>
          <c:idx val="3"/>
          <c:order val="0"/>
          <c:tx>
            <c:strRef>
              <c:f>Sheet1!$E$1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 DAAC</c:v>
                </c:pt>
                <c:pt idx="3">
                  <c:v>ORNL DAAC</c:v>
                </c:pt>
                <c:pt idx="4">
                  <c:v>PO DAAC-JPL</c:v>
                </c:pt>
                <c:pt idx="5">
                  <c:v>SEDAC</c:v>
                </c:pt>
              </c:strCache>
            </c:strRef>
          </c:cat>
          <c:val>
            <c:numRef>
              <c:f>Sheet1!$E$2:$E$7</c:f>
              <c:numCache>
                <c:formatCode>#,##0</c:formatCode>
                <c:ptCount val="6"/>
                <c:pt idx="0">
                  <c:v>84</c:v>
                </c:pt>
                <c:pt idx="1">
                  <c:v>86</c:v>
                </c:pt>
                <c:pt idx="2">
                  <c:v>86</c:v>
                </c:pt>
                <c:pt idx="3">
                  <c:v>89</c:v>
                </c:pt>
                <c:pt idx="4">
                  <c:v>84</c:v>
                </c:pt>
                <c:pt idx="5">
                  <c:v>82</c:v>
                </c:pt>
              </c:numCache>
            </c:numRef>
          </c:val>
          <c:extLst>
            <c:ext xmlns:c16="http://schemas.microsoft.com/office/drawing/2014/chart" uri="{C3380CC4-5D6E-409C-BE32-E72D297353CC}">
              <c16:uniqueId val="{00000003-ED5D-4B1E-AFCF-5FF9193E3F7B}"/>
            </c:ext>
          </c:extLst>
        </c:ser>
        <c:ser>
          <c:idx val="1"/>
          <c:order val="2"/>
          <c:tx>
            <c:strRef>
              <c:f>Sheet1!$C$1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 DAAC</c:v>
                </c:pt>
                <c:pt idx="3">
                  <c:v>ORNL DAAC</c:v>
                </c:pt>
                <c:pt idx="4">
                  <c:v>PO DAAC-JPL</c:v>
                </c:pt>
                <c:pt idx="5">
                  <c:v>SEDAC</c:v>
                </c:pt>
              </c:strCache>
            </c:strRef>
          </c:cat>
          <c:val>
            <c:numRef>
              <c:f>Sheet1!$C$2:$C$7</c:f>
              <c:numCache>
                <c:formatCode>#,##0</c:formatCode>
                <c:ptCount val="6"/>
                <c:pt idx="0">
                  <c:v>82</c:v>
                </c:pt>
                <c:pt idx="1">
                  <c:v>86</c:v>
                </c:pt>
                <c:pt idx="2">
                  <c:v>88</c:v>
                </c:pt>
                <c:pt idx="3">
                  <c:v>85</c:v>
                </c:pt>
                <c:pt idx="4">
                  <c:v>85</c:v>
                </c:pt>
                <c:pt idx="5">
                  <c:v>81</c:v>
                </c:pt>
              </c:numCache>
            </c:numRef>
          </c:val>
          <c:extLst>
            <c:ext xmlns:c16="http://schemas.microsoft.com/office/drawing/2014/chart" uri="{C3380CC4-5D6E-409C-BE32-E72D297353CC}">
              <c16:uniqueId val="{00000001-ED5D-4B1E-AFCF-5FF9193E3F7B}"/>
            </c:ext>
          </c:extLst>
        </c:ser>
        <c:dLbls>
          <c:showLegendKey val="0"/>
          <c:showVal val="0"/>
          <c:showCatName val="0"/>
          <c:showSerName val="0"/>
          <c:showPercent val="0"/>
          <c:showBubbleSize val="0"/>
        </c:dLbls>
        <c:gapWidth val="100"/>
        <c:axId val="1134952912"/>
        <c:axId val="1253244944"/>
        <c:extLst>
          <c:ext xmlns:c15="http://schemas.microsoft.com/office/drawing/2012/chart" uri="{02D57815-91ED-43cb-92C2-25804820EDAC}">
            <c15:filteredBarSeries>
              <c15:ser>
                <c:idx val="2"/>
                <c:order val="1"/>
                <c:tx>
                  <c:strRef>
                    <c:extLst>
                      <c:ext uri="{02D57815-91ED-43cb-92C2-25804820EDAC}">
                        <c15:formulaRef>
                          <c15:sqref>Sheet1!$D$1</c15:sqref>
                        </c15:formulaRef>
                      </c:ext>
                    </c:extLst>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MODAPS LAADS</c:v>
                      </c:pt>
                      <c:pt idx="1">
                        <c:v>NSIDC DAAC</c:v>
                      </c:pt>
                      <c:pt idx="2">
                        <c:v>OB DAAC</c:v>
                      </c:pt>
                      <c:pt idx="3">
                        <c:v>ORNL DAAC</c:v>
                      </c:pt>
                      <c:pt idx="4">
                        <c:v>PO DAAC-JPL</c:v>
                      </c:pt>
                      <c:pt idx="5">
                        <c:v>SEDAC</c:v>
                      </c:pt>
                    </c:strCache>
                  </c:strRef>
                </c:cat>
                <c:val>
                  <c:numRef>
                    <c:extLst>
                      <c:ext uri="{02D57815-91ED-43cb-92C2-25804820EDAC}">
                        <c15:formulaRef>
                          <c15:sqref>Sheet1!$D$2:$D$7</c15:sqref>
                        </c15:formulaRef>
                      </c:ext>
                    </c:extLst>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ED5D-4B1E-AFCF-5FF9193E3F7B}"/>
                  </c:ext>
                </c:extLst>
              </c15:ser>
            </c15:filteredBarSeries>
            <c15:filteredBarSeries>
              <c15:ser>
                <c:idx val="0"/>
                <c:order val="3"/>
                <c:tx>
                  <c:strRef>
                    <c:extLst xmlns:c15="http://schemas.microsoft.com/office/drawing/2012/chart">
                      <c:ext xmlns:c15="http://schemas.microsoft.com/office/drawing/2012/chart" uri="{02D57815-91ED-43cb-92C2-25804820EDAC}">
                        <c15:formulaRef>
                          <c15:sqref>Sheet1!$B$1</c15:sqref>
                        </c15:formulaRef>
                      </c:ext>
                    </c:extLst>
                    <c:strCache>
                      <c:ptCount val="1"/>
                      <c:pt idx="0">
                        <c:v>2019</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Sheet1!$A$2:$A$7</c15:sqref>
                        </c15:formulaRef>
                      </c:ext>
                    </c:extLst>
                    <c:strCache>
                      <c:ptCount val="6"/>
                      <c:pt idx="0">
                        <c:v>MODAPS LAADS</c:v>
                      </c:pt>
                      <c:pt idx="1">
                        <c:v>NSIDC DAAC</c:v>
                      </c:pt>
                      <c:pt idx="2">
                        <c:v>OB DAAC</c:v>
                      </c:pt>
                      <c:pt idx="3">
                        <c:v>ORNL DAAC</c:v>
                      </c:pt>
                      <c:pt idx="4">
                        <c:v>PO DAAC-JPL</c:v>
                      </c:pt>
                      <c:pt idx="5">
                        <c:v>SEDAC</c:v>
                      </c:pt>
                    </c:strCache>
                  </c:strRef>
                </c:cat>
                <c:val>
                  <c:numRef>
                    <c:extLst xmlns:c15="http://schemas.microsoft.com/office/drawing/2012/chart">
                      <c:ext xmlns:c15="http://schemas.microsoft.com/office/drawing/2012/chart" uri="{02D57815-91ED-43cb-92C2-25804820EDAC}">
                        <c15:formulaRef>
                          <c15:sqref>Sheet1!$B$2:$B$7</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0-ED5D-4B1E-AFCF-5FF9193E3F7B}"/>
                  </c:ext>
                </c:extLst>
              </c15:ser>
            </c15:filteredBarSeries>
          </c:ext>
        </c:extLst>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11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2015218616506"/>
          <c:y val="0.29505088024871462"/>
          <c:w val="0.65007412328851577"/>
          <c:h val="0.47920248198274135"/>
        </c:manualLayout>
      </c:layout>
      <c:barChart>
        <c:barDir val="col"/>
        <c:grouping val="clustered"/>
        <c:varyColors val="0"/>
        <c:ser>
          <c:idx val="0"/>
          <c:order val="0"/>
          <c:tx>
            <c:strRef>
              <c:f>Sheet1!$A$2</c:f>
              <c:strCache>
                <c:ptCount val="1"/>
                <c:pt idx="0">
                  <c:v>Product Documentation</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Sheet1!$B$2:$F$2</c:f>
              <c:numCache>
                <c:formatCode>0</c:formatCode>
                <c:ptCount val="5"/>
                <c:pt idx="0">
                  <c:v>81</c:v>
                </c:pt>
                <c:pt idx="1">
                  <c:v>0</c:v>
                </c:pt>
                <c:pt idx="2">
                  <c:v>82</c:v>
                </c:pt>
                <c:pt idx="3">
                  <c:v>0</c:v>
                </c:pt>
                <c:pt idx="4">
                  <c:v>83</c:v>
                </c:pt>
              </c:numCache>
            </c:numRef>
          </c:val>
          <c:extLst>
            <c:ext xmlns:c16="http://schemas.microsoft.com/office/drawing/2014/chart" uri="{C3380CC4-5D6E-409C-BE32-E72D297353CC}">
              <c16:uniqueId val="{00000000-211F-4437-B466-4EAB4D395787}"/>
            </c:ext>
          </c:extLst>
        </c:ser>
        <c:dLbls>
          <c:showLegendKey val="0"/>
          <c:showVal val="0"/>
          <c:showCatName val="0"/>
          <c:showSerName val="0"/>
          <c:showPercent val="0"/>
          <c:showBubbleSize val="0"/>
        </c:dLbls>
        <c:gapWidth val="219"/>
        <c:overlap val="-27"/>
        <c:axId val="559634943"/>
        <c:axId val="557887071"/>
      </c:barChart>
      <c:catAx>
        <c:axId val="55963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Arial" panose="020B0604020202020204" pitchFamily="34" charset="0"/>
              </a:defRPr>
            </a:pPr>
            <a:endParaRPr lang="en-US"/>
          </a:p>
        </c:txPr>
        <c:crossAx val="557887071"/>
        <c:crosses val="autoZero"/>
        <c:auto val="1"/>
        <c:lblAlgn val="ctr"/>
        <c:lblOffset val="100"/>
        <c:noMultiLvlLbl val="0"/>
      </c:catAx>
      <c:valAx>
        <c:axId val="557887071"/>
        <c:scaling>
          <c:orientation val="minMax"/>
          <c:max val="10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noFill/>
                <a:latin typeface="+mj-lt"/>
                <a:ea typeface="+mn-ea"/>
                <a:cs typeface="Arial" panose="020B0604020202020204" pitchFamily="34" charset="0"/>
              </a:defRPr>
            </a:pPr>
            <a:endParaRPr lang="en-US"/>
          </a:p>
        </c:txPr>
        <c:crossAx val="559634943"/>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mj-lt"/>
          <a:cs typeface="Arial" panose="020B0604020202020204" pitchFamily="34" charset="0"/>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56871358161342"/>
          <c:y val="5.5420307602623523E-2"/>
          <c:w val="0.33097359050382524"/>
          <c:h val="0.90750835363913052"/>
        </c:manualLayout>
      </c:layout>
      <c:barChart>
        <c:barDir val="bar"/>
        <c:grouping val="clustered"/>
        <c:varyColors val="0"/>
        <c:ser>
          <c:idx val="3"/>
          <c:order val="0"/>
          <c:tx>
            <c:strRef>
              <c:f>Sheet1!$E$1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Sheet1!$E$2:$E$7</c:f>
              <c:numCache>
                <c:formatCode>#,##0</c:formatCode>
                <c:ptCount val="6"/>
                <c:pt idx="0">
                  <c:v>81</c:v>
                </c:pt>
                <c:pt idx="1">
                  <c:v>87</c:v>
                </c:pt>
                <c:pt idx="2">
                  <c:v>84</c:v>
                </c:pt>
                <c:pt idx="3">
                  <c:v>83</c:v>
                </c:pt>
                <c:pt idx="4">
                  <c:v>81</c:v>
                </c:pt>
                <c:pt idx="5">
                  <c:v>84</c:v>
                </c:pt>
              </c:numCache>
            </c:numRef>
          </c:val>
          <c:extLst>
            <c:ext xmlns:c16="http://schemas.microsoft.com/office/drawing/2014/chart" uri="{C3380CC4-5D6E-409C-BE32-E72D297353CC}">
              <c16:uniqueId val="{00000003-758A-4FB7-B3F4-F778DE8A6801}"/>
            </c:ext>
          </c:extLst>
        </c:ser>
        <c:ser>
          <c:idx val="1"/>
          <c:order val="2"/>
          <c:tx>
            <c:strRef>
              <c:f>Sheet1!$C$1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Sheet1!$C$2:$C$7</c:f>
              <c:numCache>
                <c:formatCode>#,##0</c:formatCode>
                <c:ptCount val="6"/>
                <c:pt idx="0">
                  <c:v>81</c:v>
                </c:pt>
                <c:pt idx="1">
                  <c:v>85</c:v>
                </c:pt>
                <c:pt idx="2">
                  <c:v>81</c:v>
                </c:pt>
                <c:pt idx="3">
                  <c:v>82</c:v>
                </c:pt>
                <c:pt idx="4">
                  <c:v>79</c:v>
                </c:pt>
                <c:pt idx="5">
                  <c:v>83</c:v>
                </c:pt>
              </c:numCache>
            </c:numRef>
          </c:val>
          <c:extLst>
            <c:ext xmlns:c16="http://schemas.microsoft.com/office/drawing/2014/chart" uri="{C3380CC4-5D6E-409C-BE32-E72D297353CC}">
              <c16:uniqueId val="{00000001-758A-4FB7-B3F4-F778DE8A6801}"/>
            </c:ext>
          </c:extLst>
        </c:ser>
        <c:dLbls>
          <c:showLegendKey val="0"/>
          <c:showVal val="0"/>
          <c:showCatName val="0"/>
          <c:showSerName val="0"/>
          <c:showPercent val="0"/>
          <c:showBubbleSize val="0"/>
        </c:dLbls>
        <c:gapWidth val="100"/>
        <c:axId val="1134952912"/>
        <c:axId val="1253244944"/>
        <c:extLst>
          <c:ext xmlns:c15="http://schemas.microsoft.com/office/drawing/2012/chart" uri="{02D57815-91ED-43cb-92C2-25804820EDAC}">
            <c15:filteredBarSeries>
              <c15:ser>
                <c:idx val="2"/>
                <c:order val="1"/>
                <c:tx>
                  <c:strRef>
                    <c:extLst>
                      <c:ext uri="{02D57815-91ED-43cb-92C2-25804820EDAC}">
                        <c15:formulaRef>
                          <c15:sqref>Sheet1!$D$1</c15:sqref>
                        </c15:formulaRef>
                      </c:ext>
                    </c:extLst>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ASDC-LaRC</c:v>
                      </c:pt>
                      <c:pt idx="1">
                        <c:v>ASF DAAC</c:v>
                      </c:pt>
                      <c:pt idx="2">
                        <c:v>CDDIS</c:v>
                      </c:pt>
                      <c:pt idx="3">
                        <c:v>GES DISC</c:v>
                      </c:pt>
                      <c:pt idx="4">
                        <c:v>GHRC</c:v>
                      </c:pt>
                      <c:pt idx="5">
                        <c:v>LP DAAC</c:v>
                      </c:pt>
                    </c:strCache>
                  </c:strRef>
                </c:cat>
                <c:val>
                  <c:numRef>
                    <c:extLst>
                      <c:ext uri="{02D57815-91ED-43cb-92C2-25804820EDAC}">
                        <c15:formulaRef>
                          <c15:sqref>Sheet1!$D$2:$D$7</c15:sqref>
                        </c15:formulaRef>
                      </c:ext>
                    </c:extLst>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758A-4FB7-B3F4-F778DE8A6801}"/>
                  </c:ext>
                </c:extLst>
              </c15:ser>
            </c15:filteredBarSeries>
            <c15:filteredBarSeries>
              <c15:ser>
                <c:idx val="0"/>
                <c:order val="3"/>
                <c:tx>
                  <c:strRef>
                    <c:extLst xmlns:c15="http://schemas.microsoft.com/office/drawing/2012/chart">
                      <c:ext xmlns:c15="http://schemas.microsoft.com/office/drawing/2012/chart" uri="{02D57815-91ED-43cb-92C2-25804820EDAC}">
                        <c15:formulaRef>
                          <c15:sqref>Sheet1!$B$1</c15:sqref>
                        </c15:formulaRef>
                      </c:ext>
                    </c:extLst>
                    <c:strCache>
                      <c:ptCount val="1"/>
                      <c:pt idx="0">
                        <c:v>2019</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Sheet1!$A$2:$A$7</c15:sqref>
                        </c15:formulaRef>
                      </c:ext>
                    </c:extLst>
                    <c:strCache>
                      <c:ptCount val="6"/>
                      <c:pt idx="0">
                        <c:v>ASDC-LaRC</c:v>
                      </c:pt>
                      <c:pt idx="1">
                        <c:v>ASF DAAC</c:v>
                      </c:pt>
                      <c:pt idx="2">
                        <c:v>CDDIS</c:v>
                      </c:pt>
                      <c:pt idx="3">
                        <c:v>GES DISC</c:v>
                      </c:pt>
                      <c:pt idx="4">
                        <c:v>GHRC</c:v>
                      </c:pt>
                      <c:pt idx="5">
                        <c:v>LP DAAC</c:v>
                      </c:pt>
                    </c:strCache>
                  </c:strRef>
                </c:cat>
                <c:val>
                  <c:numRef>
                    <c:extLst xmlns:c15="http://schemas.microsoft.com/office/drawing/2012/chart">
                      <c:ext xmlns:c15="http://schemas.microsoft.com/office/drawing/2012/chart" uri="{02D57815-91ED-43cb-92C2-25804820EDAC}">
                        <c15:formulaRef>
                          <c15:sqref>Sheet1!$B$2:$B$7</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0-758A-4FB7-B3F4-F778DE8A6801}"/>
                  </c:ext>
                </c:extLst>
              </c15:ser>
            </c15:filteredBarSeries>
          </c:ext>
        </c:extLst>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11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legend>
      <c:legendPos val="b"/>
      <c:layout>
        <c:manualLayout>
          <c:xMode val="edge"/>
          <c:yMode val="edge"/>
          <c:x val="0.29660256083867326"/>
          <c:y val="0.95268112560351692"/>
          <c:w val="0.6571549668499681"/>
          <c:h val="4.73188743964831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22578102488719"/>
          <c:y val="5.5420307602623523E-2"/>
          <c:w val="0.59041230445667903"/>
          <c:h val="0.90983529813564112"/>
        </c:manualLayout>
      </c:layout>
      <c:barChart>
        <c:barDir val="bar"/>
        <c:grouping val="clustered"/>
        <c:varyColors val="0"/>
        <c:ser>
          <c:idx val="3"/>
          <c:order val="0"/>
          <c:tx>
            <c:strRef>
              <c:f>Sheet1!$E$1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 DAAC</c:v>
                </c:pt>
                <c:pt idx="3">
                  <c:v>ORNL DAAC</c:v>
                </c:pt>
                <c:pt idx="4">
                  <c:v>PO DAAC-JPL</c:v>
                </c:pt>
                <c:pt idx="5">
                  <c:v>SEDAC</c:v>
                </c:pt>
              </c:strCache>
            </c:strRef>
          </c:cat>
          <c:val>
            <c:numRef>
              <c:f>Sheet1!$E$2:$E$7</c:f>
              <c:numCache>
                <c:formatCode>#,##0</c:formatCode>
                <c:ptCount val="6"/>
                <c:pt idx="0">
                  <c:v>82</c:v>
                </c:pt>
                <c:pt idx="1">
                  <c:v>84</c:v>
                </c:pt>
                <c:pt idx="2">
                  <c:v>83</c:v>
                </c:pt>
                <c:pt idx="3">
                  <c:v>86</c:v>
                </c:pt>
                <c:pt idx="4">
                  <c:v>81</c:v>
                </c:pt>
                <c:pt idx="5">
                  <c:v>82</c:v>
                </c:pt>
              </c:numCache>
            </c:numRef>
          </c:val>
          <c:extLst>
            <c:ext xmlns:c16="http://schemas.microsoft.com/office/drawing/2014/chart" uri="{C3380CC4-5D6E-409C-BE32-E72D297353CC}">
              <c16:uniqueId val="{00000003-ED5D-4B1E-AFCF-5FF9193E3F7B}"/>
            </c:ext>
          </c:extLst>
        </c:ser>
        <c:ser>
          <c:idx val="1"/>
          <c:order val="2"/>
          <c:tx>
            <c:strRef>
              <c:f>Sheet1!$C$1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 DAAC</c:v>
                </c:pt>
                <c:pt idx="3">
                  <c:v>ORNL DAAC</c:v>
                </c:pt>
                <c:pt idx="4">
                  <c:v>PO DAAC-JPL</c:v>
                </c:pt>
                <c:pt idx="5">
                  <c:v>SEDAC</c:v>
                </c:pt>
              </c:strCache>
            </c:strRef>
          </c:cat>
          <c:val>
            <c:numRef>
              <c:f>Sheet1!$C$2:$C$7</c:f>
              <c:numCache>
                <c:formatCode>#,##0</c:formatCode>
                <c:ptCount val="6"/>
                <c:pt idx="0">
                  <c:v>81</c:v>
                </c:pt>
                <c:pt idx="1">
                  <c:v>82</c:v>
                </c:pt>
                <c:pt idx="2">
                  <c:v>83</c:v>
                </c:pt>
                <c:pt idx="3">
                  <c:v>83</c:v>
                </c:pt>
                <c:pt idx="4">
                  <c:v>78</c:v>
                </c:pt>
                <c:pt idx="5">
                  <c:v>81</c:v>
                </c:pt>
              </c:numCache>
            </c:numRef>
          </c:val>
          <c:extLst>
            <c:ext xmlns:c16="http://schemas.microsoft.com/office/drawing/2014/chart" uri="{C3380CC4-5D6E-409C-BE32-E72D297353CC}">
              <c16:uniqueId val="{00000001-ED5D-4B1E-AFCF-5FF9193E3F7B}"/>
            </c:ext>
          </c:extLst>
        </c:ser>
        <c:dLbls>
          <c:showLegendKey val="0"/>
          <c:showVal val="0"/>
          <c:showCatName val="0"/>
          <c:showSerName val="0"/>
          <c:showPercent val="0"/>
          <c:showBubbleSize val="0"/>
        </c:dLbls>
        <c:gapWidth val="100"/>
        <c:axId val="1134952912"/>
        <c:axId val="1253244944"/>
        <c:extLst>
          <c:ext xmlns:c15="http://schemas.microsoft.com/office/drawing/2012/chart" uri="{02D57815-91ED-43cb-92C2-25804820EDAC}">
            <c15:filteredBarSeries>
              <c15:ser>
                <c:idx val="2"/>
                <c:order val="1"/>
                <c:tx>
                  <c:strRef>
                    <c:extLst>
                      <c:ext uri="{02D57815-91ED-43cb-92C2-25804820EDAC}">
                        <c15:formulaRef>
                          <c15:sqref>Sheet1!$D$1</c15:sqref>
                        </c15:formulaRef>
                      </c:ext>
                    </c:extLst>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MODAPS LAADS</c:v>
                      </c:pt>
                      <c:pt idx="1">
                        <c:v>NSIDC DAAC</c:v>
                      </c:pt>
                      <c:pt idx="2">
                        <c:v>OB DAAC</c:v>
                      </c:pt>
                      <c:pt idx="3">
                        <c:v>ORNL DAAC</c:v>
                      </c:pt>
                      <c:pt idx="4">
                        <c:v>PO DAAC-JPL</c:v>
                      </c:pt>
                      <c:pt idx="5">
                        <c:v>SEDAC</c:v>
                      </c:pt>
                    </c:strCache>
                  </c:strRef>
                </c:cat>
                <c:val>
                  <c:numRef>
                    <c:extLst>
                      <c:ext uri="{02D57815-91ED-43cb-92C2-25804820EDAC}">
                        <c15:formulaRef>
                          <c15:sqref>Sheet1!$D$2:$D$7</c15:sqref>
                        </c15:formulaRef>
                      </c:ext>
                    </c:extLst>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ED5D-4B1E-AFCF-5FF9193E3F7B}"/>
                  </c:ext>
                </c:extLst>
              </c15:ser>
            </c15:filteredBarSeries>
            <c15:filteredBarSeries>
              <c15:ser>
                <c:idx val="0"/>
                <c:order val="3"/>
                <c:tx>
                  <c:strRef>
                    <c:extLst xmlns:c15="http://schemas.microsoft.com/office/drawing/2012/chart">
                      <c:ext xmlns:c15="http://schemas.microsoft.com/office/drawing/2012/chart" uri="{02D57815-91ED-43cb-92C2-25804820EDAC}">
                        <c15:formulaRef>
                          <c15:sqref>Sheet1!$B$1</c15:sqref>
                        </c15:formulaRef>
                      </c:ext>
                    </c:extLst>
                    <c:strCache>
                      <c:ptCount val="1"/>
                      <c:pt idx="0">
                        <c:v>2019</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Sheet1!$A$2:$A$7</c15:sqref>
                        </c15:formulaRef>
                      </c:ext>
                    </c:extLst>
                    <c:strCache>
                      <c:ptCount val="6"/>
                      <c:pt idx="0">
                        <c:v>MODAPS LAADS</c:v>
                      </c:pt>
                      <c:pt idx="1">
                        <c:v>NSIDC DAAC</c:v>
                      </c:pt>
                      <c:pt idx="2">
                        <c:v>OB DAAC</c:v>
                      </c:pt>
                      <c:pt idx="3">
                        <c:v>ORNL DAAC</c:v>
                      </c:pt>
                      <c:pt idx="4">
                        <c:v>PO DAAC-JPL</c:v>
                      </c:pt>
                      <c:pt idx="5">
                        <c:v>SEDAC</c:v>
                      </c:pt>
                    </c:strCache>
                  </c:strRef>
                </c:cat>
                <c:val>
                  <c:numRef>
                    <c:extLst xmlns:c15="http://schemas.microsoft.com/office/drawing/2012/chart">
                      <c:ext xmlns:c15="http://schemas.microsoft.com/office/drawing/2012/chart" uri="{02D57815-91ED-43cb-92C2-25804820EDAC}">
                        <c15:formulaRef>
                          <c15:sqref>Sheet1!$B$2:$B$7</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0-ED5D-4B1E-AFCF-5FF9193E3F7B}"/>
                  </c:ext>
                </c:extLst>
              </c15:ser>
            </c15:filteredBarSeries>
          </c:ext>
        </c:extLst>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11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2015218616506"/>
          <c:y val="0.29505088024871462"/>
          <c:w val="0.65007412328851577"/>
          <c:h val="0.47920248198274135"/>
        </c:manualLayout>
      </c:layout>
      <c:barChart>
        <c:barDir val="col"/>
        <c:grouping val="clustered"/>
        <c:varyColors val="0"/>
        <c:ser>
          <c:idx val="0"/>
          <c:order val="0"/>
          <c:tx>
            <c:strRef>
              <c:f>Sheet1!$A$2</c:f>
              <c:strCache>
                <c:ptCount val="1"/>
                <c:pt idx="0">
                  <c:v>Product Selection and Order</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Sheet1!$B$2:$F$2</c:f>
              <c:numCache>
                <c:formatCode>0</c:formatCode>
                <c:ptCount val="5"/>
                <c:pt idx="0">
                  <c:v>83</c:v>
                </c:pt>
                <c:pt idx="1">
                  <c:v>0</c:v>
                </c:pt>
                <c:pt idx="2">
                  <c:v>83</c:v>
                </c:pt>
                <c:pt idx="3">
                  <c:v>0</c:v>
                </c:pt>
                <c:pt idx="4">
                  <c:v>85</c:v>
                </c:pt>
              </c:numCache>
            </c:numRef>
          </c:val>
          <c:extLst>
            <c:ext xmlns:c16="http://schemas.microsoft.com/office/drawing/2014/chart" uri="{C3380CC4-5D6E-409C-BE32-E72D297353CC}">
              <c16:uniqueId val="{00000000-211F-4437-B466-4EAB4D395787}"/>
            </c:ext>
          </c:extLst>
        </c:ser>
        <c:dLbls>
          <c:showLegendKey val="0"/>
          <c:showVal val="0"/>
          <c:showCatName val="0"/>
          <c:showSerName val="0"/>
          <c:showPercent val="0"/>
          <c:showBubbleSize val="0"/>
        </c:dLbls>
        <c:gapWidth val="219"/>
        <c:overlap val="-27"/>
        <c:axId val="559634943"/>
        <c:axId val="557887071"/>
      </c:barChart>
      <c:catAx>
        <c:axId val="55963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Arial" panose="020B0604020202020204" pitchFamily="34" charset="0"/>
              </a:defRPr>
            </a:pPr>
            <a:endParaRPr lang="en-US"/>
          </a:p>
        </c:txPr>
        <c:crossAx val="557887071"/>
        <c:crosses val="autoZero"/>
        <c:auto val="1"/>
        <c:lblAlgn val="ctr"/>
        <c:lblOffset val="100"/>
        <c:noMultiLvlLbl val="0"/>
      </c:catAx>
      <c:valAx>
        <c:axId val="557887071"/>
        <c:scaling>
          <c:orientation val="minMax"/>
          <c:max val="10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noFill/>
                <a:latin typeface="+mj-lt"/>
                <a:ea typeface="+mn-ea"/>
                <a:cs typeface="Arial" panose="020B0604020202020204" pitchFamily="34" charset="0"/>
              </a:defRPr>
            </a:pPr>
            <a:endParaRPr lang="en-US"/>
          </a:p>
        </c:txPr>
        <c:crossAx val="559634943"/>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mj-lt"/>
          <a:cs typeface="Arial" panose="020B0604020202020204" pitchFamily="34" charset="0"/>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56871358161342"/>
          <c:y val="5.5420307602623523E-2"/>
          <c:w val="0.33097359050382524"/>
          <c:h val="0.90750835363913052"/>
        </c:manualLayout>
      </c:layout>
      <c:barChart>
        <c:barDir val="bar"/>
        <c:grouping val="clustered"/>
        <c:varyColors val="0"/>
        <c:ser>
          <c:idx val="3"/>
          <c:order val="0"/>
          <c:tx>
            <c:strRef>
              <c:f>Sheet1!$E$1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Sheet1!$E$2:$E$7</c:f>
              <c:numCache>
                <c:formatCode>#,##0</c:formatCode>
                <c:ptCount val="6"/>
                <c:pt idx="0">
                  <c:v>84</c:v>
                </c:pt>
                <c:pt idx="1">
                  <c:v>89</c:v>
                </c:pt>
                <c:pt idx="2">
                  <c:v>83</c:v>
                </c:pt>
                <c:pt idx="3">
                  <c:v>86</c:v>
                </c:pt>
                <c:pt idx="4">
                  <c:v>80</c:v>
                </c:pt>
                <c:pt idx="5">
                  <c:v>85</c:v>
                </c:pt>
              </c:numCache>
            </c:numRef>
          </c:val>
          <c:extLst>
            <c:ext xmlns:c16="http://schemas.microsoft.com/office/drawing/2014/chart" uri="{C3380CC4-5D6E-409C-BE32-E72D297353CC}">
              <c16:uniqueId val="{00000003-758A-4FB7-B3F4-F778DE8A6801}"/>
            </c:ext>
          </c:extLst>
        </c:ser>
        <c:ser>
          <c:idx val="1"/>
          <c:order val="2"/>
          <c:tx>
            <c:strRef>
              <c:f>Sheet1!$C$1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Sheet1!$C$2:$C$7</c:f>
              <c:numCache>
                <c:formatCode>#,##0</c:formatCode>
                <c:ptCount val="6"/>
                <c:pt idx="0">
                  <c:v>81</c:v>
                </c:pt>
                <c:pt idx="1">
                  <c:v>87</c:v>
                </c:pt>
                <c:pt idx="2">
                  <c:v>83</c:v>
                </c:pt>
                <c:pt idx="3">
                  <c:v>83</c:v>
                </c:pt>
                <c:pt idx="4">
                  <c:v>78</c:v>
                </c:pt>
                <c:pt idx="5">
                  <c:v>84</c:v>
                </c:pt>
              </c:numCache>
            </c:numRef>
          </c:val>
          <c:extLst>
            <c:ext xmlns:c16="http://schemas.microsoft.com/office/drawing/2014/chart" uri="{C3380CC4-5D6E-409C-BE32-E72D297353CC}">
              <c16:uniqueId val="{00000001-758A-4FB7-B3F4-F778DE8A6801}"/>
            </c:ext>
          </c:extLst>
        </c:ser>
        <c:dLbls>
          <c:showLegendKey val="0"/>
          <c:showVal val="0"/>
          <c:showCatName val="0"/>
          <c:showSerName val="0"/>
          <c:showPercent val="0"/>
          <c:showBubbleSize val="0"/>
        </c:dLbls>
        <c:gapWidth val="100"/>
        <c:axId val="1134952912"/>
        <c:axId val="1253244944"/>
        <c:extLst>
          <c:ext xmlns:c15="http://schemas.microsoft.com/office/drawing/2012/chart" uri="{02D57815-91ED-43cb-92C2-25804820EDAC}">
            <c15:filteredBarSeries>
              <c15:ser>
                <c:idx val="2"/>
                <c:order val="1"/>
                <c:tx>
                  <c:strRef>
                    <c:extLst>
                      <c:ext uri="{02D57815-91ED-43cb-92C2-25804820EDAC}">
                        <c15:formulaRef>
                          <c15:sqref>Sheet1!$D$1</c15:sqref>
                        </c15:formulaRef>
                      </c:ext>
                    </c:extLst>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ASDC-LaRC</c:v>
                      </c:pt>
                      <c:pt idx="1">
                        <c:v>ASF DAAC</c:v>
                      </c:pt>
                      <c:pt idx="2">
                        <c:v>CDDIS</c:v>
                      </c:pt>
                      <c:pt idx="3">
                        <c:v>GES DISC</c:v>
                      </c:pt>
                      <c:pt idx="4">
                        <c:v>GHRC</c:v>
                      </c:pt>
                      <c:pt idx="5">
                        <c:v>LP DAAC</c:v>
                      </c:pt>
                    </c:strCache>
                  </c:strRef>
                </c:cat>
                <c:val>
                  <c:numRef>
                    <c:extLst>
                      <c:ext uri="{02D57815-91ED-43cb-92C2-25804820EDAC}">
                        <c15:formulaRef>
                          <c15:sqref>Sheet1!$D$2:$D$7</c15:sqref>
                        </c15:formulaRef>
                      </c:ext>
                    </c:extLst>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758A-4FB7-B3F4-F778DE8A6801}"/>
                  </c:ext>
                </c:extLst>
              </c15:ser>
            </c15:filteredBarSeries>
            <c15:filteredBarSeries>
              <c15:ser>
                <c:idx val="0"/>
                <c:order val="3"/>
                <c:tx>
                  <c:strRef>
                    <c:extLst xmlns:c15="http://schemas.microsoft.com/office/drawing/2012/chart">
                      <c:ext xmlns:c15="http://schemas.microsoft.com/office/drawing/2012/chart" uri="{02D57815-91ED-43cb-92C2-25804820EDAC}">
                        <c15:formulaRef>
                          <c15:sqref>Sheet1!$B$1</c15:sqref>
                        </c15:formulaRef>
                      </c:ext>
                    </c:extLst>
                    <c:strCache>
                      <c:ptCount val="1"/>
                      <c:pt idx="0">
                        <c:v>2019</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Sheet1!$A$2:$A$7</c15:sqref>
                        </c15:formulaRef>
                      </c:ext>
                    </c:extLst>
                    <c:strCache>
                      <c:ptCount val="6"/>
                      <c:pt idx="0">
                        <c:v>ASDC-LaRC</c:v>
                      </c:pt>
                      <c:pt idx="1">
                        <c:v>ASF DAAC</c:v>
                      </c:pt>
                      <c:pt idx="2">
                        <c:v>CDDIS</c:v>
                      </c:pt>
                      <c:pt idx="3">
                        <c:v>GES DISC</c:v>
                      </c:pt>
                      <c:pt idx="4">
                        <c:v>GHRC</c:v>
                      </c:pt>
                      <c:pt idx="5">
                        <c:v>LP DAAC</c:v>
                      </c:pt>
                    </c:strCache>
                  </c:strRef>
                </c:cat>
                <c:val>
                  <c:numRef>
                    <c:extLst xmlns:c15="http://schemas.microsoft.com/office/drawing/2012/chart">
                      <c:ext xmlns:c15="http://schemas.microsoft.com/office/drawing/2012/chart" uri="{02D57815-91ED-43cb-92C2-25804820EDAC}">
                        <c15:formulaRef>
                          <c15:sqref>Sheet1!$B$2:$B$7</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0-758A-4FB7-B3F4-F778DE8A6801}"/>
                  </c:ext>
                </c:extLst>
              </c15:ser>
            </c15:filteredBarSeries>
          </c:ext>
        </c:extLst>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11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legend>
      <c:legendPos val="b"/>
      <c:layout>
        <c:manualLayout>
          <c:xMode val="edge"/>
          <c:yMode val="edge"/>
          <c:x val="0.29660256083867326"/>
          <c:y val="0.95268112560351692"/>
          <c:w val="0.6571549668499681"/>
          <c:h val="4.73188743964831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22578102488719"/>
          <c:y val="5.5420307602623523E-2"/>
          <c:w val="0.59041230445667903"/>
          <c:h val="0.90983529813564112"/>
        </c:manualLayout>
      </c:layout>
      <c:barChart>
        <c:barDir val="bar"/>
        <c:grouping val="clustered"/>
        <c:varyColors val="0"/>
        <c:ser>
          <c:idx val="3"/>
          <c:order val="0"/>
          <c:tx>
            <c:strRef>
              <c:f>Sheet1!$E$1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 DAAC</c:v>
                </c:pt>
                <c:pt idx="3">
                  <c:v>ORNL DAAC</c:v>
                </c:pt>
                <c:pt idx="4">
                  <c:v>PO DAAC-JPL</c:v>
                </c:pt>
                <c:pt idx="5">
                  <c:v>SEDAC</c:v>
                </c:pt>
              </c:strCache>
            </c:strRef>
          </c:cat>
          <c:val>
            <c:numRef>
              <c:f>Sheet1!$E$2:$E$7</c:f>
              <c:numCache>
                <c:formatCode>#,##0</c:formatCode>
                <c:ptCount val="6"/>
                <c:pt idx="0">
                  <c:v>81</c:v>
                </c:pt>
                <c:pt idx="1">
                  <c:v>86</c:v>
                </c:pt>
                <c:pt idx="2">
                  <c:v>86</c:v>
                </c:pt>
                <c:pt idx="3">
                  <c:v>90</c:v>
                </c:pt>
                <c:pt idx="4">
                  <c:v>80</c:v>
                </c:pt>
                <c:pt idx="5">
                  <c:v>83</c:v>
                </c:pt>
              </c:numCache>
            </c:numRef>
          </c:val>
          <c:extLst>
            <c:ext xmlns:c16="http://schemas.microsoft.com/office/drawing/2014/chart" uri="{C3380CC4-5D6E-409C-BE32-E72D297353CC}">
              <c16:uniqueId val="{00000003-ED5D-4B1E-AFCF-5FF9193E3F7B}"/>
            </c:ext>
          </c:extLst>
        </c:ser>
        <c:ser>
          <c:idx val="1"/>
          <c:order val="2"/>
          <c:tx>
            <c:strRef>
              <c:f>Sheet1!$C$1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 DAAC</c:v>
                </c:pt>
                <c:pt idx="3">
                  <c:v>ORNL DAAC</c:v>
                </c:pt>
                <c:pt idx="4">
                  <c:v>PO DAAC-JPL</c:v>
                </c:pt>
                <c:pt idx="5">
                  <c:v>SEDAC</c:v>
                </c:pt>
              </c:strCache>
            </c:strRef>
          </c:cat>
          <c:val>
            <c:numRef>
              <c:f>Sheet1!$C$2:$C$7</c:f>
              <c:numCache>
                <c:formatCode>#,##0</c:formatCode>
                <c:ptCount val="6"/>
                <c:pt idx="0">
                  <c:v>80</c:v>
                </c:pt>
                <c:pt idx="1">
                  <c:v>84</c:v>
                </c:pt>
                <c:pt idx="2">
                  <c:v>86</c:v>
                </c:pt>
                <c:pt idx="3">
                  <c:v>84</c:v>
                </c:pt>
                <c:pt idx="4">
                  <c:v>81</c:v>
                </c:pt>
                <c:pt idx="5">
                  <c:v>81</c:v>
                </c:pt>
              </c:numCache>
            </c:numRef>
          </c:val>
          <c:extLst>
            <c:ext xmlns:c16="http://schemas.microsoft.com/office/drawing/2014/chart" uri="{C3380CC4-5D6E-409C-BE32-E72D297353CC}">
              <c16:uniqueId val="{00000001-ED5D-4B1E-AFCF-5FF9193E3F7B}"/>
            </c:ext>
          </c:extLst>
        </c:ser>
        <c:dLbls>
          <c:showLegendKey val="0"/>
          <c:showVal val="0"/>
          <c:showCatName val="0"/>
          <c:showSerName val="0"/>
          <c:showPercent val="0"/>
          <c:showBubbleSize val="0"/>
        </c:dLbls>
        <c:gapWidth val="100"/>
        <c:axId val="1134952912"/>
        <c:axId val="1253244944"/>
        <c:extLst>
          <c:ext xmlns:c15="http://schemas.microsoft.com/office/drawing/2012/chart" uri="{02D57815-91ED-43cb-92C2-25804820EDAC}">
            <c15:filteredBarSeries>
              <c15:ser>
                <c:idx val="2"/>
                <c:order val="1"/>
                <c:tx>
                  <c:strRef>
                    <c:extLst>
                      <c:ext uri="{02D57815-91ED-43cb-92C2-25804820EDAC}">
                        <c15:formulaRef>
                          <c15:sqref>Sheet1!$D$1</c15:sqref>
                        </c15:formulaRef>
                      </c:ext>
                    </c:extLst>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MODAPS LAADS</c:v>
                      </c:pt>
                      <c:pt idx="1">
                        <c:v>NSIDC DAAC</c:v>
                      </c:pt>
                      <c:pt idx="2">
                        <c:v>OB DAAC</c:v>
                      </c:pt>
                      <c:pt idx="3">
                        <c:v>ORNL DAAC</c:v>
                      </c:pt>
                      <c:pt idx="4">
                        <c:v>PO DAAC-JPL</c:v>
                      </c:pt>
                      <c:pt idx="5">
                        <c:v>SEDAC</c:v>
                      </c:pt>
                    </c:strCache>
                  </c:strRef>
                </c:cat>
                <c:val>
                  <c:numRef>
                    <c:extLst>
                      <c:ext uri="{02D57815-91ED-43cb-92C2-25804820EDAC}">
                        <c15:formulaRef>
                          <c15:sqref>Sheet1!$D$2:$D$7</c15:sqref>
                        </c15:formulaRef>
                      </c:ext>
                    </c:extLst>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ED5D-4B1E-AFCF-5FF9193E3F7B}"/>
                  </c:ext>
                </c:extLst>
              </c15:ser>
            </c15:filteredBarSeries>
            <c15:filteredBarSeries>
              <c15:ser>
                <c:idx val="0"/>
                <c:order val="3"/>
                <c:tx>
                  <c:strRef>
                    <c:extLst xmlns:c15="http://schemas.microsoft.com/office/drawing/2012/chart">
                      <c:ext xmlns:c15="http://schemas.microsoft.com/office/drawing/2012/chart" uri="{02D57815-91ED-43cb-92C2-25804820EDAC}">
                        <c15:formulaRef>
                          <c15:sqref>Sheet1!$B$1</c15:sqref>
                        </c15:formulaRef>
                      </c:ext>
                    </c:extLst>
                    <c:strCache>
                      <c:ptCount val="1"/>
                      <c:pt idx="0">
                        <c:v>2019</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Sheet1!$A$2:$A$7</c15:sqref>
                        </c15:formulaRef>
                      </c:ext>
                    </c:extLst>
                    <c:strCache>
                      <c:ptCount val="6"/>
                      <c:pt idx="0">
                        <c:v>MODAPS LAADS</c:v>
                      </c:pt>
                      <c:pt idx="1">
                        <c:v>NSIDC DAAC</c:v>
                      </c:pt>
                      <c:pt idx="2">
                        <c:v>OB DAAC</c:v>
                      </c:pt>
                      <c:pt idx="3">
                        <c:v>ORNL DAAC</c:v>
                      </c:pt>
                      <c:pt idx="4">
                        <c:v>PO DAAC-JPL</c:v>
                      </c:pt>
                      <c:pt idx="5">
                        <c:v>SEDAC</c:v>
                      </c:pt>
                    </c:strCache>
                  </c:strRef>
                </c:cat>
                <c:val>
                  <c:numRef>
                    <c:extLst xmlns:c15="http://schemas.microsoft.com/office/drawing/2012/chart">
                      <c:ext xmlns:c15="http://schemas.microsoft.com/office/drawing/2012/chart" uri="{02D57815-91ED-43cb-92C2-25804820EDAC}">
                        <c15:formulaRef>
                          <c15:sqref>Sheet1!$B$2:$B$7</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0-ED5D-4B1E-AFCF-5FF9193E3F7B}"/>
                  </c:ext>
                </c:extLst>
              </c15:ser>
            </c15:filteredBarSeries>
          </c:ext>
        </c:extLst>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11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2015218616506"/>
          <c:y val="0.29505088024871462"/>
          <c:w val="0.65007412328851577"/>
          <c:h val="0.47920248198274135"/>
        </c:manualLayout>
      </c:layout>
      <c:barChart>
        <c:barDir val="col"/>
        <c:grouping val="clustered"/>
        <c:varyColors val="0"/>
        <c:ser>
          <c:idx val="0"/>
          <c:order val="0"/>
          <c:tx>
            <c:strRef>
              <c:f>Sheet1!$A$2</c:f>
              <c:strCache>
                <c:ptCount val="1"/>
                <c:pt idx="0">
                  <c:v>Customer Support</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Sheet1!$B$2:$F$2</c:f>
              <c:numCache>
                <c:formatCode>0</c:formatCode>
                <c:ptCount val="5"/>
                <c:pt idx="0">
                  <c:v>86</c:v>
                </c:pt>
                <c:pt idx="1">
                  <c:v>0</c:v>
                </c:pt>
                <c:pt idx="2">
                  <c:v>85</c:v>
                </c:pt>
                <c:pt idx="3">
                  <c:v>0</c:v>
                </c:pt>
                <c:pt idx="4">
                  <c:v>85</c:v>
                </c:pt>
              </c:numCache>
            </c:numRef>
          </c:val>
          <c:extLst>
            <c:ext xmlns:c16="http://schemas.microsoft.com/office/drawing/2014/chart" uri="{C3380CC4-5D6E-409C-BE32-E72D297353CC}">
              <c16:uniqueId val="{00000000-211F-4437-B466-4EAB4D395787}"/>
            </c:ext>
          </c:extLst>
        </c:ser>
        <c:dLbls>
          <c:showLegendKey val="0"/>
          <c:showVal val="0"/>
          <c:showCatName val="0"/>
          <c:showSerName val="0"/>
          <c:showPercent val="0"/>
          <c:showBubbleSize val="0"/>
        </c:dLbls>
        <c:gapWidth val="219"/>
        <c:overlap val="-27"/>
        <c:axId val="559634943"/>
        <c:axId val="557887071"/>
      </c:barChart>
      <c:catAx>
        <c:axId val="55963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Arial" panose="020B0604020202020204" pitchFamily="34" charset="0"/>
              </a:defRPr>
            </a:pPr>
            <a:endParaRPr lang="en-US"/>
          </a:p>
        </c:txPr>
        <c:crossAx val="557887071"/>
        <c:crosses val="autoZero"/>
        <c:auto val="1"/>
        <c:lblAlgn val="ctr"/>
        <c:lblOffset val="100"/>
        <c:noMultiLvlLbl val="0"/>
      </c:catAx>
      <c:valAx>
        <c:axId val="557887071"/>
        <c:scaling>
          <c:orientation val="minMax"/>
          <c:max val="10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noFill/>
                <a:latin typeface="+mj-lt"/>
                <a:ea typeface="+mn-ea"/>
                <a:cs typeface="Arial" panose="020B0604020202020204" pitchFamily="34" charset="0"/>
              </a:defRPr>
            </a:pPr>
            <a:endParaRPr lang="en-US"/>
          </a:p>
        </c:txPr>
        <c:crossAx val="559634943"/>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mj-lt"/>
          <a:cs typeface="Arial" panose="020B0604020202020204" pitchFamily="34" charset="0"/>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56871358161342"/>
          <c:y val="5.5420307602623523E-2"/>
          <c:w val="0.33097359050382524"/>
          <c:h val="0.90750835363913052"/>
        </c:manualLayout>
      </c:layout>
      <c:barChart>
        <c:barDir val="bar"/>
        <c:grouping val="clustered"/>
        <c:varyColors val="0"/>
        <c:ser>
          <c:idx val="3"/>
          <c:order val="0"/>
          <c:tx>
            <c:strRef>
              <c:f>Sheet1!$E$1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Sheet1!$E$2:$E$7</c:f>
              <c:numCache>
                <c:formatCode>#,##0</c:formatCode>
                <c:ptCount val="6"/>
                <c:pt idx="0">
                  <c:v>81</c:v>
                </c:pt>
                <c:pt idx="1">
                  <c:v>89</c:v>
                </c:pt>
                <c:pt idx="2">
                  <c:v>90</c:v>
                </c:pt>
                <c:pt idx="3">
                  <c:v>85</c:v>
                </c:pt>
                <c:pt idx="4">
                  <c:v>80</c:v>
                </c:pt>
                <c:pt idx="5">
                  <c:v>83</c:v>
                </c:pt>
              </c:numCache>
            </c:numRef>
          </c:val>
          <c:extLst>
            <c:ext xmlns:c16="http://schemas.microsoft.com/office/drawing/2014/chart" uri="{C3380CC4-5D6E-409C-BE32-E72D297353CC}">
              <c16:uniqueId val="{00000003-758A-4FB7-B3F4-F778DE8A6801}"/>
            </c:ext>
          </c:extLst>
        </c:ser>
        <c:ser>
          <c:idx val="1"/>
          <c:order val="2"/>
          <c:tx>
            <c:strRef>
              <c:f>Sheet1!$C$1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Sheet1!$C$2:$C$7</c:f>
              <c:numCache>
                <c:formatCode>#,##0</c:formatCode>
                <c:ptCount val="6"/>
                <c:pt idx="0">
                  <c:v>82</c:v>
                </c:pt>
                <c:pt idx="1">
                  <c:v>91</c:v>
                </c:pt>
                <c:pt idx="2">
                  <c:v>87</c:v>
                </c:pt>
                <c:pt idx="3">
                  <c:v>86</c:v>
                </c:pt>
                <c:pt idx="4">
                  <c:v>78</c:v>
                </c:pt>
                <c:pt idx="5">
                  <c:v>85</c:v>
                </c:pt>
              </c:numCache>
            </c:numRef>
          </c:val>
          <c:extLst>
            <c:ext xmlns:c16="http://schemas.microsoft.com/office/drawing/2014/chart" uri="{C3380CC4-5D6E-409C-BE32-E72D297353CC}">
              <c16:uniqueId val="{00000001-758A-4FB7-B3F4-F778DE8A6801}"/>
            </c:ext>
          </c:extLst>
        </c:ser>
        <c:dLbls>
          <c:showLegendKey val="0"/>
          <c:showVal val="0"/>
          <c:showCatName val="0"/>
          <c:showSerName val="0"/>
          <c:showPercent val="0"/>
          <c:showBubbleSize val="0"/>
        </c:dLbls>
        <c:gapWidth val="100"/>
        <c:axId val="1134952912"/>
        <c:axId val="1253244944"/>
        <c:extLst>
          <c:ext xmlns:c15="http://schemas.microsoft.com/office/drawing/2012/chart" uri="{02D57815-91ED-43cb-92C2-25804820EDAC}">
            <c15:filteredBarSeries>
              <c15:ser>
                <c:idx val="2"/>
                <c:order val="1"/>
                <c:tx>
                  <c:strRef>
                    <c:extLst>
                      <c:ext uri="{02D57815-91ED-43cb-92C2-25804820EDAC}">
                        <c15:formulaRef>
                          <c15:sqref>Sheet1!$D$1</c15:sqref>
                        </c15:formulaRef>
                      </c:ext>
                    </c:extLst>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ASDC-LaRC</c:v>
                      </c:pt>
                      <c:pt idx="1">
                        <c:v>ASF DAAC</c:v>
                      </c:pt>
                      <c:pt idx="2">
                        <c:v>CDDIS</c:v>
                      </c:pt>
                      <c:pt idx="3">
                        <c:v>GES DISC</c:v>
                      </c:pt>
                      <c:pt idx="4">
                        <c:v>GHRC</c:v>
                      </c:pt>
                      <c:pt idx="5">
                        <c:v>LP DAAC</c:v>
                      </c:pt>
                    </c:strCache>
                  </c:strRef>
                </c:cat>
                <c:val>
                  <c:numRef>
                    <c:extLst>
                      <c:ext uri="{02D57815-91ED-43cb-92C2-25804820EDAC}">
                        <c15:formulaRef>
                          <c15:sqref>Sheet1!$D$2:$D$7</c15:sqref>
                        </c15:formulaRef>
                      </c:ext>
                    </c:extLst>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758A-4FB7-B3F4-F778DE8A6801}"/>
                  </c:ext>
                </c:extLst>
              </c15:ser>
            </c15:filteredBarSeries>
            <c15:filteredBarSeries>
              <c15:ser>
                <c:idx val="0"/>
                <c:order val="3"/>
                <c:tx>
                  <c:strRef>
                    <c:extLst xmlns:c15="http://schemas.microsoft.com/office/drawing/2012/chart">
                      <c:ext xmlns:c15="http://schemas.microsoft.com/office/drawing/2012/chart" uri="{02D57815-91ED-43cb-92C2-25804820EDAC}">
                        <c15:formulaRef>
                          <c15:sqref>Sheet1!$B$1</c15:sqref>
                        </c15:formulaRef>
                      </c:ext>
                    </c:extLst>
                    <c:strCache>
                      <c:ptCount val="1"/>
                      <c:pt idx="0">
                        <c:v>2019</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Sheet1!$A$2:$A$7</c15:sqref>
                        </c15:formulaRef>
                      </c:ext>
                    </c:extLst>
                    <c:strCache>
                      <c:ptCount val="6"/>
                      <c:pt idx="0">
                        <c:v>ASDC-LaRC</c:v>
                      </c:pt>
                      <c:pt idx="1">
                        <c:v>ASF DAAC</c:v>
                      </c:pt>
                      <c:pt idx="2">
                        <c:v>CDDIS</c:v>
                      </c:pt>
                      <c:pt idx="3">
                        <c:v>GES DISC</c:v>
                      </c:pt>
                      <c:pt idx="4">
                        <c:v>GHRC</c:v>
                      </c:pt>
                      <c:pt idx="5">
                        <c:v>LP DAAC</c:v>
                      </c:pt>
                    </c:strCache>
                  </c:strRef>
                </c:cat>
                <c:val>
                  <c:numRef>
                    <c:extLst xmlns:c15="http://schemas.microsoft.com/office/drawing/2012/chart">
                      <c:ext xmlns:c15="http://schemas.microsoft.com/office/drawing/2012/chart" uri="{02D57815-91ED-43cb-92C2-25804820EDAC}">
                        <c15:formulaRef>
                          <c15:sqref>Sheet1!$B$2:$B$7</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0-758A-4FB7-B3F4-F778DE8A6801}"/>
                  </c:ext>
                </c:extLst>
              </c15:ser>
            </c15:filteredBarSeries>
          </c:ext>
        </c:extLst>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11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legend>
      <c:legendPos val="b"/>
      <c:layout>
        <c:manualLayout>
          <c:xMode val="edge"/>
          <c:yMode val="edge"/>
          <c:x val="0.29660256083867326"/>
          <c:y val="0.95268112560351692"/>
          <c:w val="0.6571549668499681"/>
          <c:h val="4.73188743964831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22578102488719"/>
          <c:y val="5.5420307602623523E-2"/>
          <c:w val="0.59041230445667903"/>
          <c:h val="0.90983529813564112"/>
        </c:manualLayout>
      </c:layout>
      <c:barChart>
        <c:barDir val="bar"/>
        <c:grouping val="clustered"/>
        <c:varyColors val="0"/>
        <c:ser>
          <c:idx val="3"/>
          <c:order val="0"/>
          <c:tx>
            <c:strRef>
              <c:f>Sheet1!$E$1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 DAAC</c:v>
                </c:pt>
                <c:pt idx="3">
                  <c:v>ORNL DAAC</c:v>
                </c:pt>
                <c:pt idx="4">
                  <c:v>PO DAAC-JPL</c:v>
                </c:pt>
                <c:pt idx="5">
                  <c:v>SEDAC</c:v>
                </c:pt>
              </c:strCache>
            </c:strRef>
          </c:cat>
          <c:val>
            <c:numRef>
              <c:f>Sheet1!$E$2:$E$7</c:f>
              <c:numCache>
                <c:formatCode>#,##0</c:formatCode>
                <c:ptCount val="6"/>
                <c:pt idx="0">
                  <c:v>83</c:v>
                </c:pt>
                <c:pt idx="1">
                  <c:v>90</c:v>
                </c:pt>
                <c:pt idx="2">
                  <c:v>94</c:v>
                </c:pt>
                <c:pt idx="3">
                  <c:v>93</c:v>
                </c:pt>
                <c:pt idx="4">
                  <c:v>88</c:v>
                </c:pt>
                <c:pt idx="5">
                  <c:v>86</c:v>
                </c:pt>
              </c:numCache>
            </c:numRef>
          </c:val>
          <c:extLst>
            <c:ext xmlns:c16="http://schemas.microsoft.com/office/drawing/2014/chart" uri="{C3380CC4-5D6E-409C-BE32-E72D297353CC}">
              <c16:uniqueId val="{00000003-ED5D-4B1E-AFCF-5FF9193E3F7B}"/>
            </c:ext>
          </c:extLst>
        </c:ser>
        <c:ser>
          <c:idx val="1"/>
          <c:order val="2"/>
          <c:tx>
            <c:strRef>
              <c:f>Sheet1!$C$1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 DAAC</c:v>
                </c:pt>
                <c:pt idx="3">
                  <c:v>ORNL DAAC</c:v>
                </c:pt>
                <c:pt idx="4">
                  <c:v>PO DAAC-JPL</c:v>
                </c:pt>
                <c:pt idx="5">
                  <c:v>SEDAC</c:v>
                </c:pt>
              </c:strCache>
            </c:strRef>
          </c:cat>
          <c:val>
            <c:numRef>
              <c:f>Sheet1!$C$2:$C$7</c:f>
              <c:numCache>
                <c:formatCode>#,##0</c:formatCode>
                <c:ptCount val="6"/>
                <c:pt idx="0">
                  <c:v>85</c:v>
                </c:pt>
                <c:pt idx="1">
                  <c:v>89</c:v>
                </c:pt>
                <c:pt idx="2">
                  <c:v>94</c:v>
                </c:pt>
                <c:pt idx="3">
                  <c:v>82</c:v>
                </c:pt>
                <c:pt idx="4">
                  <c:v>82</c:v>
                </c:pt>
                <c:pt idx="5">
                  <c:v>86</c:v>
                </c:pt>
              </c:numCache>
            </c:numRef>
          </c:val>
          <c:extLst>
            <c:ext xmlns:c16="http://schemas.microsoft.com/office/drawing/2014/chart" uri="{C3380CC4-5D6E-409C-BE32-E72D297353CC}">
              <c16:uniqueId val="{00000001-ED5D-4B1E-AFCF-5FF9193E3F7B}"/>
            </c:ext>
          </c:extLst>
        </c:ser>
        <c:dLbls>
          <c:showLegendKey val="0"/>
          <c:showVal val="0"/>
          <c:showCatName val="0"/>
          <c:showSerName val="0"/>
          <c:showPercent val="0"/>
          <c:showBubbleSize val="0"/>
        </c:dLbls>
        <c:gapWidth val="100"/>
        <c:axId val="1134952912"/>
        <c:axId val="1253244944"/>
        <c:extLst>
          <c:ext xmlns:c15="http://schemas.microsoft.com/office/drawing/2012/chart" uri="{02D57815-91ED-43cb-92C2-25804820EDAC}">
            <c15:filteredBarSeries>
              <c15:ser>
                <c:idx val="2"/>
                <c:order val="1"/>
                <c:tx>
                  <c:strRef>
                    <c:extLst>
                      <c:ext uri="{02D57815-91ED-43cb-92C2-25804820EDAC}">
                        <c15:formulaRef>
                          <c15:sqref>Sheet1!$D$1</c15:sqref>
                        </c15:formulaRef>
                      </c:ext>
                    </c:extLst>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MODAPS LAADS</c:v>
                      </c:pt>
                      <c:pt idx="1">
                        <c:v>NSIDC DAAC</c:v>
                      </c:pt>
                      <c:pt idx="2">
                        <c:v>OB DAAC</c:v>
                      </c:pt>
                      <c:pt idx="3">
                        <c:v>ORNL DAAC</c:v>
                      </c:pt>
                      <c:pt idx="4">
                        <c:v>PO DAAC-JPL</c:v>
                      </c:pt>
                      <c:pt idx="5">
                        <c:v>SEDAC</c:v>
                      </c:pt>
                    </c:strCache>
                  </c:strRef>
                </c:cat>
                <c:val>
                  <c:numRef>
                    <c:extLst>
                      <c:ext uri="{02D57815-91ED-43cb-92C2-25804820EDAC}">
                        <c15:formulaRef>
                          <c15:sqref>Sheet1!$D$2:$D$7</c15:sqref>
                        </c15:formulaRef>
                      </c:ext>
                    </c:extLst>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ED5D-4B1E-AFCF-5FF9193E3F7B}"/>
                  </c:ext>
                </c:extLst>
              </c15:ser>
            </c15:filteredBarSeries>
            <c15:filteredBarSeries>
              <c15:ser>
                <c:idx val="0"/>
                <c:order val="3"/>
                <c:tx>
                  <c:strRef>
                    <c:extLst xmlns:c15="http://schemas.microsoft.com/office/drawing/2012/chart">
                      <c:ext xmlns:c15="http://schemas.microsoft.com/office/drawing/2012/chart" uri="{02D57815-91ED-43cb-92C2-25804820EDAC}">
                        <c15:formulaRef>
                          <c15:sqref>Sheet1!$B$1</c15:sqref>
                        </c15:formulaRef>
                      </c:ext>
                    </c:extLst>
                    <c:strCache>
                      <c:ptCount val="1"/>
                      <c:pt idx="0">
                        <c:v>2019</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Sheet1!$A$2:$A$7</c15:sqref>
                        </c15:formulaRef>
                      </c:ext>
                    </c:extLst>
                    <c:strCache>
                      <c:ptCount val="6"/>
                      <c:pt idx="0">
                        <c:v>MODAPS LAADS</c:v>
                      </c:pt>
                      <c:pt idx="1">
                        <c:v>NSIDC DAAC</c:v>
                      </c:pt>
                      <c:pt idx="2">
                        <c:v>OB DAAC</c:v>
                      </c:pt>
                      <c:pt idx="3">
                        <c:v>ORNL DAAC</c:v>
                      </c:pt>
                      <c:pt idx="4">
                        <c:v>PO DAAC-JPL</c:v>
                      </c:pt>
                      <c:pt idx="5">
                        <c:v>SEDAC</c:v>
                      </c:pt>
                    </c:strCache>
                  </c:strRef>
                </c:cat>
                <c:val>
                  <c:numRef>
                    <c:extLst xmlns:c15="http://schemas.microsoft.com/office/drawing/2012/chart">
                      <c:ext xmlns:c15="http://schemas.microsoft.com/office/drawing/2012/chart" uri="{02D57815-91ED-43cb-92C2-25804820EDAC}">
                        <c15:formulaRef>
                          <c15:sqref>Sheet1!$B$2:$B$7</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0-ED5D-4B1E-AFCF-5FF9193E3F7B}"/>
                  </c:ext>
                </c:extLst>
              </c15:ser>
            </c15:filteredBarSeries>
          </c:ext>
        </c:extLst>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11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67418219538487"/>
          <c:y val="3.6282204196260805E-2"/>
          <c:w val="0.82898642979286197"/>
          <c:h val="0.85301122799337414"/>
        </c:manualLayout>
      </c:layout>
      <c:bubbleChart>
        <c:varyColors val="0"/>
        <c:ser>
          <c:idx val="0"/>
          <c:order val="0"/>
          <c:tx>
            <c:strRef>
              <c:f>Data!$C$1</c:f>
              <c:strCache>
                <c:ptCount val="1"/>
                <c:pt idx="0">
                  <c:v>AvgScore</c:v>
                </c:pt>
              </c:strCache>
            </c:strRef>
          </c:tx>
          <c:spPr>
            <a:solidFill>
              <a:schemeClr val="bg1">
                <a:lumMod val="75000"/>
              </a:schemeClr>
            </a:solidFill>
            <a:ln>
              <a:noFill/>
            </a:ln>
            <a:effectLst/>
          </c:spPr>
          <c:invertIfNegative val="0"/>
          <c:dPt>
            <c:idx val="0"/>
            <c:invertIfNegative val="0"/>
            <c:bubble3D val="0"/>
            <c:extLst>
              <c:ext xmlns:c16="http://schemas.microsoft.com/office/drawing/2014/chart" uri="{C3380CC4-5D6E-409C-BE32-E72D297353CC}">
                <c16:uniqueId val="{00000000-80B4-428D-97B0-BA858F382848}"/>
              </c:ext>
            </c:extLst>
          </c:dPt>
          <c:dPt>
            <c:idx val="1"/>
            <c:invertIfNegative val="0"/>
            <c:bubble3D val="0"/>
            <c:spPr>
              <a:solidFill>
                <a:schemeClr val="bg1">
                  <a:lumMod val="75000"/>
                </a:schemeClr>
              </a:solidFill>
              <a:ln w="25400">
                <a:noFill/>
              </a:ln>
              <a:effectLst/>
            </c:spPr>
            <c:extLst>
              <c:ext xmlns:c16="http://schemas.microsoft.com/office/drawing/2014/chart" uri="{C3380CC4-5D6E-409C-BE32-E72D297353CC}">
                <c16:uniqueId val="{00000002-80B4-428D-97B0-BA858F382848}"/>
              </c:ext>
            </c:extLst>
          </c:dPt>
          <c:dPt>
            <c:idx val="2"/>
            <c:invertIfNegative val="0"/>
            <c:bubble3D val="0"/>
            <c:spPr>
              <a:solidFill>
                <a:schemeClr val="bg1">
                  <a:lumMod val="75000"/>
                </a:schemeClr>
              </a:solidFill>
              <a:ln w="25400">
                <a:noFill/>
              </a:ln>
              <a:effectLst/>
            </c:spPr>
            <c:extLst>
              <c:ext xmlns:c16="http://schemas.microsoft.com/office/drawing/2014/chart" uri="{C3380CC4-5D6E-409C-BE32-E72D297353CC}">
                <c16:uniqueId val="{00000004-80B4-428D-97B0-BA858F382848}"/>
              </c:ext>
            </c:extLst>
          </c:dPt>
          <c:dPt>
            <c:idx val="3"/>
            <c:invertIfNegative val="0"/>
            <c:bubble3D val="0"/>
            <c:extLst>
              <c:ext xmlns:c16="http://schemas.microsoft.com/office/drawing/2014/chart" uri="{C3380CC4-5D6E-409C-BE32-E72D297353CC}">
                <c16:uniqueId val="{00000005-80B4-428D-97B0-BA858F382848}"/>
              </c:ext>
            </c:extLst>
          </c:dPt>
          <c:dPt>
            <c:idx val="4"/>
            <c:invertIfNegative val="0"/>
            <c:bubble3D val="0"/>
            <c:spPr>
              <a:solidFill>
                <a:schemeClr val="tx1">
                  <a:lumMod val="40000"/>
                  <a:lumOff val="60000"/>
                </a:schemeClr>
              </a:solidFill>
              <a:ln>
                <a:noFill/>
              </a:ln>
              <a:effectLst/>
            </c:spPr>
            <c:extLst>
              <c:ext xmlns:c16="http://schemas.microsoft.com/office/drawing/2014/chart" uri="{C3380CC4-5D6E-409C-BE32-E72D297353CC}">
                <c16:uniqueId val="{00000007-80B4-428D-97B0-BA858F382848}"/>
              </c:ext>
            </c:extLst>
          </c:dPt>
          <c:dPt>
            <c:idx val="5"/>
            <c:invertIfNegative val="0"/>
            <c:bubble3D val="0"/>
            <c:spPr>
              <a:solidFill>
                <a:schemeClr val="bg1">
                  <a:lumMod val="75000"/>
                </a:schemeClr>
              </a:solidFill>
              <a:ln w="25400">
                <a:noFill/>
              </a:ln>
              <a:effectLst/>
            </c:spPr>
            <c:extLst>
              <c:ext xmlns:c16="http://schemas.microsoft.com/office/drawing/2014/chart" uri="{C3380CC4-5D6E-409C-BE32-E72D297353CC}">
                <c16:uniqueId val="{00000009-80B4-428D-97B0-BA858F382848}"/>
              </c:ext>
            </c:extLst>
          </c:dPt>
          <c:dPt>
            <c:idx val="6"/>
            <c:invertIfNegative val="0"/>
            <c:bubble3D val="0"/>
            <c:spPr>
              <a:solidFill>
                <a:schemeClr val="bg1">
                  <a:lumMod val="75000"/>
                </a:schemeClr>
              </a:solidFill>
              <a:ln w="25400">
                <a:noFill/>
              </a:ln>
              <a:effectLst/>
            </c:spPr>
            <c:extLst>
              <c:ext xmlns:c16="http://schemas.microsoft.com/office/drawing/2014/chart" uri="{C3380CC4-5D6E-409C-BE32-E72D297353CC}">
                <c16:uniqueId val="{0000000B-80B4-428D-97B0-BA858F382848}"/>
              </c:ext>
            </c:extLst>
          </c:dPt>
          <c:dPt>
            <c:idx val="10"/>
            <c:invertIfNegative val="0"/>
            <c:bubble3D val="0"/>
            <c:spPr>
              <a:solidFill>
                <a:schemeClr val="bg1">
                  <a:lumMod val="75000"/>
                </a:schemeClr>
              </a:solidFill>
              <a:ln w="25400">
                <a:noFill/>
              </a:ln>
              <a:effectLst/>
            </c:spPr>
            <c:extLst>
              <c:ext xmlns:c16="http://schemas.microsoft.com/office/drawing/2014/chart" uri="{C3380CC4-5D6E-409C-BE32-E72D297353CC}">
                <c16:uniqueId val="{0000000D-80B4-428D-97B0-BA858F382848}"/>
              </c:ext>
            </c:extLst>
          </c:dPt>
          <c:dLbls>
            <c:dLbl>
              <c:idx val="0"/>
              <c:layout>
                <c:manualLayout>
                  <c:x val="-6.0195642949306856E-3"/>
                  <c:y val="-6.1250345483853656E-2"/>
                </c:manualLayout>
              </c:layout>
              <c:tx>
                <c:rich>
                  <a:bodyPr/>
                  <a:lstStyle/>
                  <a:p>
                    <a:fld id="{2EB1EE1E-C379-40E4-B6AD-6530C588CEBE}"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0-80B4-428D-97B0-BA858F382848}"/>
                </c:ext>
              </c:extLst>
            </c:dLbl>
            <c:dLbl>
              <c:idx val="1"/>
              <c:layout>
                <c:manualLayout>
                  <c:x val="8.2750049797675126E-3"/>
                  <c:y val="3.9368093800953068E-2"/>
                </c:manualLayout>
              </c:layout>
              <c:tx>
                <c:rich>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Arial Nova Light" panose="020B0304020202020204" pitchFamily="34" charset="0"/>
                        <a:ea typeface="Calibri"/>
                        <a:cs typeface="Arial" panose="020B0604020202020204" pitchFamily="34" charset="0"/>
                      </a:defRPr>
                    </a:pPr>
                    <a:fld id="{FF71B03E-9C48-4458-AFA2-ADBB91869E39}" type="CELLRANGE">
                      <a:rPr lang="en-US" dirty="0"/>
                      <a:pPr>
                        <a:defRPr>
                          <a:latin typeface="Arial Nova Light" panose="020B0304020202020204" pitchFamily="34" charset="0"/>
                        </a:defRPr>
                      </a:pPr>
                      <a:t>[CELLRANGE]</a:t>
                    </a:fld>
                    <a:endParaRPr lang="en-US"/>
                  </a:p>
                </c:rich>
              </c:tx>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rgbClr val="000000"/>
                      </a:solidFill>
                      <a:latin typeface="Arial Nova Light" panose="020B0304020202020204" pitchFamily="34" charset="0"/>
                      <a:ea typeface="Calibri"/>
                      <a:cs typeface="Arial" panose="020B0604020202020204" pitchFamily="34" charset="0"/>
                    </a:defRPr>
                  </a:pPr>
                  <a:endParaRPr lang="en-US"/>
                </a:p>
              </c:txPr>
              <c:dLblPos val="r"/>
              <c:showLegendKey val="0"/>
              <c:showVal val="0"/>
              <c:showCatName val="0"/>
              <c:showSerName val="0"/>
              <c:showPercent val="0"/>
              <c:showBubbleSize val="0"/>
              <c:extLst>
                <c:ext xmlns:c15="http://schemas.microsoft.com/office/drawing/2012/chart" uri="{CE6537A1-D6FC-4f65-9D91-7224C49458BB}">
                  <c15:layout>
                    <c:manualLayout>
                      <c:w val="0.19443939193394974"/>
                      <c:h val="5.189788888497289E-2"/>
                    </c:manualLayout>
                  </c15:layout>
                  <c15:dlblFieldTable/>
                  <c15:showDataLabelsRange val="1"/>
                </c:ext>
                <c:ext xmlns:c16="http://schemas.microsoft.com/office/drawing/2014/chart" uri="{C3380CC4-5D6E-409C-BE32-E72D297353CC}">
                  <c16:uniqueId val="{00000002-80B4-428D-97B0-BA858F382848}"/>
                </c:ext>
              </c:extLst>
            </c:dLbl>
            <c:dLbl>
              <c:idx val="2"/>
              <c:layout>
                <c:manualLayout>
                  <c:x val="-4.5336324788198428E-4"/>
                  <c:y val="-5.7448631883939727E-2"/>
                </c:manualLayout>
              </c:layout>
              <c:tx>
                <c:rich>
                  <a:bodyPr/>
                  <a:lstStyle/>
                  <a:p>
                    <a:fld id="{C5914F5B-240C-476F-B10C-BA82BC2C7B4B}"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4-80B4-428D-97B0-BA858F382848}"/>
                </c:ext>
              </c:extLst>
            </c:dLbl>
            <c:dLbl>
              <c:idx val="3"/>
              <c:layout>
                <c:manualLayout>
                  <c:x val="-0.17908203777418796"/>
                  <c:y val="-5.6538780446634108E-2"/>
                </c:manualLayout>
              </c:layout>
              <c:tx>
                <c:rich>
                  <a:bodyPr/>
                  <a:lstStyle/>
                  <a:p>
                    <a:fld id="{A3179BCA-E27D-4CED-981E-F2D65A5AF75C}"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80B4-428D-97B0-BA858F382848}"/>
                </c:ext>
              </c:extLst>
            </c:dLbl>
            <c:dLbl>
              <c:idx val="4"/>
              <c:layout>
                <c:manualLayout>
                  <c:x val="-0.18800035406413612"/>
                  <c:y val="5.4875078603373317E-2"/>
                </c:manualLayout>
              </c:layout>
              <c:tx>
                <c:rich>
                  <a:bodyPr/>
                  <a:lstStyle/>
                  <a:p>
                    <a:fld id="{D71168F2-7803-4A8C-8467-DE227628F850}" type="CELLRANGE">
                      <a:rPr lang="en-US" dirty="0"/>
                      <a:pPr/>
                      <a:t>[CELLRANGE]</a:t>
                    </a:fld>
                    <a:endParaRPr lang="en-US"/>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7-80B4-428D-97B0-BA858F382848}"/>
                </c:ext>
              </c:extLst>
            </c:dLbl>
            <c:dLbl>
              <c:idx val="5"/>
              <c:layout>
                <c:manualLayout>
                  <c:x val="-0.12490595911981173"/>
                  <c:y val="-5.4182997928024348E-2"/>
                </c:manualLayout>
              </c:layout>
              <c:tx>
                <c:rich>
                  <a:bodyPr/>
                  <a:lstStyle/>
                  <a:p>
                    <a:fld id="{315616A9-9874-45CF-8339-68740AAF8637}" type="CELLRANGE">
                      <a:rPr lang="en-US"/>
                      <a:pPr/>
                      <a:t>[CELLRANGE]</a:t>
                    </a:fld>
                    <a:endParaRPr lang="en-US"/>
                  </a:p>
                </c:rich>
              </c:tx>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9-80B4-428D-97B0-BA858F382848}"/>
                </c:ext>
              </c:extLst>
            </c:dLbl>
            <c:dLbl>
              <c:idx val="6"/>
              <c:layout>
                <c:manualLayout>
                  <c:x val="6.0195642949305754E-3"/>
                  <c:y val="-1.1778912593048859E-2"/>
                </c:manualLayout>
              </c:layout>
              <c:tx>
                <c:rich>
                  <a:bodyPr/>
                  <a:lstStyle/>
                  <a:p>
                    <a:endParaRPr lang="en-US"/>
                  </a:p>
                </c:rich>
              </c:tx>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B-80B4-428D-97B0-BA858F382848}"/>
                </c:ext>
              </c:extLst>
            </c:dLbl>
            <c:dLbl>
              <c:idx val="7"/>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80B4-428D-97B0-BA858F382848}"/>
                </c:ext>
              </c:extLst>
            </c:dLbl>
            <c:dLbl>
              <c:idx val="8"/>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80B4-428D-97B0-BA858F382848}"/>
                </c:ext>
              </c:extLst>
            </c:dLbl>
            <c:dLbl>
              <c:idx val="9"/>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80B4-428D-97B0-BA858F382848}"/>
                </c:ext>
              </c:extLst>
            </c:dLbl>
            <c:dLbl>
              <c:idx val="10"/>
              <c:tx>
                <c:rich>
                  <a:bodyPr/>
                  <a:lstStyle/>
                  <a:p>
                    <a:endParaRPr lang="en-US" dirty="0"/>
                  </a:p>
                </c:rich>
              </c:tx>
              <c:showLegendKey val="0"/>
              <c:showVal val="0"/>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80B4-428D-97B0-BA858F382848}"/>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0000"/>
                    </a:solidFill>
                    <a:latin typeface="Arial Nova Light" panose="020B0304020202020204" pitchFamily="34" charset="0"/>
                    <a:ea typeface="Calibri"/>
                    <a:cs typeface="Arial" panose="020B0604020202020204" pitchFamily="34" charset="0"/>
                  </a:defRPr>
                </a:pPr>
                <a:endParaRPr lang="en-US"/>
              </a:p>
            </c:txPr>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6350" cap="flat" cmpd="sng" algn="ctr">
                      <a:solidFill>
                        <a:schemeClr val="tx1">
                          <a:lumMod val="40000"/>
                          <a:lumOff val="60000"/>
                        </a:schemeClr>
                      </a:solidFill>
                      <a:prstDash val="solid"/>
                      <a:round/>
                    </a:ln>
                    <a:effectLst/>
                  </c:spPr>
                </c15:leaderLines>
              </c:ext>
            </c:extLst>
          </c:dLbls>
          <c:xVal>
            <c:numRef>
              <c:f>Data!$B$2:$B$12</c:f>
              <c:numCache>
                <c:formatCode>General</c:formatCode>
                <c:ptCount val="11"/>
                <c:pt idx="0">
                  <c:v>1.5</c:v>
                </c:pt>
                <c:pt idx="1">
                  <c:v>1.1000000000000001</c:v>
                </c:pt>
                <c:pt idx="2">
                  <c:v>1</c:v>
                </c:pt>
                <c:pt idx="3">
                  <c:v>0.9</c:v>
                </c:pt>
                <c:pt idx="4">
                  <c:v>0.7</c:v>
                </c:pt>
                <c:pt idx="5">
                  <c:v>0.6</c:v>
                </c:pt>
              </c:numCache>
            </c:numRef>
          </c:xVal>
          <c:yVal>
            <c:numRef>
              <c:f>Data!$C$2:$C$12</c:f>
              <c:numCache>
                <c:formatCode>General</c:formatCode>
                <c:ptCount val="11"/>
                <c:pt idx="0">
                  <c:v>85</c:v>
                </c:pt>
                <c:pt idx="1">
                  <c:v>83</c:v>
                </c:pt>
                <c:pt idx="2">
                  <c:v>85</c:v>
                </c:pt>
                <c:pt idx="3">
                  <c:v>87</c:v>
                </c:pt>
                <c:pt idx="4">
                  <c:v>84</c:v>
                </c:pt>
                <c:pt idx="5">
                  <c:v>86</c:v>
                </c:pt>
              </c:numCache>
            </c:numRef>
          </c:yVal>
          <c:bubbleSize>
            <c:numRef>
              <c:f>Data!$D$2:$D$12</c:f>
              <c:numCache>
                <c:formatCode>0%</c:formatCode>
                <c:ptCount val="11"/>
                <c:pt idx="0">
                  <c:v>0.01</c:v>
                </c:pt>
                <c:pt idx="1">
                  <c:v>0.01</c:v>
                </c:pt>
                <c:pt idx="2">
                  <c:v>0.01</c:v>
                </c:pt>
                <c:pt idx="3">
                  <c:v>0.01</c:v>
                </c:pt>
                <c:pt idx="4">
                  <c:v>0.01</c:v>
                </c:pt>
                <c:pt idx="5">
                  <c:v>0.01</c:v>
                </c:pt>
              </c:numCache>
            </c:numRef>
          </c:bubbleSize>
          <c:bubble3D val="0"/>
          <c:extLst>
            <c:ext xmlns:c15="http://schemas.microsoft.com/office/drawing/2012/chart" uri="{02D57815-91ED-43cb-92C2-25804820EDAC}">
              <c15:datalabelsRange>
                <c15:f>Data!$A$2:$A$8</c15:f>
                <c15:dlblRangeCache>
                  <c:ptCount val="7"/>
                  <c:pt idx="0">
                    <c:v>Customer Support</c:v>
                  </c:pt>
                  <c:pt idx="1">
                    <c:v>Product Documentation</c:v>
                  </c:pt>
                  <c:pt idx="2">
                    <c:v>Product Selection and Order</c:v>
                  </c:pt>
                  <c:pt idx="3">
                    <c:v>Product Quality</c:v>
                  </c:pt>
                  <c:pt idx="4">
                    <c:v>Product Search</c:v>
                  </c:pt>
                  <c:pt idx="5">
                    <c:v>Delivery</c:v>
                  </c:pt>
                </c15:dlblRangeCache>
              </c15:datalabelsRange>
            </c:ext>
            <c:ext xmlns:c16="http://schemas.microsoft.com/office/drawing/2014/chart" uri="{C3380CC4-5D6E-409C-BE32-E72D297353CC}">
              <c16:uniqueId val="{00000011-80B4-428D-97B0-BA858F382848}"/>
            </c:ext>
          </c:extLst>
        </c:ser>
        <c:ser>
          <c:idx val="1"/>
          <c:order val="1"/>
          <c:tx>
            <c:strRef>
              <c:f>Data!$B$1</c:f>
              <c:strCache>
                <c:ptCount val="1"/>
                <c:pt idx="0">
                  <c:v>Impacts</c:v>
                </c:pt>
              </c:strCache>
            </c:strRef>
          </c:tx>
          <c:spPr>
            <a:noFill/>
            <a:ln w="25400">
              <a:noFill/>
            </a:ln>
            <a:effectLst/>
          </c:spPr>
          <c:invertIfNegative val="0"/>
          <c:errBars>
            <c:errDir val="y"/>
            <c:errBarType val="both"/>
            <c:errValType val="fixedVal"/>
            <c:noEndCap val="1"/>
            <c:val val="100"/>
            <c:spPr>
              <a:solidFill>
                <a:schemeClr val="tx1"/>
              </a:solidFill>
              <a:ln w="6350" cap="flat" cmpd="sng" algn="ctr">
                <a:solidFill>
                  <a:schemeClr val="accent6">
                    <a:lumMod val="50000"/>
                  </a:schemeClr>
                </a:solidFill>
                <a:prstDash val="lgDashDotDot"/>
                <a:round/>
              </a:ln>
              <a:effectLst/>
            </c:spPr>
          </c:errBars>
          <c:errBars>
            <c:errDir val="x"/>
            <c:errBarType val="both"/>
            <c:errValType val="fixedVal"/>
            <c:noEndCap val="0"/>
            <c:val val="100"/>
            <c:spPr>
              <a:solidFill>
                <a:schemeClr val="tx1"/>
              </a:solidFill>
              <a:ln w="6350" cap="flat" cmpd="sng" algn="ctr">
                <a:solidFill>
                  <a:schemeClr val="accent6">
                    <a:lumMod val="50000"/>
                  </a:schemeClr>
                </a:solidFill>
                <a:prstDash val="lgDashDotDot"/>
                <a:round/>
              </a:ln>
              <a:effectLst/>
            </c:spPr>
          </c:errBars>
          <c:xVal>
            <c:numRef>
              <c:f>Data!$B$14</c:f>
              <c:numCache>
                <c:formatCode>0.0000</c:formatCode>
                <c:ptCount val="1"/>
                <c:pt idx="0">
                  <c:v>0.96666666666666667</c:v>
                </c:pt>
              </c:numCache>
            </c:numRef>
          </c:xVal>
          <c:yVal>
            <c:numRef>
              <c:f>Data!$C$14</c:f>
              <c:numCache>
                <c:formatCode>0.0000</c:formatCode>
                <c:ptCount val="1"/>
                <c:pt idx="0">
                  <c:v>85</c:v>
                </c:pt>
              </c:numCache>
            </c:numRef>
          </c:yVal>
          <c:bubbleSize>
            <c:numLit>
              <c:formatCode>General</c:formatCode>
              <c:ptCount val="1"/>
            </c:numLit>
          </c:bubbleSize>
          <c:bubble3D val="0"/>
          <c:extLst>
            <c:ext xmlns:c16="http://schemas.microsoft.com/office/drawing/2014/chart" uri="{C3380CC4-5D6E-409C-BE32-E72D297353CC}">
              <c16:uniqueId val="{00000012-80B4-428D-97B0-BA858F382848}"/>
            </c:ext>
          </c:extLst>
        </c:ser>
        <c:dLbls>
          <c:showLegendKey val="0"/>
          <c:showVal val="0"/>
          <c:showCatName val="0"/>
          <c:showSerName val="0"/>
          <c:showPercent val="0"/>
          <c:showBubbleSize val="0"/>
        </c:dLbls>
        <c:bubbleScale val="10"/>
        <c:showNegBubbles val="0"/>
        <c:axId val="100924800"/>
        <c:axId val="101201024"/>
      </c:bubbleChart>
      <c:valAx>
        <c:axId val="100924800"/>
        <c:scaling>
          <c:orientation val="minMax"/>
          <c:max val="2"/>
          <c:min val="0"/>
        </c:scaling>
        <c:delete val="0"/>
        <c:axPos val="b"/>
        <c:title>
          <c:tx>
            <c:rich>
              <a:bodyPr rot="0" spcFirstLastPara="1" vertOverflow="ellipsis" vert="horz" wrap="square" anchor="ctr" anchorCtr="1"/>
              <a:lstStyle/>
              <a:p>
                <a:pPr>
                  <a:defRPr sz="1400" b="0" i="0" u="none" strike="noStrike" kern="1200" baseline="0">
                    <a:solidFill>
                      <a:srgbClr val="000000"/>
                    </a:solidFill>
                    <a:latin typeface="Arial Nova Light" panose="020B0304020202020204" pitchFamily="34" charset="0"/>
                    <a:ea typeface="Calibri"/>
                    <a:cs typeface="Arial" panose="020B0604020202020204" pitchFamily="34" charset="0"/>
                  </a:defRPr>
                </a:pPr>
                <a:r>
                  <a:rPr lang="en-US" sz="1400" dirty="0">
                    <a:latin typeface="Arial Nova Light" panose="020B0304020202020204" pitchFamily="34" charset="0"/>
                  </a:rPr>
                  <a:t>Impact onto Satisfaction</a:t>
                </a:r>
              </a:p>
            </c:rich>
          </c:tx>
          <c:overlay val="0"/>
          <c:spPr>
            <a:noFill/>
            <a:ln>
              <a:noFill/>
            </a:ln>
            <a:effectLst/>
          </c:spPr>
          <c:txPr>
            <a:bodyPr rot="0" spcFirstLastPara="1" vertOverflow="ellipsis" vert="horz" wrap="square" anchor="ctr" anchorCtr="1"/>
            <a:lstStyle/>
            <a:p>
              <a:pPr>
                <a:defRPr sz="1400" b="0" i="0" u="none" strike="noStrike" kern="1200" baseline="0">
                  <a:solidFill>
                    <a:srgbClr val="000000"/>
                  </a:solidFill>
                  <a:latin typeface="Arial Nova Light" panose="020B0304020202020204" pitchFamily="34" charset="0"/>
                  <a:ea typeface="Calibri"/>
                  <a:cs typeface="Arial" panose="020B0604020202020204" pitchFamily="34" charset="0"/>
                </a:defRPr>
              </a:pPr>
              <a:endParaRPr lang="en-US"/>
            </a:p>
          </c:txPr>
        </c:title>
        <c:numFmt formatCode="#,##0.0" sourceLinked="0"/>
        <c:majorTickMark val="out"/>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400" b="0" i="0" u="none" strike="noStrike" kern="1200" baseline="0">
                <a:solidFill>
                  <a:srgbClr val="000000"/>
                </a:solidFill>
                <a:latin typeface="Arial Nova Light" panose="020B0304020202020204" pitchFamily="34" charset="0"/>
                <a:ea typeface="Calibri"/>
                <a:cs typeface="Arial" panose="020B0604020202020204" pitchFamily="34" charset="0"/>
              </a:defRPr>
            </a:pPr>
            <a:endParaRPr lang="en-US"/>
          </a:p>
        </c:txPr>
        <c:crossAx val="101201024"/>
        <c:crosses val="autoZero"/>
        <c:crossBetween val="midCat"/>
        <c:majorUnit val="0.5"/>
      </c:valAx>
      <c:valAx>
        <c:axId val="101201024"/>
        <c:scaling>
          <c:orientation val="minMax"/>
          <c:max val="90"/>
          <c:min val="80"/>
        </c:scaling>
        <c:delete val="0"/>
        <c:axPos val="l"/>
        <c:title>
          <c:tx>
            <c:rich>
              <a:bodyPr rot="-5400000" spcFirstLastPara="1" vertOverflow="ellipsis" vert="horz" wrap="square" anchor="ctr" anchorCtr="1"/>
              <a:lstStyle/>
              <a:p>
                <a:pPr>
                  <a:defRPr sz="1400" b="0" i="0" u="none" strike="noStrike" kern="1200" baseline="0">
                    <a:solidFill>
                      <a:srgbClr val="000000"/>
                    </a:solidFill>
                    <a:latin typeface="Arial Nova Light" panose="020B0304020202020204" pitchFamily="34" charset="0"/>
                    <a:ea typeface="Calibri"/>
                    <a:cs typeface="Arial" panose="020B0604020202020204" pitchFamily="34" charset="0"/>
                  </a:defRPr>
                </a:pPr>
                <a:r>
                  <a:rPr lang="en-US" sz="1400" dirty="0">
                    <a:latin typeface="Arial Nova Light" panose="020B0304020202020204" pitchFamily="34" charset="0"/>
                  </a:rPr>
                  <a:t>Driver Score</a:t>
                </a:r>
              </a:p>
            </c:rich>
          </c:tx>
          <c:overlay val="0"/>
          <c:spPr>
            <a:noFill/>
            <a:ln>
              <a:noFill/>
            </a:ln>
            <a:effectLst/>
          </c:spPr>
          <c:txPr>
            <a:bodyPr rot="-5400000" spcFirstLastPara="1" vertOverflow="ellipsis" vert="horz" wrap="square" anchor="ctr" anchorCtr="1"/>
            <a:lstStyle/>
            <a:p>
              <a:pPr>
                <a:defRPr sz="1400" b="0" i="0" u="none" strike="noStrike" kern="1200" baseline="0">
                  <a:solidFill>
                    <a:srgbClr val="000000"/>
                  </a:solidFill>
                  <a:latin typeface="Arial Nova Light" panose="020B0304020202020204" pitchFamily="34" charset="0"/>
                  <a:ea typeface="Calibri"/>
                  <a:cs typeface="Arial" panose="020B0604020202020204" pitchFamily="34" charset="0"/>
                </a:defRPr>
              </a:pPr>
              <a:endParaRPr lang="en-US"/>
            </a:p>
          </c:txPr>
        </c:title>
        <c:numFmt formatCode="General" sourceLinked="1"/>
        <c:majorTickMark val="out"/>
        <c:minorTickMark val="none"/>
        <c:tickLblPos val="nextTo"/>
        <c:spPr>
          <a:noFill/>
          <a:ln w="6350" cap="flat" cmpd="sng" algn="ctr">
            <a:solidFill>
              <a:schemeClr val="tx1"/>
            </a:solidFill>
            <a:prstDash val="solid"/>
            <a:round/>
          </a:ln>
          <a:effectLst/>
        </c:spPr>
        <c:txPr>
          <a:bodyPr rot="0" spcFirstLastPara="1" vertOverflow="ellipsis" wrap="square" anchor="ctr" anchorCtr="1"/>
          <a:lstStyle/>
          <a:p>
            <a:pPr>
              <a:defRPr sz="1400" b="0" i="0" u="none" strike="noStrike" kern="1200" baseline="0">
                <a:solidFill>
                  <a:srgbClr val="000000"/>
                </a:solidFill>
                <a:latin typeface="Arial Nova Light" panose="020B0304020202020204" pitchFamily="34" charset="0"/>
                <a:ea typeface="Calibri"/>
                <a:cs typeface="Arial" panose="020B0604020202020204" pitchFamily="34" charset="0"/>
              </a:defRPr>
            </a:pPr>
            <a:endParaRPr lang="en-US"/>
          </a:p>
        </c:txPr>
        <c:crossAx val="100924800"/>
        <c:crosses val="autoZero"/>
        <c:crossBetween val="midCat"/>
      </c:valAx>
      <c:spPr>
        <a:noFill/>
        <a:ln>
          <a:solidFill>
            <a:sysClr val="windowText" lastClr="000000"/>
          </a:solidFill>
        </a:ln>
        <a:effectLst/>
      </c:spPr>
    </c:plotArea>
    <c:plotVisOnly val="1"/>
    <c:dispBlanksAs val="gap"/>
    <c:showDLblsOverMax val="0"/>
  </c:chart>
  <c:spPr>
    <a:noFill/>
    <a:ln w="6350" cap="flat" cmpd="sng" algn="ctr">
      <a:noFill/>
      <a:prstDash val="solid"/>
      <a:miter lim="800000"/>
    </a:ln>
    <a:effectLst/>
  </c:spPr>
  <c:txPr>
    <a:bodyPr/>
    <a:lstStyle/>
    <a:p>
      <a:pPr>
        <a:defRPr sz="1200" b="0" i="0" u="none" strike="noStrike" baseline="0">
          <a:solidFill>
            <a:srgbClr val="000000"/>
          </a:solidFill>
          <a:latin typeface="+mn-lt"/>
          <a:ea typeface="Calibri"/>
          <a:cs typeface="Arial" panose="020B0604020202020204" pitchFamily="34" charset="0"/>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2015218616506"/>
          <c:y val="0.29505088024871462"/>
          <c:w val="0.65007412328851577"/>
          <c:h val="0.47920248198274135"/>
        </c:manualLayout>
      </c:layout>
      <c:barChart>
        <c:barDir val="col"/>
        <c:grouping val="clustered"/>
        <c:varyColors val="0"/>
        <c:ser>
          <c:idx val="0"/>
          <c:order val="0"/>
          <c:tx>
            <c:strRef>
              <c:f>Sheet1!$A$2</c:f>
              <c:strCache>
                <c:ptCount val="1"/>
                <c:pt idx="0">
                  <c:v>Product Search</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Sheet1!$B$2:$F$2</c:f>
              <c:numCache>
                <c:formatCode>0</c:formatCode>
                <c:ptCount val="5"/>
                <c:pt idx="0">
                  <c:v>81</c:v>
                </c:pt>
                <c:pt idx="1">
                  <c:v>0</c:v>
                </c:pt>
                <c:pt idx="2">
                  <c:v>82</c:v>
                </c:pt>
                <c:pt idx="3">
                  <c:v>0</c:v>
                </c:pt>
                <c:pt idx="4">
                  <c:v>84</c:v>
                </c:pt>
              </c:numCache>
            </c:numRef>
          </c:val>
          <c:extLst>
            <c:ext xmlns:c16="http://schemas.microsoft.com/office/drawing/2014/chart" uri="{C3380CC4-5D6E-409C-BE32-E72D297353CC}">
              <c16:uniqueId val="{00000000-211F-4437-B466-4EAB4D395787}"/>
            </c:ext>
          </c:extLst>
        </c:ser>
        <c:dLbls>
          <c:showLegendKey val="0"/>
          <c:showVal val="0"/>
          <c:showCatName val="0"/>
          <c:showSerName val="0"/>
          <c:showPercent val="0"/>
          <c:showBubbleSize val="0"/>
        </c:dLbls>
        <c:gapWidth val="219"/>
        <c:overlap val="-27"/>
        <c:axId val="559634943"/>
        <c:axId val="557887071"/>
      </c:barChart>
      <c:catAx>
        <c:axId val="55963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Arial" panose="020B0604020202020204" pitchFamily="34" charset="0"/>
              </a:defRPr>
            </a:pPr>
            <a:endParaRPr lang="en-US"/>
          </a:p>
        </c:txPr>
        <c:crossAx val="557887071"/>
        <c:crosses val="autoZero"/>
        <c:auto val="1"/>
        <c:lblAlgn val="ctr"/>
        <c:lblOffset val="100"/>
        <c:noMultiLvlLbl val="0"/>
      </c:catAx>
      <c:valAx>
        <c:axId val="557887071"/>
        <c:scaling>
          <c:orientation val="minMax"/>
          <c:max val="10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noFill/>
                <a:latin typeface="+mj-lt"/>
                <a:ea typeface="+mn-ea"/>
                <a:cs typeface="Arial" panose="020B0604020202020204" pitchFamily="34" charset="0"/>
              </a:defRPr>
            </a:pPr>
            <a:endParaRPr lang="en-US"/>
          </a:p>
        </c:txPr>
        <c:crossAx val="559634943"/>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mj-lt"/>
          <a:cs typeface="Arial" panose="020B0604020202020204" pitchFamily="34" charset="0"/>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56871358161342"/>
          <c:y val="5.5420307602623523E-2"/>
          <c:w val="0.33097359050382524"/>
          <c:h val="0.90750835363913052"/>
        </c:manualLayout>
      </c:layout>
      <c:barChart>
        <c:barDir val="bar"/>
        <c:grouping val="clustered"/>
        <c:varyColors val="0"/>
        <c:ser>
          <c:idx val="3"/>
          <c:order val="0"/>
          <c:tx>
            <c:strRef>
              <c:f>Sheet1!$E$1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Sheet1!$E$2:$E$7</c:f>
              <c:numCache>
                <c:formatCode>#,##0</c:formatCode>
                <c:ptCount val="6"/>
                <c:pt idx="0">
                  <c:v>83</c:v>
                </c:pt>
                <c:pt idx="1">
                  <c:v>88</c:v>
                </c:pt>
                <c:pt idx="2">
                  <c:v>82</c:v>
                </c:pt>
                <c:pt idx="3">
                  <c:v>84</c:v>
                </c:pt>
                <c:pt idx="4">
                  <c:v>82</c:v>
                </c:pt>
                <c:pt idx="5">
                  <c:v>85</c:v>
                </c:pt>
              </c:numCache>
            </c:numRef>
          </c:val>
          <c:extLst>
            <c:ext xmlns:c16="http://schemas.microsoft.com/office/drawing/2014/chart" uri="{C3380CC4-5D6E-409C-BE32-E72D297353CC}">
              <c16:uniqueId val="{00000003-758A-4FB7-B3F4-F778DE8A6801}"/>
            </c:ext>
          </c:extLst>
        </c:ser>
        <c:ser>
          <c:idx val="1"/>
          <c:order val="2"/>
          <c:tx>
            <c:strRef>
              <c:f>Sheet1!$C$1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Sheet1!$C$2:$C$7</c:f>
              <c:numCache>
                <c:formatCode>#,##0</c:formatCode>
                <c:ptCount val="6"/>
                <c:pt idx="0">
                  <c:v>81</c:v>
                </c:pt>
                <c:pt idx="1">
                  <c:v>87</c:v>
                </c:pt>
                <c:pt idx="2">
                  <c:v>81</c:v>
                </c:pt>
                <c:pt idx="3">
                  <c:v>82</c:v>
                </c:pt>
                <c:pt idx="4">
                  <c:v>77</c:v>
                </c:pt>
                <c:pt idx="5">
                  <c:v>83</c:v>
                </c:pt>
              </c:numCache>
            </c:numRef>
          </c:val>
          <c:extLst>
            <c:ext xmlns:c16="http://schemas.microsoft.com/office/drawing/2014/chart" uri="{C3380CC4-5D6E-409C-BE32-E72D297353CC}">
              <c16:uniqueId val="{00000001-758A-4FB7-B3F4-F778DE8A6801}"/>
            </c:ext>
          </c:extLst>
        </c:ser>
        <c:dLbls>
          <c:showLegendKey val="0"/>
          <c:showVal val="0"/>
          <c:showCatName val="0"/>
          <c:showSerName val="0"/>
          <c:showPercent val="0"/>
          <c:showBubbleSize val="0"/>
        </c:dLbls>
        <c:gapWidth val="100"/>
        <c:axId val="1134952912"/>
        <c:axId val="1253244944"/>
        <c:extLst>
          <c:ext xmlns:c15="http://schemas.microsoft.com/office/drawing/2012/chart" uri="{02D57815-91ED-43cb-92C2-25804820EDAC}">
            <c15:filteredBarSeries>
              <c15:ser>
                <c:idx val="2"/>
                <c:order val="1"/>
                <c:tx>
                  <c:strRef>
                    <c:extLst>
                      <c:ext uri="{02D57815-91ED-43cb-92C2-25804820EDAC}">
                        <c15:formulaRef>
                          <c15:sqref>Sheet1!$D$1</c15:sqref>
                        </c15:formulaRef>
                      </c:ext>
                    </c:extLst>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ASDC-LaRC</c:v>
                      </c:pt>
                      <c:pt idx="1">
                        <c:v>ASF DAAC</c:v>
                      </c:pt>
                      <c:pt idx="2">
                        <c:v>CDDIS</c:v>
                      </c:pt>
                      <c:pt idx="3">
                        <c:v>GES DISC</c:v>
                      </c:pt>
                      <c:pt idx="4">
                        <c:v>GHRC</c:v>
                      </c:pt>
                      <c:pt idx="5">
                        <c:v>LP DAAC</c:v>
                      </c:pt>
                    </c:strCache>
                  </c:strRef>
                </c:cat>
                <c:val>
                  <c:numRef>
                    <c:extLst>
                      <c:ext uri="{02D57815-91ED-43cb-92C2-25804820EDAC}">
                        <c15:formulaRef>
                          <c15:sqref>Sheet1!$D$2:$D$7</c15:sqref>
                        </c15:formulaRef>
                      </c:ext>
                    </c:extLst>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758A-4FB7-B3F4-F778DE8A6801}"/>
                  </c:ext>
                </c:extLst>
              </c15:ser>
            </c15:filteredBarSeries>
            <c15:filteredBarSeries>
              <c15:ser>
                <c:idx val="0"/>
                <c:order val="3"/>
                <c:tx>
                  <c:strRef>
                    <c:extLst xmlns:c15="http://schemas.microsoft.com/office/drawing/2012/chart">
                      <c:ext xmlns:c15="http://schemas.microsoft.com/office/drawing/2012/chart" uri="{02D57815-91ED-43cb-92C2-25804820EDAC}">
                        <c15:formulaRef>
                          <c15:sqref>Sheet1!$B$1</c15:sqref>
                        </c15:formulaRef>
                      </c:ext>
                    </c:extLst>
                    <c:strCache>
                      <c:ptCount val="1"/>
                      <c:pt idx="0">
                        <c:v>2019</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Sheet1!$A$2:$A$7</c15:sqref>
                        </c15:formulaRef>
                      </c:ext>
                    </c:extLst>
                    <c:strCache>
                      <c:ptCount val="6"/>
                      <c:pt idx="0">
                        <c:v>ASDC-LaRC</c:v>
                      </c:pt>
                      <c:pt idx="1">
                        <c:v>ASF DAAC</c:v>
                      </c:pt>
                      <c:pt idx="2">
                        <c:v>CDDIS</c:v>
                      </c:pt>
                      <c:pt idx="3">
                        <c:v>GES DISC</c:v>
                      </c:pt>
                      <c:pt idx="4">
                        <c:v>GHRC</c:v>
                      </c:pt>
                      <c:pt idx="5">
                        <c:v>LP DAAC</c:v>
                      </c:pt>
                    </c:strCache>
                  </c:strRef>
                </c:cat>
                <c:val>
                  <c:numRef>
                    <c:extLst xmlns:c15="http://schemas.microsoft.com/office/drawing/2012/chart">
                      <c:ext xmlns:c15="http://schemas.microsoft.com/office/drawing/2012/chart" uri="{02D57815-91ED-43cb-92C2-25804820EDAC}">
                        <c15:formulaRef>
                          <c15:sqref>Sheet1!$B$2:$B$7</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0-758A-4FB7-B3F4-F778DE8A6801}"/>
                  </c:ext>
                </c:extLst>
              </c15:ser>
            </c15:filteredBarSeries>
          </c:ext>
        </c:extLst>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11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legend>
      <c:legendPos val="b"/>
      <c:layout>
        <c:manualLayout>
          <c:xMode val="edge"/>
          <c:yMode val="edge"/>
          <c:x val="0.29660256083867326"/>
          <c:y val="0.95268112560351692"/>
          <c:w val="0.6571549668499681"/>
          <c:h val="4.73188743964831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22578102488719"/>
          <c:y val="5.5420307602623523E-2"/>
          <c:w val="0.59041230445667903"/>
          <c:h val="0.90983529813564112"/>
        </c:manualLayout>
      </c:layout>
      <c:barChart>
        <c:barDir val="bar"/>
        <c:grouping val="clustered"/>
        <c:varyColors val="0"/>
        <c:ser>
          <c:idx val="3"/>
          <c:order val="0"/>
          <c:tx>
            <c:strRef>
              <c:f>Sheet1!$E$1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 DAAC</c:v>
                </c:pt>
                <c:pt idx="3">
                  <c:v>ORNL DAAC</c:v>
                </c:pt>
                <c:pt idx="4">
                  <c:v>PO DAAC-JPL</c:v>
                </c:pt>
                <c:pt idx="5">
                  <c:v>SEDAC</c:v>
                </c:pt>
              </c:strCache>
            </c:strRef>
          </c:cat>
          <c:val>
            <c:numRef>
              <c:f>Sheet1!$E$2:$E$7</c:f>
              <c:numCache>
                <c:formatCode>#,##0</c:formatCode>
                <c:ptCount val="6"/>
                <c:pt idx="0">
                  <c:v>82</c:v>
                </c:pt>
                <c:pt idx="1">
                  <c:v>84</c:v>
                </c:pt>
                <c:pt idx="2">
                  <c:v>83</c:v>
                </c:pt>
                <c:pt idx="3">
                  <c:v>87</c:v>
                </c:pt>
                <c:pt idx="4">
                  <c:v>81</c:v>
                </c:pt>
                <c:pt idx="5">
                  <c:v>80</c:v>
                </c:pt>
              </c:numCache>
            </c:numRef>
          </c:val>
          <c:extLst>
            <c:ext xmlns:c16="http://schemas.microsoft.com/office/drawing/2014/chart" uri="{C3380CC4-5D6E-409C-BE32-E72D297353CC}">
              <c16:uniqueId val="{00000003-ED5D-4B1E-AFCF-5FF9193E3F7B}"/>
            </c:ext>
          </c:extLst>
        </c:ser>
        <c:ser>
          <c:idx val="1"/>
          <c:order val="2"/>
          <c:tx>
            <c:strRef>
              <c:f>Sheet1!$C$1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 DAAC</c:v>
                </c:pt>
                <c:pt idx="3">
                  <c:v>ORNL DAAC</c:v>
                </c:pt>
                <c:pt idx="4">
                  <c:v>PO DAAC-JPL</c:v>
                </c:pt>
                <c:pt idx="5">
                  <c:v>SEDAC</c:v>
                </c:pt>
              </c:strCache>
            </c:strRef>
          </c:cat>
          <c:val>
            <c:numRef>
              <c:f>Sheet1!$C$2:$C$7</c:f>
              <c:numCache>
                <c:formatCode>#,##0</c:formatCode>
                <c:ptCount val="6"/>
                <c:pt idx="0">
                  <c:v>81</c:v>
                </c:pt>
                <c:pt idx="1">
                  <c:v>81</c:v>
                </c:pt>
                <c:pt idx="2">
                  <c:v>85</c:v>
                </c:pt>
                <c:pt idx="3">
                  <c:v>84</c:v>
                </c:pt>
                <c:pt idx="4">
                  <c:v>79</c:v>
                </c:pt>
                <c:pt idx="5">
                  <c:v>79</c:v>
                </c:pt>
              </c:numCache>
            </c:numRef>
          </c:val>
          <c:extLst>
            <c:ext xmlns:c16="http://schemas.microsoft.com/office/drawing/2014/chart" uri="{C3380CC4-5D6E-409C-BE32-E72D297353CC}">
              <c16:uniqueId val="{00000001-ED5D-4B1E-AFCF-5FF9193E3F7B}"/>
            </c:ext>
          </c:extLst>
        </c:ser>
        <c:dLbls>
          <c:showLegendKey val="0"/>
          <c:showVal val="0"/>
          <c:showCatName val="0"/>
          <c:showSerName val="0"/>
          <c:showPercent val="0"/>
          <c:showBubbleSize val="0"/>
        </c:dLbls>
        <c:gapWidth val="100"/>
        <c:axId val="1134952912"/>
        <c:axId val="1253244944"/>
        <c:extLst>
          <c:ext xmlns:c15="http://schemas.microsoft.com/office/drawing/2012/chart" uri="{02D57815-91ED-43cb-92C2-25804820EDAC}">
            <c15:filteredBarSeries>
              <c15:ser>
                <c:idx val="2"/>
                <c:order val="1"/>
                <c:tx>
                  <c:strRef>
                    <c:extLst>
                      <c:ext uri="{02D57815-91ED-43cb-92C2-25804820EDAC}">
                        <c15:formulaRef>
                          <c15:sqref>Sheet1!$D$1</c15:sqref>
                        </c15:formulaRef>
                      </c:ext>
                    </c:extLst>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MODAPS LAADS</c:v>
                      </c:pt>
                      <c:pt idx="1">
                        <c:v>NSIDC DAAC</c:v>
                      </c:pt>
                      <c:pt idx="2">
                        <c:v>OB DAAC</c:v>
                      </c:pt>
                      <c:pt idx="3">
                        <c:v>ORNL DAAC</c:v>
                      </c:pt>
                      <c:pt idx="4">
                        <c:v>PO DAAC-JPL</c:v>
                      </c:pt>
                      <c:pt idx="5">
                        <c:v>SEDAC</c:v>
                      </c:pt>
                    </c:strCache>
                  </c:strRef>
                </c:cat>
                <c:val>
                  <c:numRef>
                    <c:extLst>
                      <c:ext uri="{02D57815-91ED-43cb-92C2-25804820EDAC}">
                        <c15:formulaRef>
                          <c15:sqref>Sheet1!$D$2:$D$7</c15:sqref>
                        </c15:formulaRef>
                      </c:ext>
                    </c:extLst>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ED5D-4B1E-AFCF-5FF9193E3F7B}"/>
                  </c:ext>
                </c:extLst>
              </c15:ser>
            </c15:filteredBarSeries>
            <c15:filteredBarSeries>
              <c15:ser>
                <c:idx val="0"/>
                <c:order val="3"/>
                <c:tx>
                  <c:strRef>
                    <c:extLst xmlns:c15="http://schemas.microsoft.com/office/drawing/2012/chart">
                      <c:ext xmlns:c15="http://schemas.microsoft.com/office/drawing/2012/chart" uri="{02D57815-91ED-43cb-92C2-25804820EDAC}">
                        <c15:formulaRef>
                          <c15:sqref>Sheet1!$B$1</c15:sqref>
                        </c15:formulaRef>
                      </c:ext>
                    </c:extLst>
                    <c:strCache>
                      <c:ptCount val="1"/>
                      <c:pt idx="0">
                        <c:v>2019</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Sheet1!$A$2:$A$7</c15:sqref>
                        </c15:formulaRef>
                      </c:ext>
                    </c:extLst>
                    <c:strCache>
                      <c:ptCount val="6"/>
                      <c:pt idx="0">
                        <c:v>MODAPS LAADS</c:v>
                      </c:pt>
                      <c:pt idx="1">
                        <c:v>NSIDC DAAC</c:v>
                      </c:pt>
                      <c:pt idx="2">
                        <c:v>OB DAAC</c:v>
                      </c:pt>
                      <c:pt idx="3">
                        <c:v>ORNL DAAC</c:v>
                      </c:pt>
                      <c:pt idx="4">
                        <c:v>PO DAAC-JPL</c:v>
                      </c:pt>
                      <c:pt idx="5">
                        <c:v>SEDAC</c:v>
                      </c:pt>
                    </c:strCache>
                  </c:strRef>
                </c:cat>
                <c:val>
                  <c:numRef>
                    <c:extLst xmlns:c15="http://schemas.microsoft.com/office/drawing/2012/chart">
                      <c:ext xmlns:c15="http://schemas.microsoft.com/office/drawing/2012/chart" uri="{02D57815-91ED-43cb-92C2-25804820EDAC}">
                        <c15:formulaRef>
                          <c15:sqref>Sheet1!$B$2:$B$7</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0-ED5D-4B1E-AFCF-5FF9193E3F7B}"/>
                  </c:ext>
                </c:extLst>
              </c15:ser>
            </c15:filteredBarSeries>
          </c:ext>
        </c:extLst>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11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2015218616506"/>
          <c:y val="0.29505088024871462"/>
          <c:w val="0.65007412328851577"/>
          <c:h val="0.47920248198274135"/>
        </c:manualLayout>
      </c:layout>
      <c:barChart>
        <c:barDir val="col"/>
        <c:grouping val="clustered"/>
        <c:varyColors val="0"/>
        <c:ser>
          <c:idx val="0"/>
          <c:order val="0"/>
          <c:tx>
            <c:strRef>
              <c:f>Sheet1!$A$2</c:f>
              <c:strCache>
                <c:ptCount val="1"/>
                <c:pt idx="0">
                  <c:v>Delivery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Sheet1!$B$2:$F$2</c:f>
              <c:numCache>
                <c:formatCode>0</c:formatCode>
                <c:ptCount val="5"/>
                <c:pt idx="0">
                  <c:v>84</c:v>
                </c:pt>
                <c:pt idx="1">
                  <c:v>0</c:v>
                </c:pt>
                <c:pt idx="2">
                  <c:v>84</c:v>
                </c:pt>
                <c:pt idx="3">
                  <c:v>0</c:v>
                </c:pt>
                <c:pt idx="4">
                  <c:v>86</c:v>
                </c:pt>
              </c:numCache>
            </c:numRef>
          </c:val>
          <c:extLst>
            <c:ext xmlns:c16="http://schemas.microsoft.com/office/drawing/2014/chart" uri="{C3380CC4-5D6E-409C-BE32-E72D297353CC}">
              <c16:uniqueId val="{00000000-211F-4437-B466-4EAB4D395787}"/>
            </c:ext>
          </c:extLst>
        </c:ser>
        <c:dLbls>
          <c:showLegendKey val="0"/>
          <c:showVal val="0"/>
          <c:showCatName val="0"/>
          <c:showSerName val="0"/>
          <c:showPercent val="0"/>
          <c:showBubbleSize val="0"/>
        </c:dLbls>
        <c:gapWidth val="219"/>
        <c:overlap val="-27"/>
        <c:axId val="559634943"/>
        <c:axId val="557887071"/>
      </c:barChart>
      <c:catAx>
        <c:axId val="55963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Arial" panose="020B0604020202020204" pitchFamily="34" charset="0"/>
              </a:defRPr>
            </a:pPr>
            <a:endParaRPr lang="en-US"/>
          </a:p>
        </c:txPr>
        <c:crossAx val="557887071"/>
        <c:crosses val="autoZero"/>
        <c:auto val="1"/>
        <c:lblAlgn val="ctr"/>
        <c:lblOffset val="100"/>
        <c:noMultiLvlLbl val="0"/>
      </c:catAx>
      <c:valAx>
        <c:axId val="557887071"/>
        <c:scaling>
          <c:orientation val="minMax"/>
          <c:max val="10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noFill/>
                <a:latin typeface="+mj-lt"/>
                <a:ea typeface="+mn-ea"/>
                <a:cs typeface="Arial" panose="020B0604020202020204" pitchFamily="34" charset="0"/>
              </a:defRPr>
            </a:pPr>
            <a:endParaRPr lang="en-US"/>
          </a:p>
        </c:txPr>
        <c:crossAx val="559634943"/>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mj-lt"/>
          <a:cs typeface="Arial" panose="020B0604020202020204" pitchFamily="34" charset="0"/>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56871358161342"/>
          <c:y val="5.5420307602623523E-2"/>
          <c:w val="0.33097359050382524"/>
          <c:h val="0.90750835363913052"/>
        </c:manualLayout>
      </c:layout>
      <c:barChart>
        <c:barDir val="bar"/>
        <c:grouping val="clustered"/>
        <c:varyColors val="0"/>
        <c:ser>
          <c:idx val="3"/>
          <c:order val="0"/>
          <c:tx>
            <c:strRef>
              <c:f>Sheet1!$E$1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Sheet1!$E$2:$E$7</c:f>
              <c:numCache>
                <c:formatCode>#,##0</c:formatCode>
                <c:ptCount val="6"/>
                <c:pt idx="0">
                  <c:v>83</c:v>
                </c:pt>
                <c:pt idx="1">
                  <c:v>89</c:v>
                </c:pt>
                <c:pt idx="2">
                  <c:v>85</c:v>
                </c:pt>
                <c:pt idx="3">
                  <c:v>86</c:v>
                </c:pt>
                <c:pt idx="4">
                  <c:v>82</c:v>
                </c:pt>
                <c:pt idx="5">
                  <c:v>85</c:v>
                </c:pt>
              </c:numCache>
            </c:numRef>
          </c:val>
          <c:extLst>
            <c:ext xmlns:c16="http://schemas.microsoft.com/office/drawing/2014/chart" uri="{C3380CC4-5D6E-409C-BE32-E72D297353CC}">
              <c16:uniqueId val="{00000003-758A-4FB7-B3F4-F778DE8A6801}"/>
            </c:ext>
          </c:extLst>
        </c:ser>
        <c:ser>
          <c:idx val="1"/>
          <c:order val="2"/>
          <c:tx>
            <c:strRef>
              <c:f>Sheet1!$C$1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Sheet1!$C$2:$C$7</c:f>
              <c:numCache>
                <c:formatCode>#,##0</c:formatCode>
                <c:ptCount val="6"/>
                <c:pt idx="0">
                  <c:v>82</c:v>
                </c:pt>
                <c:pt idx="1">
                  <c:v>88</c:v>
                </c:pt>
                <c:pt idx="2">
                  <c:v>86</c:v>
                </c:pt>
                <c:pt idx="3">
                  <c:v>84</c:v>
                </c:pt>
                <c:pt idx="4">
                  <c:v>78</c:v>
                </c:pt>
                <c:pt idx="5">
                  <c:v>85</c:v>
                </c:pt>
              </c:numCache>
            </c:numRef>
          </c:val>
          <c:extLst>
            <c:ext xmlns:c16="http://schemas.microsoft.com/office/drawing/2014/chart" uri="{C3380CC4-5D6E-409C-BE32-E72D297353CC}">
              <c16:uniqueId val="{00000001-758A-4FB7-B3F4-F778DE8A6801}"/>
            </c:ext>
          </c:extLst>
        </c:ser>
        <c:dLbls>
          <c:showLegendKey val="0"/>
          <c:showVal val="0"/>
          <c:showCatName val="0"/>
          <c:showSerName val="0"/>
          <c:showPercent val="0"/>
          <c:showBubbleSize val="0"/>
        </c:dLbls>
        <c:gapWidth val="100"/>
        <c:axId val="1134952912"/>
        <c:axId val="1253244944"/>
        <c:extLst>
          <c:ext xmlns:c15="http://schemas.microsoft.com/office/drawing/2012/chart" uri="{02D57815-91ED-43cb-92C2-25804820EDAC}">
            <c15:filteredBarSeries>
              <c15:ser>
                <c:idx val="2"/>
                <c:order val="1"/>
                <c:tx>
                  <c:strRef>
                    <c:extLst>
                      <c:ext uri="{02D57815-91ED-43cb-92C2-25804820EDAC}">
                        <c15:formulaRef>
                          <c15:sqref>Sheet1!$D$1</c15:sqref>
                        </c15:formulaRef>
                      </c:ext>
                    </c:extLst>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ASDC-LaRC</c:v>
                      </c:pt>
                      <c:pt idx="1">
                        <c:v>ASF DAAC</c:v>
                      </c:pt>
                      <c:pt idx="2">
                        <c:v>CDDIS</c:v>
                      </c:pt>
                      <c:pt idx="3">
                        <c:v>GES DISC</c:v>
                      </c:pt>
                      <c:pt idx="4">
                        <c:v>GHRC</c:v>
                      </c:pt>
                      <c:pt idx="5">
                        <c:v>LP DAAC</c:v>
                      </c:pt>
                    </c:strCache>
                  </c:strRef>
                </c:cat>
                <c:val>
                  <c:numRef>
                    <c:extLst>
                      <c:ext uri="{02D57815-91ED-43cb-92C2-25804820EDAC}">
                        <c15:formulaRef>
                          <c15:sqref>Sheet1!$D$2:$D$7</c15:sqref>
                        </c15:formulaRef>
                      </c:ext>
                    </c:extLst>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758A-4FB7-B3F4-F778DE8A6801}"/>
                  </c:ext>
                </c:extLst>
              </c15:ser>
            </c15:filteredBarSeries>
            <c15:filteredBarSeries>
              <c15:ser>
                <c:idx val="0"/>
                <c:order val="3"/>
                <c:tx>
                  <c:strRef>
                    <c:extLst xmlns:c15="http://schemas.microsoft.com/office/drawing/2012/chart">
                      <c:ext xmlns:c15="http://schemas.microsoft.com/office/drawing/2012/chart" uri="{02D57815-91ED-43cb-92C2-25804820EDAC}">
                        <c15:formulaRef>
                          <c15:sqref>Sheet1!$B$1</c15:sqref>
                        </c15:formulaRef>
                      </c:ext>
                    </c:extLst>
                    <c:strCache>
                      <c:ptCount val="1"/>
                      <c:pt idx="0">
                        <c:v>2019</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Sheet1!$A$2:$A$7</c15:sqref>
                        </c15:formulaRef>
                      </c:ext>
                    </c:extLst>
                    <c:strCache>
                      <c:ptCount val="6"/>
                      <c:pt idx="0">
                        <c:v>ASDC-LaRC</c:v>
                      </c:pt>
                      <c:pt idx="1">
                        <c:v>ASF DAAC</c:v>
                      </c:pt>
                      <c:pt idx="2">
                        <c:v>CDDIS</c:v>
                      </c:pt>
                      <c:pt idx="3">
                        <c:v>GES DISC</c:v>
                      </c:pt>
                      <c:pt idx="4">
                        <c:v>GHRC</c:v>
                      </c:pt>
                      <c:pt idx="5">
                        <c:v>LP DAAC</c:v>
                      </c:pt>
                    </c:strCache>
                  </c:strRef>
                </c:cat>
                <c:val>
                  <c:numRef>
                    <c:extLst xmlns:c15="http://schemas.microsoft.com/office/drawing/2012/chart">
                      <c:ext xmlns:c15="http://schemas.microsoft.com/office/drawing/2012/chart" uri="{02D57815-91ED-43cb-92C2-25804820EDAC}">
                        <c15:formulaRef>
                          <c15:sqref>Sheet1!$B$2:$B$7</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0-758A-4FB7-B3F4-F778DE8A6801}"/>
                  </c:ext>
                </c:extLst>
              </c15:ser>
            </c15:filteredBarSeries>
          </c:ext>
        </c:extLst>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11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legend>
      <c:legendPos val="b"/>
      <c:layout>
        <c:manualLayout>
          <c:xMode val="edge"/>
          <c:yMode val="edge"/>
          <c:x val="0.29660256083867326"/>
          <c:y val="0.95268112560351692"/>
          <c:w val="0.6571549668499681"/>
          <c:h val="4.73188743964831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22578102488719"/>
          <c:y val="5.5420307602623523E-2"/>
          <c:w val="0.59041230445667903"/>
          <c:h val="0.90983529813564112"/>
        </c:manualLayout>
      </c:layout>
      <c:barChart>
        <c:barDir val="bar"/>
        <c:grouping val="clustered"/>
        <c:varyColors val="0"/>
        <c:ser>
          <c:idx val="3"/>
          <c:order val="0"/>
          <c:tx>
            <c:strRef>
              <c:f>Sheet1!$E$1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 DAAC</c:v>
                </c:pt>
                <c:pt idx="3">
                  <c:v>ORNL DAAC</c:v>
                </c:pt>
                <c:pt idx="4">
                  <c:v>PO DAAC-JPL</c:v>
                </c:pt>
                <c:pt idx="5">
                  <c:v>SEDAC</c:v>
                </c:pt>
              </c:strCache>
            </c:strRef>
          </c:cat>
          <c:val>
            <c:numRef>
              <c:f>Sheet1!$E$2:$E$7</c:f>
              <c:numCache>
                <c:formatCode>#,##0</c:formatCode>
                <c:ptCount val="6"/>
                <c:pt idx="0">
                  <c:v>81</c:v>
                </c:pt>
                <c:pt idx="1">
                  <c:v>87</c:v>
                </c:pt>
                <c:pt idx="2">
                  <c:v>86</c:v>
                </c:pt>
                <c:pt idx="3">
                  <c:v>90</c:v>
                </c:pt>
                <c:pt idx="4">
                  <c:v>83</c:v>
                </c:pt>
                <c:pt idx="5">
                  <c:v>87</c:v>
                </c:pt>
              </c:numCache>
            </c:numRef>
          </c:val>
          <c:extLst>
            <c:ext xmlns:c16="http://schemas.microsoft.com/office/drawing/2014/chart" uri="{C3380CC4-5D6E-409C-BE32-E72D297353CC}">
              <c16:uniqueId val="{00000003-ED5D-4B1E-AFCF-5FF9193E3F7B}"/>
            </c:ext>
          </c:extLst>
        </c:ser>
        <c:ser>
          <c:idx val="1"/>
          <c:order val="2"/>
          <c:tx>
            <c:strRef>
              <c:f>Sheet1!$C$1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 DAAC</c:v>
                </c:pt>
                <c:pt idx="3">
                  <c:v>ORNL DAAC</c:v>
                </c:pt>
                <c:pt idx="4">
                  <c:v>PO DAAC-JPL</c:v>
                </c:pt>
                <c:pt idx="5">
                  <c:v>SEDAC</c:v>
                </c:pt>
              </c:strCache>
            </c:strRef>
          </c:cat>
          <c:val>
            <c:numRef>
              <c:f>Sheet1!$C$2:$C$7</c:f>
              <c:numCache>
                <c:formatCode>#,##0</c:formatCode>
                <c:ptCount val="6"/>
                <c:pt idx="0">
                  <c:v>81</c:v>
                </c:pt>
                <c:pt idx="1">
                  <c:v>87</c:v>
                </c:pt>
                <c:pt idx="2">
                  <c:v>87</c:v>
                </c:pt>
                <c:pt idx="3">
                  <c:v>86</c:v>
                </c:pt>
                <c:pt idx="4">
                  <c:v>83</c:v>
                </c:pt>
                <c:pt idx="5">
                  <c:v>83</c:v>
                </c:pt>
              </c:numCache>
            </c:numRef>
          </c:val>
          <c:extLst>
            <c:ext xmlns:c16="http://schemas.microsoft.com/office/drawing/2014/chart" uri="{C3380CC4-5D6E-409C-BE32-E72D297353CC}">
              <c16:uniqueId val="{00000001-ED5D-4B1E-AFCF-5FF9193E3F7B}"/>
            </c:ext>
          </c:extLst>
        </c:ser>
        <c:dLbls>
          <c:showLegendKey val="0"/>
          <c:showVal val="0"/>
          <c:showCatName val="0"/>
          <c:showSerName val="0"/>
          <c:showPercent val="0"/>
          <c:showBubbleSize val="0"/>
        </c:dLbls>
        <c:gapWidth val="100"/>
        <c:axId val="1134952912"/>
        <c:axId val="1253244944"/>
        <c:extLst>
          <c:ext xmlns:c15="http://schemas.microsoft.com/office/drawing/2012/chart" uri="{02D57815-91ED-43cb-92C2-25804820EDAC}">
            <c15:filteredBarSeries>
              <c15:ser>
                <c:idx val="2"/>
                <c:order val="1"/>
                <c:tx>
                  <c:strRef>
                    <c:extLst>
                      <c:ext uri="{02D57815-91ED-43cb-92C2-25804820EDAC}">
                        <c15:formulaRef>
                          <c15:sqref>Sheet1!$D$1</c15:sqref>
                        </c15:formulaRef>
                      </c:ext>
                    </c:extLst>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MODAPS LAADS</c:v>
                      </c:pt>
                      <c:pt idx="1">
                        <c:v>NSIDC DAAC</c:v>
                      </c:pt>
                      <c:pt idx="2">
                        <c:v>OB DAAC</c:v>
                      </c:pt>
                      <c:pt idx="3">
                        <c:v>ORNL DAAC</c:v>
                      </c:pt>
                      <c:pt idx="4">
                        <c:v>PO DAAC-JPL</c:v>
                      </c:pt>
                      <c:pt idx="5">
                        <c:v>SEDAC</c:v>
                      </c:pt>
                    </c:strCache>
                  </c:strRef>
                </c:cat>
                <c:val>
                  <c:numRef>
                    <c:extLst>
                      <c:ext uri="{02D57815-91ED-43cb-92C2-25804820EDAC}">
                        <c15:formulaRef>
                          <c15:sqref>Sheet1!$D$2:$D$7</c15:sqref>
                        </c15:formulaRef>
                      </c:ext>
                    </c:extLst>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ED5D-4B1E-AFCF-5FF9193E3F7B}"/>
                  </c:ext>
                </c:extLst>
              </c15:ser>
            </c15:filteredBarSeries>
            <c15:filteredBarSeries>
              <c15:ser>
                <c:idx val="0"/>
                <c:order val="3"/>
                <c:tx>
                  <c:strRef>
                    <c:extLst xmlns:c15="http://schemas.microsoft.com/office/drawing/2012/chart">
                      <c:ext xmlns:c15="http://schemas.microsoft.com/office/drawing/2012/chart" uri="{02D57815-91ED-43cb-92C2-25804820EDAC}">
                        <c15:formulaRef>
                          <c15:sqref>Sheet1!$B$1</c15:sqref>
                        </c15:formulaRef>
                      </c:ext>
                    </c:extLst>
                    <c:strCache>
                      <c:ptCount val="1"/>
                      <c:pt idx="0">
                        <c:v>2019</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Sheet1!$A$2:$A$7</c15:sqref>
                        </c15:formulaRef>
                      </c:ext>
                    </c:extLst>
                    <c:strCache>
                      <c:ptCount val="6"/>
                      <c:pt idx="0">
                        <c:v>MODAPS LAADS</c:v>
                      </c:pt>
                      <c:pt idx="1">
                        <c:v>NSIDC DAAC</c:v>
                      </c:pt>
                      <c:pt idx="2">
                        <c:v>OB DAAC</c:v>
                      </c:pt>
                      <c:pt idx="3">
                        <c:v>ORNL DAAC</c:v>
                      </c:pt>
                      <c:pt idx="4">
                        <c:v>PO DAAC-JPL</c:v>
                      </c:pt>
                      <c:pt idx="5">
                        <c:v>SEDAC</c:v>
                      </c:pt>
                    </c:strCache>
                  </c:strRef>
                </c:cat>
                <c:val>
                  <c:numRef>
                    <c:extLst xmlns:c15="http://schemas.microsoft.com/office/drawing/2012/chart">
                      <c:ext xmlns:c15="http://schemas.microsoft.com/office/drawing/2012/chart" uri="{02D57815-91ED-43cb-92C2-25804820EDAC}">
                        <c15:formulaRef>
                          <c15:sqref>Sheet1!$B$2:$B$7</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0-ED5D-4B1E-AFCF-5FF9193E3F7B}"/>
                  </c:ext>
                </c:extLst>
              </c15:ser>
            </c15:filteredBarSeries>
          </c:ext>
        </c:extLst>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11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2015592116709"/>
          <c:y val="0.29505088319789002"/>
          <c:w val="0.65045037604570888"/>
          <c:h val="0.48164043445013327"/>
        </c:manualLayout>
      </c:layout>
      <c:barChart>
        <c:barDir val="col"/>
        <c:grouping val="clustered"/>
        <c:varyColors val="0"/>
        <c:ser>
          <c:idx val="0"/>
          <c:order val="0"/>
          <c:tx>
            <c:strRef>
              <c:f>Sheet1!$A$2</c:f>
              <c:strCache>
                <c:ptCount val="1"/>
                <c:pt idx="0">
                  <c:v>Customer Satisfaction Index</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Sheet1!$B$2:$F$2</c:f>
              <c:numCache>
                <c:formatCode>0</c:formatCode>
                <c:ptCount val="5"/>
                <c:pt idx="0">
                  <c:v>79</c:v>
                </c:pt>
                <c:pt idx="1">
                  <c:v>78</c:v>
                </c:pt>
                <c:pt idx="2">
                  <c:v>79</c:v>
                </c:pt>
                <c:pt idx="3">
                  <c:v>81</c:v>
                </c:pt>
                <c:pt idx="4">
                  <c:v>79</c:v>
                </c:pt>
              </c:numCache>
            </c:numRef>
          </c:val>
          <c:extLst>
            <c:ext xmlns:c16="http://schemas.microsoft.com/office/drawing/2014/chart" uri="{C3380CC4-5D6E-409C-BE32-E72D297353CC}">
              <c16:uniqueId val="{00000000-211F-4437-B466-4EAB4D395787}"/>
            </c:ext>
          </c:extLst>
        </c:ser>
        <c:dLbls>
          <c:showLegendKey val="0"/>
          <c:showVal val="0"/>
          <c:showCatName val="0"/>
          <c:showSerName val="0"/>
          <c:showPercent val="0"/>
          <c:showBubbleSize val="0"/>
        </c:dLbls>
        <c:gapWidth val="219"/>
        <c:overlap val="-27"/>
        <c:axId val="559634943"/>
        <c:axId val="557887071"/>
      </c:barChart>
      <c:catAx>
        <c:axId val="55963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Arial" panose="020B0604020202020204" pitchFamily="34" charset="0"/>
              </a:defRPr>
            </a:pPr>
            <a:endParaRPr lang="en-US"/>
          </a:p>
        </c:txPr>
        <c:crossAx val="557887071"/>
        <c:crosses val="autoZero"/>
        <c:auto val="1"/>
        <c:lblAlgn val="ctr"/>
        <c:lblOffset val="100"/>
        <c:noMultiLvlLbl val="0"/>
      </c:catAx>
      <c:valAx>
        <c:axId val="557887071"/>
        <c:scaling>
          <c:orientation val="minMax"/>
          <c:max val="10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noFill/>
                <a:latin typeface="+mj-lt"/>
                <a:ea typeface="+mn-ea"/>
                <a:cs typeface="Arial" panose="020B0604020202020204" pitchFamily="34" charset="0"/>
              </a:defRPr>
            </a:pPr>
            <a:endParaRPr lang="en-US"/>
          </a:p>
        </c:txPr>
        <c:crossAx val="559634943"/>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mj-lt"/>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070822451460408"/>
          <c:y val="6.1049446058715581E-2"/>
          <c:w val="0.43447096615351305"/>
          <c:h val="0.90698684608966151"/>
        </c:manualLayout>
      </c:layout>
      <c:barChart>
        <c:barDir val="bar"/>
        <c:grouping val="clustered"/>
        <c:varyColors val="0"/>
        <c:ser>
          <c:idx val="0"/>
          <c:order val="0"/>
          <c:tx>
            <c:strRef>
              <c:f>Sheet1!$B$1</c:f>
              <c:strCache>
                <c:ptCount val="1"/>
                <c:pt idx="0">
                  <c:v>Column3</c:v>
                </c:pt>
              </c:strCache>
            </c:strRef>
          </c:tx>
          <c:spPr>
            <a:solidFill>
              <a:schemeClr val="accent1"/>
            </a:solidFill>
            <a:ln>
              <a:noFill/>
            </a:ln>
            <a:effectLst/>
          </c:spPr>
          <c:invertIfNegative val="0"/>
          <c:dPt>
            <c:idx val="2"/>
            <c:invertIfNegative val="0"/>
            <c:bubble3D val="0"/>
            <c:spPr>
              <a:solidFill>
                <a:schemeClr val="accent3"/>
              </a:solidFill>
              <a:ln>
                <a:noFill/>
              </a:ln>
              <a:effectLst/>
            </c:spPr>
            <c:extLst>
              <c:ext xmlns:c16="http://schemas.microsoft.com/office/drawing/2014/chart" uri="{C3380CC4-5D6E-409C-BE32-E72D297353CC}">
                <c16:uniqueId val="{00000001-BB89-472E-80E8-2ED3BE4516AD}"/>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3-BB89-472E-80E8-2ED3BE4516AD}"/>
              </c:ext>
            </c:extLst>
          </c:dPt>
          <c:dPt>
            <c:idx val="7"/>
            <c:invertIfNegative val="0"/>
            <c:bubble3D val="0"/>
            <c:spPr>
              <a:solidFill>
                <a:schemeClr val="accent2"/>
              </a:solidFill>
              <a:ln>
                <a:noFill/>
              </a:ln>
              <a:effectLst/>
            </c:spPr>
            <c:extLst>
              <c:ext xmlns:c16="http://schemas.microsoft.com/office/drawing/2014/chart" uri="{C3380CC4-5D6E-409C-BE32-E72D297353CC}">
                <c16:uniqueId val="{00000003-797F-415A-8A23-02E94BF5429F}"/>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National Weather Service - 2022</c:v>
                </c:pt>
                <c:pt idx="1">
                  <c:v>National Park Service website 2021</c:v>
                </c:pt>
                <c:pt idx="2">
                  <c:v>NASA EOSDIS - Aggregate 2022</c:v>
                </c:pt>
                <c:pt idx="3">
                  <c:v>Veteran's Affairs Employee IT Services 2021</c:v>
                </c:pt>
                <c:pt idx="4">
                  <c:v>Department of Education, FAFSA - 2021</c:v>
                </c:pt>
                <c:pt idx="5">
                  <c:v>National ACSI - Q3 2022</c:v>
                </c:pt>
                <c:pt idx="6">
                  <c:v>Centers for Medicare/Medicaid Services 2020</c:v>
                </c:pt>
                <c:pt idx="7">
                  <c:v>Federal Government - Overall 2021</c:v>
                </c:pt>
              </c:strCache>
            </c:strRef>
          </c:cat>
          <c:val>
            <c:numRef>
              <c:f>Sheet1!$B$2:$B$9</c:f>
              <c:numCache>
                <c:formatCode>_(* #,##0_);_(* \(#,##0\);_(* "-"??_);_(@_)</c:formatCode>
                <c:ptCount val="8"/>
                <c:pt idx="0">
                  <c:v>81</c:v>
                </c:pt>
                <c:pt idx="1">
                  <c:v>80</c:v>
                </c:pt>
                <c:pt idx="2">
                  <c:v>79</c:v>
                </c:pt>
                <c:pt idx="3">
                  <c:v>79</c:v>
                </c:pt>
                <c:pt idx="4">
                  <c:v>76</c:v>
                </c:pt>
                <c:pt idx="5">
                  <c:v>73</c:v>
                </c:pt>
                <c:pt idx="6">
                  <c:v>69</c:v>
                </c:pt>
                <c:pt idx="7">
                  <c:v>63</c:v>
                </c:pt>
              </c:numCache>
            </c:numRef>
          </c:val>
          <c:extLst>
            <c:ext xmlns:c16="http://schemas.microsoft.com/office/drawing/2014/chart" uri="{C3380CC4-5D6E-409C-BE32-E72D297353CC}">
              <c16:uniqueId val="{00000000-DCA5-42AE-9942-065DD10C1E92}"/>
            </c:ext>
          </c:extLst>
        </c:ser>
        <c:dLbls>
          <c:showLegendKey val="0"/>
          <c:showVal val="0"/>
          <c:showCatName val="0"/>
          <c:showSerName val="0"/>
          <c:showPercent val="0"/>
          <c:showBubbleSize val="0"/>
        </c:dLbls>
        <c:gapWidth val="103"/>
        <c:overlap val="38"/>
        <c:axId val="1134952912"/>
        <c:axId val="1253244944"/>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lgn="just">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scaling>
        <c:delete val="1"/>
        <c:axPos val="t"/>
        <c:numFmt formatCode="_(* #,##0_);_(* \(#,##0\);_(* &quot;-&quot;??_);_(@_)" sourceLinked="1"/>
        <c:majorTickMark val="none"/>
        <c:minorTickMark val="none"/>
        <c:tickLblPos val="nextTo"/>
        <c:crossAx val="113495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56871840867545"/>
          <c:y val="2.0060354017415145E-2"/>
          <c:w val="0.33263787352593904"/>
          <c:h val="0.90939796915091442"/>
        </c:manualLayout>
      </c:layout>
      <c:barChart>
        <c:barDir val="bar"/>
        <c:grouping val="clustered"/>
        <c:varyColors val="0"/>
        <c:ser>
          <c:idx val="0"/>
          <c:order val="0"/>
          <c:tx>
            <c:strRef>
              <c:f>Sheet1!$B$1</c:f>
              <c:strCache>
                <c:ptCount val="1"/>
                <c:pt idx="0">
                  <c:v>2022</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Sheet1!$B$2:$B$7</c:f>
              <c:numCache>
                <c:formatCode>#,##0</c:formatCode>
                <c:ptCount val="6"/>
                <c:pt idx="0">
                  <c:v>78</c:v>
                </c:pt>
                <c:pt idx="1">
                  <c:v>84</c:v>
                </c:pt>
                <c:pt idx="2">
                  <c:v>79</c:v>
                </c:pt>
                <c:pt idx="3">
                  <c:v>80</c:v>
                </c:pt>
                <c:pt idx="4">
                  <c:v>74</c:v>
                </c:pt>
                <c:pt idx="5">
                  <c:v>79</c:v>
                </c:pt>
              </c:numCache>
            </c:numRef>
          </c:val>
          <c:extLst>
            <c:ext xmlns:c16="http://schemas.microsoft.com/office/drawing/2014/chart" uri="{C3380CC4-5D6E-409C-BE32-E72D297353CC}">
              <c16:uniqueId val="{00000000-758A-4FB7-B3F4-F778DE8A6801}"/>
            </c:ext>
          </c:extLst>
        </c:ser>
        <c:ser>
          <c:idx val="1"/>
          <c:order val="1"/>
          <c:tx>
            <c:strRef>
              <c:f>Sheet1!$C$1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Sheet1!$C$2:$C$7</c:f>
              <c:numCache>
                <c:formatCode>#,##0</c:formatCode>
                <c:ptCount val="6"/>
                <c:pt idx="0">
                  <c:v>78</c:v>
                </c:pt>
                <c:pt idx="1">
                  <c:v>84</c:v>
                </c:pt>
                <c:pt idx="2">
                  <c:v>76</c:v>
                </c:pt>
                <c:pt idx="3">
                  <c:v>82</c:v>
                </c:pt>
                <c:pt idx="4">
                  <c:v>76</c:v>
                </c:pt>
                <c:pt idx="5">
                  <c:v>81</c:v>
                </c:pt>
              </c:numCache>
            </c:numRef>
          </c:val>
          <c:extLst>
            <c:ext xmlns:c16="http://schemas.microsoft.com/office/drawing/2014/chart" uri="{C3380CC4-5D6E-409C-BE32-E72D297353CC}">
              <c16:uniqueId val="{00000001-758A-4FB7-B3F4-F778DE8A6801}"/>
            </c:ext>
          </c:extLst>
        </c:ser>
        <c:ser>
          <c:idx val="2"/>
          <c:order val="2"/>
          <c:tx>
            <c:strRef>
              <c:f>Sheet1!$D$1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Sheet1!$D$2:$D$7</c:f>
              <c:numCache>
                <c:formatCode>#,##0</c:formatCode>
                <c:ptCount val="6"/>
                <c:pt idx="0">
                  <c:v>77</c:v>
                </c:pt>
                <c:pt idx="1">
                  <c:v>83</c:v>
                </c:pt>
                <c:pt idx="2">
                  <c:v>77</c:v>
                </c:pt>
                <c:pt idx="3">
                  <c:v>79</c:v>
                </c:pt>
                <c:pt idx="4">
                  <c:v>71</c:v>
                </c:pt>
                <c:pt idx="5">
                  <c:v>80</c:v>
                </c:pt>
              </c:numCache>
            </c:numRef>
          </c:val>
          <c:extLst>
            <c:ext xmlns:c16="http://schemas.microsoft.com/office/drawing/2014/chart" uri="{C3380CC4-5D6E-409C-BE32-E72D297353CC}">
              <c16:uniqueId val="{00000002-758A-4FB7-B3F4-F778DE8A6801}"/>
            </c:ext>
          </c:extLst>
        </c:ser>
        <c:ser>
          <c:idx val="3"/>
          <c:order val="3"/>
          <c:tx>
            <c:strRef>
              <c:f>Sheet1!$E$1</c:f>
              <c:strCache>
                <c:ptCount val="1"/>
                <c:pt idx="0">
                  <c:v>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Sheet1!$E$2:$E$7</c:f>
              <c:numCache>
                <c:formatCode>#,##0</c:formatCode>
                <c:ptCount val="6"/>
                <c:pt idx="0">
                  <c:v>76</c:v>
                </c:pt>
                <c:pt idx="1">
                  <c:v>82</c:v>
                </c:pt>
                <c:pt idx="2">
                  <c:v>79</c:v>
                </c:pt>
                <c:pt idx="3">
                  <c:v>78</c:v>
                </c:pt>
                <c:pt idx="4">
                  <c:v>74</c:v>
                </c:pt>
                <c:pt idx="5">
                  <c:v>79</c:v>
                </c:pt>
              </c:numCache>
            </c:numRef>
          </c:val>
          <c:extLst>
            <c:ext xmlns:c16="http://schemas.microsoft.com/office/drawing/2014/chart" uri="{C3380CC4-5D6E-409C-BE32-E72D297353CC}">
              <c16:uniqueId val="{00000003-758A-4FB7-B3F4-F778DE8A6801}"/>
            </c:ext>
          </c:extLst>
        </c:ser>
        <c:dLbls>
          <c:showLegendKey val="0"/>
          <c:showVal val="0"/>
          <c:showCatName val="0"/>
          <c:showSerName val="0"/>
          <c:showPercent val="0"/>
          <c:showBubbleSize val="0"/>
        </c:dLbls>
        <c:gapWidth val="100"/>
        <c:axId val="1134952912"/>
        <c:axId val="1253244944"/>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9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legend>
      <c:legendPos val="b"/>
      <c:layout>
        <c:manualLayout>
          <c:xMode val="edge"/>
          <c:yMode val="edge"/>
          <c:x val="0.29660256083867326"/>
          <c:y val="0.95268112560351692"/>
          <c:w val="0.6571549668499681"/>
          <c:h val="4.73188743964831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22577636213905"/>
          <c:y val="2.0060354017415145E-2"/>
          <c:w val="0.59091199493675983"/>
          <c:h val="0.90939796915091442"/>
        </c:manualLayout>
      </c:layout>
      <c:barChart>
        <c:barDir val="bar"/>
        <c:grouping val="clustered"/>
        <c:varyColors val="0"/>
        <c:ser>
          <c:idx val="0"/>
          <c:order val="0"/>
          <c:tx>
            <c:strRef>
              <c:f>Sheet1!$B$1</c:f>
              <c:strCache>
                <c:ptCount val="1"/>
                <c:pt idx="0">
                  <c:v>2022</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 DAAC</c:v>
                </c:pt>
                <c:pt idx="3">
                  <c:v>ORNL DAAC</c:v>
                </c:pt>
                <c:pt idx="4">
                  <c:v>PO DAAC-JPL</c:v>
                </c:pt>
                <c:pt idx="5">
                  <c:v>SEDAC</c:v>
                </c:pt>
              </c:strCache>
            </c:strRef>
          </c:cat>
          <c:val>
            <c:numRef>
              <c:f>Sheet1!$B$2:$B$7</c:f>
              <c:numCache>
                <c:formatCode>#,##0</c:formatCode>
                <c:ptCount val="6"/>
                <c:pt idx="0">
                  <c:v>78</c:v>
                </c:pt>
                <c:pt idx="1">
                  <c:v>80</c:v>
                </c:pt>
                <c:pt idx="2">
                  <c:v>79</c:v>
                </c:pt>
                <c:pt idx="3">
                  <c:v>82</c:v>
                </c:pt>
                <c:pt idx="4">
                  <c:v>76</c:v>
                </c:pt>
                <c:pt idx="5">
                  <c:v>76</c:v>
                </c:pt>
              </c:numCache>
            </c:numRef>
          </c:val>
          <c:extLst>
            <c:ext xmlns:c16="http://schemas.microsoft.com/office/drawing/2014/chart" uri="{C3380CC4-5D6E-409C-BE32-E72D297353CC}">
              <c16:uniqueId val="{00000000-ED5D-4B1E-AFCF-5FF9193E3F7B}"/>
            </c:ext>
          </c:extLst>
        </c:ser>
        <c:ser>
          <c:idx val="1"/>
          <c:order val="1"/>
          <c:tx>
            <c:strRef>
              <c:f>Sheet1!$C$1</c:f>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 DAAC</c:v>
                </c:pt>
                <c:pt idx="3">
                  <c:v>ORNL DAAC</c:v>
                </c:pt>
                <c:pt idx="4">
                  <c:v>PO DAAC-JPL</c:v>
                </c:pt>
                <c:pt idx="5">
                  <c:v>SEDAC</c:v>
                </c:pt>
              </c:strCache>
            </c:strRef>
          </c:cat>
          <c:val>
            <c:numRef>
              <c:f>Sheet1!$C$2:$C$7</c:f>
              <c:numCache>
                <c:formatCode>#,##0</c:formatCode>
                <c:ptCount val="6"/>
                <c:pt idx="0">
                  <c:v>80</c:v>
                </c:pt>
                <c:pt idx="1">
                  <c:v>82</c:v>
                </c:pt>
                <c:pt idx="2">
                  <c:v>82</c:v>
                </c:pt>
                <c:pt idx="3">
                  <c:v>86</c:v>
                </c:pt>
                <c:pt idx="4">
                  <c:v>81</c:v>
                </c:pt>
                <c:pt idx="5">
                  <c:v>77</c:v>
                </c:pt>
              </c:numCache>
            </c:numRef>
          </c:val>
          <c:extLst>
            <c:ext xmlns:c16="http://schemas.microsoft.com/office/drawing/2014/chart" uri="{C3380CC4-5D6E-409C-BE32-E72D297353CC}">
              <c16:uniqueId val="{00000001-ED5D-4B1E-AFCF-5FF9193E3F7B}"/>
            </c:ext>
          </c:extLst>
        </c:ser>
        <c:ser>
          <c:idx val="2"/>
          <c:order val="2"/>
          <c:tx>
            <c:strRef>
              <c:f>Sheet1!$D$1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 DAAC</c:v>
                </c:pt>
                <c:pt idx="3">
                  <c:v>ORNL DAAC</c:v>
                </c:pt>
                <c:pt idx="4">
                  <c:v>PO DAAC-JPL</c:v>
                </c:pt>
                <c:pt idx="5">
                  <c:v>SEDAC</c:v>
                </c:pt>
              </c:strCache>
            </c:strRef>
          </c:cat>
          <c:val>
            <c:numRef>
              <c:f>Sheet1!$D$2:$D$7</c:f>
              <c:numCache>
                <c:formatCode>#,##0</c:formatCode>
                <c:ptCount val="6"/>
                <c:pt idx="0">
                  <c:v>78</c:v>
                </c:pt>
                <c:pt idx="1">
                  <c:v>79</c:v>
                </c:pt>
                <c:pt idx="2">
                  <c:v>81</c:v>
                </c:pt>
                <c:pt idx="3">
                  <c:v>82</c:v>
                </c:pt>
                <c:pt idx="4">
                  <c:v>76</c:v>
                </c:pt>
                <c:pt idx="5">
                  <c:v>75</c:v>
                </c:pt>
              </c:numCache>
            </c:numRef>
          </c:val>
          <c:extLst>
            <c:ext xmlns:c16="http://schemas.microsoft.com/office/drawing/2014/chart" uri="{C3380CC4-5D6E-409C-BE32-E72D297353CC}">
              <c16:uniqueId val="{00000002-ED5D-4B1E-AFCF-5FF9193E3F7B}"/>
            </c:ext>
          </c:extLst>
        </c:ser>
        <c:ser>
          <c:idx val="3"/>
          <c:order val="3"/>
          <c:tx>
            <c:strRef>
              <c:f>Sheet1!$E$1</c:f>
              <c:strCache>
                <c:ptCount val="1"/>
                <c:pt idx="0">
                  <c:v>2019</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MODAPS LAADS</c:v>
                </c:pt>
                <c:pt idx="1">
                  <c:v>NSIDC DAAC</c:v>
                </c:pt>
                <c:pt idx="2">
                  <c:v>OB DAAC</c:v>
                </c:pt>
                <c:pt idx="3">
                  <c:v>ORNL DAAC</c:v>
                </c:pt>
                <c:pt idx="4">
                  <c:v>PO DAAC-JPL</c:v>
                </c:pt>
                <c:pt idx="5">
                  <c:v>SEDAC</c:v>
                </c:pt>
              </c:strCache>
            </c:strRef>
          </c:cat>
          <c:val>
            <c:numRef>
              <c:f>Sheet1!$E$2:$E$7</c:f>
              <c:numCache>
                <c:formatCode>#,##0</c:formatCode>
                <c:ptCount val="6"/>
                <c:pt idx="0">
                  <c:v>78</c:v>
                </c:pt>
                <c:pt idx="1">
                  <c:v>78</c:v>
                </c:pt>
                <c:pt idx="2">
                  <c:v>76</c:v>
                </c:pt>
                <c:pt idx="3">
                  <c:v>83</c:v>
                </c:pt>
                <c:pt idx="4">
                  <c:v>78</c:v>
                </c:pt>
                <c:pt idx="5">
                  <c:v>76</c:v>
                </c:pt>
              </c:numCache>
            </c:numRef>
          </c:val>
          <c:extLst>
            <c:ext xmlns:c16="http://schemas.microsoft.com/office/drawing/2014/chart" uri="{C3380CC4-5D6E-409C-BE32-E72D297353CC}">
              <c16:uniqueId val="{00000003-ED5D-4B1E-AFCF-5FF9193E3F7B}"/>
            </c:ext>
          </c:extLst>
        </c:ser>
        <c:dLbls>
          <c:showLegendKey val="0"/>
          <c:showVal val="0"/>
          <c:showCatName val="0"/>
          <c:showSerName val="0"/>
          <c:showPercent val="0"/>
          <c:showBubbleSize val="0"/>
        </c:dLbls>
        <c:gapWidth val="100"/>
        <c:axId val="1134952912"/>
        <c:axId val="1253244944"/>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9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038906692149411E-2"/>
          <c:y val="2.0315609473008488E-2"/>
          <c:w val="0.89479356851976422"/>
          <c:h val="0.78478126411974169"/>
        </c:manualLayout>
      </c:layout>
      <c:lineChart>
        <c:grouping val="standard"/>
        <c:varyColors val="0"/>
        <c:ser>
          <c:idx val="0"/>
          <c:order val="0"/>
          <c:tx>
            <c:strRef>
              <c:f>Sheet1!$A$2</c:f>
              <c:strCache>
                <c:ptCount val="1"/>
                <c:pt idx="0">
                  <c:v>USA</c:v>
                </c:pt>
              </c:strCache>
            </c:strRef>
          </c:tx>
          <c:spPr>
            <a:ln w="28575" cap="rnd">
              <a:solidFill>
                <a:schemeClr val="accent1"/>
              </a:solidFill>
              <a:round/>
            </a:ln>
            <a:effectLst/>
          </c:spPr>
          <c:marker>
            <c:symbol val="none"/>
          </c:marker>
          <c:dLbls>
            <c:spPr>
              <a:solidFill>
                <a:schemeClr val="accent1">
                  <a:lumMod val="20000"/>
                  <a:lumOff val="8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Sheet1!$B$2:$L$2</c:f>
              <c:numCache>
                <c:formatCode>0</c:formatCode>
                <c:ptCount val="11"/>
                <c:pt idx="0">
                  <c:v>79</c:v>
                </c:pt>
                <c:pt idx="1">
                  <c:v>77</c:v>
                </c:pt>
                <c:pt idx="2">
                  <c:v>79</c:v>
                </c:pt>
                <c:pt idx="3">
                  <c:v>78</c:v>
                </c:pt>
                <c:pt idx="4">
                  <c:v>79</c:v>
                </c:pt>
                <c:pt idx="5">
                  <c:v>80</c:v>
                </c:pt>
                <c:pt idx="6">
                  <c:v>80</c:v>
                </c:pt>
                <c:pt idx="7">
                  <c:v>80</c:v>
                </c:pt>
                <c:pt idx="8">
                  <c:v>80</c:v>
                </c:pt>
                <c:pt idx="9">
                  <c:v>83</c:v>
                </c:pt>
                <c:pt idx="10">
                  <c:v>79</c:v>
                </c:pt>
              </c:numCache>
            </c:numRef>
          </c:val>
          <c:smooth val="0"/>
          <c:extLst>
            <c:ext xmlns:c16="http://schemas.microsoft.com/office/drawing/2014/chart" uri="{C3380CC4-5D6E-409C-BE32-E72D297353CC}">
              <c16:uniqueId val="{00000000-3396-4C1F-8681-1117BC308E5F}"/>
            </c:ext>
          </c:extLst>
        </c:ser>
        <c:ser>
          <c:idx val="1"/>
          <c:order val="1"/>
          <c:tx>
            <c:strRef>
              <c:f>Sheet1!$A$3</c:f>
              <c:strCache>
                <c:ptCount val="1"/>
                <c:pt idx="0">
                  <c:v>All Other</c:v>
                </c:pt>
              </c:strCache>
            </c:strRef>
          </c:tx>
          <c:spPr>
            <a:ln w="28575" cap="rnd">
              <a:solidFill>
                <a:schemeClr val="accent2"/>
              </a:solidFill>
              <a:round/>
            </a:ln>
            <a:effectLst/>
          </c:spPr>
          <c:marker>
            <c:symbol val="none"/>
          </c:marker>
          <c:dLbls>
            <c:dLbl>
              <c:idx val="0"/>
              <c:spPr>
                <a:solidFill>
                  <a:schemeClr val="accent2">
                    <a:lumMod val="20000"/>
                    <a:lumOff val="80000"/>
                  </a:schemeClr>
                </a:solidFill>
                <a:ln>
                  <a:noFill/>
                </a:ln>
                <a:effectLst/>
              </c:spPr>
              <c:txPr>
                <a:bodyPr rot="0" spcFirstLastPara="1" vertOverflow="ellipsis" vert="horz" wrap="square" lIns="38100" tIns="19050" rIns="38100" bIns="19050" anchor="ctr" anchorCtr="0">
                  <a:spAutoFit/>
                </a:bodyPr>
                <a:lstStyle/>
                <a:p>
                  <a:pPr algn="ctr">
                    <a:defRPr lang="en-US"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81EF-4D06-8F82-AFB2CCE6BDE2}"/>
                </c:ext>
              </c:extLst>
            </c:dLbl>
            <c:dLbl>
              <c:idx val="10"/>
              <c:spPr>
                <a:gradFill>
                  <a:gsLst>
                    <a:gs pos="0">
                      <a:srgbClr val="D6DCE5"/>
                    </a:gs>
                    <a:gs pos="100000">
                      <a:srgbClr val="BDF1F9"/>
                    </a:gs>
                  </a:gsLst>
                  <a:lin ang="5400000" scaled="1"/>
                </a:gradFill>
                <a:ln>
                  <a:noFill/>
                </a:ln>
                <a:effectLst/>
              </c:spPr>
              <c:txPr>
                <a:bodyPr rot="0" spcFirstLastPara="1" vertOverflow="ellipsis" vert="horz" wrap="square" lIns="38100" tIns="19050" rIns="38100" bIns="19050" anchor="ctr" anchorCtr="0">
                  <a:spAutoFit/>
                </a:bodyPr>
                <a:lstStyle/>
                <a:p>
                  <a:pPr algn="ctr" rtl="0">
                    <a:defRPr lang="en-US" sz="1400" b="0" i="0" u="none" strike="noStrike" kern="1200" baseline="0">
                      <a:solidFill>
                        <a:srgbClr val="3F3F3F"/>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02E9-4780-BCC6-764568AAB1AE}"/>
                </c:ext>
              </c:extLst>
            </c:dLbl>
            <c:spPr>
              <a:solidFill>
                <a:schemeClr val="accent2">
                  <a:lumMod val="20000"/>
                  <a:lumOff val="8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Sheet1!$B$3:$L$3</c:f>
              <c:numCache>
                <c:formatCode>0</c:formatCode>
                <c:ptCount val="11"/>
                <c:pt idx="0">
                  <c:v>76</c:v>
                </c:pt>
                <c:pt idx="1">
                  <c:v>76</c:v>
                </c:pt>
                <c:pt idx="2">
                  <c:v>78</c:v>
                </c:pt>
                <c:pt idx="3">
                  <c:v>76</c:v>
                </c:pt>
                <c:pt idx="4">
                  <c:v>77</c:v>
                </c:pt>
                <c:pt idx="5">
                  <c:v>78</c:v>
                </c:pt>
                <c:pt idx="6">
                  <c:v>78</c:v>
                </c:pt>
                <c:pt idx="7">
                  <c:v>78</c:v>
                </c:pt>
                <c:pt idx="8">
                  <c:v>78</c:v>
                </c:pt>
                <c:pt idx="9">
                  <c:v>81</c:v>
                </c:pt>
                <c:pt idx="10">
                  <c:v>79</c:v>
                </c:pt>
              </c:numCache>
            </c:numRef>
          </c:val>
          <c:smooth val="0"/>
          <c:extLst>
            <c:ext xmlns:c16="http://schemas.microsoft.com/office/drawing/2014/chart" uri="{C3380CC4-5D6E-409C-BE32-E72D297353CC}">
              <c16:uniqueId val="{00000001-3396-4C1F-8681-1117BC308E5F}"/>
            </c:ext>
          </c:extLst>
        </c:ser>
        <c:dLbls>
          <c:showLegendKey val="0"/>
          <c:showVal val="0"/>
          <c:showCatName val="0"/>
          <c:showSerName val="0"/>
          <c:showPercent val="0"/>
          <c:showBubbleSize val="0"/>
        </c:dLbls>
        <c:marker val="1"/>
        <c:smooth val="0"/>
        <c:axId val="582460784"/>
        <c:axId val="582463080"/>
      </c:lineChart>
      <c:lineChart>
        <c:grouping val="standard"/>
        <c:varyColors val="0"/>
        <c:ser>
          <c:idx val="2"/>
          <c:order val="2"/>
          <c:tx>
            <c:strRef>
              <c:f>Sheet1!$A$4</c:f>
              <c:strCache>
                <c:ptCount val="1"/>
                <c:pt idx="0">
                  <c:v>% USA</c:v>
                </c:pt>
              </c:strCache>
            </c:strRef>
          </c:tx>
          <c:spPr>
            <a:ln w="28575" cap="rnd">
              <a:solidFill>
                <a:schemeClr val="accent3"/>
              </a:solidFill>
              <a:round/>
            </a:ln>
            <a:effectLst/>
          </c:spPr>
          <c:marker>
            <c:symbol val="none"/>
          </c:marker>
          <c:dLbls>
            <c:spPr>
              <a:solidFill>
                <a:schemeClr val="accent3">
                  <a:lumMod val="20000"/>
                  <a:lumOff val="80000"/>
                </a:schemeClr>
              </a:solid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Sheet1!$B$1:$L$1</c:f>
              <c:strCache>
                <c:ptCount val="11"/>
                <c:pt idx="0">
                  <c:v>2012</c:v>
                </c:pt>
                <c:pt idx="1">
                  <c:v>2013</c:v>
                </c:pt>
                <c:pt idx="2">
                  <c:v>2014</c:v>
                </c:pt>
                <c:pt idx="3">
                  <c:v>2015</c:v>
                </c:pt>
                <c:pt idx="4">
                  <c:v>2016</c:v>
                </c:pt>
                <c:pt idx="5">
                  <c:v>2017</c:v>
                </c:pt>
                <c:pt idx="6">
                  <c:v>2018</c:v>
                </c:pt>
                <c:pt idx="7">
                  <c:v>2019</c:v>
                </c:pt>
                <c:pt idx="8">
                  <c:v>2020</c:v>
                </c:pt>
                <c:pt idx="9">
                  <c:v>2021</c:v>
                </c:pt>
                <c:pt idx="10">
                  <c:v>2022</c:v>
                </c:pt>
              </c:strCache>
            </c:strRef>
          </c:cat>
          <c:val>
            <c:numRef>
              <c:f>Sheet1!$B$4:$L$4</c:f>
              <c:numCache>
                <c:formatCode>0%</c:formatCode>
                <c:ptCount val="11"/>
                <c:pt idx="0">
                  <c:v>0.25</c:v>
                </c:pt>
                <c:pt idx="1">
                  <c:v>0.24</c:v>
                </c:pt>
                <c:pt idx="2">
                  <c:v>0.25</c:v>
                </c:pt>
                <c:pt idx="3">
                  <c:v>0.19</c:v>
                </c:pt>
                <c:pt idx="4">
                  <c:v>0.16</c:v>
                </c:pt>
                <c:pt idx="5">
                  <c:v>0.17</c:v>
                </c:pt>
                <c:pt idx="6">
                  <c:v>0.16</c:v>
                </c:pt>
                <c:pt idx="7">
                  <c:v>0.14000000000000001</c:v>
                </c:pt>
                <c:pt idx="8">
                  <c:v>0.14000000000000001</c:v>
                </c:pt>
                <c:pt idx="9">
                  <c:v>0.12</c:v>
                </c:pt>
                <c:pt idx="10">
                  <c:v>0.13</c:v>
                </c:pt>
              </c:numCache>
            </c:numRef>
          </c:val>
          <c:smooth val="0"/>
          <c:extLst>
            <c:ext xmlns:c16="http://schemas.microsoft.com/office/drawing/2014/chart" uri="{C3380CC4-5D6E-409C-BE32-E72D297353CC}">
              <c16:uniqueId val="{00000001-BCAC-4AA0-8458-F1F4BCADAB8A}"/>
            </c:ext>
          </c:extLst>
        </c:ser>
        <c:dLbls>
          <c:showLegendKey val="0"/>
          <c:showVal val="0"/>
          <c:showCatName val="0"/>
          <c:showSerName val="0"/>
          <c:showPercent val="0"/>
          <c:showBubbleSize val="0"/>
        </c:dLbls>
        <c:marker val="1"/>
        <c:smooth val="0"/>
        <c:axId val="2036778512"/>
        <c:axId val="2026580928"/>
      </c:lineChart>
      <c:catAx>
        <c:axId val="582460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2463080"/>
        <c:crosses val="autoZero"/>
        <c:auto val="1"/>
        <c:lblAlgn val="ctr"/>
        <c:lblOffset val="100"/>
        <c:noMultiLvlLbl val="0"/>
      </c:catAx>
      <c:valAx>
        <c:axId val="582463080"/>
        <c:scaling>
          <c:orientation val="minMax"/>
          <c:min val="7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82460784"/>
        <c:crosses val="autoZero"/>
        <c:crossBetween val="between"/>
        <c:majorUnit val="1"/>
      </c:valAx>
      <c:valAx>
        <c:axId val="2026580928"/>
        <c:scaling>
          <c:orientation val="minMax"/>
          <c:max val="1"/>
          <c:min val="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2036778512"/>
        <c:crosses val="max"/>
        <c:crossBetween val="between"/>
        <c:majorUnit val="0.2"/>
      </c:valAx>
      <c:catAx>
        <c:axId val="2036778512"/>
        <c:scaling>
          <c:orientation val="minMax"/>
        </c:scaling>
        <c:delete val="1"/>
        <c:axPos val="b"/>
        <c:numFmt formatCode="General" sourceLinked="1"/>
        <c:majorTickMark val="out"/>
        <c:minorTickMark val="none"/>
        <c:tickLblPos val="nextTo"/>
        <c:crossAx val="2026580928"/>
        <c:crosses val="autoZero"/>
        <c:auto val="1"/>
        <c:lblAlgn val="ctr"/>
        <c:lblOffset val="100"/>
        <c:noMultiLvlLbl val="0"/>
      </c:catAx>
      <c:spPr>
        <a:noFill/>
        <a:ln>
          <a:noFill/>
        </a:ln>
        <a:effectLst/>
      </c:spPr>
    </c:plotArea>
    <c:legend>
      <c:legendPos val="b"/>
      <c:layout>
        <c:manualLayout>
          <c:xMode val="edge"/>
          <c:yMode val="edge"/>
          <c:x val="0.37372300501155886"/>
          <c:y val="0.89940271662175753"/>
          <c:w val="0.25333031797073458"/>
          <c:h val="4.888626595938276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052015218616506"/>
          <c:y val="0.29505088024871462"/>
          <c:w val="0.65007412328851577"/>
          <c:h val="0.47920248198274135"/>
        </c:manualLayout>
      </c:layout>
      <c:barChart>
        <c:barDir val="col"/>
        <c:grouping val="clustered"/>
        <c:varyColors val="0"/>
        <c:ser>
          <c:idx val="0"/>
          <c:order val="0"/>
          <c:tx>
            <c:strRef>
              <c:f>Sheet1!$A$2</c:f>
              <c:strCache>
                <c:ptCount val="1"/>
                <c:pt idx="0">
                  <c:v>Product Quality</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j-lt"/>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2018</c:v>
                </c:pt>
                <c:pt idx="1">
                  <c:v>2019</c:v>
                </c:pt>
                <c:pt idx="2">
                  <c:v>2020</c:v>
                </c:pt>
                <c:pt idx="3">
                  <c:v>2021</c:v>
                </c:pt>
                <c:pt idx="4">
                  <c:v>2022</c:v>
                </c:pt>
              </c:strCache>
            </c:strRef>
          </c:cat>
          <c:val>
            <c:numRef>
              <c:f>Sheet1!$B$2:$F$2</c:f>
              <c:numCache>
                <c:formatCode>0</c:formatCode>
                <c:ptCount val="5"/>
                <c:pt idx="0">
                  <c:v>85</c:v>
                </c:pt>
                <c:pt idx="1">
                  <c:v>0</c:v>
                </c:pt>
                <c:pt idx="2">
                  <c:v>85</c:v>
                </c:pt>
                <c:pt idx="3">
                  <c:v>0</c:v>
                </c:pt>
                <c:pt idx="4">
                  <c:v>87</c:v>
                </c:pt>
              </c:numCache>
            </c:numRef>
          </c:val>
          <c:extLst>
            <c:ext xmlns:c16="http://schemas.microsoft.com/office/drawing/2014/chart" uri="{C3380CC4-5D6E-409C-BE32-E72D297353CC}">
              <c16:uniqueId val="{00000000-211F-4437-B466-4EAB4D395787}"/>
            </c:ext>
          </c:extLst>
        </c:ser>
        <c:dLbls>
          <c:showLegendKey val="0"/>
          <c:showVal val="0"/>
          <c:showCatName val="0"/>
          <c:showSerName val="0"/>
          <c:showPercent val="0"/>
          <c:showBubbleSize val="0"/>
        </c:dLbls>
        <c:gapWidth val="219"/>
        <c:overlap val="-27"/>
        <c:axId val="559634943"/>
        <c:axId val="557887071"/>
      </c:barChart>
      <c:catAx>
        <c:axId val="5596349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j-lt"/>
                <a:ea typeface="+mn-ea"/>
                <a:cs typeface="Arial" panose="020B0604020202020204" pitchFamily="34" charset="0"/>
              </a:defRPr>
            </a:pPr>
            <a:endParaRPr lang="en-US"/>
          </a:p>
        </c:txPr>
        <c:crossAx val="557887071"/>
        <c:crosses val="autoZero"/>
        <c:auto val="1"/>
        <c:lblAlgn val="ctr"/>
        <c:lblOffset val="100"/>
        <c:noMultiLvlLbl val="0"/>
      </c:catAx>
      <c:valAx>
        <c:axId val="557887071"/>
        <c:scaling>
          <c:orientation val="minMax"/>
          <c:max val="100"/>
          <c:min val="0"/>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noFill/>
                <a:latin typeface="+mj-lt"/>
                <a:ea typeface="+mn-ea"/>
                <a:cs typeface="Arial" panose="020B0604020202020204" pitchFamily="34" charset="0"/>
              </a:defRPr>
            </a:pPr>
            <a:endParaRPr lang="en-US"/>
          </a:p>
        </c:txPr>
        <c:crossAx val="559634943"/>
        <c:crosses val="autoZero"/>
        <c:crossBetween val="between"/>
        <c:majorUnit val="5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tx1"/>
          </a:solidFill>
          <a:latin typeface="+mj-lt"/>
          <a:cs typeface="Arial" panose="020B0604020202020204" pitchFamily="34"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056871358161342"/>
          <c:y val="5.5420307602623523E-2"/>
          <c:w val="0.33097359050382524"/>
          <c:h val="0.90750835363913052"/>
        </c:manualLayout>
      </c:layout>
      <c:barChart>
        <c:barDir val="bar"/>
        <c:grouping val="clustered"/>
        <c:varyColors val="0"/>
        <c:ser>
          <c:idx val="3"/>
          <c:order val="0"/>
          <c:tx>
            <c:strRef>
              <c:f>Sheet1!$E$1</c:f>
              <c:strCache>
                <c:ptCount val="1"/>
                <c:pt idx="0">
                  <c:v>2022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Sheet1!$E$2:$E$7</c:f>
              <c:numCache>
                <c:formatCode>#,##0</c:formatCode>
                <c:ptCount val="6"/>
                <c:pt idx="0">
                  <c:v>85</c:v>
                </c:pt>
                <c:pt idx="1">
                  <c:v>89</c:v>
                </c:pt>
                <c:pt idx="2">
                  <c:v>89</c:v>
                </c:pt>
                <c:pt idx="3">
                  <c:v>89</c:v>
                </c:pt>
                <c:pt idx="4">
                  <c:v>81</c:v>
                </c:pt>
                <c:pt idx="5">
                  <c:v>86</c:v>
                </c:pt>
              </c:numCache>
            </c:numRef>
          </c:val>
          <c:extLst>
            <c:ext xmlns:c16="http://schemas.microsoft.com/office/drawing/2014/chart" uri="{C3380CC4-5D6E-409C-BE32-E72D297353CC}">
              <c16:uniqueId val="{00000003-758A-4FB7-B3F4-F778DE8A6801}"/>
            </c:ext>
          </c:extLst>
        </c:ser>
        <c:ser>
          <c:idx val="1"/>
          <c:order val="2"/>
          <c:tx>
            <c:strRef>
              <c:f>Sheet1!$C$1</c:f>
              <c:strCache>
                <c:ptCount val="1"/>
                <c:pt idx="0">
                  <c:v>2020</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ASDC-LaRC</c:v>
                </c:pt>
                <c:pt idx="1">
                  <c:v>ASF DAAC</c:v>
                </c:pt>
                <c:pt idx="2">
                  <c:v>CDDIS</c:v>
                </c:pt>
                <c:pt idx="3">
                  <c:v>GES DISC</c:v>
                </c:pt>
                <c:pt idx="4">
                  <c:v>GHRC</c:v>
                </c:pt>
                <c:pt idx="5">
                  <c:v>LP DAAC</c:v>
                </c:pt>
              </c:strCache>
            </c:strRef>
          </c:cat>
          <c:val>
            <c:numRef>
              <c:f>Sheet1!$C$2:$C$7</c:f>
              <c:numCache>
                <c:formatCode>#,##0</c:formatCode>
                <c:ptCount val="6"/>
                <c:pt idx="0">
                  <c:v>83</c:v>
                </c:pt>
                <c:pt idx="1">
                  <c:v>88</c:v>
                </c:pt>
                <c:pt idx="2">
                  <c:v>91</c:v>
                </c:pt>
                <c:pt idx="3">
                  <c:v>85</c:v>
                </c:pt>
                <c:pt idx="4">
                  <c:v>78</c:v>
                </c:pt>
                <c:pt idx="5">
                  <c:v>86</c:v>
                </c:pt>
              </c:numCache>
            </c:numRef>
          </c:val>
          <c:extLst>
            <c:ext xmlns:c16="http://schemas.microsoft.com/office/drawing/2014/chart" uri="{C3380CC4-5D6E-409C-BE32-E72D297353CC}">
              <c16:uniqueId val="{00000001-758A-4FB7-B3F4-F778DE8A6801}"/>
            </c:ext>
          </c:extLst>
        </c:ser>
        <c:dLbls>
          <c:showLegendKey val="0"/>
          <c:showVal val="0"/>
          <c:showCatName val="0"/>
          <c:showSerName val="0"/>
          <c:showPercent val="0"/>
          <c:showBubbleSize val="0"/>
        </c:dLbls>
        <c:gapWidth val="100"/>
        <c:axId val="1134952912"/>
        <c:axId val="1253244944"/>
        <c:extLst>
          <c:ext xmlns:c15="http://schemas.microsoft.com/office/drawing/2012/chart" uri="{02D57815-91ED-43cb-92C2-25804820EDAC}">
            <c15:filteredBarSeries>
              <c15:ser>
                <c:idx val="2"/>
                <c:order val="1"/>
                <c:tx>
                  <c:strRef>
                    <c:extLst>
                      <c:ext uri="{02D57815-91ED-43cb-92C2-25804820EDAC}">
                        <c15:formulaRef>
                          <c15:sqref>Sheet1!$D$1</c15:sqref>
                        </c15:formulaRef>
                      </c:ext>
                    </c:extLst>
                    <c:strCache>
                      <c:ptCount val="1"/>
                      <c:pt idx="0">
                        <c:v>2021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Sheet1!$A$2:$A$7</c15:sqref>
                        </c15:formulaRef>
                      </c:ext>
                    </c:extLst>
                    <c:strCache>
                      <c:ptCount val="6"/>
                      <c:pt idx="0">
                        <c:v>ASDC-LaRC</c:v>
                      </c:pt>
                      <c:pt idx="1">
                        <c:v>ASF DAAC</c:v>
                      </c:pt>
                      <c:pt idx="2">
                        <c:v>CDDIS</c:v>
                      </c:pt>
                      <c:pt idx="3">
                        <c:v>GES DISC</c:v>
                      </c:pt>
                      <c:pt idx="4">
                        <c:v>GHRC</c:v>
                      </c:pt>
                      <c:pt idx="5">
                        <c:v>LP DAAC</c:v>
                      </c:pt>
                    </c:strCache>
                  </c:strRef>
                </c:cat>
                <c:val>
                  <c:numRef>
                    <c:extLst>
                      <c:ext uri="{02D57815-91ED-43cb-92C2-25804820EDAC}">
                        <c15:formulaRef>
                          <c15:sqref>Sheet1!$D$2:$D$7</c15:sqref>
                        </c15:formulaRef>
                      </c:ext>
                    </c:extLst>
                    <c:numCache>
                      <c:formatCode>#,##0</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2-758A-4FB7-B3F4-F778DE8A6801}"/>
                  </c:ext>
                </c:extLst>
              </c15:ser>
            </c15:filteredBarSeries>
            <c15:filteredBarSeries>
              <c15:ser>
                <c:idx val="0"/>
                <c:order val="3"/>
                <c:tx>
                  <c:strRef>
                    <c:extLst xmlns:c15="http://schemas.microsoft.com/office/drawing/2012/chart">
                      <c:ext xmlns:c15="http://schemas.microsoft.com/office/drawing/2012/chart" uri="{02D57815-91ED-43cb-92C2-25804820EDAC}">
                        <c15:formulaRef>
                          <c15:sqref>Sheet1!$B$1</c15:sqref>
                        </c15:formulaRef>
                      </c:ext>
                    </c:extLst>
                    <c:strCache>
                      <c:ptCount val="1"/>
                      <c:pt idx="0">
                        <c:v>2019</c:v>
                      </c:pt>
                    </c:strCache>
                  </c:strRef>
                </c:tx>
                <c:spPr>
                  <a:solidFill>
                    <a:schemeClr val="accent4"/>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Sheet1!$A$2:$A$7</c15:sqref>
                        </c15:formulaRef>
                      </c:ext>
                    </c:extLst>
                    <c:strCache>
                      <c:ptCount val="6"/>
                      <c:pt idx="0">
                        <c:v>ASDC-LaRC</c:v>
                      </c:pt>
                      <c:pt idx="1">
                        <c:v>ASF DAAC</c:v>
                      </c:pt>
                      <c:pt idx="2">
                        <c:v>CDDIS</c:v>
                      </c:pt>
                      <c:pt idx="3">
                        <c:v>GES DISC</c:v>
                      </c:pt>
                      <c:pt idx="4">
                        <c:v>GHRC</c:v>
                      </c:pt>
                      <c:pt idx="5">
                        <c:v>LP DAAC</c:v>
                      </c:pt>
                    </c:strCache>
                  </c:strRef>
                </c:cat>
                <c:val>
                  <c:numRef>
                    <c:extLst xmlns:c15="http://schemas.microsoft.com/office/drawing/2012/chart">
                      <c:ext xmlns:c15="http://schemas.microsoft.com/office/drawing/2012/chart" uri="{02D57815-91ED-43cb-92C2-25804820EDAC}">
                        <c15:formulaRef>
                          <c15:sqref>Sheet1!$B$2:$B$7</c15:sqref>
                        </c15:formulaRef>
                      </c:ext>
                    </c:extLst>
                    <c:numCache>
                      <c:formatCode>#,##0</c:formatCode>
                      <c:ptCount val="6"/>
                      <c:pt idx="0">
                        <c:v>0</c:v>
                      </c:pt>
                      <c:pt idx="1">
                        <c:v>0</c:v>
                      </c:pt>
                      <c:pt idx="2">
                        <c:v>0</c:v>
                      </c:pt>
                      <c:pt idx="3">
                        <c:v>0</c:v>
                      </c:pt>
                      <c:pt idx="4">
                        <c:v>0</c:v>
                      </c:pt>
                      <c:pt idx="5">
                        <c:v>0</c:v>
                      </c:pt>
                    </c:numCache>
                  </c:numRef>
                </c:val>
                <c:extLst xmlns:c15="http://schemas.microsoft.com/office/drawing/2012/chart">
                  <c:ext xmlns:c16="http://schemas.microsoft.com/office/drawing/2014/chart" uri="{C3380CC4-5D6E-409C-BE32-E72D297353CC}">
                    <c16:uniqueId val="{00000000-758A-4FB7-B3F4-F778DE8A6801}"/>
                  </c:ext>
                </c:extLst>
              </c15:ser>
            </c15:filteredBarSeries>
          </c:ext>
        </c:extLst>
      </c:barChart>
      <c:catAx>
        <c:axId val="113495291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253244944"/>
        <c:crosses val="autoZero"/>
        <c:auto val="1"/>
        <c:lblAlgn val="ctr"/>
        <c:lblOffset val="100"/>
        <c:noMultiLvlLbl val="0"/>
      </c:catAx>
      <c:valAx>
        <c:axId val="1253244944"/>
        <c:scaling>
          <c:orientation val="minMax"/>
          <c:max val="110"/>
          <c:min val="50"/>
        </c:scaling>
        <c:delete val="0"/>
        <c:axPos val="t"/>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4952912"/>
        <c:crosses val="autoZero"/>
        <c:crossBetween val="between"/>
      </c:valAx>
      <c:spPr>
        <a:noFill/>
        <a:ln>
          <a:noFill/>
        </a:ln>
        <a:effectLst/>
      </c:spPr>
    </c:plotArea>
    <c:legend>
      <c:legendPos val="b"/>
      <c:layout>
        <c:manualLayout>
          <c:xMode val="edge"/>
          <c:yMode val="edge"/>
          <c:x val="0.29660256083867326"/>
          <c:y val="0.95268112560351692"/>
          <c:w val="0.6571549668499681"/>
          <c:h val="4.731887439648312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F72967-F2C7-40CC-A68E-FE9BA36DE055}" type="datetimeFigureOut">
              <a:rPr lang="en-US" smtClean="0"/>
              <a:t>11/28/2022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692C7F-C380-4D8C-9B29-0F3470047E7B}" type="slidenum">
              <a:rPr lang="en-US" smtClean="0"/>
              <a:t>‹#›</a:t>
            </a:fld>
            <a:endParaRPr lang="en-US"/>
          </a:p>
        </p:txBody>
      </p:sp>
    </p:spTree>
    <p:extLst>
      <p:ext uri="{BB962C8B-B14F-4D97-AF65-F5344CB8AC3E}">
        <p14:creationId xmlns:p14="http://schemas.microsoft.com/office/powerpoint/2010/main" val="2083079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37445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37235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Model Picture</a:t>
            </a:r>
          </a:p>
          <a:p>
            <a:pPr marL="0" indent="0">
              <a:buFontTx/>
              <a:buNone/>
            </a:pPr>
            <a:r>
              <a:rPr lang="en-US" dirty="0"/>
              <a:t>Primary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443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829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LVMV Scores – Trending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Vertical Bar and Data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579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Demographics – Trending Non-Model Comparison with Frequencies</a:t>
            </a:r>
          </a:p>
          <a:p>
            <a:r>
              <a:rPr lang="en-US" dirty="0"/>
              <a:t>Horizontal Bar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8239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72532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Non-Model Table – Trending</a:t>
            </a:r>
          </a:p>
          <a:p>
            <a:r>
              <a:rPr lang="en-US" dirty="0"/>
              <a:t>5 Periods</a:t>
            </a:r>
          </a:p>
          <a:p>
            <a:r>
              <a:rPr lang="en-US" dirty="0"/>
              <a:t>Analysis</a:t>
            </a:r>
          </a:p>
        </p:txBody>
      </p:sp>
      <p:sp>
        <p:nvSpPr>
          <p:cNvPr id="4" name="Slide Number Placeholder 3"/>
          <p:cNvSpPr>
            <a:spLocks noGrp="1"/>
          </p:cNvSpPr>
          <p:nvPr>
            <p:ph type="sldNum" sz="quarter" idx="5"/>
          </p:nvPr>
        </p:nvSpPr>
        <p:spPr/>
        <p:txBody>
          <a:bodyPr/>
          <a:lstStyle/>
          <a:p>
            <a:fld id="{22862F0D-D2B4-4E34-884F-2967B2D512DA}" type="slidenum">
              <a:rPr lang="en-US" smtClean="0"/>
              <a:t>16</a:t>
            </a:fld>
            <a:endParaRPr lang="en-US"/>
          </a:p>
        </p:txBody>
      </p:sp>
    </p:spTree>
    <p:extLst>
      <p:ext uri="{BB962C8B-B14F-4D97-AF65-F5344CB8AC3E}">
        <p14:creationId xmlns:p14="http://schemas.microsoft.com/office/powerpoint/2010/main" val="1235564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Demographics – Trending Non-Model Comparison with Frequencies</a:t>
            </a:r>
          </a:p>
          <a:p>
            <a:r>
              <a:rPr lang="en-US" dirty="0"/>
              <a:t>Horizontal Bar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448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Non-Model Table – Trending</a:t>
            </a:r>
          </a:p>
          <a:p>
            <a:r>
              <a:rPr lang="en-US" dirty="0"/>
              <a:t>5 Periods</a:t>
            </a:r>
          </a:p>
          <a:p>
            <a:r>
              <a:rPr lang="en-US" dirty="0"/>
              <a:t>Analysis</a:t>
            </a:r>
          </a:p>
        </p:txBody>
      </p:sp>
      <p:sp>
        <p:nvSpPr>
          <p:cNvPr id="4" name="Slide Number Placeholder 3"/>
          <p:cNvSpPr>
            <a:spLocks noGrp="1"/>
          </p:cNvSpPr>
          <p:nvPr>
            <p:ph type="sldNum" sz="quarter" idx="5"/>
          </p:nvPr>
        </p:nvSpPr>
        <p:spPr/>
        <p:txBody>
          <a:bodyPr/>
          <a:lstStyle/>
          <a:p>
            <a:fld id="{22862F0D-D2B4-4E34-884F-2967B2D512DA}" type="slidenum">
              <a:rPr lang="en-US" smtClean="0"/>
              <a:t>18</a:t>
            </a:fld>
            <a:endParaRPr lang="en-US"/>
          </a:p>
        </p:txBody>
      </p:sp>
    </p:spTree>
    <p:extLst>
      <p:ext uri="{BB962C8B-B14F-4D97-AF65-F5344CB8AC3E}">
        <p14:creationId xmlns:p14="http://schemas.microsoft.com/office/powerpoint/2010/main" val="41977047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Trending – Model and Non-Model</a:t>
            </a:r>
          </a:p>
          <a:p>
            <a:r>
              <a:rPr lang="en-US" dirty="0"/>
              <a:t>Primary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5397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CFI Group Overview</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239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Non-Model Table – Trending</a:t>
            </a:r>
          </a:p>
          <a:p>
            <a:r>
              <a:rPr lang="en-US" dirty="0"/>
              <a:t>5 Periods</a:t>
            </a:r>
          </a:p>
          <a:p>
            <a:r>
              <a:rPr lang="en-US" dirty="0"/>
              <a:t>Analysis</a:t>
            </a:r>
          </a:p>
        </p:txBody>
      </p:sp>
      <p:sp>
        <p:nvSpPr>
          <p:cNvPr id="4" name="Slide Number Placeholder 3"/>
          <p:cNvSpPr>
            <a:spLocks noGrp="1"/>
          </p:cNvSpPr>
          <p:nvPr>
            <p:ph type="sldNum" sz="quarter" idx="5"/>
          </p:nvPr>
        </p:nvSpPr>
        <p:spPr/>
        <p:txBody>
          <a:bodyPr/>
          <a:lstStyle/>
          <a:p>
            <a:fld id="{22862F0D-D2B4-4E34-884F-2967B2D512DA}" type="slidenum">
              <a:rPr lang="en-US" smtClean="0"/>
              <a:t>20</a:t>
            </a:fld>
            <a:endParaRPr lang="en-US"/>
          </a:p>
        </p:txBody>
      </p:sp>
    </p:spTree>
    <p:extLst>
      <p:ext uri="{BB962C8B-B14F-4D97-AF65-F5344CB8AC3E}">
        <p14:creationId xmlns:p14="http://schemas.microsoft.com/office/powerpoint/2010/main" val="3679470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Non-Model Table – Trending</a:t>
            </a:r>
          </a:p>
          <a:p>
            <a:r>
              <a:rPr lang="en-US" dirty="0"/>
              <a:t>5 Periods</a:t>
            </a:r>
          </a:p>
          <a:p>
            <a:r>
              <a:rPr lang="en-US" dirty="0"/>
              <a:t>Analysis</a:t>
            </a:r>
          </a:p>
        </p:txBody>
      </p:sp>
      <p:sp>
        <p:nvSpPr>
          <p:cNvPr id="4" name="Slide Number Placeholder 3"/>
          <p:cNvSpPr>
            <a:spLocks noGrp="1"/>
          </p:cNvSpPr>
          <p:nvPr>
            <p:ph type="sldNum" sz="quarter" idx="5"/>
          </p:nvPr>
        </p:nvSpPr>
        <p:spPr/>
        <p:txBody>
          <a:bodyPr/>
          <a:lstStyle/>
          <a:p>
            <a:fld id="{22862F0D-D2B4-4E34-884F-2967B2D512DA}" type="slidenum">
              <a:rPr lang="en-US" smtClean="0"/>
              <a:t>21</a:t>
            </a:fld>
            <a:endParaRPr lang="en-US"/>
          </a:p>
        </p:txBody>
      </p:sp>
    </p:spTree>
    <p:extLst>
      <p:ext uri="{BB962C8B-B14F-4D97-AF65-F5344CB8AC3E}">
        <p14:creationId xmlns:p14="http://schemas.microsoft.com/office/powerpoint/2010/main" val="590804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088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LVMV Scores – Trending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Vertical Bar and Data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5791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Demographics – Trending Non-Model Comparison with Frequencies</a:t>
            </a:r>
          </a:p>
          <a:p>
            <a:r>
              <a:rPr lang="en-US" dirty="0"/>
              <a:t>Horizontal Bar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4487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Non-Model Table – Trending</a:t>
            </a:r>
          </a:p>
          <a:p>
            <a:r>
              <a:rPr lang="en-US" dirty="0"/>
              <a:t>5 Periods</a:t>
            </a:r>
          </a:p>
          <a:p>
            <a:r>
              <a:rPr lang="en-US" dirty="0"/>
              <a:t>Analysis</a:t>
            </a:r>
          </a:p>
        </p:txBody>
      </p:sp>
      <p:sp>
        <p:nvSpPr>
          <p:cNvPr id="4" name="Slide Number Placeholder 3"/>
          <p:cNvSpPr>
            <a:spLocks noGrp="1"/>
          </p:cNvSpPr>
          <p:nvPr>
            <p:ph type="sldNum" sz="quarter" idx="5"/>
          </p:nvPr>
        </p:nvSpPr>
        <p:spPr/>
        <p:txBody>
          <a:bodyPr/>
          <a:lstStyle/>
          <a:p>
            <a:fld id="{22862F0D-D2B4-4E34-884F-2967B2D512DA}" type="slidenum">
              <a:rPr lang="en-US" smtClean="0"/>
              <a:t>25</a:t>
            </a:fld>
            <a:endParaRPr lang="en-US"/>
          </a:p>
        </p:txBody>
      </p:sp>
    </p:spTree>
    <p:extLst>
      <p:ext uri="{BB962C8B-B14F-4D97-AF65-F5344CB8AC3E}">
        <p14:creationId xmlns:p14="http://schemas.microsoft.com/office/powerpoint/2010/main" val="32444482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Non-Model Table – Trending</a:t>
            </a:r>
          </a:p>
          <a:p>
            <a:r>
              <a:rPr lang="en-US" dirty="0"/>
              <a:t>5 Periods</a:t>
            </a:r>
          </a:p>
          <a:p>
            <a:r>
              <a:rPr lang="en-US" dirty="0"/>
              <a:t>Analysis</a:t>
            </a:r>
          </a:p>
        </p:txBody>
      </p:sp>
      <p:sp>
        <p:nvSpPr>
          <p:cNvPr id="4" name="Slide Number Placeholder 3"/>
          <p:cNvSpPr>
            <a:spLocks noGrp="1"/>
          </p:cNvSpPr>
          <p:nvPr>
            <p:ph type="sldNum" sz="quarter" idx="5"/>
          </p:nvPr>
        </p:nvSpPr>
        <p:spPr/>
        <p:txBody>
          <a:bodyPr/>
          <a:lstStyle/>
          <a:p>
            <a:fld id="{22862F0D-D2B4-4E34-884F-2967B2D512DA}" type="slidenum">
              <a:rPr lang="en-US" smtClean="0"/>
              <a:t>26</a:t>
            </a:fld>
            <a:endParaRPr lang="en-US"/>
          </a:p>
        </p:txBody>
      </p:sp>
    </p:spTree>
    <p:extLst>
      <p:ext uri="{BB962C8B-B14F-4D97-AF65-F5344CB8AC3E}">
        <p14:creationId xmlns:p14="http://schemas.microsoft.com/office/powerpoint/2010/main" val="951214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20566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LVMV Scores – Trending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Vertical Bar and Data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579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Demographics – Trending Non-Model Comparison with Frequencies</a:t>
            </a:r>
          </a:p>
          <a:p>
            <a:r>
              <a:rPr lang="en-US" dirty="0"/>
              <a:t>Horizontal Bar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448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11352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393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LVMV Scores – Trending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Vertical Bar and Data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5791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Demographics – Trending Non-Model Comparison with Frequencies</a:t>
            </a:r>
          </a:p>
          <a:p>
            <a:r>
              <a:rPr lang="en-US" dirty="0"/>
              <a:t>Horizontal Bar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4487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47164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LVMV Scores – Trending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Vertical Bar and Data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5791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Demographics – Trending Non-Model Comparison with Frequencies</a:t>
            </a:r>
          </a:p>
          <a:p>
            <a:r>
              <a:rPr lang="en-US" dirty="0"/>
              <a:t>Horizontal Bar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4487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551196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LVMV Scores – Trending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Vertical Bar and Data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579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Demographics – Trending Non-Model Comparison with Frequencies</a:t>
            </a:r>
          </a:p>
          <a:p>
            <a:r>
              <a:rPr lang="en-US" dirty="0"/>
              <a:t>Horizontal Bar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44878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319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Definitions - CSI/Drivers</a:t>
            </a:r>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4</a:t>
            </a:fld>
            <a:endParaRPr lang="en-US"/>
          </a:p>
        </p:txBody>
      </p:sp>
    </p:spTree>
    <p:extLst>
      <p:ext uri="{BB962C8B-B14F-4D97-AF65-F5344CB8AC3E}">
        <p14:creationId xmlns:p14="http://schemas.microsoft.com/office/powerpoint/2010/main" val="87473158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LVMV Scores – Trending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Vertical Bar and Data Table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045791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Demographics – Trending Non-Model Comparison with Frequencies</a:t>
            </a:r>
          </a:p>
          <a:p>
            <a:r>
              <a:rPr lang="en-US" dirty="0"/>
              <a:t>Horizontal Bar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544878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5298795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Score Table – Current Period with Sample Size and Impacts</a:t>
            </a:r>
          </a:p>
          <a:p>
            <a:endParaRPr lang="en-US" dirty="0"/>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43</a:t>
            </a:fld>
            <a:endParaRPr lang="en-US"/>
          </a:p>
        </p:txBody>
      </p:sp>
    </p:spTree>
    <p:extLst>
      <p:ext uri="{BB962C8B-B14F-4D97-AF65-F5344CB8AC3E}">
        <p14:creationId xmlns:p14="http://schemas.microsoft.com/office/powerpoint/2010/main" val="31328499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Score Table – Current Period with Sample Size and Impacts</a:t>
            </a:r>
          </a:p>
          <a:p>
            <a:endParaRPr lang="en-US" dirty="0"/>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44</a:t>
            </a:fld>
            <a:endParaRPr lang="en-US"/>
          </a:p>
        </p:txBody>
      </p:sp>
    </p:spTree>
    <p:extLst>
      <p:ext uri="{BB962C8B-B14F-4D97-AF65-F5344CB8AC3E}">
        <p14:creationId xmlns:p14="http://schemas.microsoft.com/office/powerpoint/2010/main" val="108706604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Score Table – Trending</a:t>
            </a:r>
          </a:p>
          <a:p>
            <a:r>
              <a:rPr lang="en-US" dirty="0"/>
              <a:t>4 Periods</a:t>
            </a:r>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45</a:t>
            </a:fld>
            <a:endParaRPr lang="en-US"/>
          </a:p>
        </p:txBody>
      </p:sp>
    </p:spTree>
    <p:extLst>
      <p:ext uri="{BB962C8B-B14F-4D97-AF65-F5344CB8AC3E}">
        <p14:creationId xmlns:p14="http://schemas.microsoft.com/office/powerpoint/2010/main" val="13026421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Score Table – Trending</a:t>
            </a:r>
          </a:p>
          <a:p>
            <a:r>
              <a:rPr lang="en-US" dirty="0"/>
              <a:t>4 Periods</a:t>
            </a:r>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46</a:t>
            </a:fld>
            <a:endParaRPr lang="en-US"/>
          </a:p>
        </p:txBody>
      </p:sp>
    </p:spTree>
    <p:extLst>
      <p:ext uri="{BB962C8B-B14F-4D97-AF65-F5344CB8AC3E}">
        <p14:creationId xmlns:p14="http://schemas.microsoft.com/office/powerpoint/2010/main" val="43992483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Slide – Government</a:t>
            </a:r>
          </a:p>
          <a:p>
            <a:r>
              <a:rPr lang="en-US" dirty="0"/>
              <a:t>Primary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6776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8973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Definitions - CSI/Drivers</a:t>
            </a:r>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6</a:t>
            </a:fld>
            <a:endParaRPr lang="en-US"/>
          </a:p>
        </p:txBody>
      </p:sp>
    </p:spTree>
    <p:extLst>
      <p:ext uri="{BB962C8B-B14F-4D97-AF65-F5344CB8AC3E}">
        <p14:creationId xmlns:p14="http://schemas.microsoft.com/office/powerpoint/2010/main" val="22191542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Divider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55639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Definitions - CSI/Drivers</a:t>
            </a:r>
          </a:p>
          <a:p>
            <a:endParaRPr lang="en-US" dirty="0"/>
          </a:p>
        </p:txBody>
      </p:sp>
      <p:sp>
        <p:nvSpPr>
          <p:cNvPr id="4" name="Slide Number Placeholder 3"/>
          <p:cNvSpPr>
            <a:spLocks noGrp="1"/>
          </p:cNvSpPr>
          <p:nvPr>
            <p:ph type="sldNum" sz="quarter" idx="5"/>
          </p:nvPr>
        </p:nvSpPr>
        <p:spPr/>
        <p:txBody>
          <a:bodyPr/>
          <a:lstStyle/>
          <a:p>
            <a:fld id="{22862F0D-D2B4-4E34-884F-2967B2D512DA}" type="slidenum">
              <a:rPr lang="en-US" smtClean="0"/>
              <a:t>8</a:t>
            </a:fld>
            <a:endParaRPr lang="en-US"/>
          </a:p>
        </p:txBody>
      </p:sp>
    </p:spTree>
    <p:extLst>
      <p:ext uri="{BB962C8B-B14F-4D97-AF65-F5344CB8AC3E}">
        <p14:creationId xmlns:p14="http://schemas.microsoft.com/office/powerpoint/2010/main" val="7347323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862F0D-D2B4-4E34-884F-2967B2D512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293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13C09-D207-4BE7-9391-2AA4306EE8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AF08AA-DA0D-4173-872C-C7F5F4D57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024FABE-A813-4202-B335-93F8A4EC6B54}"/>
              </a:ext>
            </a:extLst>
          </p:cNvPr>
          <p:cNvSpPr>
            <a:spLocks noGrp="1"/>
          </p:cNvSpPr>
          <p:nvPr>
            <p:ph type="dt" sz="half" idx="10"/>
          </p:nvPr>
        </p:nvSpPr>
        <p:spPr/>
        <p:txBody>
          <a:bodyPr/>
          <a:lstStyle/>
          <a:p>
            <a:fld id="{B9B66E4E-B6D5-406B-924F-3778EF16DE7D}" type="datetimeFigureOut">
              <a:rPr lang="en-US" smtClean="0"/>
              <a:t>11/28/2022</a:t>
            </a:fld>
            <a:endParaRPr lang="en-US"/>
          </a:p>
        </p:txBody>
      </p:sp>
      <p:sp>
        <p:nvSpPr>
          <p:cNvPr id="5" name="Footer Placeholder 4">
            <a:extLst>
              <a:ext uri="{FF2B5EF4-FFF2-40B4-BE49-F238E27FC236}">
                <a16:creationId xmlns:a16="http://schemas.microsoft.com/office/drawing/2014/main" id="{DC5A2E61-AAC3-450F-81EE-F37A6C240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38B832-220F-4A73-A4AE-297C0724AB50}"/>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2492933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3C6BAC-7FA8-4F17-AB9F-E15EBFA2594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CED53CC-DA98-46C1-9019-00123F7BB1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69C962-8CB9-47A5-9E99-74D461D2BB57}"/>
              </a:ext>
            </a:extLst>
          </p:cNvPr>
          <p:cNvSpPr>
            <a:spLocks noGrp="1"/>
          </p:cNvSpPr>
          <p:nvPr>
            <p:ph type="dt" sz="half" idx="10"/>
          </p:nvPr>
        </p:nvSpPr>
        <p:spPr/>
        <p:txBody>
          <a:bodyPr/>
          <a:lstStyle/>
          <a:p>
            <a:fld id="{B9B66E4E-B6D5-406B-924F-3778EF16DE7D}" type="datetimeFigureOut">
              <a:rPr lang="en-US" smtClean="0"/>
              <a:t>11/28/2022</a:t>
            </a:fld>
            <a:endParaRPr lang="en-US"/>
          </a:p>
        </p:txBody>
      </p:sp>
      <p:sp>
        <p:nvSpPr>
          <p:cNvPr id="5" name="Footer Placeholder 4">
            <a:extLst>
              <a:ext uri="{FF2B5EF4-FFF2-40B4-BE49-F238E27FC236}">
                <a16:creationId xmlns:a16="http://schemas.microsoft.com/office/drawing/2014/main" id="{D342411F-1582-4CE2-A775-F0F9C31A13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3BAB9B-7198-4F22-A8D3-7BE5CEC87ADD}"/>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2580114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60021ED-A7BA-496B-AC67-A7DE393615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4CEABC-9818-4EEC-8539-1536C43AFF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6C20A1-0A65-458A-84A9-1A3BCDCFE6D9}"/>
              </a:ext>
            </a:extLst>
          </p:cNvPr>
          <p:cNvSpPr>
            <a:spLocks noGrp="1"/>
          </p:cNvSpPr>
          <p:nvPr>
            <p:ph type="dt" sz="half" idx="10"/>
          </p:nvPr>
        </p:nvSpPr>
        <p:spPr/>
        <p:txBody>
          <a:bodyPr/>
          <a:lstStyle/>
          <a:p>
            <a:fld id="{B9B66E4E-B6D5-406B-924F-3778EF16DE7D}" type="datetimeFigureOut">
              <a:rPr lang="en-US" smtClean="0"/>
              <a:t>11/28/2022</a:t>
            </a:fld>
            <a:endParaRPr lang="en-US"/>
          </a:p>
        </p:txBody>
      </p:sp>
      <p:sp>
        <p:nvSpPr>
          <p:cNvPr id="5" name="Footer Placeholder 4">
            <a:extLst>
              <a:ext uri="{FF2B5EF4-FFF2-40B4-BE49-F238E27FC236}">
                <a16:creationId xmlns:a16="http://schemas.microsoft.com/office/drawing/2014/main" id="{9437F402-78C5-451D-8F46-C7809928B2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A2E04D-B6F7-46C4-8B66-CDCD24D7F16B}"/>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40748835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E5A5-00A6-47EA-903D-7EFEEAECC5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7E42C5-E36C-4E06-803D-8E1F5AD8B4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827326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B74F78-D1C2-4B55-897F-3E1F52111AA7}"/>
              </a:ext>
            </a:extLst>
          </p:cNvPr>
          <p:cNvSpPr/>
          <p:nvPr userDrawn="1"/>
        </p:nvSpPr>
        <p:spPr>
          <a:xfrm>
            <a:off x="321564" y="291401"/>
            <a:ext cx="11548872" cy="6018963"/>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3A1B5A-1C39-4D19-8B9F-CEA49C3A4B84}"/>
              </a:ext>
            </a:extLst>
          </p:cNvPr>
          <p:cNvSpPr>
            <a:spLocks noGrp="1"/>
          </p:cNvSpPr>
          <p:nvPr>
            <p:ph type="title"/>
          </p:nvPr>
        </p:nvSpPr>
        <p:spPr>
          <a:xfrm>
            <a:off x="838201" y="835759"/>
            <a:ext cx="3494361" cy="4930246"/>
          </a:xfrm>
        </p:spPr>
        <p:txBody>
          <a:bodyPr anchor="ctr"/>
          <a:lstStyle>
            <a:lvl1pPr algn="r">
              <a:defRPr sz="4400"/>
            </a:lvl1pPr>
          </a:lstStyle>
          <a:p>
            <a:r>
              <a:rPr lang="en-US" dirty="0"/>
              <a:t>Click to edit Master title style</a:t>
            </a:r>
          </a:p>
        </p:txBody>
      </p:sp>
      <p:sp>
        <p:nvSpPr>
          <p:cNvPr id="14" name="Text Placeholder 13">
            <a:extLst>
              <a:ext uri="{FF2B5EF4-FFF2-40B4-BE49-F238E27FC236}">
                <a16:creationId xmlns:a16="http://schemas.microsoft.com/office/drawing/2014/main" id="{D14CF2D4-EE83-4F08-8F1A-5E2C22DD9082}"/>
              </a:ext>
            </a:extLst>
          </p:cNvPr>
          <p:cNvSpPr>
            <a:spLocks noGrp="1"/>
          </p:cNvSpPr>
          <p:nvPr>
            <p:ph type="body" sz="quarter" idx="10"/>
          </p:nvPr>
        </p:nvSpPr>
        <p:spPr>
          <a:xfrm>
            <a:off x="4991099" y="835759"/>
            <a:ext cx="6377767" cy="4930246"/>
          </a:xfrm>
        </p:spPr>
        <p:txBody>
          <a:bodyPr anchor="ct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EFFE32E7-FD5E-454E-98E1-7655DD518588}"/>
              </a:ext>
            </a:extLst>
          </p:cNvPr>
          <p:cNvCxnSpPr>
            <a:cxnSpLocks/>
          </p:cNvCxnSpPr>
          <p:nvPr userDrawn="1"/>
        </p:nvCxnSpPr>
        <p:spPr>
          <a:xfrm>
            <a:off x="4661831" y="2048345"/>
            <a:ext cx="0" cy="250507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26019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8E5-4201-4C26-A743-E2CBE47F3CAB}"/>
              </a:ext>
            </a:extLst>
          </p:cNvPr>
          <p:cNvSpPr>
            <a:spLocks noGrp="1"/>
          </p:cNvSpPr>
          <p:nvPr>
            <p:ph type="title"/>
          </p:nvPr>
        </p:nvSpPr>
        <p:spPr>
          <a:xfrm>
            <a:off x="257015" y="1028700"/>
            <a:ext cx="2486177" cy="922315"/>
          </a:xfrm>
        </p:spPr>
        <p:txBody>
          <a:bodyPr tIns="0" anchor="t"/>
          <a:lstStyle>
            <a:lvl1pPr algn="r">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BA967651-B78A-4370-B28D-0CD39E59001B}"/>
              </a:ext>
            </a:extLst>
          </p:cNvPr>
          <p:cNvCxnSpPr>
            <a:cxnSpLocks/>
          </p:cNvCxnSpPr>
          <p:nvPr userDrawn="1"/>
        </p:nvCxnSpPr>
        <p:spPr>
          <a:xfrm>
            <a:off x="2800817" y="1029152"/>
            <a:ext cx="0" cy="527412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BABFB1EA-7A47-4F69-96F8-15AD427ADEE7}"/>
              </a:ext>
            </a:extLst>
          </p:cNvPr>
          <p:cNvSpPr>
            <a:spLocks noGrp="1"/>
          </p:cNvSpPr>
          <p:nvPr>
            <p:ph type="body" sz="quarter" idx="10"/>
          </p:nvPr>
        </p:nvSpPr>
        <p:spPr>
          <a:xfrm>
            <a:off x="2868335" y="1028700"/>
            <a:ext cx="8672009" cy="5274127"/>
          </a:xfrm>
        </p:spPr>
        <p:txBody>
          <a:bodyPr/>
          <a:lstStyle>
            <a:lvl1pPr>
              <a:buClr>
                <a:schemeClr val="tx1"/>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88939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OC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8E5-4201-4C26-A743-E2CBE47F3CAB}"/>
              </a:ext>
            </a:extLst>
          </p:cNvPr>
          <p:cNvSpPr>
            <a:spLocks noGrp="1"/>
          </p:cNvSpPr>
          <p:nvPr>
            <p:ph type="title"/>
          </p:nvPr>
        </p:nvSpPr>
        <p:spPr>
          <a:xfrm>
            <a:off x="493301" y="0"/>
            <a:ext cx="11274544" cy="922315"/>
          </a:xfrm>
        </p:spPr>
        <p:txBody>
          <a:bodyPr/>
          <a:lstStyle>
            <a:lvl1pPr algn="l">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BA967651-B78A-4370-B28D-0CD39E59001B}"/>
              </a:ext>
            </a:extLst>
          </p:cNvPr>
          <p:cNvCxnSpPr>
            <a:cxnSpLocks/>
          </p:cNvCxnSpPr>
          <p:nvPr userDrawn="1"/>
        </p:nvCxnSpPr>
        <p:spPr>
          <a:xfrm>
            <a:off x="2800817" y="1029152"/>
            <a:ext cx="0" cy="527412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BABFB1EA-7A47-4F69-96F8-15AD427ADEE7}"/>
              </a:ext>
            </a:extLst>
          </p:cNvPr>
          <p:cNvSpPr>
            <a:spLocks noGrp="1"/>
          </p:cNvSpPr>
          <p:nvPr>
            <p:ph type="body" sz="quarter" idx="10"/>
          </p:nvPr>
        </p:nvSpPr>
        <p:spPr>
          <a:xfrm>
            <a:off x="2868335" y="1028700"/>
            <a:ext cx="8672009" cy="5274127"/>
          </a:xfrm>
        </p:spPr>
        <p:txBody>
          <a:bodyPr tIns="0"/>
          <a:lstStyle>
            <a:lvl1pPr marL="285750" indent="-285750">
              <a:buClr>
                <a:schemeClr val="tx1"/>
              </a:buClr>
              <a:buFont typeface="Wingdings" panose="05000000000000000000" pitchFamily="2" charset="2"/>
              <a:buChar char="§"/>
              <a:defRPr/>
            </a:lvl1pPr>
            <a:lvl2pPr marL="742950" indent="-285750">
              <a:buFont typeface="Arial Nova Light" panose="020B0304020202020204" pitchFamily="34" charset="0"/>
              <a:buChar char="›"/>
              <a:defRPr/>
            </a:lvl2pPr>
            <a:lvl3pPr marL="1200150" indent="-285750">
              <a:buFont typeface="Arial Nova Light" panose="020B03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DD95E024-0B8F-4354-A447-4540B9D6A94C}"/>
              </a:ext>
            </a:extLst>
          </p:cNvPr>
          <p:cNvSpPr>
            <a:spLocks noGrp="1"/>
          </p:cNvSpPr>
          <p:nvPr>
            <p:ph type="body" sz="quarter" idx="11"/>
          </p:nvPr>
        </p:nvSpPr>
        <p:spPr>
          <a:xfrm>
            <a:off x="493301" y="1028249"/>
            <a:ext cx="2239999" cy="646656"/>
          </a:xfrm>
        </p:spPr>
        <p:txBody>
          <a:bodyPr tIns="0" rIns="0" bIns="0">
            <a:noAutofit/>
          </a:bodyPr>
          <a:lstStyle>
            <a:lvl1pPr marL="0" indent="0" algn="r">
              <a:spcBef>
                <a:spcPts val="0"/>
              </a:spcBef>
              <a:buNone/>
              <a:defRPr sz="1800">
                <a:latin typeface="Arial Nova" panose="020B0504020202020204" pitchFamily="34" charset="0"/>
              </a:defRPr>
            </a:lvl1pPr>
            <a:lvl2pPr marL="457200" indent="0" algn="r">
              <a:buNone/>
              <a:defRPr sz="1800">
                <a:latin typeface="Arial Nova" panose="020B0504020202020204" pitchFamily="34" charset="0"/>
              </a:defRPr>
            </a:lvl2pPr>
            <a:lvl3pPr marL="914400" indent="0" algn="r">
              <a:buNone/>
              <a:defRPr sz="1800">
                <a:latin typeface="Arial Nova" panose="020B0504020202020204" pitchFamily="34" charset="0"/>
              </a:defRPr>
            </a:lvl3pPr>
            <a:lvl4pPr marL="1371600" indent="0" algn="r">
              <a:buNone/>
              <a:defRPr sz="1800">
                <a:latin typeface="Arial Nova" panose="020B0504020202020204" pitchFamily="34" charset="0"/>
              </a:defRPr>
            </a:lvl4pPr>
            <a:lvl5pPr marL="1828800" indent="0" algn="r">
              <a:buNone/>
              <a:defRPr sz="1800">
                <a:latin typeface="Arial Nova" panose="020B05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415275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08418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A93F-107E-4C6E-BDA2-FBD622216FCA}"/>
              </a:ext>
            </a:extLst>
          </p:cNvPr>
          <p:cNvSpPr>
            <a:spLocks noGrp="1"/>
          </p:cNvSpPr>
          <p:nvPr>
            <p:ph type="title"/>
          </p:nvPr>
        </p:nvSpPr>
        <p:spPr>
          <a:xfrm>
            <a:off x="493294" y="0"/>
            <a:ext cx="11274551" cy="922713"/>
          </a:xfrm>
        </p:spPr>
        <p:txBody>
          <a:bodyPr anchor="ctr">
            <a:normAutofit/>
          </a:bodyPr>
          <a:lstStyle>
            <a:lvl1pPr>
              <a:defRPr sz="3600">
                <a:solidFill>
                  <a:schemeClr val="accent1"/>
                </a:solidFill>
                <a:latin typeface="Arial Nova Light" panose="020B0304020202020204" pitchFamily="34" charset="0"/>
              </a:defRPr>
            </a:lvl1pPr>
          </a:lstStyle>
          <a:p>
            <a:r>
              <a:rPr lang="en-US" dirty="0"/>
              <a:t>Click to edit Master title style</a:t>
            </a:r>
          </a:p>
        </p:txBody>
      </p:sp>
    </p:spTree>
    <p:extLst>
      <p:ext uri="{BB962C8B-B14F-4D97-AF65-F5344CB8AC3E}">
        <p14:creationId xmlns:p14="http://schemas.microsoft.com/office/powerpoint/2010/main" val="1827122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4A78-5A4C-4E29-A833-A84937379E92}"/>
              </a:ext>
            </a:extLst>
          </p:cNvPr>
          <p:cNvSpPr>
            <a:spLocks noGrp="1"/>
          </p:cNvSpPr>
          <p:nvPr>
            <p:ph type="title"/>
          </p:nvPr>
        </p:nvSpPr>
        <p:spPr>
          <a:xfrm>
            <a:off x="493292" y="0"/>
            <a:ext cx="11274549" cy="922713"/>
          </a:xfrm>
        </p:spPr>
        <p:txBody>
          <a:bodyPr anchor="ctr">
            <a:normAutofit/>
          </a:bodyPr>
          <a:lstStyle>
            <a:lvl1pPr>
              <a:defRPr lang="en-US" sz="3600" kern="1200" dirty="0">
                <a:solidFill>
                  <a:schemeClr val="accent1"/>
                </a:solidFill>
                <a:latin typeface="Arial Nova Light" panose="020B0304020202020204" pitchFamily="34" charset="0"/>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8C98C551-4E3E-4A1B-9383-2B9D9C745520}"/>
              </a:ext>
            </a:extLst>
          </p:cNvPr>
          <p:cNvSpPr>
            <a:spLocks noGrp="1"/>
          </p:cNvSpPr>
          <p:nvPr>
            <p:ph idx="1"/>
          </p:nvPr>
        </p:nvSpPr>
        <p:spPr>
          <a:xfrm>
            <a:off x="493293" y="997632"/>
            <a:ext cx="11274550" cy="5307918"/>
          </a:xfrm>
        </p:spPr>
        <p:txBody>
          <a:bodyPr>
            <a:normAutofit/>
          </a:bodyPr>
          <a:lstStyle>
            <a:lvl1pPr marL="228600" indent="-228600">
              <a:buClr>
                <a:schemeClr val="tx1"/>
              </a:buClr>
              <a:buFont typeface="Wingdings" panose="05000000000000000000" pitchFamily="2" charset="2"/>
              <a:buChar char="§"/>
              <a:defRPr sz="1600">
                <a:latin typeface="Arial Nova Light" panose="020B0304020202020204" pitchFamily="34" charset="0"/>
              </a:defRPr>
            </a:lvl1pPr>
            <a:lvl2pPr marL="685800" indent="-228600">
              <a:buSzPct val="150000"/>
              <a:buFont typeface="Arial Nova Light" panose="020B0304020202020204" pitchFamily="34" charset="0"/>
              <a:buChar char="›"/>
              <a:defRPr sz="1600">
                <a:latin typeface="Arial Nova Light" panose="020B0304020202020204" pitchFamily="34" charset="0"/>
              </a:defRPr>
            </a:lvl2pPr>
            <a:lvl3pPr marL="1143000" indent="-228600">
              <a:buSzPct val="100000"/>
              <a:buFont typeface="Arial Nova Light" panose="020B0304020202020204" pitchFamily="34" charset="0"/>
              <a:buChar char="›"/>
              <a:defRPr sz="1600">
                <a:latin typeface="Arial Nova Light" panose="020B0304020202020204" pitchFamily="34" charset="0"/>
              </a:defRPr>
            </a:lvl3pPr>
            <a:lvl4pPr marL="1600200" indent="-228600">
              <a:buSzPct val="100000"/>
              <a:buFont typeface="Arial Nova Light" panose="020B0304020202020204" pitchFamily="34" charset="0"/>
              <a:buChar char="›"/>
              <a:defRPr sz="1600">
                <a:latin typeface="Arial Nova Light" panose="020B0304020202020204" pitchFamily="34" charset="0"/>
              </a:defRPr>
            </a:lvl4pPr>
            <a:lvl5pPr marL="2057400" indent="-228600">
              <a:buSzPct val="100000"/>
              <a:buFont typeface="Arial Nova Light" panose="020B0304020202020204" pitchFamily="34" charset="0"/>
              <a:buChar char="›"/>
              <a:defRPr sz="1600">
                <a:latin typeface="Arial Nova Light" panose="020B03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24835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nalysis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A93F-107E-4C6E-BDA2-FBD622216FCA}"/>
              </a:ext>
            </a:extLst>
          </p:cNvPr>
          <p:cNvSpPr>
            <a:spLocks noGrp="1"/>
          </p:cNvSpPr>
          <p:nvPr>
            <p:ph type="title"/>
          </p:nvPr>
        </p:nvSpPr>
        <p:spPr>
          <a:xfrm>
            <a:off x="493294" y="0"/>
            <a:ext cx="11274551" cy="922713"/>
          </a:xfrm>
        </p:spPr>
        <p:txBody>
          <a:bodyPr anchor="ctr">
            <a:normAutofit/>
          </a:bodyPr>
          <a:lstStyle>
            <a:lvl1pPr>
              <a:defRPr sz="3600">
                <a:solidFill>
                  <a:schemeClr val="accent1"/>
                </a:solidFill>
                <a:latin typeface="Arial Nova Light" panose="020B0304020202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DDC7FB7-27D9-41DF-AC43-E69A3FEF8641}"/>
              </a:ext>
            </a:extLst>
          </p:cNvPr>
          <p:cNvSpPr>
            <a:spLocks noGrp="1"/>
          </p:cNvSpPr>
          <p:nvPr>
            <p:ph type="body" sz="quarter" idx="10"/>
          </p:nvPr>
        </p:nvSpPr>
        <p:spPr>
          <a:xfrm>
            <a:off x="493294" y="997632"/>
            <a:ext cx="11273838" cy="922714"/>
          </a:xfrm>
        </p:spPr>
        <p:txBody>
          <a:bodyPr>
            <a:noAutofit/>
          </a:bodyPr>
          <a:lstStyle>
            <a:lvl1pPr>
              <a:buClr>
                <a:schemeClr val="tx1"/>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21501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F6D2A-DFC3-40ED-BB48-FADB4259AA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B294A9-A4CC-4820-BCCA-52784993BD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50C308-3C4E-48C5-9E3E-861219EE8780}"/>
              </a:ext>
            </a:extLst>
          </p:cNvPr>
          <p:cNvSpPr>
            <a:spLocks noGrp="1"/>
          </p:cNvSpPr>
          <p:nvPr>
            <p:ph type="dt" sz="half" idx="10"/>
          </p:nvPr>
        </p:nvSpPr>
        <p:spPr/>
        <p:txBody>
          <a:bodyPr/>
          <a:lstStyle/>
          <a:p>
            <a:fld id="{B9B66E4E-B6D5-406B-924F-3778EF16DE7D}" type="datetimeFigureOut">
              <a:rPr lang="en-US" smtClean="0"/>
              <a:t>11/28/2022</a:t>
            </a:fld>
            <a:endParaRPr lang="en-US"/>
          </a:p>
        </p:txBody>
      </p:sp>
      <p:sp>
        <p:nvSpPr>
          <p:cNvPr id="5" name="Footer Placeholder 4">
            <a:extLst>
              <a:ext uri="{FF2B5EF4-FFF2-40B4-BE49-F238E27FC236}">
                <a16:creationId xmlns:a16="http://schemas.microsoft.com/office/drawing/2014/main" id="{49FEB2FD-BAC4-4C80-A68C-C50297DBA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D6EE31-D339-41A6-9BD0-9F90233063AA}"/>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36680496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nalysi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239B-1E1C-484A-BCDA-D0588B8A4D95}"/>
              </a:ext>
            </a:extLst>
          </p:cNvPr>
          <p:cNvSpPr>
            <a:spLocks noGrp="1"/>
          </p:cNvSpPr>
          <p:nvPr>
            <p:ph type="title"/>
          </p:nvPr>
        </p:nvSpPr>
        <p:spPr>
          <a:xfrm>
            <a:off x="493294" y="0"/>
            <a:ext cx="11274551" cy="923544"/>
          </a:xfrm>
        </p:spPr>
        <p:txBody>
          <a:bodyPr anchor="ctr">
            <a:normAutofit/>
          </a:bodyPr>
          <a:lstStyle>
            <a:lvl1pPr>
              <a:defRPr sz="3600">
                <a:solidFill>
                  <a:schemeClr val="accent1"/>
                </a:solidFill>
                <a:latin typeface="Arial Nova Light" panose="020B0304020202020204" pitchFamily="34" charset="0"/>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98E89F51-0FDF-44DD-A7CF-22B19A83AE9B}"/>
              </a:ext>
            </a:extLst>
          </p:cNvPr>
          <p:cNvCxnSpPr>
            <a:cxnSpLocks/>
          </p:cNvCxnSpPr>
          <p:nvPr userDrawn="1"/>
        </p:nvCxnSpPr>
        <p:spPr>
          <a:xfrm>
            <a:off x="3699250" y="1028700"/>
            <a:ext cx="0" cy="5274127"/>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D3D3A36-172C-492A-AEFB-68052915829D}"/>
              </a:ext>
            </a:extLst>
          </p:cNvPr>
          <p:cNvSpPr>
            <a:spLocks noGrp="1"/>
          </p:cNvSpPr>
          <p:nvPr>
            <p:ph type="body" sz="quarter" idx="10"/>
          </p:nvPr>
        </p:nvSpPr>
        <p:spPr>
          <a:xfrm>
            <a:off x="492773" y="1028699"/>
            <a:ext cx="3147678" cy="5274127"/>
          </a:xfrm>
        </p:spPr>
        <p:txBody>
          <a:bodyPr>
            <a:normAutofit/>
          </a:bodyPr>
          <a:lstStyle>
            <a:lvl1pPr>
              <a:buClr>
                <a:schemeClr val="tx1"/>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9273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nalysi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239B-1E1C-484A-BCDA-D0588B8A4D95}"/>
              </a:ext>
            </a:extLst>
          </p:cNvPr>
          <p:cNvSpPr>
            <a:spLocks noGrp="1"/>
          </p:cNvSpPr>
          <p:nvPr>
            <p:ph type="title"/>
          </p:nvPr>
        </p:nvSpPr>
        <p:spPr>
          <a:xfrm>
            <a:off x="493294" y="0"/>
            <a:ext cx="11274551" cy="923544"/>
          </a:xfrm>
        </p:spPr>
        <p:txBody>
          <a:bodyPr anchor="ctr">
            <a:normAutofit/>
          </a:bodyPr>
          <a:lstStyle>
            <a:lvl1pPr>
              <a:defRPr sz="3600">
                <a:solidFill>
                  <a:schemeClr val="accent1"/>
                </a:solidFill>
                <a:latin typeface="Arial Nova Light" panose="020B0304020202020204" pitchFamily="34" charset="0"/>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98E89F51-0FDF-44DD-A7CF-22B19A83AE9B}"/>
              </a:ext>
            </a:extLst>
          </p:cNvPr>
          <p:cNvCxnSpPr>
            <a:cxnSpLocks/>
          </p:cNvCxnSpPr>
          <p:nvPr userDrawn="1"/>
        </p:nvCxnSpPr>
        <p:spPr>
          <a:xfrm>
            <a:off x="8547475" y="1028700"/>
            <a:ext cx="0" cy="5274127"/>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26A2B92-151B-4FE9-9038-E32F5BC8E007}"/>
              </a:ext>
            </a:extLst>
          </p:cNvPr>
          <p:cNvSpPr>
            <a:spLocks noGrp="1"/>
          </p:cNvSpPr>
          <p:nvPr>
            <p:ph type="body" sz="quarter" idx="10"/>
          </p:nvPr>
        </p:nvSpPr>
        <p:spPr>
          <a:xfrm>
            <a:off x="8620165" y="1028700"/>
            <a:ext cx="3147675" cy="5274127"/>
          </a:xfrm>
        </p:spPr>
        <p:txBody>
          <a:bodyPr>
            <a:normAutofit/>
          </a:bodyPr>
          <a:lstStyle>
            <a:lvl1pPr>
              <a:buClr>
                <a:schemeClr val="tx1"/>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28691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only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00EC7-8EA3-4339-9D56-3C9CA1AE0C12}"/>
              </a:ext>
            </a:extLst>
          </p:cNvPr>
          <p:cNvSpPr>
            <a:spLocks noGrp="1"/>
          </p:cNvSpPr>
          <p:nvPr>
            <p:ph type="title"/>
          </p:nvPr>
        </p:nvSpPr>
        <p:spPr>
          <a:xfrm>
            <a:off x="493295" y="9480"/>
            <a:ext cx="11274552" cy="941010"/>
          </a:xfrm>
        </p:spPr>
        <p:txBody>
          <a:bodyPr/>
          <a:lstStyle>
            <a:lvl1pPr>
              <a:defRPr b="0">
                <a:solidFill>
                  <a:schemeClr val="accent1"/>
                </a:solidFill>
              </a:defRPr>
            </a:lvl1pPr>
          </a:lstStyle>
          <a:p>
            <a:r>
              <a:rPr lang="en-US"/>
              <a:t>Click to edit Master title style</a:t>
            </a:r>
          </a:p>
        </p:txBody>
      </p:sp>
      <p:sp>
        <p:nvSpPr>
          <p:cNvPr id="4" name="Slide Number Placeholder 3">
            <a:extLst>
              <a:ext uri="{FF2B5EF4-FFF2-40B4-BE49-F238E27FC236}">
                <a16:creationId xmlns:a16="http://schemas.microsoft.com/office/drawing/2014/main" id="{7F5855A0-3CC7-45EE-90AB-255153949BA7}"/>
              </a:ext>
            </a:extLst>
          </p:cNvPr>
          <p:cNvSpPr>
            <a:spLocks noGrp="1"/>
          </p:cNvSpPr>
          <p:nvPr>
            <p:ph type="sldNum" sz="quarter" idx="11"/>
          </p:nvPr>
        </p:nvSpPr>
        <p:spPr>
          <a:xfrm>
            <a:off x="4724400" y="6330754"/>
            <a:ext cx="2743200" cy="365125"/>
          </a:xfrm>
        </p:spPr>
        <p:txBody>
          <a:bodyPr/>
          <a:lstStyle/>
          <a:p>
            <a:fld id="{6491994D-52FD-4689-8941-BBCB82258D48}" type="slidenum">
              <a:rPr lang="en-US" smtClean="0"/>
              <a:pPr/>
              <a:t>‹#›</a:t>
            </a:fld>
            <a:endParaRPr lang="en-US"/>
          </a:p>
        </p:txBody>
      </p:sp>
    </p:spTree>
    <p:extLst>
      <p:ext uri="{BB962C8B-B14F-4D97-AF65-F5344CB8AC3E}">
        <p14:creationId xmlns:p14="http://schemas.microsoft.com/office/powerpoint/2010/main" val="16737733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6E5A5-00A6-47EA-903D-7EFEEAECC55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7E42C5-E36C-4E06-803D-8E1F5AD8B4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4132880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B74F78-D1C2-4B55-897F-3E1F52111AA7}"/>
              </a:ext>
            </a:extLst>
          </p:cNvPr>
          <p:cNvSpPr/>
          <p:nvPr userDrawn="1"/>
        </p:nvSpPr>
        <p:spPr>
          <a:xfrm>
            <a:off x="321564" y="291401"/>
            <a:ext cx="11548872" cy="6018963"/>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33A1B5A-1C39-4D19-8B9F-CEA49C3A4B84}"/>
              </a:ext>
            </a:extLst>
          </p:cNvPr>
          <p:cNvSpPr>
            <a:spLocks noGrp="1"/>
          </p:cNvSpPr>
          <p:nvPr>
            <p:ph type="title"/>
          </p:nvPr>
        </p:nvSpPr>
        <p:spPr>
          <a:xfrm>
            <a:off x="838201" y="835759"/>
            <a:ext cx="3494361" cy="4930246"/>
          </a:xfrm>
        </p:spPr>
        <p:txBody>
          <a:bodyPr anchor="ctr"/>
          <a:lstStyle>
            <a:lvl1pPr algn="r">
              <a:defRPr sz="4400"/>
            </a:lvl1pPr>
          </a:lstStyle>
          <a:p>
            <a:r>
              <a:rPr lang="en-US" dirty="0"/>
              <a:t>Click to edit Master title style</a:t>
            </a:r>
          </a:p>
        </p:txBody>
      </p:sp>
      <p:sp>
        <p:nvSpPr>
          <p:cNvPr id="14" name="Text Placeholder 13">
            <a:extLst>
              <a:ext uri="{FF2B5EF4-FFF2-40B4-BE49-F238E27FC236}">
                <a16:creationId xmlns:a16="http://schemas.microsoft.com/office/drawing/2014/main" id="{D14CF2D4-EE83-4F08-8F1A-5E2C22DD9082}"/>
              </a:ext>
            </a:extLst>
          </p:cNvPr>
          <p:cNvSpPr>
            <a:spLocks noGrp="1"/>
          </p:cNvSpPr>
          <p:nvPr>
            <p:ph type="body" sz="quarter" idx="10"/>
          </p:nvPr>
        </p:nvSpPr>
        <p:spPr>
          <a:xfrm>
            <a:off x="4991099" y="835759"/>
            <a:ext cx="6377767" cy="4930246"/>
          </a:xfrm>
        </p:spPr>
        <p:txBody>
          <a:bodyPr anchor="ctr">
            <a:normAutofit/>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5" name="Straight Connector 14">
            <a:extLst>
              <a:ext uri="{FF2B5EF4-FFF2-40B4-BE49-F238E27FC236}">
                <a16:creationId xmlns:a16="http://schemas.microsoft.com/office/drawing/2014/main" id="{EFFE32E7-FD5E-454E-98E1-7655DD518588}"/>
              </a:ext>
            </a:extLst>
          </p:cNvPr>
          <p:cNvCxnSpPr>
            <a:cxnSpLocks/>
          </p:cNvCxnSpPr>
          <p:nvPr userDrawn="1"/>
        </p:nvCxnSpPr>
        <p:spPr>
          <a:xfrm>
            <a:off x="4661831" y="2048345"/>
            <a:ext cx="0" cy="2505075"/>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05839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8E5-4201-4C26-A743-E2CBE47F3CAB}"/>
              </a:ext>
            </a:extLst>
          </p:cNvPr>
          <p:cNvSpPr>
            <a:spLocks noGrp="1"/>
          </p:cNvSpPr>
          <p:nvPr>
            <p:ph type="title"/>
          </p:nvPr>
        </p:nvSpPr>
        <p:spPr>
          <a:xfrm>
            <a:off x="257015" y="1028700"/>
            <a:ext cx="2486177" cy="922315"/>
          </a:xfrm>
        </p:spPr>
        <p:txBody>
          <a:bodyPr tIns="0" anchor="t"/>
          <a:lstStyle>
            <a:lvl1pPr algn="r">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BA967651-B78A-4370-B28D-0CD39E59001B}"/>
              </a:ext>
            </a:extLst>
          </p:cNvPr>
          <p:cNvCxnSpPr>
            <a:cxnSpLocks/>
          </p:cNvCxnSpPr>
          <p:nvPr userDrawn="1"/>
        </p:nvCxnSpPr>
        <p:spPr>
          <a:xfrm>
            <a:off x="2800817" y="1029152"/>
            <a:ext cx="0" cy="527412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BABFB1EA-7A47-4F69-96F8-15AD427ADEE7}"/>
              </a:ext>
            </a:extLst>
          </p:cNvPr>
          <p:cNvSpPr>
            <a:spLocks noGrp="1"/>
          </p:cNvSpPr>
          <p:nvPr>
            <p:ph type="body" sz="quarter" idx="10"/>
          </p:nvPr>
        </p:nvSpPr>
        <p:spPr>
          <a:xfrm>
            <a:off x="2868335" y="1028700"/>
            <a:ext cx="8672009" cy="5274127"/>
          </a:xfrm>
        </p:spPr>
        <p:txBody>
          <a:bodyPr/>
          <a:lstStyle>
            <a:lvl1pPr>
              <a:buClr>
                <a:schemeClr val="tx1"/>
              </a:buCl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56876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OC with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948E5-4201-4C26-A743-E2CBE47F3CAB}"/>
              </a:ext>
            </a:extLst>
          </p:cNvPr>
          <p:cNvSpPr>
            <a:spLocks noGrp="1"/>
          </p:cNvSpPr>
          <p:nvPr>
            <p:ph type="title"/>
          </p:nvPr>
        </p:nvSpPr>
        <p:spPr>
          <a:xfrm>
            <a:off x="493301" y="0"/>
            <a:ext cx="11274544" cy="922315"/>
          </a:xfrm>
        </p:spPr>
        <p:txBody>
          <a:bodyPr/>
          <a:lstStyle>
            <a:lvl1pPr algn="l">
              <a:defRPr/>
            </a:lvl1pPr>
          </a:lstStyle>
          <a:p>
            <a:r>
              <a:rPr lang="en-US" dirty="0"/>
              <a:t>Click to edit Master title style</a:t>
            </a:r>
          </a:p>
        </p:txBody>
      </p:sp>
      <p:cxnSp>
        <p:nvCxnSpPr>
          <p:cNvPr id="3" name="Straight Connector 2">
            <a:extLst>
              <a:ext uri="{FF2B5EF4-FFF2-40B4-BE49-F238E27FC236}">
                <a16:creationId xmlns:a16="http://schemas.microsoft.com/office/drawing/2014/main" id="{BA967651-B78A-4370-B28D-0CD39E59001B}"/>
              </a:ext>
            </a:extLst>
          </p:cNvPr>
          <p:cNvCxnSpPr>
            <a:cxnSpLocks/>
          </p:cNvCxnSpPr>
          <p:nvPr userDrawn="1"/>
        </p:nvCxnSpPr>
        <p:spPr>
          <a:xfrm>
            <a:off x="2800817" y="1029152"/>
            <a:ext cx="0" cy="5274127"/>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Text Placeholder 7">
            <a:extLst>
              <a:ext uri="{FF2B5EF4-FFF2-40B4-BE49-F238E27FC236}">
                <a16:creationId xmlns:a16="http://schemas.microsoft.com/office/drawing/2014/main" id="{BABFB1EA-7A47-4F69-96F8-15AD427ADEE7}"/>
              </a:ext>
            </a:extLst>
          </p:cNvPr>
          <p:cNvSpPr>
            <a:spLocks noGrp="1"/>
          </p:cNvSpPr>
          <p:nvPr>
            <p:ph type="body" sz="quarter" idx="10"/>
          </p:nvPr>
        </p:nvSpPr>
        <p:spPr>
          <a:xfrm>
            <a:off x="2868335" y="1028700"/>
            <a:ext cx="8672009" cy="5274127"/>
          </a:xfrm>
        </p:spPr>
        <p:txBody>
          <a:bodyPr tIns="0"/>
          <a:lstStyle>
            <a:lvl1pPr marL="285750" indent="-285750">
              <a:buClr>
                <a:schemeClr val="tx1"/>
              </a:buClr>
              <a:buFont typeface="Wingdings" panose="05000000000000000000" pitchFamily="2" charset="2"/>
              <a:buChar char="§"/>
              <a:defRPr/>
            </a:lvl1pPr>
            <a:lvl2pPr marL="742950" indent="-285750">
              <a:buFont typeface="Arial Nova Light" panose="020B0304020202020204" pitchFamily="34" charset="0"/>
              <a:buChar char="›"/>
              <a:defRPr/>
            </a:lvl2pPr>
            <a:lvl3pPr marL="1200150" indent="-285750">
              <a:buFont typeface="Arial Nova Light" panose="020B03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sp>
        <p:nvSpPr>
          <p:cNvPr id="7" name="Text Placeholder 6">
            <a:extLst>
              <a:ext uri="{FF2B5EF4-FFF2-40B4-BE49-F238E27FC236}">
                <a16:creationId xmlns:a16="http://schemas.microsoft.com/office/drawing/2014/main" id="{DD95E024-0B8F-4354-A447-4540B9D6A94C}"/>
              </a:ext>
            </a:extLst>
          </p:cNvPr>
          <p:cNvSpPr>
            <a:spLocks noGrp="1"/>
          </p:cNvSpPr>
          <p:nvPr>
            <p:ph type="body" sz="quarter" idx="11"/>
          </p:nvPr>
        </p:nvSpPr>
        <p:spPr>
          <a:xfrm>
            <a:off x="493301" y="1028249"/>
            <a:ext cx="2239999" cy="646656"/>
          </a:xfrm>
        </p:spPr>
        <p:txBody>
          <a:bodyPr tIns="0" rIns="0" bIns="0">
            <a:noAutofit/>
          </a:bodyPr>
          <a:lstStyle>
            <a:lvl1pPr marL="0" indent="0" algn="r">
              <a:spcBef>
                <a:spcPts val="0"/>
              </a:spcBef>
              <a:buNone/>
              <a:defRPr sz="1800">
                <a:latin typeface="Arial Nova" panose="020B0504020202020204" pitchFamily="34" charset="0"/>
              </a:defRPr>
            </a:lvl1pPr>
            <a:lvl2pPr marL="457200" indent="0" algn="r">
              <a:buNone/>
              <a:defRPr sz="1800">
                <a:latin typeface="Arial Nova" panose="020B0504020202020204" pitchFamily="34" charset="0"/>
              </a:defRPr>
            </a:lvl2pPr>
            <a:lvl3pPr marL="914400" indent="0" algn="r">
              <a:buNone/>
              <a:defRPr sz="1800">
                <a:latin typeface="Arial Nova" panose="020B0504020202020204" pitchFamily="34" charset="0"/>
              </a:defRPr>
            </a:lvl3pPr>
            <a:lvl4pPr marL="1371600" indent="0" algn="r">
              <a:buNone/>
              <a:defRPr sz="1800">
                <a:latin typeface="Arial Nova" panose="020B0504020202020204" pitchFamily="34" charset="0"/>
              </a:defRPr>
            </a:lvl4pPr>
            <a:lvl5pPr marL="1828800" indent="0" algn="r">
              <a:buNone/>
              <a:defRPr sz="1800">
                <a:latin typeface="Arial Nova" panose="020B0504020202020204" pitchFamily="34" charset="0"/>
              </a:defRPr>
            </a:lvl5pPr>
          </a:lstStyle>
          <a:p>
            <a:pPr lvl="0"/>
            <a:r>
              <a:rPr lang="en-US" dirty="0"/>
              <a:t>Click to edit Master text styles</a:t>
            </a:r>
          </a:p>
        </p:txBody>
      </p:sp>
    </p:spTree>
    <p:extLst>
      <p:ext uri="{BB962C8B-B14F-4D97-AF65-F5344CB8AC3E}">
        <p14:creationId xmlns:p14="http://schemas.microsoft.com/office/powerpoint/2010/main" val="3717337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3725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A93F-107E-4C6E-BDA2-FBD622216FCA}"/>
              </a:ext>
            </a:extLst>
          </p:cNvPr>
          <p:cNvSpPr>
            <a:spLocks noGrp="1"/>
          </p:cNvSpPr>
          <p:nvPr>
            <p:ph type="title"/>
          </p:nvPr>
        </p:nvSpPr>
        <p:spPr>
          <a:xfrm>
            <a:off x="493294" y="0"/>
            <a:ext cx="11274551" cy="922713"/>
          </a:xfrm>
        </p:spPr>
        <p:txBody>
          <a:bodyPr anchor="ctr">
            <a:normAutofit/>
          </a:bodyPr>
          <a:lstStyle>
            <a:lvl1pPr>
              <a:defRPr sz="3600">
                <a:solidFill>
                  <a:schemeClr val="accent1"/>
                </a:solidFill>
                <a:latin typeface="Arial Nova Light" panose="020B0304020202020204" pitchFamily="34" charset="0"/>
              </a:defRPr>
            </a:lvl1pPr>
          </a:lstStyle>
          <a:p>
            <a:r>
              <a:rPr lang="en-US" dirty="0"/>
              <a:t>Click to edit Master title style</a:t>
            </a:r>
          </a:p>
        </p:txBody>
      </p:sp>
    </p:spTree>
    <p:extLst>
      <p:ext uri="{BB962C8B-B14F-4D97-AF65-F5344CB8AC3E}">
        <p14:creationId xmlns:p14="http://schemas.microsoft.com/office/powerpoint/2010/main" val="13202442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54A78-5A4C-4E29-A833-A84937379E92}"/>
              </a:ext>
            </a:extLst>
          </p:cNvPr>
          <p:cNvSpPr>
            <a:spLocks noGrp="1"/>
          </p:cNvSpPr>
          <p:nvPr>
            <p:ph type="title"/>
          </p:nvPr>
        </p:nvSpPr>
        <p:spPr>
          <a:xfrm>
            <a:off x="493292" y="0"/>
            <a:ext cx="11274549" cy="922713"/>
          </a:xfrm>
        </p:spPr>
        <p:txBody>
          <a:bodyPr anchor="ctr">
            <a:normAutofit/>
          </a:bodyPr>
          <a:lstStyle>
            <a:lvl1pPr>
              <a:defRPr lang="en-US" sz="3600" kern="1200" dirty="0">
                <a:solidFill>
                  <a:schemeClr val="accent1"/>
                </a:solidFill>
                <a:latin typeface="Arial Nova Light" panose="020B0304020202020204" pitchFamily="34" charset="0"/>
                <a:ea typeface="+mj-ea"/>
                <a:cs typeface="+mj-cs"/>
              </a:defRPr>
            </a:lvl1pPr>
          </a:lstStyle>
          <a:p>
            <a:r>
              <a:rPr lang="en-US" dirty="0"/>
              <a:t>Click to edit Master title style</a:t>
            </a:r>
          </a:p>
        </p:txBody>
      </p:sp>
      <p:sp>
        <p:nvSpPr>
          <p:cNvPr id="3" name="Content Placeholder 2">
            <a:extLst>
              <a:ext uri="{FF2B5EF4-FFF2-40B4-BE49-F238E27FC236}">
                <a16:creationId xmlns:a16="http://schemas.microsoft.com/office/drawing/2014/main" id="{8C98C551-4E3E-4A1B-9383-2B9D9C745520}"/>
              </a:ext>
            </a:extLst>
          </p:cNvPr>
          <p:cNvSpPr>
            <a:spLocks noGrp="1"/>
          </p:cNvSpPr>
          <p:nvPr>
            <p:ph idx="1"/>
          </p:nvPr>
        </p:nvSpPr>
        <p:spPr>
          <a:xfrm>
            <a:off x="493293" y="997632"/>
            <a:ext cx="11274550" cy="5307918"/>
          </a:xfrm>
        </p:spPr>
        <p:txBody>
          <a:bodyPr>
            <a:normAutofit/>
          </a:bodyPr>
          <a:lstStyle>
            <a:lvl1pPr marL="228600" indent="-228600">
              <a:buClr>
                <a:schemeClr val="tx1"/>
              </a:buClr>
              <a:buFont typeface="Wingdings" panose="05000000000000000000" pitchFamily="2" charset="2"/>
              <a:buChar char="§"/>
              <a:defRPr sz="1600">
                <a:latin typeface="Arial Nova Light" panose="020B0304020202020204" pitchFamily="34" charset="0"/>
              </a:defRPr>
            </a:lvl1pPr>
            <a:lvl2pPr marL="685800" indent="-228600">
              <a:buSzPct val="150000"/>
              <a:buFont typeface="Arial Nova Light" panose="020B0304020202020204" pitchFamily="34" charset="0"/>
              <a:buChar char="›"/>
              <a:defRPr sz="1600">
                <a:latin typeface="Arial Nova Light" panose="020B0304020202020204" pitchFamily="34" charset="0"/>
              </a:defRPr>
            </a:lvl2pPr>
            <a:lvl3pPr marL="1143000" indent="-228600">
              <a:buSzPct val="100000"/>
              <a:buFont typeface="Arial Nova Light" panose="020B0304020202020204" pitchFamily="34" charset="0"/>
              <a:buChar char="›"/>
              <a:defRPr sz="1600">
                <a:latin typeface="Arial Nova Light" panose="020B0304020202020204" pitchFamily="34" charset="0"/>
              </a:defRPr>
            </a:lvl3pPr>
            <a:lvl4pPr marL="1600200" indent="-228600">
              <a:buSzPct val="100000"/>
              <a:buFont typeface="Arial Nova Light" panose="020B0304020202020204" pitchFamily="34" charset="0"/>
              <a:buChar char="›"/>
              <a:defRPr sz="1600">
                <a:latin typeface="Arial Nova Light" panose="020B0304020202020204" pitchFamily="34" charset="0"/>
              </a:defRPr>
            </a:lvl4pPr>
            <a:lvl5pPr marL="2057400" indent="-228600">
              <a:buSzPct val="100000"/>
              <a:buFont typeface="Arial Nova Light" panose="020B0304020202020204" pitchFamily="34" charset="0"/>
              <a:buChar char="›"/>
              <a:defRPr sz="1600">
                <a:latin typeface="Arial Nova Light" panose="020B03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44657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2E150-50E9-4A8F-8B83-73246A99D24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A5C9437-B526-4BD8-8232-F6E68C0B24D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B0132F-3983-49FF-820B-4DFB734E3003}"/>
              </a:ext>
            </a:extLst>
          </p:cNvPr>
          <p:cNvSpPr>
            <a:spLocks noGrp="1"/>
          </p:cNvSpPr>
          <p:nvPr>
            <p:ph type="dt" sz="half" idx="10"/>
          </p:nvPr>
        </p:nvSpPr>
        <p:spPr/>
        <p:txBody>
          <a:bodyPr/>
          <a:lstStyle/>
          <a:p>
            <a:fld id="{B9B66E4E-B6D5-406B-924F-3778EF16DE7D}" type="datetimeFigureOut">
              <a:rPr lang="en-US" smtClean="0"/>
              <a:t>11/28/2022</a:t>
            </a:fld>
            <a:endParaRPr lang="en-US"/>
          </a:p>
        </p:txBody>
      </p:sp>
      <p:sp>
        <p:nvSpPr>
          <p:cNvPr id="5" name="Footer Placeholder 4">
            <a:extLst>
              <a:ext uri="{FF2B5EF4-FFF2-40B4-BE49-F238E27FC236}">
                <a16:creationId xmlns:a16="http://schemas.microsoft.com/office/drawing/2014/main" id="{FE2A56D0-259F-4502-8BE2-9D07566587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A6B94F-1C3E-4FE7-B313-944FDB4A423D}"/>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25615408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nalysis To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FA93F-107E-4C6E-BDA2-FBD622216FCA}"/>
              </a:ext>
            </a:extLst>
          </p:cNvPr>
          <p:cNvSpPr>
            <a:spLocks noGrp="1"/>
          </p:cNvSpPr>
          <p:nvPr>
            <p:ph type="title"/>
          </p:nvPr>
        </p:nvSpPr>
        <p:spPr>
          <a:xfrm>
            <a:off x="493294" y="0"/>
            <a:ext cx="11274551" cy="922713"/>
          </a:xfrm>
        </p:spPr>
        <p:txBody>
          <a:bodyPr anchor="ctr">
            <a:normAutofit/>
          </a:bodyPr>
          <a:lstStyle>
            <a:lvl1pPr>
              <a:defRPr sz="3600">
                <a:solidFill>
                  <a:schemeClr val="accent1"/>
                </a:solidFill>
                <a:latin typeface="Arial Nova Light" panose="020B0304020202020204" pitchFamily="34" charset="0"/>
              </a:defRPr>
            </a:lvl1pPr>
          </a:lstStyle>
          <a:p>
            <a:r>
              <a:rPr lang="en-US" dirty="0"/>
              <a:t>Click to edit Master title style</a:t>
            </a:r>
          </a:p>
        </p:txBody>
      </p:sp>
      <p:sp>
        <p:nvSpPr>
          <p:cNvPr id="5" name="Text Placeholder 4">
            <a:extLst>
              <a:ext uri="{FF2B5EF4-FFF2-40B4-BE49-F238E27FC236}">
                <a16:creationId xmlns:a16="http://schemas.microsoft.com/office/drawing/2014/main" id="{1DDC7FB7-27D9-41DF-AC43-E69A3FEF8641}"/>
              </a:ext>
            </a:extLst>
          </p:cNvPr>
          <p:cNvSpPr>
            <a:spLocks noGrp="1"/>
          </p:cNvSpPr>
          <p:nvPr>
            <p:ph type="body" sz="quarter" idx="10"/>
          </p:nvPr>
        </p:nvSpPr>
        <p:spPr>
          <a:xfrm>
            <a:off x="493294" y="997632"/>
            <a:ext cx="11273838" cy="922714"/>
          </a:xfrm>
        </p:spPr>
        <p:txBody>
          <a:bodyPr>
            <a:noAutofit/>
          </a:bodyPr>
          <a:lstStyle>
            <a:lvl1pPr>
              <a:buClr>
                <a:schemeClr val="tx1"/>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823223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nalysis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239B-1E1C-484A-BCDA-D0588B8A4D95}"/>
              </a:ext>
            </a:extLst>
          </p:cNvPr>
          <p:cNvSpPr>
            <a:spLocks noGrp="1"/>
          </p:cNvSpPr>
          <p:nvPr>
            <p:ph type="title"/>
          </p:nvPr>
        </p:nvSpPr>
        <p:spPr>
          <a:xfrm>
            <a:off x="493294" y="0"/>
            <a:ext cx="11274551" cy="923544"/>
          </a:xfrm>
        </p:spPr>
        <p:txBody>
          <a:bodyPr anchor="ctr">
            <a:normAutofit/>
          </a:bodyPr>
          <a:lstStyle>
            <a:lvl1pPr>
              <a:defRPr sz="3600">
                <a:solidFill>
                  <a:schemeClr val="accent1"/>
                </a:solidFill>
                <a:latin typeface="Arial Nova Light" panose="020B0304020202020204" pitchFamily="34" charset="0"/>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98E89F51-0FDF-44DD-A7CF-22B19A83AE9B}"/>
              </a:ext>
            </a:extLst>
          </p:cNvPr>
          <p:cNvCxnSpPr>
            <a:cxnSpLocks/>
          </p:cNvCxnSpPr>
          <p:nvPr userDrawn="1"/>
        </p:nvCxnSpPr>
        <p:spPr>
          <a:xfrm>
            <a:off x="3699250" y="1028700"/>
            <a:ext cx="0" cy="5274127"/>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2D3D3A36-172C-492A-AEFB-68052915829D}"/>
              </a:ext>
            </a:extLst>
          </p:cNvPr>
          <p:cNvSpPr>
            <a:spLocks noGrp="1"/>
          </p:cNvSpPr>
          <p:nvPr>
            <p:ph type="body" sz="quarter" idx="10"/>
          </p:nvPr>
        </p:nvSpPr>
        <p:spPr>
          <a:xfrm>
            <a:off x="492773" y="1028699"/>
            <a:ext cx="3147678" cy="5274127"/>
          </a:xfrm>
        </p:spPr>
        <p:txBody>
          <a:bodyPr>
            <a:normAutofit/>
          </a:bodyPr>
          <a:lstStyle>
            <a:lvl1pPr>
              <a:buClr>
                <a:schemeClr val="tx1"/>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660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Analysis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D239B-1E1C-484A-BCDA-D0588B8A4D95}"/>
              </a:ext>
            </a:extLst>
          </p:cNvPr>
          <p:cNvSpPr>
            <a:spLocks noGrp="1"/>
          </p:cNvSpPr>
          <p:nvPr>
            <p:ph type="title"/>
          </p:nvPr>
        </p:nvSpPr>
        <p:spPr>
          <a:xfrm>
            <a:off x="493294" y="0"/>
            <a:ext cx="11274551" cy="923544"/>
          </a:xfrm>
        </p:spPr>
        <p:txBody>
          <a:bodyPr anchor="ctr">
            <a:normAutofit/>
          </a:bodyPr>
          <a:lstStyle>
            <a:lvl1pPr>
              <a:defRPr sz="3600">
                <a:solidFill>
                  <a:schemeClr val="accent1"/>
                </a:solidFill>
                <a:latin typeface="Arial Nova Light" panose="020B0304020202020204" pitchFamily="34" charset="0"/>
              </a:defRPr>
            </a:lvl1pPr>
          </a:lstStyle>
          <a:p>
            <a:r>
              <a:rPr lang="en-US" dirty="0"/>
              <a:t>Click to edit Master title style</a:t>
            </a:r>
          </a:p>
        </p:txBody>
      </p:sp>
      <p:cxnSp>
        <p:nvCxnSpPr>
          <p:cNvPr id="6" name="Straight Connector 5">
            <a:extLst>
              <a:ext uri="{FF2B5EF4-FFF2-40B4-BE49-F238E27FC236}">
                <a16:creationId xmlns:a16="http://schemas.microsoft.com/office/drawing/2014/main" id="{98E89F51-0FDF-44DD-A7CF-22B19A83AE9B}"/>
              </a:ext>
            </a:extLst>
          </p:cNvPr>
          <p:cNvCxnSpPr>
            <a:cxnSpLocks/>
          </p:cNvCxnSpPr>
          <p:nvPr userDrawn="1"/>
        </p:nvCxnSpPr>
        <p:spPr>
          <a:xfrm>
            <a:off x="8547475" y="1028700"/>
            <a:ext cx="0" cy="5274127"/>
          </a:xfrm>
          <a:prstGeom prst="line">
            <a:avLst/>
          </a:prstGeom>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026A2B92-151B-4FE9-9038-E32F5BC8E007}"/>
              </a:ext>
            </a:extLst>
          </p:cNvPr>
          <p:cNvSpPr>
            <a:spLocks noGrp="1"/>
          </p:cNvSpPr>
          <p:nvPr>
            <p:ph type="body" sz="quarter" idx="10"/>
          </p:nvPr>
        </p:nvSpPr>
        <p:spPr>
          <a:xfrm>
            <a:off x="8620165" y="1028700"/>
            <a:ext cx="3147675" cy="5274127"/>
          </a:xfrm>
        </p:spPr>
        <p:txBody>
          <a:bodyPr>
            <a:normAutofit/>
          </a:bodyPr>
          <a:lstStyle>
            <a:lvl1pPr>
              <a:buClr>
                <a:schemeClr val="tx1"/>
              </a:buCl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14986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8EDB7-E4EE-4A10-B9AB-0148981581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D877CA-CBE3-45BC-BFD5-89FC5B67402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B6ADA56-6A43-418F-98B0-90CCE0A99BA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FBA09E-E68D-4280-9E69-236A87512EFB}"/>
              </a:ext>
            </a:extLst>
          </p:cNvPr>
          <p:cNvSpPr>
            <a:spLocks noGrp="1"/>
          </p:cNvSpPr>
          <p:nvPr>
            <p:ph type="dt" sz="half" idx="10"/>
          </p:nvPr>
        </p:nvSpPr>
        <p:spPr/>
        <p:txBody>
          <a:bodyPr/>
          <a:lstStyle/>
          <a:p>
            <a:fld id="{B9B66E4E-B6D5-406B-924F-3778EF16DE7D}" type="datetimeFigureOut">
              <a:rPr lang="en-US" smtClean="0"/>
              <a:t>11/28/2022</a:t>
            </a:fld>
            <a:endParaRPr lang="en-US"/>
          </a:p>
        </p:txBody>
      </p:sp>
      <p:sp>
        <p:nvSpPr>
          <p:cNvPr id="6" name="Footer Placeholder 5">
            <a:extLst>
              <a:ext uri="{FF2B5EF4-FFF2-40B4-BE49-F238E27FC236}">
                <a16:creationId xmlns:a16="http://schemas.microsoft.com/office/drawing/2014/main" id="{65D1F8DF-540D-42E7-9155-BCA2B0A5F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C1493C-8E94-42E1-B445-695B0CB8B32E}"/>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70437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1696A-130B-4B32-B989-566EDFF9D9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4A50D19-3FC7-4A4D-82AE-7FB62B517B3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FDF06F-2D44-4D77-8CEA-712840035A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82703DC-4F34-4F13-861D-DC4586820D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4661087-4036-4781-8FDD-D85A1767C3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46EED6C-5C49-46C1-8979-190640739EBA}"/>
              </a:ext>
            </a:extLst>
          </p:cNvPr>
          <p:cNvSpPr>
            <a:spLocks noGrp="1"/>
          </p:cNvSpPr>
          <p:nvPr>
            <p:ph type="dt" sz="half" idx="10"/>
          </p:nvPr>
        </p:nvSpPr>
        <p:spPr/>
        <p:txBody>
          <a:bodyPr/>
          <a:lstStyle/>
          <a:p>
            <a:fld id="{B9B66E4E-B6D5-406B-924F-3778EF16DE7D}" type="datetimeFigureOut">
              <a:rPr lang="en-US" smtClean="0"/>
              <a:t>11/28/2022</a:t>
            </a:fld>
            <a:endParaRPr lang="en-US"/>
          </a:p>
        </p:txBody>
      </p:sp>
      <p:sp>
        <p:nvSpPr>
          <p:cNvPr id="8" name="Footer Placeholder 7">
            <a:extLst>
              <a:ext uri="{FF2B5EF4-FFF2-40B4-BE49-F238E27FC236}">
                <a16:creationId xmlns:a16="http://schemas.microsoft.com/office/drawing/2014/main" id="{7B930AE1-F726-4419-B499-2566D30A522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FF3AC4-3F6C-45AD-8051-408EC4F5B700}"/>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45681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38B52-DDA8-43A9-872D-00057ADEAAA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A3C1557-D6E5-4FEC-B6CB-27F203642A9E}"/>
              </a:ext>
            </a:extLst>
          </p:cNvPr>
          <p:cNvSpPr>
            <a:spLocks noGrp="1"/>
          </p:cNvSpPr>
          <p:nvPr>
            <p:ph type="dt" sz="half" idx="10"/>
          </p:nvPr>
        </p:nvSpPr>
        <p:spPr/>
        <p:txBody>
          <a:bodyPr/>
          <a:lstStyle/>
          <a:p>
            <a:fld id="{B9B66E4E-B6D5-406B-924F-3778EF16DE7D}" type="datetimeFigureOut">
              <a:rPr lang="en-US" smtClean="0"/>
              <a:t>11/28/2022</a:t>
            </a:fld>
            <a:endParaRPr lang="en-US"/>
          </a:p>
        </p:txBody>
      </p:sp>
      <p:sp>
        <p:nvSpPr>
          <p:cNvPr id="4" name="Footer Placeholder 3">
            <a:extLst>
              <a:ext uri="{FF2B5EF4-FFF2-40B4-BE49-F238E27FC236}">
                <a16:creationId xmlns:a16="http://schemas.microsoft.com/office/drawing/2014/main" id="{7D3B5B09-A359-49D5-921E-252669D195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484C0F-4894-4065-9212-891858B48705}"/>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154267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E42841-79A7-4718-AC1B-A807AB8CEE4F}"/>
              </a:ext>
            </a:extLst>
          </p:cNvPr>
          <p:cNvSpPr>
            <a:spLocks noGrp="1"/>
          </p:cNvSpPr>
          <p:nvPr>
            <p:ph type="dt" sz="half" idx="10"/>
          </p:nvPr>
        </p:nvSpPr>
        <p:spPr/>
        <p:txBody>
          <a:bodyPr/>
          <a:lstStyle/>
          <a:p>
            <a:fld id="{B9B66E4E-B6D5-406B-924F-3778EF16DE7D}" type="datetimeFigureOut">
              <a:rPr lang="en-US" smtClean="0"/>
              <a:t>11/28/2022</a:t>
            </a:fld>
            <a:endParaRPr lang="en-US"/>
          </a:p>
        </p:txBody>
      </p:sp>
      <p:sp>
        <p:nvSpPr>
          <p:cNvPr id="3" name="Footer Placeholder 2">
            <a:extLst>
              <a:ext uri="{FF2B5EF4-FFF2-40B4-BE49-F238E27FC236}">
                <a16:creationId xmlns:a16="http://schemas.microsoft.com/office/drawing/2014/main" id="{3459D3F5-BB5F-49F1-8523-51E4C745BC1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024F9A2-E649-4C37-AEFA-2094C48FD960}"/>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32854963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97125-39A5-4B32-96A1-0DC3F6DC0B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8EDAE0-D579-4DD4-B2F8-14DC3763482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47E6E4C-2D2E-48D0-98CB-4F7FDEADFD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C52DCF-0EA2-4A76-AFF6-F7235CE6F2A0}"/>
              </a:ext>
            </a:extLst>
          </p:cNvPr>
          <p:cNvSpPr>
            <a:spLocks noGrp="1"/>
          </p:cNvSpPr>
          <p:nvPr>
            <p:ph type="dt" sz="half" idx="10"/>
          </p:nvPr>
        </p:nvSpPr>
        <p:spPr/>
        <p:txBody>
          <a:bodyPr/>
          <a:lstStyle/>
          <a:p>
            <a:fld id="{B9B66E4E-B6D5-406B-924F-3778EF16DE7D}" type="datetimeFigureOut">
              <a:rPr lang="en-US" smtClean="0"/>
              <a:t>11/28/2022</a:t>
            </a:fld>
            <a:endParaRPr lang="en-US"/>
          </a:p>
        </p:txBody>
      </p:sp>
      <p:sp>
        <p:nvSpPr>
          <p:cNvPr id="6" name="Footer Placeholder 5">
            <a:extLst>
              <a:ext uri="{FF2B5EF4-FFF2-40B4-BE49-F238E27FC236}">
                <a16:creationId xmlns:a16="http://schemas.microsoft.com/office/drawing/2014/main" id="{F5D3BAC0-E5B4-4A4C-B741-3323044F8D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410E5C-8A51-4D19-B120-28DD74C18A67}"/>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1015731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338FD-959D-476E-B03E-0DDB264706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3AA23FD-3B23-460D-B5F7-8C6D4ABA27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BE521B3-754B-4905-A28B-9CF95F259C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BBCC24A-0767-4C89-AF86-242108550465}"/>
              </a:ext>
            </a:extLst>
          </p:cNvPr>
          <p:cNvSpPr>
            <a:spLocks noGrp="1"/>
          </p:cNvSpPr>
          <p:nvPr>
            <p:ph type="dt" sz="half" idx="10"/>
          </p:nvPr>
        </p:nvSpPr>
        <p:spPr/>
        <p:txBody>
          <a:bodyPr/>
          <a:lstStyle/>
          <a:p>
            <a:fld id="{B9B66E4E-B6D5-406B-924F-3778EF16DE7D}" type="datetimeFigureOut">
              <a:rPr lang="en-US" smtClean="0"/>
              <a:t>11/28/2022</a:t>
            </a:fld>
            <a:endParaRPr lang="en-US"/>
          </a:p>
        </p:txBody>
      </p:sp>
      <p:sp>
        <p:nvSpPr>
          <p:cNvPr id="6" name="Footer Placeholder 5">
            <a:extLst>
              <a:ext uri="{FF2B5EF4-FFF2-40B4-BE49-F238E27FC236}">
                <a16:creationId xmlns:a16="http://schemas.microsoft.com/office/drawing/2014/main" id="{84B3325F-C886-455A-BE1B-F781FEC3F6C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75D0C8-94E6-4BA1-AD87-D6F96BF99F49}"/>
              </a:ext>
            </a:extLst>
          </p:cNvPr>
          <p:cNvSpPr>
            <a:spLocks noGrp="1"/>
          </p:cNvSpPr>
          <p:nvPr>
            <p:ph type="sldNum" sz="quarter" idx="12"/>
          </p:nvPr>
        </p:nvSpPr>
        <p:spPr/>
        <p:txBody>
          <a:bodyPr/>
          <a:lstStyle/>
          <a:p>
            <a:fld id="{07070033-5B0E-4BC4-B1B4-BAADAE935FDE}" type="slidenum">
              <a:rPr lang="en-US" smtClean="0"/>
              <a:t>‹#›</a:t>
            </a:fld>
            <a:endParaRPr lang="en-US"/>
          </a:p>
        </p:txBody>
      </p:sp>
    </p:spTree>
    <p:extLst>
      <p:ext uri="{BB962C8B-B14F-4D97-AF65-F5344CB8AC3E}">
        <p14:creationId xmlns:p14="http://schemas.microsoft.com/office/powerpoint/2010/main" val="1457023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image" Target="../media/image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AE1325E-25F3-44FC-B560-F42777D378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D60E3B-A4D9-4482-954B-3516395970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0312C7-5362-4F27-A713-1F0E7638F6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B66E4E-B6D5-406B-924F-3778EF16DE7D}" type="datetimeFigureOut">
              <a:rPr lang="en-US" smtClean="0"/>
              <a:t>11/28/2022</a:t>
            </a:fld>
            <a:endParaRPr lang="en-US"/>
          </a:p>
        </p:txBody>
      </p:sp>
      <p:sp>
        <p:nvSpPr>
          <p:cNvPr id="5" name="Footer Placeholder 4">
            <a:extLst>
              <a:ext uri="{FF2B5EF4-FFF2-40B4-BE49-F238E27FC236}">
                <a16:creationId xmlns:a16="http://schemas.microsoft.com/office/drawing/2014/main" id="{E14F5ED0-2239-4B48-A61F-3CF31CE798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DCF8CA-5887-4C88-9F75-6D3D6777BCE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070033-5B0E-4BC4-B1B4-BAADAE935FDE}" type="slidenum">
              <a:rPr lang="en-US" smtClean="0"/>
              <a:t>‹#›</a:t>
            </a:fld>
            <a:endParaRPr lang="en-US"/>
          </a:p>
        </p:txBody>
      </p:sp>
    </p:spTree>
    <p:extLst>
      <p:ext uri="{BB962C8B-B14F-4D97-AF65-F5344CB8AC3E}">
        <p14:creationId xmlns:p14="http://schemas.microsoft.com/office/powerpoint/2010/main" val="1145730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85D0B-1132-472E-89F7-AD57AF1BE56F}"/>
              </a:ext>
            </a:extLst>
          </p:cNvPr>
          <p:cNvSpPr>
            <a:spLocks noGrp="1"/>
          </p:cNvSpPr>
          <p:nvPr>
            <p:ph type="title"/>
          </p:nvPr>
        </p:nvSpPr>
        <p:spPr>
          <a:xfrm>
            <a:off x="493293" y="0"/>
            <a:ext cx="11274550" cy="922315"/>
          </a:xfrm>
          <a:prstGeom prst="rect">
            <a:avLst/>
          </a:prstGeom>
        </p:spPr>
        <p:txBody>
          <a:bodyPr anchor="ctr"/>
          <a:lstStyle/>
          <a:p>
            <a:pPr marL="0" lvl="0"/>
            <a:r>
              <a:rPr lang="en-US" dirty="0"/>
              <a:t>Click to edit Master title style</a:t>
            </a:r>
          </a:p>
        </p:txBody>
      </p:sp>
      <p:sp>
        <p:nvSpPr>
          <p:cNvPr id="3" name="Text Placeholder 2">
            <a:extLst>
              <a:ext uri="{FF2B5EF4-FFF2-40B4-BE49-F238E27FC236}">
                <a16:creationId xmlns:a16="http://schemas.microsoft.com/office/drawing/2014/main" id="{C881ACFC-7C45-42DB-B68F-95EFB66928D8}"/>
              </a:ext>
            </a:extLst>
          </p:cNvPr>
          <p:cNvSpPr>
            <a:spLocks noGrp="1"/>
          </p:cNvSpPr>
          <p:nvPr>
            <p:ph type="body" idx="1"/>
          </p:nvPr>
        </p:nvSpPr>
        <p:spPr>
          <a:xfrm>
            <a:off x="494005" y="997631"/>
            <a:ext cx="11273838" cy="53126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D308602-F04F-43C5-8D6A-890E45A61182}"/>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2" b="26773"/>
          <a:stretch/>
        </p:blipFill>
        <p:spPr>
          <a:xfrm>
            <a:off x="838200" y="6380867"/>
            <a:ext cx="1213425" cy="340608"/>
          </a:xfrm>
          <a:prstGeom prst="rect">
            <a:avLst/>
          </a:prstGeom>
        </p:spPr>
      </p:pic>
      <p:sp>
        <p:nvSpPr>
          <p:cNvPr id="8" name="CasellaDiTesto 12">
            <a:extLst>
              <a:ext uri="{FF2B5EF4-FFF2-40B4-BE49-F238E27FC236}">
                <a16:creationId xmlns:a16="http://schemas.microsoft.com/office/drawing/2014/main" id="{83E1E238-73D1-4EBD-9518-8A458505733B}"/>
              </a:ext>
            </a:extLst>
          </p:cNvPr>
          <p:cNvSpPr txBox="1"/>
          <p:nvPr userDrawn="1"/>
        </p:nvSpPr>
        <p:spPr>
          <a:xfrm>
            <a:off x="5741368" y="6506031"/>
            <a:ext cx="709264" cy="215444"/>
          </a:xfrm>
          <a:prstGeom prst="rect">
            <a:avLst/>
          </a:prstGeom>
          <a:noFill/>
        </p:spPr>
        <p:txBody>
          <a:bodyPr wrap="square" rtlCol="0">
            <a:spAutoFit/>
          </a:bodyPr>
          <a:lstStyle>
            <a:defPPr>
              <a:defRPr lang="en-US"/>
            </a:defPPr>
            <a:lvl1pPr algn="r">
              <a:defRPr sz="800">
                <a:solidFill>
                  <a:schemeClr val="tx2"/>
                </a:solidFill>
                <a:latin typeface="Arial Nova Light" panose="020B0304020202020204" pitchFamily="34" charset="0"/>
              </a:defRPr>
            </a:lvl1pPr>
          </a:lstStyle>
          <a:p>
            <a:pPr lvl="0" algn="ctr"/>
            <a:fld id="{36079A90-9308-4788-870A-959CA61833C6}" type="slidenum">
              <a:rPr lang="it-IT" smtClean="0">
                <a:latin typeface="Arial Nova Light" panose="020B0304020202020204" pitchFamily="34" charset="0"/>
              </a:rPr>
              <a:pPr lvl="0" algn="ctr"/>
              <a:t>‹#›</a:t>
            </a:fld>
            <a:endParaRPr lang="it-IT" dirty="0">
              <a:latin typeface="Arial Nova Light" panose="020B0304020202020204" pitchFamily="34" charset="0"/>
            </a:endParaRPr>
          </a:p>
        </p:txBody>
      </p:sp>
    </p:spTree>
    <p:extLst>
      <p:ext uri="{BB962C8B-B14F-4D97-AF65-F5344CB8AC3E}">
        <p14:creationId xmlns:p14="http://schemas.microsoft.com/office/powerpoint/2010/main" val="33085890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p:titleStyle>
    <p:body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60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100000"/>
        </a:lnSpc>
        <a:spcBef>
          <a:spcPts val="500"/>
        </a:spcBef>
        <a:buSzPct val="150000"/>
        <a:buFont typeface="Arial Nova Light" panose="020B0304020202020204" pitchFamily="34" charset="0"/>
        <a:buChar char="›"/>
        <a:defRPr sz="160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100000"/>
        </a:lnSpc>
        <a:spcBef>
          <a:spcPts val="500"/>
        </a:spcBef>
        <a:buSzPct val="100000"/>
        <a:buFont typeface="Arial Nova Light" panose="020B0304020202020204" pitchFamily="34" charset="0"/>
        <a:buChar char="›"/>
        <a:defRPr sz="160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100000"/>
        </a:lnSpc>
        <a:spcBef>
          <a:spcPts val="500"/>
        </a:spcBef>
        <a:buSzPct val="100000"/>
        <a:buFont typeface="Arial Nova Light" panose="020B0304020202020204" pitchFamily="34" charset="0"/>
        <a:buChar char="›"/>
        <a:defRPr sz="160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100000"/>
        </a:lnSpc>
        <a:spcBef>
          <a:spcPts val="500"/>
        </a:spcBef>
        <a:buSzPct val="100000"/>
        <a:buFont typeface="Arial Nova Light" panose="020B0304020202020204" pitchFamily="34" charset="0"/>
        <a:buChar char="›"/>
        <a:defRPr sz="160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blackGray">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85D0B-1132-472E-89F7-AD57AF1BE56F}"/>
              </a:ext>
            </a:extLst>
          </p:cNvPr>
          <p:cNvSpPr>
            <a:spLocks noGrp="1"/>
          </p:cNvSpPr>
          <p:nvPr>
            <p:ph type="title"/>
          </p:nvPr>
        </p:nvSpPr>
        <p:spPr>
          <a:xfrm>
            <a:off x="493293" y="0"/>
            <a:ext cx="11274550" cy="922315"/>
          </a:xfrm>
          <a:prstGeom prst="rect">
            <a:avLst/>
          </a:prstGeom>
        </p:spPr>
        <p:txBody>
          <a:bodyPr anchor="ctr"/>
          <a:lstStyle/>
          <a:p>
            <a:pPr marL="0" lvl="0"/>
            <a:r>
              <a:rPr lang="en-US" dirty="0"/>
              <a:t>Click to edit Master title style</a:t>
            </a:r>
          </a:p>
        </p:txBody>
      </p:sp>
      <p:sp>
        <p:nvSpPr>
          <p:cNvPr id="3" name="Text Placeholder 2">
            <a:extLst>
              <a:ext uri="{FF2B5EF4-FFF2-40B4-BE49-F238E27FC236}">
                <a16:creationId xmlns:a16="http://schemas.microsoft.com/office/drawing/2014/main" id="{C881ACFC-7C45-42DB-B68F-95EFB66928D8}"/>
              </a:ext>
            </a:extLst>
          </p:cNvPr>
          <p:cNvSpPr>
            <a:spLocks noGrp="1"/>
          </p:cNvSpPr>
          <p:nvPr>
            <p:ph type="body" idx="1"/>
          </p:nvPr>
        </p:nvSpPr>
        <p:spPr>
          <a:xfrm>
            <a:off x="494005" y="997631"/>
            <a:ext cx="11273838" cy="531266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a:extLst>
              <a:ext uri="{FF2B5EF4-FFF2-40B4-BE49-F238E27FC236}">
                <a16:creationId xmlns:a16="http://schemas.microsoft.com/office/drawing/2014/main" id="{1D308602-F04F-43C5-8D6A-890E45A61182}"/>
              </a:ext>
            </a:extLst>
          </p:cNvPr>
          <p:cNvPicPr>
            <a:picLocks noChangeAspect="1"/>
          </p:cNvPicPr>
          <p:nvPr userDrawn="1"/>
        </p:nvPicPr>
        <p:blipFill rotWithShape="1">
          <a:blip r:embed="rId12" cstate="print">
            <a:extLst>
              <a:ext uri="{28A0092B-C50C-407E-A947-70E740481C1C}">
                <a14:useLocalDpi xmlns:a14="http://schemas.microsoft.com/office/drawing/2010/main" val="0"/>
              </a:ext>
            </a:extLst>
          </a:blip>
          <a:srcRect t="2" b="26773"/>
          <a:stretch/>
        </p:blipFill>
        <p:spPr>
          <a:xfrm>
            <a:off x="838200" y="6380867"/>
            <a:ext cx="1213425" cy="340608"/>
          </a:xfrm>
          <a:prstGeom prst="rect">
            <a:avLst/>
          </a:prstGeom>
        </p:spPr>
      </p:pic>
      <p:sp>
        <p:nvSpPr>
          <p:cNvPr id="8" name="CasellaDiTesto 12">
            <a:extLst>
              <a:ext uri="{FF2B5EF4-FFF2-40B4-BE49-F238E27FC236}">
                <a16:creationId xmlns:a16="http://schemas.microsoft.com/office/drawing/2014/main" id="{83E1E238-73D1-4EBD-9518-8A458505733B}"/>
              </a:ext>
            </a:extLst>
          </p:cNvPr>
          <p:cNvSpPr txBox="1"/>
          <p:nvPr userDrawn="1"/>
        </p:nvSpPr>
        <p:spPr>
          <a:xfrm>
            <a:off x="5741368" y="6506031"/>
            <a:ext cx="709264" cy="215444"/>
          </a:xfrm>
          <a:prstGeom prst="rect">
            <a:avLst/>
          </a:prstGeom>
          <a:noFill/>
        </p:spPr>
        <p:txBody>
          <a:bodyPr wrap="square" rtlCol="0">
            <a:spAutoFit/>
          </a:bodyPr>
          <a:lstStyle>
            <a:defPPr>
              <a:defRPr lang="en-US"/>
            </a:defPPr>
            <a:lvl1pPr algn="r">
              <a:defRPr sz="800">
                <a:solidFill>
                  <a:schemeClr val="tx2"/>
                </a:solidFill>
                <a:latin typeface="Arial Nova Light" panose="020B0304020202020204" pitchFamily="34" charset="0"/>
              </a:defRPr>
            </a:lvl1pPr>
          </a:lstStyle>
          <a:p>
            <a:pPr lvl="0" algn="ctr"/>
            <a:fld id="{36079A90-9308-4788-870A-959CA61833C6}" type="slidenum">
              <a:rPr lang="it-IT" smtClean="0">
                <a:latin typeface="Arial Nova Light" panose="020B0304020202020204" pitchFamily="34" charset="0"/>
              </a:rPr>
              <a:pPr lvl="0" algn="ctr"/>
              <a:t>‹#›</a:t>
            </a:fld>
            <a:endParaRPr lang="it-IT" dirty="0">
              <a:latin typeface="Arial Nova Light" panose="020B0304020202020204" pitchFamily="34" charset="0"/>
            </a:endParaRPr>
          </a:p>
        </p:txBody>
      </p:sp>
    </p:spTree>
    <p:extLst>
      <p:ext uri="{BB962C8B-B14F-4D97-AF65-F5344CB8AC3E}">
        <p14:creationId xmlns:p14="http://schemas.microsoft.com/office/powerpoint/2010/main" val="13220865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hf hdr="0" dt="0"/>
  <p:txStyles>
    <p:title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p:titleStyle>
    <p:bodyStyle>
      <a:lvl1pPr marL="228600" indent="-228600" algn="l" defTabSz="914400" rtl="0" eaLnBrk="1" latinLnBrk="0" hangingPunct="1">
        <a:lnSpc>
          <a:spcPct val="100000"/>
        </a:lnSpc>
        <a:spcBef>
          <a:spcPts val="1000"/>
        </a:spcBef>
        <a:buClr>
          <a:schemeClr val="tx1"/>
        </a:buClr>
        <a:buFont typeface="Wingdings" panose="05000000000000000000" pitchFamily="2" charset="2"/>
        <a:buChar char="§"/>
        <a:defRPr sz="1600" kern="1200">
          <a:solidFill>
            <a:schemeClr val="tx1"/>
          </a:solidFill>
          <a:latin typeface="Arial Nova Light" panose="020B0304020202020204" pitchFamily="34" charset="0"/>
          <a:ea typeface="+mn-ea"/>
          <a:cs typeface="+mn-cs"/>
        </a:defRPr>
      </a:lvl1pPr>
      <a:lvl2pPr marL="685800" indent="-228600" algn="l" defTabSz="914400" rtl="0" eaLnBrk="1" latinLnBrk="0" hangingPunct="1">
        <a:lnSpc>
          <a:spcPct val="100000"/>
        </a:lnSpc>
        <a:spcBef>
          <a:spcPts val="500"/>
        </a:spcBef>
        <a:buSzPct val="150000"/>
        <a:buFont typeface="Arial Nova Light" panose="020B0304020202020204" pitchFamily="34" charset="0"/>
        <a:buChar char="›"/>
        <a:defRPr sz="1600" kern="1200">
          <a:solidFill>
            <a:schemeClr val="tx1"/>
          </a:solidFill>
          <a:latin typeface="Arial Nova Light" panose="020B0304020202020204" pitchFamily="34" charset="0"/>
          <a:ea typeface="+mn-ea"/>
          <a:cs typeface="+mn-cs"/>
        </a:defRPr>
      </a:lvl2pPr>
      <a:lvl3pPr marL="1143000" indent="-228600" algn="l" defTabSz="914400" rtl="0" eaLnBrk="1" latinLnBrk="0" hangingPunct="1">
        <a:lnSpc>
          <a:spcPct val="100000"/>
        </a:lnSpc>
        <a:spcBef>
          <a:spcPts val="500"/>
        </a:spcBef>
        <a:buSzPct val="100000"/>
        <a:buFont typeface="Arial Nova Light" panose="020B0304020202020204" pitchFamily="34" charset="0"/>
        <a:buChar char="›"/>
        <a:defRPr sz="1600" kern="1200">
          <a:solidFill>
            <a:schemeClr val="tx1"/>
          </a:solidFill>
          <a:latin typeface="Arial Nova Light" panose="020B0304020202020204" pitchFamily="34" charset="0"/>
          <a:ea typeface="+mn-ea"/>
          <a:cs typeface="+mn-cs"/>
        </a:defRPr>
      </a:lvl3pPr>
      <a:lvl4pPr marL="1600200" indent="-228600" algn="l" defTabSz="914400" rtl="0" eaLnBrk="1" latinLnBrk="0" hangingPunct="1">
        <a:lnSpc>
          <a:spcPct val="100000"/>
        </a:lnSpc>
        <a:spcBef>
          <a:spcPts val="500"/>
        </a:spcBef>
        <a:buSzPct val="100000"/>
        <a:buFont typeface="Arial Nova Light" panose="020B0304020202020204" pitchFamily="34" charset="0"/>
        <a:buChar char="›"/>
        <a:defRPr sz="1600" kern="1200">
          <a:solidFill>
            <a:schemeClr val="tx1"/>
          </a:solidFill>
          <a:latin typeface="Arial Nova Light" panose="020B0304020202020204" pitchFamily="34" charset="0"/>
          <a:ea typeface="+mn-ea"/>
          <a:cs typeface="+mn-cs"/>
        </a:defRPr>
      </a:lvl4pPr>
      <a:lvl5pPr marL="2057400" indent="-228600" algn="l" defTabSz="914400" rtl="0" eaLnBrk="1" latinLnBrk="0" hangingPunct="1">
        <a:lnSpc>
          <a:spcPct val="100000"/>
        </a:lnSpc>
        <a:spcBef>
          <a:spcPts val="500"/>
        </a:spcBef>
        <a:buSzPct val="100000"/>
        <a:buFont typeface="Arial Nova Light" panose="020B0304020202020204" pitchFamily="34" charset="0"/>
        <a:buChar char="›"/>
        <a:defRPr sz="1600" kern="1200">
          <a:solidFill>
            <a:schemeClr val="tx1"/>
          </a:solidFill>
          <a:latin typeface="Arial Nova Light" panose="020B03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7.xml"/><Relationship Id="rId1" Type="http://schemas.openxmlformats.org/officeDocument/2006/relationships/tags" Target="../tags/tag1.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chart" Target="../charts/chart2.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8" Type="http://schemas.openxmlformats.org/officeDocument/2006/relationships/tags" Target="../tags/tag11.xml"/><Relationship Id="rId13" Type="http://schemas.openxmlformats.org/officeDocument/2006/relationships/tags" Target="../tags/tag16.xml"/><Relationship Id="rId18" Type="http://schemas.openxmlformats.org/officeDocument/2006/relationships/tags" Target="../tags/tag21.xml"/><Relationship Id="rId3" Type="http://schemas.openxmlformats.org/officeDocument/2006/relationships/tags" Target="../tags/tag6.xml"/><Relationship Id="rId21" Type="http://schemas.openxmlformats.org/officeDocument/2006/relationships/notesSlide" Target="../notesSlides/notesSlide13.xml"/><Relationship Id="rId7" Type="http://schemas.openxmlformats.org/officeDocument/2006/relationships/tags" Target="../tags/tag10.xml"/><Relationship Id="rId12" Type="http://schemas.openxmlformats.org/officeDocument/2006/relationships/tags" Target="../tags/tag15.xml"/><Relationship Id="rId17" Type="http://schemas.openxmlformats.org/officeDocument/2006/relationships/tags" Target="../tags/tag20.xml"/><Relationship Id="rId2" Type="http://schemas.openxmlformats.org/officeDocument/2006/relationships/tags" Target="../tags/tag5.xml"/><Relationship Id="rId16" Type="http://schemas.openxmlformats.org/officeDocument/2006/relationships/tags" Target="../tags/tag19.xml"/><Relationship Id="rId20" Type="http://schemas.openxmlformats.org/officeDocument/2006/relationships/slideLayout" Target="../slideLayouts/slideLayout20.xml"/><Relationship Id="rId1" Type="http://schemas.openxmlformats.org/officeDocument/2006/relationships/tags" Target="../tags/tag4.xml"/><Relationship Id="rId6" Type="http://schemas.openxmlformats.org/officeDocument/2006/relationships/tags" Target="../tags/tag9.xml"/><Relationship Id="rId11" Type="http://schemas.openxmlformats.org/officeDocument/2006/relationships/tags" Target="../tags/tag14.xml"/><Relationship Id="rId5" Type="http://schemas.openxmlformats.org/officeDocument/2006/relationships/tags" Target="../tags/tag8.xml"/><Relationship Id="rId15" Type="http://schemas.openxmlformats.org/officeDocument/2006/relationships/tags" Target="../tags/tag18.xml"/><Relationship Id="rId10" Type="http://schemas.openxmlformats.org/officeDocument/2006/relationships/tags" Target="../tags/tag13.xml"/><Relationship Id="rId19" Type="http://schemas.openxmlformats.org/officeDocument/2006/relationships/tags" Target="../tags/tag22.xml"/><Relationship Id="rId4" Type="http://schemas.openxmlformats.org/officeDocument/2006/relationships/tags" Target="../tags/tag7.xml"/><Relationship Id="rId9" Type="http://schemas.openxmlformats.org/officeDocument/2006/relationships/tags" Target="../tags/tag12.xml"/><Relationship Id="rId14" Type="http://schemas.openxmlformats.org/officeDocument/2006/relationships/tags" Target="../tags/tag17.xml"/><Relationship Id="rId22"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1.xml"/><Relationship Id="rId1" Type="http://schemas.openxmlformats.org/officeDocument/2006/relationships/tags" Target="../tags/tag23.xml"/></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chart" Target="../charts/chart8.xml"/><Relationship Id="rId5" Type="http://schemas.openxmlformats.org/officeDocument/2006/relationships/notesSlide" Target="../notesSlides/notesSlide23.xml"/><Relationship Id="rId4"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chart" Target="../charts/chart11.xml"/><Relationship Id="rId5" Type="http://schemas.openxmlformats.org/officeDocument/2006/relationships/notesSlide" Target="../notesSlides/notesSlide28.xml"/><Relationship Id="rId4"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tags" Target="../tags/tag34.xml"/><Relationship Id="rId7" Type="http://schemas.openxmlformats.org/officeDocument/2006/relationships/notesSlide" Target="../notesSlides/notesSlide29.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Layout" Target="../slideLayouts/slideLayout21.xml"/><Relationship Id="rId5" Type="http://schemas.openxmlformats.org/officeDocument/2006/relationships/tags" Target="../tags/tag36.xml"/><Relationship Id="rId4" Type="http://schemas.openxmlformats.org/officeDocument/2006/relationships/tags" Target="../tags/tag35.xml"/><Relationship Id="rId9" Type="http://schemas.openxmlformats.org/officeDocument/2006/relationships/chart" Target="../charts/char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chart" Target="../charts/chart14.xml"/><Relationship Id="rId5" Type="http://schemas.openxmlformats.org/officeDocument/2006/relationships/notesSlide" Target="../notesSlides/notesSlide31.xml"/><Relationship Id="rId4"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8" Type="http://schemas.openxmlformats.org/officeDocument/2006/relationships/notesSlide" Target="../notesSlides/notesSlide32.xml"/><Relationship Id="rId3" Type="http://schemas.openxmlformats.org/officeDocument/2006/relationships/tags" Target="../tags/tag42.xml"/><Relationship Id="rId7" Type="http://schemas.openxmlformats.org/officeDocument/2006/relationships/slideLayout" Target="../slideLayouts/slideLayout2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chart" Target="../charts/chart16.xml"/><Relationship Id="rId4" Type="http://schemas.openxmlformats.org/officeDocument/2006/relationships/tags" Target="../tags/tag43.xml"/><Relationship Id="rId9" Type="http://schemas.openxmlformats.org/officeDocument/2006/relationships/chart" Target="../charts/char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17.xml"/><Relationship Id="rId5" Type="http://schemas.openxmlformats.org/officeDocument/2006/relationships/notesSlide" Target="../notesSlides/notesSlide34.xml"/><Relationship Id="rId4"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5.xml"/><Relationship Id="rId1" Type="http://schemas.openxmlformats.org/officeDocument/2006/relationships/slideLayout" Target="../slideLayouts/slideLayout21.xml"/><Relationship Id="rId4" Type="http://schemas.openxmlformats.org/officeDocument/2006/relationships/chart" Target="../charts/chart1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chart" Target="../charts/chart20.xml"/><Relationship Id="rId5" Type="http://schemas.openxmlformats.org/officeDocument/2006/relationships/notesSlide" Target="../notesSlides/notesSlide37.xml"/><Relationship Id="rId4"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tags" Target="../tags/tag54.xml"/><Relationship Id="rId7" Type="http://schemas.openxmlformats.org/officeDocument/2006/relationships/notesSlide" Target="../notesSlides/notesSlide3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Layout" Target="../slideLayouts/slideLayout21.xml"/><Relationship Id="rId5" Type="http://schemas.openxmlformats.org/officeDocument/2006/relationships/tags" Target="../tags/tag56.xml"/><Relationship Id="rId4" Type="http://schemas.openxmlformats.org/officeDocument/2006/relationships/tags" Target="../tags/tag55.xml"/><Relationship Id="rId9" Type="http://schemas.openxmlformats.org/officeDocument/2006/relationships/chart" Target="../charts/chart2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6" Type="http://schemas.openxmlformats.org/officeDocument/2006/relationships/chart" Target="../charts/chart23.xml"/><Relationship Id="rId5" Type="http://schemas.openxmlformats.org/officeDocument/2006/relationships/notesSlide" Target="../notesSlides/notesSlide40.xml"/><Relationship Id="rId4"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8" Type="http://schemas.openxmlformats.org/officeDocument/2006/relationships/chart" Target="../charts/chart25.xml"/><Relationship Id="rId3" Type="http://schemas.openxmlformats.org/officeDocument/2006/relationships/tags" Target="../tags/tag62.xml"/><Relationship Id="rId7" Type="http://schemas.openxmlformats.org/officeDocument/2006/relationships/chart" Target="../charts/chart2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notesSlide" Target="../notesSlides/notesSlide41.xml"/><Relationship Id="rId5" Type="http://schemas.openxmlformats.org/officeDocument/2006/relationships/slideLayout" Target="../slideLayouts/slideLayout21.xml"/><Relationship Id="rId4" Type="http://schemas.openxmlformats.org/officeDocument/2006/relationships/tags" Target="../tags/tag6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hyperlink" Target="mailto:mgalaunerr@cfigroup.com" TargetMode="External"/><Relationship Id="rId4" Type="http://schemas.openxmlformats.org/officeDocument/2006/relationships/hyperlink" Target="http://www.cfigroup.com/"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B645A9-556A-46A7-9051-4A9FC602AED1}"/>
              </a:ext>
            </a:extLst>
          </p:cNvPr>
          <p:cNvSpPr txBox="1"/>
          <p:nvPr/>
        </p:nvSpPr>
        <p:spPr>
          <a:xfrm>
            <a:off x="2169248" y="1568636"/>
            <a:ext cx="8210560" cy="982705"/>
          </a:xfrm>
          <a:prstGeom prst="rect">
            <a:avLst/>
          </a:prstGeom>
          <a:noFill/>
        </p:spPr>
        <p:txBody>
          <a:bodyPr wrap="square" rtlCol="0">
            <a:spAutoFit/>
          </a:bodyPr>
          <a:lstStyle/>
          <a:p>
            <a:pPr marL="0" marR="0" lvl="0" indent="0" algn="ctr" defTabSz="914400" rtl="0" eaLnBrk="1" fontAlgn="auto" latinLnBrk="0" hangingPunct="1">
              <a:lnSpc>
                <a:spcPts val="34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D7988">
                    <a:lumMod val="20000"/>
                    <a:lumOff val="80000"/>
                  </a:srgbClr>
                </a:solidFill>
                <a:effectLst/>
                <a:uLnTx/>
                <a:uFillTx/>
                <a:latin typeface="Arial Nova" panose="020B0504020202020204" pitchFamily="34" charset="0"/>
                <a:ea typeface="+mn-ea"/>
                <a:cs typeface="+mn-cs"/>
              </a:rPr>
              <a:t>Earth Observing System Data and Information System</a:t>
            </a:r>
          </a:p>
        </p:txBody>
      </p:sp>
      <p:sp>
        <p:nvSpPr>
          <p:cNvPr id="5" name="TextBox 4">
            <a:extLst>
              <a:ext uri="{FF2B5EF4-FFF2-40B4-BE49-F238E27FC236}">
                <a16:creationId xmlns:a16="http://schemas.microsoft.com/office/drawing/2014/main" id="{67EB49D9-5E10-489B-B721-29A89A96E3CB}"/>
              </a:ext>
            </a:extLst>
          </p:cNvPr>
          <p:cNvSpPr txBox="1"/>
          <p:nvPr/>
        </p:nvSpPr>
        <p:spPr>
          <a:xfrm>
            <a:off x="2035716" y="4306418"/>
            <a:ext cx="821056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Nova Light"/>
                <a:ea typeface="+mn-ea"/>
                <a:cs typeface="+mn-cs"/>
              </a:rPr>
              <a:t>2022 Customer Satisfaction Results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FFFF"/>
                </a:solidFill>
                <a:latin typeface="Arial Nova Light"/>
              </a:rPr>
              <a:t>November 2022</a:t>
            </a:r>
            <a:endParaRPr kumimoji="0" lang="en-US" sz="1800" i="0" u="none" strike="noStrike" kern="1200" cap="none" spc="0" normalizeH="0" baseline="0" noProof="0" dirty="0">
              <a:ln>
                <a:noFill/>
              </a:ln>
              <a:solidFill>
                <a:srgbClr val="FFFFFF"/>
              </a:solidFill>
              <a:effectLst/>
              <a:uLnTx/>
              <a:uFillTx/>
              <a:latin typeface="Arial Nova Light"/>
              <a:ea typeface="+mn-ea"/>
              <a:cs typeface="+mn-cs"/>
            </a:endParaRPr>
          </a:p>
        </p:txBody>
      </p:sp>
      <p:pic>
        <p:nvPicPr>
          <p:cNvPr id="13" name="Picture 12">
            <a:extLst>
              <a:ext uri="{FF2B5EF4-FFF2-40B4-BE49-F238E27FC236}">
                <a16:creationId xmlns:a16="http://schemas.microsoft.com/office/drawing/2014/main" id="{D1C4367A-3B8E-45FE-A2C9-C89AA05A9C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 y="5772411"/>
            <a:ext cx="365760" cy="665420"/>
          </a:xfrm>
          <a:prstGeom prst="rect">
            <a:avLst/>
          </a:prstGeom>
        </p:spPr>
      </p:pic>
      <p:grpSp>
        <p:nvGrpSpPr>
          <p:cNvPr id="15" name="Group 14">
            <a:extLst>
              <a:ext uri="{FF2B5EF4-FFF2-40B4-BE49-F238E27FC236}">
                <a16:creationId xmlns:a16="http://schemas.microsoft.com/office/drawing/2014/main" id="{85A92523-9A40-4714-8B7A-BB5D94E4FA21}"/>
              </a:ext>
            </a:extLst>
          </p:cNvPr>
          <p:cNvGrpSpPr/>
          <p:nvPr/>
        </p:nvGrpSpPr>
        <p:grpSpPr>
          <a:xfrm>
            <a:off x="9770053" y="5865088"/>
            <a:ext cx="2002847" cy="594798"/>
            <a:chOff x="5036588" y="5863451"/>
            <a:chExt cx="2002847" cy="594798"/>
          </a:xfrm>
        </p:grpSpPr>
        <p:pic>
          <p:nvPicPr>
            <p:cNvPr id="16" name="Picture 15">
              <a:extLst>
                <a:ext uri="{FF2B5EF4-FFF2-40B4-BE49-F238E27FC236}">
                  <a16:creationId xmlns:a16="http://schemas.microsoft.com/office/drawing/2014/main" id="{8A644C8D-CE57-43E4-A9FD-B543748F26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6588" y="5952704"/>
              <a:ext cx="1219510" cy="469044"/>
            </a:xfrm>
            <a:prstGeom prst="rect">
              <a:avLst/>
            </a:prstGeom>
          </p:spPr>
        </p:pic>
        <p:pic>
          <p:nvPicPr>
            <p:cNvPr id="17" name="Picture 16">
              <a:extLst>
                <a:ext uri="{FF2B5EF4-FFF2-40B4-BE49-F238E27FC236}">
                  <a16:creationId xmlns:a16="http://schemas.microsoft.com/office/drawing/2014/main" id="{C2742D4E-FE95-42F6-A4B2-C54F623AABC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07915" y="5863451"/>
              <a:ext cx="731520" cy="594798"/>
            </a:xfrm>
            <a:prstGeom prst="rect">
              <a:avLst/>
            </a:prstGeom>
          </p:spPr>
        </p:pic>
      </p:grpSp>
      <p:pic>
        <p:nvPicPr>
          <p:cNvPr id="12" name="Picture 11" descr="A picture containing clock&#10;&#10;Description automatically generated">
            <a:extLst>
              <a:ext uri="{FF2B5EF4-FFF2-40B4-BE49-F238E27FC236}">
                <a16:creationId xmlns:a16="http://schemas.microsoft.com/office/drawing/2014/main" id="{75F53733-8234-47FD-9B39-054738F5994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96239" y="2678078"/>
            <a:ext cx="1612564" cy="1330365"/>
          </a:xfrm>
          <a:prstGeom prst="rect">
            <a:avLst/>
          </a:prstGeom>
        </p:spPr>
      </p:pic>
      <p:sp>
        <p:nvSpPr>
          <p:cNvPr id="10" name="TextBox 9">
            <a:extLst>
              <a:ext uri="{FF2B5EF4-FFF2-40B4-BE49-F238E27FC236}">
                <a16:creationId xmlns:a16="http://schemas.microsoft.com/office/drawing/2014/main" id="{C851160B-F511-4EBB-BA4D-823F83828BD3}"/>
              </a:ext>
            </a:extLst>
          </p:cNvPr>
          <p:cNvSpPr txBox="1"/>
          <p:nvPr/>
        </p:nvSpPr>
        <p:spPr>
          <a:xfrm>
            <a:off x="1080655" y="5839321"/>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a:ln>
                  <a:noFill/>
                </a:ln>
                <a:solidFill>
                  <a:srgbClr val="FFFFFF"/>
                </a:solidFill>
                <a:effectLst/>
                <a:uLnTx/>
                <a:uFillTx/>
                <a:latin typeface="Arial Nova Light"/>
                <a:ea typeface="+mn-ea"/>
                <a:cs typeface="+mn-cs"/>
              </a:rPr>
              <a:t>PSS115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FFFFFF"/>
                </a:solidFill>
                <a:effectLst/>
                <a:uLnTx/>
                <a:uFillTx/>
                <a:latin typeface="Arial Nova Light"/>
                <a:ea typeface="+mn-ea"/>
                <a:cs typeface="+mn-cs"/>
              </a:rPr>
              <a:t>IA# 22017A0</a:t>
            </a:r>
          </a:p>
        </p:txBody>
      </p:sp>
    </p:spTree>
    <p:extLst>
      <p:ext uri="{BB962C8B-B14F-4D97-AF65-F5344CB8AC3E}">
        <p14:creationId xmlns:p14="http://schemas.microsoft.com/office/powerpoint/2010/main" val="3760900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Customer Satisfaction Model Results</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Arial Nova Light"/>
                <a:ea typeface="+mn-ea"/>
                <a:cs typeface="+mn-cs"/>
              </a:rPr>
              <a:t>4</a:t>
            </a: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702343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2F2E7-C2ED-4F07-8D81-84CC9D2F20EC}"/>
              </a:ext>
            </a:extLst>
          </p:cNvPr>
          <p:cNvSpPr>
            <a:spLocks noGrp="1"/>
          </p:cNvSpPr>
          <p:nvPr>
            <p:ph type="title"/>
          </p:nvPr>
        </p:nvSpPr>
        <p:spPr/>
        <p:txBody>
          <a:bodyPr>
            <a:normAutofit/>
          </a:bodyPr>
          <a:lstStyle/>
          <a:p>
            <a:pPr>
              <a:defRPr/>
            </a:pPr>
            <a:r>
              <a:rPr lang="en-US" dirty="0"/>
              <a:t>2022 NASA EOSDIS – Customer Satisfaction Model</a:t>
            </a:r>
          </a:p>
        </p:txBody>
      </p:sp>
      <p:sp>
        <p:nvSpPr>
          <p:cNvPr id="3" name="TextBox 2">
            <a:extLst>
              <a:ext uri="{FF2B5EF4-FFF2-40B4-BE49-F238E27FC236}">
                <a16:creationId xmlns:a16="http://schemas.microsoft.com/office/drawing/2014/main" id="{70C85F2C-19AE-41F2-91BB-A5C05997B816}"/>
              </a:ext>
            </a:extLst>
          </p:cNvPr>
          <p:cNvSpPr txBox="1"/>
          <p:nvPr/>
        </p:nvSpPr>
        <p:spPr>
          <a:xfrm>
            <a:off x="411005" y="1409952"/>
            <a:ext cx="40233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Nova" panose="020B0504020202020204" pitchFamily="34" charset="0"/>
                <a:ea typeface="+mn-ea"/>
                <a:cs typeface="Arial" panose="020B0604020202020204" pitchFamily="34" charset="0"/>
              </a:rPr>
              <a:t>Satisfaction Drivers</a:t>
            </a:r>
          </a:p>
        </p:txBody>
      </p:sp>
      <p:sp>
        <p:nvSpPr>
          <p:cNvPr id="4" name="TextBox 3">
            <a:extLst>
              <a:ext uri="{FF2B5EF4-FFF2-40B4-BE49-F238E27FC236}">
                <a16:creationId xmlns:a16="http://schemas.microsoft.com/office/drawing/2014/main" id="{270D6D24-687A-4B19-BCDD-E9A32017D438}"/>
              </a:ext>
            </a:extLst>
          </p:cNvPr>
          <p:cNvSpPr txBox="1"/>
          <p:nvPr/>
        </p:nvSpPr>
        <p:spPr>
          <a:xfrm>
            <a:off x="4144661" y="1409952"/>
            <a:ext cx="40233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Nova" panose="020B0504020202020204" pitchFamily="34" charset="0"/>
                <a:ea typeface="+mn-ea"/>
                <a:cs typeface="Arial" panose="020B0604020202020204" pitchFamily="34" charset="0"/>
              </a:rPr>
              <a:t>CSI</a:t>
            </a:r>
          </a:p>
        </p:txBody>
      </p:sp>
      <p:grpSp>
        <p:nvGrpSpPr>
          <p:cNvPr id="20" name="Group 19">
            <a:extLst>
              <a:ext uri="{FF2B5EF4-FFF2-40B4-BE49-F238E27FC236}">
                <a16:creationId xmlns:a16="http://schemas.microsoft.com/office/drawing/2014/main" id="{80AF9598-48B7-41AE-8312-23AE2EDA3694}"/>
              </a:ext>
            </a:extLst>
          </p:cNvPr>
          <p:cNvGrpSpPr/>
          <p:nvPr/>
        </p:nvGrpSpPr>
        <p:grpSpPr>
          <a:xfrm>
            <a:off x="4978381" y="5001840"/>
            <a:ext cx="6443937" cy="891973"/>
            <a:chOff x="4978381" y="5001840"/>
            <a:chExt cx="6443937" cy="891973"/>
          </a:xfrm>
        </p:grpSpPr>
        <p:sp>
          <p:nvSpPr>
            <p:cNvPr id="6" name="Rectangle 2">
              <a:extLst>
                <a:ext uri="{FF2B5EF4-FFF2-40B4-BE49-F238E27FC236}">
                  <a16:creationId xmlns:a16="http://schemas.microsoft.com/office/drawing/2014/main" id="{27AA94A0-FE56-4A45-AA22-FB66ABD71182}"/>
                </a:ext>
              </a:extLst>
            </p:cNvPr>
            <p:cNvSpPr txBox="1">
              <a:spLocks noChangeArrowheads="1"/>
            </p:cNvSpPr>
            <p:nvPr/>
          </p:nvSpPr>
          <p:spPr bwMode="auto">
            <a:xfrm>
              <a:off x="5408149" y="5007573"/>
              <a:ext cx="6014169" cy="40147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Calibri" pitchFamily="34" charset="0"/>
                </a:rPr>
                <a:t>Scores represent your performance as rated by customers.</a:t>
              </a:r>
              <a:endParaRPr kumimoji="0" lang="en-US" sz="1200" b="0" i="0" u="none" strike="noStrike" kern="1200" cap="none" spc="0" normalizeH="0" baseline="0" noProof="0" dirty="0">
                <a:ln>
                  <a:noFill/>
                </a:ln>
                <a:solidFill>
                  <a:srgbClr val="F2F2F2"/>
                </a:solidFill>
                <a:effectLst/>
                <a:uLnTx/>
                <a:uFillTx/>
                <a:latin typeface="Arial Nova Light" panose="020B0304020202020204" pitchFamily="34" charset="0"/>
                <a:ea typeface="ＭＳ Ｐゴシック" pitchFamily="8" charset="-128"/>
                <a:cs typeface="Calibri" pitchFamily="34" charset="0"/>
              </a:endParaRPr>
            </a:p>
          </p:txBody>
        </p:sp>
        <p:sp>
          <p:nvSpPr>
            <p:cNvPr id="7" name="Rectangle 2">
              <a:extLst>
                <a:ext uri="{FF2B5EF4-FFF2-40B4-BE49-F238E27FC236}">
                  <a16:creationId xmlns:a16="http://schemas.microsoft.com/office/drawing/2014/main" id="{8EF282D0-81D4-4C21-B17A-9AF550C87EA2}"/>
                </a:ext>
              </a:extLst>
            </p:cNvPr>
            <p:cNvSpPr txBox="1">
              <a:spLocks noChangeArrowheads="1"/>
            </p:cNvSpPr>
            <p:nvPr/>
          </p:nvSpPr>
          <p:spPr bwMode="auto">
            <a:xfrm>
              <a:off x="5408149" y="5465209"/>
              <a:ext cx="6014169" cy="4254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Calibri" pitchFamily="34" charset="0"/>
                </a:rPr>
                <a:t>Impacts show you which driver has the most/least leverage – where improvements matter most/least to your customers</a:t>
              </a:r>
              <a:endParaRPr kumimoji="0" lang="en-US" sz="1200" b="0" i="0" u="none" strike="noStrike" kern="1200" cap="none" spc="0" normalizeH="0" baseline="0" noProof="0" dirty="0">
                <a:ln>
                  <a:noFill/>
                </a:ln>
                <a:solidFill>
                  <a:srgbClr val="3F3F3F"/>
                </a:solidFill>
                <a:effectLst/>
                <a:uLnTx/>
                <a:uFillTx/>
                <a:latin typeface="Arial Nova Light" panose="020B0304020202020204" pitchFamily="34" charset="0"/>
                <a:ea typeface="ＭＳ Ｐゴシック" pitchFamily="8" charset="-128"/>
                <a:cs typeface="Calibri" pitchFamily="34" charset="0"/>
              </a:endParaRPr>
            </a:p>
          </p:txBody>
        </p:sp>
        <p:sp>
          <p:nvSpPr>
            <p:cNvPr id="8" name="Rounded Rectangle 264">
              <a:extLst>
                <a:ext uri="{FF2B5EF4-FFF2-40B4-BE49-F238E27FC236}">
                  <a16:creationId xmlns:a16="http://schemas.microsoft.com/office/drawing/2014/main" id="{12FBB047-CA80-4057-A750-4E0C994787A1}"/>
                </a:ext>
              </a:extLst>
            </p:cNvPr>
            <p:cNvSpPr/>
            <p:nvPr/>
          </p:nvSpPr>
          <p:spPr>
            <a:xfrm>
              <a:off x="4978381" y="5001840"/>
              <a:ext cx="429768" cy="381000"/>
            </a:xfrm>
            <a:prstGeom prst="roundRect">
              <a:avLst>
                <a:gd name="adj" fmla="val 0"/>
              </a:avLst>
            </a:prstGeom>
            <a:solidFill>
              <a:schemeClr val="accent1"/>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3F3F3F">
                    <a:lumMod val="50000"/>
                    <a:lumOff val="50000"/>
                  </a:srgbClr>
                </a:solidFill>
                <a:effectLst/>
                <a:uLnTx/>
                <a:uFillTx/>
                <a:latin typeface="Arial Nova Light" panose="020B0304020202020204" pitchFamily="34" charset="0"/>
                <a:ea typeface="ＭＳ Ｐゴシック" pitchFamily="8" charset="-128"/>
                <a:cs typeface="Calibri" pitchFamily="34" charset="0"/>
              </a:endParaRPr>
            </a:p>
          </p:txBody>
        </p:sp>
        <p:sp>
          <p:nvSpPr>
            <p:cNvPr id="9" name="Rounded Rectangle 265">
              <a:extLst>
                <a:ext uri="{FF2B5EF4-FFF2-40B4-BE49-F238E27FC236}">
                  <a16:creationId xmlns:a16="http://schemas.microsoft.com/office/drawing/2014/main" id="{A3C76283-1A77-48AC-A522-8D589D538327}"/>
                </a:ext>
              </a:extLst>
            </p:cNvPr>
            <p:cNvSpPr/>
            <p:nvPr/>
          </p:nvSpPr>
          <p:spPr>
            <a:xfrm>
              <a:off x="4978381" y="5512813"/>
              <a:ext cx="429768" cy="381000"/>
            </a:xfrm>
            <a:prstGeom prst="roundRect">
              <a:avLst>
                <a:gd name="adj" fmla="val 0"/>
              </a:avLst>
            </a:prstGeom>
            <a:solidFill>
              <a:schemeClr val="accent2"/>
            </a:solidFill>
            <a:ln>
              <a:no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00" b="0" i="0" u="none" strike="noStrike" kern="1200" cap="none" spc="0" normalizeH="0" baseline="0" noProof="0" dirty="0">
                <a:ln>
                  <a:noFill/>
                </a:ln>
                <a:solidFill>
                  <a:srgbClr val="7A9DC1"/>
                </a:solidFill>
                <a:effectLst/>
                <a:uLnTx/>
                <a:uFillTx/>
                <a:latin typeface="Arial Nova Light" panose="020B0304020202020204" pitchFamily="34" charset="0"/>
                <a:ea typeface="ＭＳ Ｐゴシック" pitchFamily="8" charset="-128"/>
                <a:cs typeface="Calibri" pitchFamily="34" charset="0"/>
              </a:endParaRPr>
            </a:p>
          </p:txBody>
        </p:sp>
      </p:grpSp>
      <p:graphicFrame>
        <p:nvGraphicFramePr>
          <p:cNvPr id="11" name="Chart 10">
            <a:extLst>
              <a:ext uri="{FF2B5EF4-FFF2-40B4-BE49-F238E27FC236}">
                <a16:creationId xmlns:a16="http://schemas.microsoft.com/office/drawing/2014/main" id="{ED406BA8-DEC1-4B7A-B154-450D53112EB9}"/>
              </a:ext>
            </a:extLst>
          </p:cNvPr>
          <p:cNvGraphicFramePr>
            <a:graphicFrameLocks/>
          </p:cNvGraphicFramePr>
          <p:nvPr>
            <p:custDataLst>
              <p:tags r:id="rId1"/>
            </p:custDataLst>
          </p:nvPr>
        </p:nvGraphicFramePr>
        <p:xfrm>
          <a:off x="4634909" y="2187249"/>
          <a:ext cx="2922182" cy="2775097"/>
        </p:xfrm>
        <a:graphic>
          <a:graphicData uri="http://schemas.openxmlformats.org/drawingml/2006/chart">
            <c:chart xmlns:c="http://schemas.openxmlformats.org/drawingml/2006/chart" xmlns:r="http://schemas.openxmlformats.org/officeDocument/2006/relationships" r:id="rId4"/>
          </a:graphicData>
        </a:graphic>
      </p:graphicFrame>
      <p:sp>
        <p:nvSpPr>
          <p:cNvPr id="10" name="Rectangle 9">
            <a:extLst>
              <a:ext uri="{FF2B5EF4-FFF2-40B4-BE49-F238E27FC236}">
                <a16:creationId xmlns:a16="http://schemas.microsoft.com/office/drawing/2014/main" id="{827C34C9-974A-45DD-B212-ED4E9FF616AA}"/>
              </a:ext>
            </a:extLst>
          </p:cNvPr>
          <p:cNvSpPr/>
          <p:nvPr/>
        </p:nvSpPr>
        <p:spPr>
          <a:xfrm>
            <a:off x="688668" y="4303815"/>
            <a:ext cx="3192216" cy="2464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Nova Light" panose="020B0304020202020204" pitchFamily="34" charset="0"/>
                <a:ea typeface="+mn-ea"/>
                <a:cs typeface="+mn-cs"/>
              </a:rPr>
              <a:t>Scores for FY20 YTD; impacts for FY19</a:t>
            </a:r>
          </a:p>
        </p:txBody>
      </p:sp>
      <p:graphicFrame>
        <p:nvGraphicFramePr>
          <p:cNvPr id="12" name="Table 11">
            <a:extLst>
              <a:ext uri="{FF2B5EF4-FFF2-40B4-BE49-F238E27FC236}">
                <a16:creationId xmlns:a16="http://schemas.microsoft.com/office/drawing/2014/main" id="{391910B7-F5B9-4F01-8D66-4FC8B4568666}"/>
              </a:ext>
            </a:extLst>
          </p:cNvPr>
          <p:cNvGraphicFramePr>
            <a:graphicFrameLocks noGrp="1"/>
          </p:cNvGraphicFramePr>
          <p:nvPr>
            <p:extLst>
              <p:ext uri="{D42A27DB-BD31-4B8C-83A1-F6EECF244321}">
                <p14:modId xmlns:p14="http://schemas.microsoft.com/office/powerpoint/2010/main" val="1061680354"/>
              </p:ext>
            </p:extLst>
          </p:nvPr>
        </p:nvGraphicFramePr>
        <p:xfrm>
          <a:off x="688668" y="1887597"/>
          <a:ext cx="3657601" cy="3825678"/>
        </p:xfrm>
        <a:graphic>
          <a:graphicData uri="http://schemas.openxmlformats.org/drawingml/2006/table">
            <a:tbl>
              <a:tblPr firstRow="1" bandRow="1">
                <a:tableStyleId>{00A15C55-8517-42AA-B614-E9B94910E393}</a:tableStyleId>
              </a:tblPr>
              <a:tblGrid>
                <a:gridCol w="581892">
                  <a:extLst>
                    <a:ext uri="{9D8B030D-6E8A-4147-A177-3AD203B41FA5}">
                      <a16:colId xmlns:a16="http://schemas.microsoft.com/office/drawing/2014/main" val="1430147736"/>
                    </a:ext>
                  </a:extLst>
                </a:gridCol>
                <a:gridCol w="581892">
                  <a:extLst>
                    <a:ext uri="{9D8B030D-6E8A-4147-A177-3AD203B41FA5}">
                      <a16:colId xmlns:a16="http://schemas.microsoft.com/office/drawing/2014/main" val="3782992235"/>
                    </a:ext>
                  </a:extLst>
                </a:gridCol>
                <a:gridCol w="2493817">
                  <a:extLst>
                    <a:ext uri="{9D8B030D-6E8A-4147-A177-3AD203B41FA5}">
                      <a16:colId xmlns:a16="http://schemas.microsoft.com/office/drawing/2014/main" val="4114742946"/>
                    </a:ext>
                  </a:extLst>
                </a:gridCol>
              </a:tblGrid>
              <a:tr h="503379">
                <a:tc>
                  <a:txBody>
                    <a:bodyPr/>
                    <a:lstStyle/>
                    <a:p>
                      <a:pPr algn="ctr" rtl="0" fontAlgn="ctr"/>
                      <a:r>
                        <a:rPr lang="en-US" sz="1600" b="0" i="0" u="none" strike="noStrike" dirty="0">
                          <a:solidFill>
                            <a:srgbClr val="FFFFFF"/>
                          </a:solidFill>
                          <a:effectLst/>
                          <a:latin typeface="Arial Nova Light" panose="020B0304020202020204" pitchFamily="34" charset="0"/>
                        </a:rPr>
                        <a:t>85</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600" b="0" i="0" u="none" strike="noStrike" dirty="0">
                          <a:solidFill>
                            <a:srgbClr val="FFFFFF"/>
                          </a:solidFill>
                          <a:effectLst/>
                          <a:latin typeface="Arial Nova Light" panose="020B0304020202020204" pitchFamily="34" charset="0"/>
                        </a:rPr>
                        <a:t>1.5</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rtl="0" fontAlgn="ctr"/>
                      <a:r>
                        <a:rPr lang="en-US" sz="1600" b="0" i="0" u="none" strike="noStrike" dirty="0">
                          <a:solidFill>
                            <a:srgbClr val="3F3F3F"/>
                          </a:solidFill>
                          <a:effectLst/>
                          <a:latin typeface="Arial Nova Light" panose="020B0304020202020204" pitchFamily="34" charset="0"/>
                        </a:rPr>
                        <a:t>Customer Support</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38377326"/>
                  </a:ext>
                </a:extLst>
              </a:tr>
              <a:tr h="503379">
                <a:tc>
                  <a:txBody>
                    <a:bodyPr/>
                    <a:lstStyle/>
                    <a:p>
                      <a:pPr algn="ctr" rtl="0" fontAlgn="ctr"/>
                      <a:r>
                        <a:rPr lang="en-US" sz="1600" b="0" i="0" u="none" strike="noStrike" dirty="0">
                          <a:solidFill>
                            <a:srgbClr val="FFFFFF"/>
                          </a:solidFill>
                          <a:effectLst/>
                          <a:latin typeface="Arial Nova Light" panose="020B0304020202020204" pitchFamily="34" charset="0"/>
                        </a:rPr>
                        <a:t>83</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600" b="0" i="0" u="none" strike="noStrike" dirty="0">
                          <a:solidFill>
                            <a:srgbClr val="FFFFFF"/>
                          </a:solidFill>
                          <a:effectLst/>
                          <a:latin typeface="Arial Nova Light" panose="020B0304020202020204" pitchFamily="34" charset="0"/>
                        </a:rPr>
                        <a:t>1.1</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rtl="0" fontAlgn="ctr"/>
                      <a:r>
                        <a:rPr lang="en-US" sz="1600" b="0" i="0" u="none" strike="noStrike" dirty="0">
                          <a:solidFill>
                            <a:srgbClr val="3F3F3F"/>
                          </a:solidFill>
                          <a:effectLst/>
                          <a:latin typeface="Arial Nova Light" panose="020B0304020202020204" pitchFamily="34" charset="0"/>
                        </a:rPr>
                        <a:t>Product Documentation</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7415215"/>
                  </a:ext>
                </a:extLst>
              </a:tr>
              <a:tr h="704730">
                <a:tc>
                  <a:txBody>
                    <a:bodyPr/>
                    <a:lstStyle/>
                    <a:p>
                      <a:pPr algn="ctr" rtl="0" fontAlgn="ctr"/>
                      <a:r>
                        <a:rPr lang="en-US" sz="1600" b="0" i="0" u="none" strike="noStrike" dirty="0">
                          <a:solidFill>
                            <a:srgbClr val="FFFFFF"/>
                          </a:solidFill>
                          <a:effectLst/>
                          <a:latin typeface="Arial Nova Light" panose="020B0304020202020204" pitchFamily="34" charset="0"/>
                        </a:rPr>
                        <a:t>85</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600" b="0" i="0" u="none" strike="noStrike" dirty="0">
                          <a:solidFill>
                            <a:srgbClr val="FFFFFF"/>
                          </a:solidFill>
                          <a:effectLst/>
                          <a:latin typeface="Arial Nova Light" panose="020B0304020202020204" pitchFamily="34" charset="0"/>
                        </a:rPr>
                        <a:t>1.0</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rtl="0" fontAlgn="ctr"/>
                      <a:r>
                        <a:rPr lang="en-US" sz="1600" b="0" i="0" u="none" strike="noStrike" dirty="0">
                          <a:solidFill>
                            <a:srgbClr val="3F3F3F"/>
                          </a:solidFill>
                          <a:effectLst/>
                          <a:latin typeface="Arial Nova Light" panose="020B0304020202020204" pitchFamily="34" charset="0"/>
                        </a:rPr>
                        <a:t>Product Selection and Order</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533577216"/>
                  </a:ext>
                </a:extLst>
              </a:tr>
              <a:tr h="704730">
                <a:tc>
                  <a:txBody>
                    <a:bodyPr/>
                    <a:lstStyle/>
                    <a:p>
                      <a:pPr algn="ctr" rtl="0" fontAlgn="ctr"/>
                      <a:r>
                        <a:rPr lang="en-US" sz="1600" b="0" i="0" u="none" strike="noStrike" dirty="0">
                          <a:solidFill>
                            <a:srgbClr val="FFFFFF"/>
                          </a:solidFill>
                          <a:effectLst/>
                          <a:latin typeface="Arial Nova Light" panose="020B0304020202020204" pitchFamily="34" charset="0"/>
                        </a:rPr>
                        <a:t>87</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600" b="0" i="0" u="none" strike="noStrike" dirty="0">
                          <a:solidFill>
                            <a:srgbClr val="FFFFFF"/>
                          </a:solidFill>
                          <a:effectLst/>
                          <a:latin typeface="Arial Nova Light" panose="020B0304020202020204" pitchFamily="34" charset="0"/>
                        </a:rPr>
                        <a:t>0.9</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rtl="0" fontAlgn="ctr"/>
                      <a:r>
                        <a:rPr lang="en-US" sz="1600" b="0" i="0" u="none" strike="noStrike" dirty="0">
                          <a:solidFill>
                            <a:srgbClr val="3F3F3F"/>
                          </a:solidFill>
                          <a:effectLst/>
                          <a:latin typeface="Arial Nova Light" panose="020B0304020202020204" pitchFamily="34" charset="0"/>
                        </a:rPr>
                        <a:t>Product Quality</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58805860"/>
                  </a:ext>
                </a:extLst>
              </a:tr>
              <a:tr h="704730">
                <a:tc>
                  <a:txBody>
                    <a:bodyPr/>
                    <a:lstStyle/>
                    <a:p>
                      <a:pPr algn="ctr" rtl="0" fontAlgn="ctr"/>
                      <a:r>
                        <a:rPr lang="en-US" sz="1600" b="0" i="0" u="none" strike="noStrike" dirty="0">
                          <a:solidFill>
                            <a:srgbClr val="FFFFFF"/>
                          </a:solidFill>
                          <a:effectLst/>
                          <a:latin typeface="Arial Nova Light" panose="020B0304020202020204" pitchFamily="34" charset="0"/>
                        </a:rPr>
                        <a:t>84</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600" b="0" i="0" u="none" strike="noStrike" dirty="0">
                          <a:solidFill>
                            <a:srgbClr val="FFFFFF"/>
                          </a:solidFill>
                          <a:effectLst/>
                          <a:latin typeface="Arial Nova Light" panose="020B0304020202020204" pitchFamily="34" charset="0"/>
                        </a:rPr>
                        <a:t>0.7</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rtl="0" fontAlgn="ctr"/>
                      <a:r>
                        <a:rPr lang="en-US" sz="1600" b="0" i="0" u="none" strike="noStrike" dirty="0">
                          <a:solidFill>
                            <a:srgbClr val="3F3F3F"/>
                          </a:solidFill>
                          <a:effectLst/>
                          <a:latin typeface="Arial Nova Light" panose="020B0304020202020204" pitchFamily="34" charset="0"/>
                        </a:rPr>
                        <a:t>Product Search</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45025952"/>
                  </a:ext>
                </a:extLst>
              </a:tr>
              <a:tr h="704730">
                <a:tc>
                  <a:txBody>
                    <a:bodyPr/>
                    <a:lstStyle/>
                    <a:p>
                      <a:pPr algn="ctr" rtl="0" fontAlgn="ctr"/>
                      <a:r>
                        <a:rPr lang="en-US" sz="1600" b="0" i="0" u="none" strike="noStrike" dirty="0">
                          <a:solidFill>
                            <a:srgbClr val="FFFFFF"/>
                          </a:solidFill>
                          <a:effectLst/>
                          <a:latin typeface="Arial Nova Light" panose="020B0304020202020204" pitchFamily="34" charset="0"/>
                        </a:rPr>
                        <a:t>86</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rtl="0" fontAlgn="ctr"/>
                      <a:r>
                        <a:rPr lang="en-US" sz="1600" b="0" i="0" u="none" strike="noStrike" dirty="0">
                          <a:solidFill>
                            <a:srgbClr val="FFFFFF"/>
                          </a:solidFill>
                          <a:effectLst/>
                          <a:latin typeface="Arial Nova Light" panose="020B0304020202020204" pitchFamily="34" charset="0"/>
                        </a:rPr>
                        <a:t>0.6</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rtl="0" fontAlgn="ctr"/>
                      <a:r>
                        <a:rPr lang="en-US" sz="1600" b="0" i="0" u="none" strike="noStrike" dirty="0">
                          <a:solidFill>
                            <a:srgbClr val="3F3F3F"/>
                          </a:solidFill>
                          <a:effectLst/>
                          <a:latin typeface="Arial Nova Light" panose="020B0304020202020204" pitchFamily="34" charset="0"/>
                        </a:rPr>
                        <a:t>Delivery</a:t>
                      </a:r>
                    </a:p>
                  </a:txBody>
                  <a:tcPr marL="7620" marR="7620" marT="7620" marB="0"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121990534"/>
                  </a:ext>
                </a:extLst>
              </a:tr>
            </a:tbl>
          </a:graphicData>
        </a:graphic>
      </p:graphicFrame>
      <p:graphicFrame>
        <p:nvGraphicFramePr>
          <p:cNvPr id="13" name="Table 12">
            <a:extLst>
              <a:ext uri="{FF2B5EF4-FFF2-40B4-BE49-F238E27FC236}">
                <a16:creationId xmlns:a16="http://schemas.microsoft.com/office/drawing/2014/main" id="{CABDDE77-F057-4A1D-BFD3-E5D81D7FB419}"/>
              </a:ext>
            </a:extLst>
          </p:cNvPr>
          <p:cNvGraphicFramePr>
            <a:graphicFrameLocks noGrp="1"/>
          </p:cNvGraphicFramePr>
          <p:nvPr>
            <p:extLst>
              <p:ext uri="{D42A27DB-BD31-4B8C-83A1-F6EECF244321}">
                <p14:modId xmlns:p14="http://schemas.microsoft.com/office/powerpoint/2010/main" val="648452666"/>
              </p:ext>
            </p:extLst>
          </p:nvPr>
        </p:nvGraphicFramePr>
        <p:xfrm>
          <a:off x="7793667" y="2913703"/>
          <a:ext cx="4023360" cy="1463040"/>
        </p:xfrm>
        <a:graphic>
          <a:graphicData uri="http://schemas.openxmlformats.org/drawingml/2006/table">
            <a:tbl>
              <a:tblPr firstRow="1" bandRow="1">
                <a:tableStyleId>{00A15C55-8517-42AA-B614-E9B94910E393}</a:tableStyleId>
              </a:tblPr>
              <a:tblGrid>
                <a:gridCol w="2743200">
                  <a:extLst>
                    <a:ext uri="{9D8B030D-6E8A-4147-A177-3AD203B41FA5}">
                      <a16:colId xmlns:a16="http://schemas.microsoft.com/office/drawing/2014/main" val="2902678691"/>
                    </a:ext>
                  </a:extLst>
                </a:gridCol>
                <a:gridCol w="640080">
                  <a:extLst>
                    <a:ext uri="{9D8B030D-6E8A-4147-A177-3AD203B41FA5}">
                      <a16:colId xmlns:a16="http://schemas.microsoft.com/office/drawing/2014/main" val="2736637542"/>
                    </a:ext>
                  </a:extLst>
                </a:gridCol>
                <a:gridCol w="640080">
                  <a:extLst>
                    <a:ext uri="{9D8B030D-6E8A-4147-A177-3AD203B41FA5}">
                      <a16:colId xmlns:a16="http://schemas.microsoft.com/office/drawing/2014/main" val="832945661"/>
                    </a:ext>
                  </a:extLst>
                </a:gridCol>
              </a:tblGrid>
              <a:tr h="731520">
                <a:tc>
                  <a:txBody>
                    <a:bodyPr/>
                    <a:lstStyle/>
                    <a:p>
                      <a:pPr algn="ctr">
                        <a:defRPr/>
                      </a:pPr>
                      <a:r>
                        <a:rPr lang="en-US" sz="1600" b="0" dirty="0">
                          <a:solidFill>
                            <a:schemeClr val="tx1"/>
                          </a:solidFill>
                        </a:rPr>
                        <a:t>Likelihood to Recommend</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defRPr/>
                      </a:pPr>
                      <a:r>
                        <a:rPr lang="en-US" sz="1600" b="0" dirty="0">
                          <a:solidFill>
                            <a:schemeClr val="bg1"/>
                          </a:solidFill>
                        </a:rPr>
                        <a:t>3.8</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defRPr/>
                      </a:pPr>
                      <a:r>
                        <a:rPr lang="en-US" sz="1600" b="0" dirty="0"/>
                        <a:t>87</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354156251"/>
                  </a:ext>
                </a:extLst>
              </a:tr>
              <a:tr h="731520">
                <a:tc>
                  <a:txBody>
                    <a:bodyPr/>
                    <a:lstStyle/>
                    <a:p>
                      <a:pPr algn="ctr">
                        <a:defRPr/>
                      </a:pPr>
                      <a:r>
                        <a:rPr lang="en-US" sz="1600" b="0" dirty="0">
                          <a:solidFill>
                            <a:schemeClr val="tx1"/>
                          </a:solidFill>
                        </a:rPr>
                        <a:t>Likelihood to Use Services in Future</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defRPr/>
                      </a:pPr>
                      <a:r>
                        <a:rPr lang="en-US" sz="1600" b="0" dirty="0">
                          <a:solidFill>
                            <a:schemeClr val="bg1"/>
                          </a:solidFill>
                        </a:rPr>
                        <a:t>3.4</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defRPr/>
                      </a:pPr>
                      <a:r>
                        <a:rPr lang="en-US" sz="1600" b="0" dirty="0">
                          <a:solidFill>
                            <a:schemeClr val="bg1"/>
                          </a:solidFill>
                        </a:rPr>
                        <a:t>88</a:t>
                      </a:r>
                    </a:p>
                  </a:txBody>
                  <a:tcPr anchor="ctr">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20912960"/>
                  </a:ext>
                </a:extLst>
              </a:tr>
            </a:tbl>
          </a:graphicData>
        </a:graphic>
      </p:graphicFrame>
      <p:cxnSp>
        <p:nvCxnSpPr>
          <p:cNvPr id="14" name="Straight Arrow Connector 13">
            <a:extLst>
              <a:ext uri="{FF2B5EF4-FFF2-40B4-BE49-F238E27FC236}">
                <a16:creationId xmlns:a16="http://schemas.microsoft.com/office/drawing/2014/main" id="{1D603A47-0978-417A-BEE5-614AA7175782}"/>
              </a:ext>
            </a:extLst>
          </p:cNvPr>
          <p:cNvCxnSpPr>
            <a:cxnSpLocks/>
          </p:cNvCxnSpPr>
          <p:nvPr/>
        </p:nvCxnSpPr>
        <p:spPr>
          <a:xfrm>
            <a:off x="7354538" y="3671227"/>
            <a:ext cx="385964" cy="0"/>
          </a:xfrm>
          <a:prstGeom prst="straightConnector1">
            <a:avLst/>
          </a:prstGeom>
          <a:ln>
            <a:solidFill>
              <a:srgbClr val="4D4D4D"/>
            </a:solidFill>
            <a:prstDash val="solid"/>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F24E7D8-9D8D-4716-8E6A-06C6A104BA0E}"/>
              </a:ext>
            </a:extLst>
          </p:cNvPr>
          <p:cNvCxnSpPr>
            <a:cxnSpLocks/>
          </p:cNvCxnSpPr>
          <p:nvPr/>
        </p:nvCxnSpPr>
        <p:spPr>
          <a:xfrm>
            <a:off x="4572924" y="3694623"/>
            <a:ext cx="371475" cy="0"/>
          </a:xfrm>
          <a:prstGeom prst="straightConnector1">
            <a:avLst/>
          </a:prstGeom>
          <a:ln>
            <a:solidFill>
              <a:srgbClr val="4D4D4D"/>
            </a:solidFill>
            <a:prstDash val="solid"/>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2BAA9256-56F2-4BA1-8366-035DE27D0EC1}"/>
              </a:ext>
            </a:extLst>
          </p:cNvPr>
          <p:cNvSpPr/>
          <p:nvPr/>
        </p:nvSpPr>
        <p:spPr>
          <a:xfrm>
            <a:off x="5004153" y="3853207"/>
            <a:ext cx="2304376" cy="86177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Arial" panose="020B0604020202020204" pitchFamily="34" charset="0"/>
              </a:rPr>
              <a:t>Overall Satisfaction: 82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Arial" panose="020B0604020202020204" pitchFamily="34" charset="0"/>
              </a:rPr>
              <a:t>Compared to Expectations: 77</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Arial" panose="020B0604020202020204" pitchFamily="34" charset="0"/>
              </a:rPr>
              <a:t>Compared to Ideal: 78</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mn-cs"/>
              </a:rPr>
              <a:t>n = </a:t>
            </a:r>
            <a:r>
              <a:rPr lang="en-US" sz="1400" dirty="0">
                <a:solidFill>
                  <a:srgbClr val="3F3F3F"/>
                </a:solidFill>
                <a:latin typeface="Arial Nova Light" panose="020B0304020202020204" pitchFamily="34" charset="0"/>
              </a:rPr>
              <a:t>4,582</a:t>
            </a:r>
            <a:endParaRPr kumimoji="0" lang="en-US" sz="14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mn-cs"/>
            </a:endParaRPr>
          </a:p>
        </p:txBody>
      </p:sp>
      <p:sp>
        <p:nvSpPr>
          <p:cNvPr id="18" name="TextBox 1">
            <a:extLst>
              <a:ext uri="{FF2B5EF4-FFF2-40B4-BE49-F238E27FC236}">
                <a16:creationId xmlns:a16="http://schemas.microsoft.com/office/drawing/2014/main" id="{0CD8C528-2729-4249-92F1-A9A57F05CEF5}"/>
              </a:ext>
            </a:extLst>
          </p:cNvPr>
          <p:cNvSpPr txBox="1"/>
          <p:nvPr/>
        </p:nvSpPr>
        <p:spPr>
          <a:xfrm>
            <a:off x="5045361" y="3304501"/>
            <a:ext cx="2221961" cy="555639"/>
          </a:xfrm>
          <a:prstGeom prst="rect">
            <a:avLst/>
          </a:prstGeom>
        </p:spPr>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Arial" panose="020B0604020202020204" pitchFamily="34" charset="0"/>
              </a:rPr>
              <a:t>79</a:t>
            </a:r>
            <a:endParaRPr kumimoji="0" lang="en-US" sz="72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Arial" panose="020B0604020202020204" pitchFamily="34" charset="0"/>
            </a:endParaRPr>
          </a:p>
        </p:txBody>
      </p:sp>
      <p:sp>
        <p:nvSpPr>
          <p:cNvPr id="21" name="Right Bracket 20">
            <a:extLst>
              <a:ext uri="{FF2B5EF4-FFF2-40B4-BE49-F238E27FC236}">
                <a16:creationId xmlns:a16="http://schemas.microsoft.com/office/drawing/2014/main" id="{40F3CEAC-ACF7-4E9F-9551-9291840DC596}"/>
              </a:ext>
            </a:extLst>
          </p:cNvPr>
          <p:cNvSpPr/>
          <p:nvPr/>
        </p:nvSpPr>
        <p:spPr>
          <a:xfrm>
            <a:off x="4408254" y="1887597"/>
            <a:ext cx="84323" cy="3901401"/>
          </a:xfrm>
          <a:prstGeom prst="righ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mn-cs"/>
            </a:endParaRPr>
          </a:p>
        </p:txBody>
      </p:sp>
      <p:sp>
        <p:nvSpPr>
          <p:cNvPr id="22" name="TextBox 21">
            <a:extLst>
              <a:ext uri="{FF2B5EF4-FFF2-40B4-BE49-F238E27FC236}">
                <a16:creationId xmlns:a16="http://schemas.microsoft.com/office/drawing/2014/main" id="{645A04E3-929F-4460-96F6-186D8A75906A}"/>
              </a:ext>
            </a:extLst>
          </p:cNvPr>
          <p:cNvSpPr txBox="1"/>
          <p:nvPr/>
        </p:nvSpPr>
        <p:spPr>
          <a:xfrm>
            <a:off x="7729973" y="1409952"/>
            <a:ext cx="402336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3F3F3F"/>
                </a:solidFill>
                <a:effectLst/>
                <a:uLnTx/>
                <a:uFillTx/>
                <a:latin typeface="Arial Nova" panose="020B0504020202020204" pitchFamily="34" charset="0"/>
                <a:ea typeface="+mn-ea"/>
                <a:cs typeface="Arial" panose="020B0604020202020204" pitchFamily="34" charset="0"/>
              </a:rPr>
              <a:t>Future Behaviors</a:t>
            </a:r>
          </a:p>
        </p:txBody>
      </p:sp>
    </p:spTree>
    <p:extLst>
      <p:ext uri="{BB962C8B-B14F-4D97-AF65-F5344CB8AC3E}">
        <p14:creationId xmlns:p14="http://schemas.microsoft.com/office/powerpoint/2010/main" val="2156945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585C0-C42D-4CE6-87B2-14A5F50C3E28}"/>
              </a:ext>
            </a:extLst>
          </p:cNvPr>
          <p:cNvSpPr>
            <a:spLocks noGrp="1"/>
          </p:cNvSpPr>
          <p:nvPr>
            <p:ph type="title"/>
          </p:nvPr>
        </p:nvSpPr>
        <p:spPr/>
        <p:txBody>
          <a:bodyPr/>
          <a:lstStyle/>
          <a:p>
            <a:r>
              <a:rPr lang="en-US" dirty="0"/>
              <a:t>NASA EOSDIS Satisfaction Priority Matrix</a:t>
            </a:r>
          </a:p>
        </p:txBody>
      </p:sp>
      <p:sp>
        <p:nvSpPr>
          <p:cNvPr id="3" name="Text Placeholder 2">
            <a:extLst>
              <a:ext uri="{FF2B5EF4-FFF2-40B4-BE49-F238E27FC236}">
                <a16:creationId xmlns:a16="http://schemas.microsoft.com/office/drawing/2014/main" id="{B22BCD25-9EFB-46F2-82CE-02788A59EF3F}"/>
              </a:ext>
            </a:extLst>
          </p:cNvPr>
          <p:cNvSpPr>
            <a:spLocks noGrp="1"/>
          </p:cNvSpPr>
          <p:nvPr>
            <p:ph type="body" sz="quarter" idx="10"/>
          </p:nvPr>
        </p:nvSpPr>
        <p:spPr/>
        <p:txBody>
          <a:bodyPr>
            <a:normAutofit fontScale="85000" lnSpcReduction="20000"/>
          </a:bodyPr>
          <a:lstStyle/>
          <a:p>
            <a:pPr lvl="0">
              <a:lnSpc>
                <a:spcPct val="120000"/>
              </a:lnSpc>
              <a:buSzPct val="100000"/>
              <a:defRPr/>
            </a:pPr>
            <a:r>
              <a:rPr lang="en-US" dirty="0">
                <a:solidFill>
                  <a:srgbClr val="3F3F3F"/>
                </a:solidFill>
                <a:latin typeface="Arial Nova Light"/>
              </a:rPr>
              <a:t>Drivers in the </a:t>
            </a:r>
            <a:r>
              <a:rPr lang="en-US" dirty="0">
                <a:solidFill>
                  <a:srgbClr val="EF9562"/>
                </a:solidFill>
                <a:latin typeface="Arial Nova" panose="020B0504020202020204" pitchFamily="34" charset="0"/>
              </a:rPr>
              <a:t>Top Priority </a:t>
            </a:r>
            <a:r>
              <a:rPr lang="en-US" dirty="0">
                <a:solidFill>
                  <a:srgbClr val="3F3F3F"/>
                </a:solidFill>
                <a:latin typeface="Arial Nova Light"/>
              </a:rPr>
              <a:t>quadrant have a high impact on CSI and a relatively low score. These are the drivers where the organization can achieve significant improvements and see positive changes in customer satisfaction. </a:t>
            </a:r>
          </a:p>
          <a:p>
            <a:pPr lvl="0">
              <a:lnSpc>
                <a:spcPct val="120000"/>
              </a:lnSpc>
              <a:buSzPct val="100000"/>
              <a:defRPr/>
            </a:pPr>
            <a:r>
              <a:rPr lang="en-US" dirty="0">
                <a:solidFill>
                  <a:srgbClr val="4DA1A9"/>
                </a:solidFill>
                <a:latin typeface="Arial Nova" panose="020B0504020202020204" pitchFamily="34" charset="0"/>
              </a:rPr>
              <a:t>Strengths</a:t>
            </a:r>
            <a:r>
              <a:rPr lang="en-US" dirty="0">
                <a:solidFill>
                  <a:srgbClr val="3F3F3F"/>
                </a:solidFill>
                <a:latin typeface="Arial Nova Light"/>
              </a:rPr>
              <a:t> are high impact drivers that also have high scores. There is less room for improvement with these drivers than the Top Priorities, however, these drivers have high impact on satisfaction. </a:t>
            </a:r>
          </a:p>
          <a:p>
            <a:pPr lvl="0">
              <a:lnSpc>
                <a:spcPct val="120000"/>
              </a:lnSpc>
              <a:buSzPct val="100000"/>
              <a:defRPr/>
            </a:pPr>
            <a:r>
              <a:rPr lang="en-US" dirty="0">
                <a:solidFill>
                  <a:srgbClr val="2F58A7"/>
                </a:solidFill>
                <a:latin typeface="Arial Nova" panose="020B0504020202020204" pitchFamily="34" charset="0"/>
              </a:rPr>
              <a:t>Maintain</a:t>
            </a:r>
            <a:r>
              <a:rPr lang="en-US" dirty="0">
                <a:solidFill>
                  <a:srgbClr val="3F3F3F"/>
                </a:solidFill>
                <a:latin typeface="Arial Nova Light"/>
              </a:rPr>
              <a:t> identifies high-scoring drivers that do not have high impact on customer satisfaction. Maintaining the already high scores for these drivers is important. </a:t>
            </a:r>
          </a:p>
          <a:p>
            <a:pPr lvl="0">
              <a:lnSpc>
                <a:spcPct val="120000"/>
              </a:lnSpc>
              <a:buSzPct val="100000"/>
              <a:defRPr/>
            </a:pPr>
            <a:r>
              <a:rPr lang="en-US" dirty="0">
                <a:solidFill>
                  <a:srgbClr val="3F3F3F"/>
                </a:solidFill>
                <a:latin typeface="Arial Nova" panose="020B0504020202020204" pitchFamily="34" charset="0"/>
              </a:rPr>
              <a:t>Secondary Opportunities </a:t>
            </a:r>
            <a:r>
              <a:rPr lang="en-US" dirty="0">
                <a:solidFill>
                  <a:srgbClr val="3F3F3F"/>
                </a:solidFill>
                <a:latin typeface="Arial Nova Light"/>
              </a:rPr>
              <a:t>are drivers that have low impact on satisfaction and are relatively low scoring.</a:t>
            </a:r>
          </a:p>
        </p:txBody>
      </p:sp>
      <p:sp>
        <p:nvSpPr>
          <p:cNvPr id="4" name="Top Priority Shaded Area">
            <a:extLst>
              <a:ext uri="{FF2B5EF4-FFF2-40B4-BE49-F238E27FC236}">
                <a16:creationId xmlns:a16="http://schemas.microsoft.com/office/drawing/2014/main" id="{4353FC56-2524-46D3-917A-D142BE65BDF9}"/>
              </a:ext>
            </a:extLst>
          </p:cNvPr>
          <p:cNvSpPr/>
          <p:nvPr>
            <p:custDataLst>
              <p:tags r:id="rId1"/>
            </p:custDataLst>
          </p:nvPr>
        </p:nvSpPr>
        <p:spPr>
          <a:xfrm>
            <a:off x="8189406" y="3429000"/>
            <a:ext cx="3612829" cy="228402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Maintain">
            <a:extLst>
              <a:ext uri="{FF2B5EF4-FFF2-40B4-BE49-F238E27FC236}">
                <a16:creationId xmlns:a16="http://schemas.microsoft.com/office/drawing/2014/main" id="{3E9CE71F-73E3-4C90-9600-C62C584B9CC8}"/>
              </a:ext>
            </a:extLst>
          </p:cNvPr>
          <p:cNvSpPr txBox="1"/>
          <p:nvPr/>
        </p:nvSpPr>
        <p:spPr>
          <a:xfrm>
            <a:off x="4809110" y="1116450"/>
            <a:ext cx="1645920" cy="441963"/>
          </a:xfrm>
          <a:prstGeom prst="rect">
            <a:avLst/>
          </a:prstGeom>
          <a:solidFill>
            <a:schemeClr val="accent4"/>
          </a:solidFill>
          <a:ln>
            <a:noFill/>
          </a:ln>
        </p:spPr>
        <p:style>
          <a:lnRef idx="1">
            <a:schemeClr val="accent4"/>
          </a:lnRef>
          <a:fillRef idx="2">
            <a:schemeClr val="accent4"/>
          </a:fillRef>
          <a:effectRef idx="1">
            <a:schemeClr val="accent4"/>
          </a:effectRef>
          <a:fontRef idx="minor">
            <a:schemeClr val="dk1"/>
          </a:fontRef>
        </p:style>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Nova Light" panose="020B0304020202020204" pitchFamily="34" charset="0"/>
                <a:ea typeface="+mn-ea"/>
                <a:cs typeface="Arial" pitchFamily="34" charset="0"/>
              </a:rPr>
              <a:t>Maintain</a:t>
            </a:r>
          </a:p>
        </p:txBody>
      </p:sp>
      <p:sp>
        <p:nvSpPr>
          <p:cNvPr id="6" name="Strength">
            <a:extLst>
              <a:ext uri="{FF2B5EF4-FFF2-40B4-BE49-F238E27FC236}">
                <a16:creationId xmlns:a16="http://schemas.microsoft.com/office/drawing/2014/main" id="{B1C51F39-A2B3-437B-BDEA-A2FDED0EBD1F}"/>
              </a:ext>
            </a:extLst>
          </p:cNvPr>
          <p:cNvSpPr txBox="1"/>
          <p:nvPr/>
        </p:nvSpPr>
        <p:spPr>
          <a:xfrm>
            <a:off x="10156316" y="1116450"/>
            <a:ext cx="1645920" cy="441963"/>
          </a:xfrm>
          <a:prstGeom prst="rect">
            <a:avLst/>
          </a:prstGeom>
          <a:solidFill>
            <a:schemeClr val="accent2"/>
          </a:solidFill>
          <a:ln>
            <a:noFill/>
          </a:ln>
        </p:spPr>
        <p:style>
          <a:lnRef idx="1">
            <a:schemeClr val="accent4"/>
          </a:lnRef>
          <a:fillRef idx="2">
            <a:schemeClr val="accent4"/>
          </a:fillRef>
          <a:effectRef idx="1">
            <a:schemeClr val="accent4"/>
          </a:effectRef>
          <a:fontRef idx="minor">
            <a:schemeClr val="dk1"/>
          </a:fontRef>
        </p:style>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Nova Light" panose="020B0304020202020204" pitchFamily="34" charset="0"/>
                <a:ea typeface="+mn-ea"/>
                <a:cs typeface="Arial" pitchFamily="34" charset="0"/>
              </a:rPr>
              <a:t>Strength</a:t>
            </a:r>
          </a:p>
        </p:txBody>
      </p:sp>
      <p:sp>
        <p:nvSpPr>
          <p:cNvPr id="7" name="Secondary Opportunity">
            <a:extLst>
              <a:ext uri="{FF2B5EF4-FFF2-40B4-BE49-F238E27FC236}">
                <a16:creationId xmlns:a16="http://schemas.microsoft.com/office/drawing/2014/main" id="{7BFC9273-D33C-4A27-9BD4-140B457EE491}"/>
              </a:ext>
            </a:extLst>
          </p:cNvPr>
          <p:cNvSpPr txBox="1"/>
          <p:nvPr/>
        </p:nvSpPr>
        <p:spPr>
          <a:xfrm>
            <a:off x="4809110" y="5271064"/>
            <a:ext cx="1645920" cy="441963"/>
          </a:xfrm>
          <a:prstGeom prst="rect">
            <a:avLst/>
          </a:prstGeom>
          <a:solidFill>
            <a:schemeClr val="tx2">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Nova Light" panose="020B0304020202020204" pitchFamily="34" charset="0"/>
                <a:ea typeface="+mn-ea"/>
                <a:cs typeface="Arial" pitchFamily="34" charset="0"/>
              </a:rPr>
              <a:t>Secondary Opportunity</a:t>
            </a:r>
          </a:p>
        </p:txBody>
      </p:sp>
      <p:sp>
        <p:nvSpPr>
          <p:cNvPr id="8" name="Top Priority">
            <a:extLst>
              <a:ext uri="{FF2B5EF4-FFF2-40B4-BE49-F238E27FC236}">
                <a16:creationId xmlns:a16="http://schemas.microsoft.com/office/drawing/2014/main" id="{8A85448E-5426-4CA8-AAE8-8B8BAF21427B}"/>
              </a:ext>
            </a:extLst>
          </p:cNvPr>
          <p:cNvSpPr txBox="1"/>
          <p:nvPr/>
        </p:nvSpPr>
        <p:spPr>
          <a:xfrm>
            <a:off x="10156316" y="5271057"/>
            <a:ext cx="1645920" cy="441970"/>
          </a:xfrm>
          <a:prstGeom prst="rect">
            <a:avLst/>
          </a:prstGeom>
          <a:solidFill>
            <a:schemeClr val="accent3"/>
          </a:solidFill>
          <a:ln>
            <a:noFill/>
          </a:ln>
        </p:spPr>
        <p:style>
          <a:lnRef idx="1">
            <a:schemeClr val="accent4"/>
          </a:lnRef>
          <a:fillRef idx="2">
            <a:schemeClr val="accent4"/>
          </a:fillRef>
          <a:effectRef idx="1">
            <a:schemeClr val="accent4"/>
          </a:effectRef>
          <a:fontRef idx="minor">
            <a:schemeClr val="dk1"/>
          </a:fontRef>
        </p:style>
        <p:txBody>
          <a:bodyPr wrap="square" rtlCol="0"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Arial Nova Light" panose="020B0304020202020204" pitchFamily="34" charset="0"/>
                <a:ea typeface="+mn-ea"/>
                <a:cs typeface="Arial" pitchFamily="34" charset="0"/>
              </a:rPr>
              <a:t>Top Priority</a:t>
            </a:r>
          </a:p>
        </p:txBody>
      </p:sp>
      <p:graphicFrame>
        <p:nvGraphicFramePr>
          <p:cNvPr id="9" name="Priority Matrix">
            <a:extLst>
              <a:ext uri="{FF2B5EF4-FFF2-40B4-BE49-F238E27FC236}">
                <a16:creationId xmlns:a16="http://schemas.microsoft.com/office/drawing/2014/main" id="{454EC286-6B49-462C-A15C-5C7144FE920A}"/>
              </a:ext>
            </a:extLst>
          </p:cNvPr>
          <p:cNvGraphicFramePr>
            <a:graphicFrameLocks noGrp="1"/>
          </p:cNvGraphicFramePr>
          <p:nvPr>
            <p:custDataLst>
              <p:tags r:id="rId2"/>
            </p:custDataLst>
            <p:extLst>
              <p:ext uri="{D42A27DB-BD31-4B8C-83A1-F6EECF244321}">
                <p14:modId xmlns:p14="http://schemas.microsoft.com/office/powerpoint/2010/main" val="391239501"/>
              </p:ext>
            </p:extLst>
          </p:nvPr>
        </p:nvGraphicFramePr>
        <p:xfrm>
          <a:off x="3752851" y="923544"/>
          <a:ext cx="8439149" cy="539099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938799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28F-2C75-4F23-A596-E7C52EE1A511}"/>
              </a:ext>
            </a:extLst>
          </p:cNvPr>
          <p:cNvSpPr>
            <a:spLocks noGrp="1"/>
          </p:cNvSpPr>
          <p:nvPr>
            <p:ph type="title"/>
          </p:nvPr>
        </p:nvSpPr>
        <p:spPr/>
        <p:txBody>
          <a:bodyPr/>
          <a:lstStyle/>
          <a:p>
            <a:r>
              <a:rPr lang="en-US" dirty="0"/>
              <a:t>CSI and Performance Outcomes: Four-Year Trending</a:t>
            </a:r>
          </a:p>
        </p:txBody>
      </p:sp>
      <p:sp>
        <p:nvSpPr>
          <p:cNvPr id="3" name="Text Placeholder 2">
            <a:extLst>
              <a:ext uri="{FF2B5EF4-FFF2-40B4-BE49-F238E27FC236}">
                <a16:creationId xmlns:a16="http://schemas.microsoft.com/office/drawing/2014/main" id="{410D5B33-D6AD-47F5-B35F-F3AEFC13CBFA}"/>
              </a:ext>
            </a:extLst>
          </p:cNvPr>
          <p:cNvSpPr>
            <a:spLocks noGrp="1"/>
          </p:cNvSpPr>
          <p:nvPr>
            <p:ph type="body" sz="quarter" idx="10"/>
          </p:nvPr>
        </p:nvSpPr>
        <p:spPr/>
        <p:txBody>
          <a:bodyPr/>
          <a:lstStyle/>
          <a:p>
            <a:r>
              <a:rPr lang="en-US" dirty="0"/>
              <a:t>Despite some minor fluctuations, both CSI and Future Behaviors have remained relatively consistent over the last four years.</a:t>
            </a:r>
          </a:p>
        </p:txBody>
      </p:sp>
      <p:graphicFrame>
        <p:nvGraphicFramePr>
          <p:cNvPr id="4" name="LVMVChart">
            <a:extLst>
              <a:ext uri="{FF2B5EF4-FFF2-40B4-BE49-F238E27FC236}">
                <a16:creationId xmlns:a16="http://schemas.microsoft.com/office/drawing/2014/main" id="{B17B2E66-1240-4E9D-96AF-9790874C2641}"/>
              </a:ext>
            </a:extLst>
          </p:cNvPr>
          <p:cNvGraphicFramePr>
            <a:graphicFrameLocks/>
          </p:cNvGraphicFramePr>
          <p:nvPr>
            <p:custDataLst>
              <p:tags r:id="rId1"/>
            </p:custDataLst>
            <p:extLst>
              <p:ext uri="{D42A27DB-BD31-4B8C-83A1-F6EECF244321}">
                <p14:modId xmlns:p14="http://schemas.microsoft.com/office/powerpoint/2010/main" val="1698473932"/>
              </p:ext>
            </p:extLst>
          </p:nvPr>
        </p:nvGraphicFramePr>
        <p:xfrm>
          <a:off x="3655386" y="900576"/>
          <a:ext cx="8693624" cy="3683829"/>
        </p:xfrm>
        <a:graphic>
          <a:graphicData uri="http://schemas.openxmlformats.org/drawingml/2006/chart">
            <c:chart xmlns:c="http://schemas.openxmlformats.org/drawingml/2006/chart" xmlns:r="http://schemas.openxmlformats.org/officeDocument/2006/relationships" r:id="rId22"/>
          </a:graphicData>
        </a:graphic>
      </p:graphicFrame>
      <p:graphicFrame>
        <p:nvGraphicFramePr>
          <p:cNvPr id="5" name="LVMVTable">
            <a:extLst>
              <a:ext uri="{FF2B5EF4-FFF2-40B4-BE49-F238E27FC236}">
                <a16:creationId xmlns:a16="http://schemas.microsoft.com/office/drawing/2014/main" id="{175A8CA6-5E0E-409E-B0B0-F48C91D2B362}"/>
              </a:ext>
            </a:extLst>
          </p:cNvPr>
          <p:cNvGraphicFramePr>
            <a:graphicFrameLocks noGrp="1"/>
          </p:cNvGraphicFramePr>
          <p:nvPr>
            <p:custDataLst>
              <p:tags r:id="rId2"/>
            </p:custDataLst>
            <p:extLst>
              <p:ext uri="{D42A27DB-BD31-4B8C-83A1-F6EECF244321}">
                <p14:modId xmlns:p14="http://schemas.microsoft.com/office/powerpoint/2010/main" val="577759185"/>
              </p:ext>
            </p:extLst>
          </p:nvPr>
        </p:nvGraphicFramePr>
        <p:xfrm>
          <a:off x="3965678" y="4161025"/>
          <a:ext cx="7863840" cy="1015638"/>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851001335"/>
                    </a:ext>
                  </a:extLst>
                </a:gridCol>
                <a:gridCol w="1133856">
                  <a:extLst>
                    <a:ext uri="{9D8B030D-6E8A-4147-A177-3AD203B41FA5}">
                      <a16:colId xmlns:a16="http://schemas.microsoft.com/office/drawing/2014/main" val="3507797386"/>
                    </a:ext>
                  </a:extLst>
                </a:gridCol>
                <a:gridCol w="1133856">
                  <a:extLst>
                    <a:ext uri="{9D8B030D-6E8A-4147-A177-3AD203B41FA5}">
                      <a16:colId xmlns:a16="http://schemas.microsoft.com/office/drawing/2014/main" val="1597451374"/>
                    </a:ext>
                  </a:extLst>
                </a:gridCol>
                <a:gridCol w="1133856">
                  <a:extLst>
                    <a:ext uri="{9D8B030D-6E8A-4147-A177-3AD203B41FA5}">
                      <a16:colId xmlns:a16="http://schemas.microsoft.com/office/drawing/2014/main" val="1534046594"/>
                    </a:ext>
                  </a:extLst>
                </a:gridCol>
                <a:gridCol w="1133856">
                  <a:extLst>
                    <a:ext uri="{9D8B030D-6E8A-4147-A177-3AD203B41FA5}">
                      <a16:colId xmlns:a16="http://schemas.microsoft.com/office/drawing/2014/main" val="729965784"/>
                    </a:ext>
                  </a:extLst>
                </a:gridCol>
                <a:gridCol w="1133856">
                  <a:extLst>
                    <a:ext uri="{9D8B030D-6E8A-4147-A177-3AD203B41FA5}">
                      <a16:colId xmlns:a16="http://schemas.microsoft.com/office/drawing/2014/main" val="1667076735"/>
                    </a:ext>
                  </a:extLst>
                </a:gridCol>
              </a:tblGrid>
              <a:tr h="213451">
                <a:tc>
                  <a:txBody>
                    <a:bodyPr/>
                    <a:lstStyle/>
                    <a:p>
                      <a:pPr algn="l" fontAlgn="b"/>
                      <a:r>
                        <a:rPr lang="en-US" sz="1200" b="0" i="0" u="none" strike="noStrike" dirty="0">
                          <a:solidFill>
                            <a:srgbClr val="000000"/>
                          </a:solidFill>
                          <a:effectLst/>
                          <a:latin typeface="Arial Nova Light" panose="020B0304020202020204" pitchFamily="34" charset="0"/>
                        </a:rPr>
                        <a:t>Sample Size</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2778</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6337</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9178</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4035</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4582</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3189560"/>
                  </a:ext>
                </a:extLst>
              </a:tr>
              <a:tr h="213451">
                <a:tc>
                  <a:txBody>
                    <a:bodyPr/>
                    <a:lstStyle/>
                    <a:p>
                      <a:pPr algn="l" rtl="0" fontAlgn="b">
                        <a:defRPr/>
                      </a:pPr>
                      <a:r>
                        <a:rPr lang="en-US" sz="1200" b="0" i="0" u="none" strike="noStrike" dirty="0">
                          <a:solidFill>
                            <a:srgbClr val="FFFFFF"/>
                          </a:solidFill>
                          <a:effectLst/>
                          <a:latin typeface="Arial Nova Light" panose="020B0304020202020204" pitchFamily="34" charset="0"/>
                        </a:rPr>
                        <a:t>Customer Satisfaction Index</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r>
                        <a:rPr lang="en-US" sz="1200" b="0" i="0" u="none" strike="noStrike" dirty="0">
                          <a:solidFill>
                            <a:schemeClr val="bg1"/>
                          </a:solidFill>
                          <a:effectLst/>
                          <a:latin typeface="Arial Nova Light" panose="020B0304020202020204" pitchFamily="34" charset="0"/>
                        </a:rPr>
                        <a:t>79</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r>
                        <a:rPr lang="en-US" sz="1200" b="0" i="0" u="none" strike="noStrike">
                          <a:solidFill>
                            <a:schemeClr val="bg1"/>
                          </a:solidFill>
                          <a:effectLst/>
                          <a:latin typeface="Arial Nova Light" panose="020B0304020202020204" pitchFamily="34" charset="0"/>
                        </a:rPr>
                        <a:t>78</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r>
                        <a:rPr lang="en-US" sz="1200" b="0" i="0" u="none" strike="noStrike">
                          <a:solidFill>
                            <a:schemeClr val="bg1"/>
                          </a:solidFill>
                          <a:effectLst/>
                          <a:latin typeface="Arial Nova Light" panose="020B0304020202020204" pitchFamily="34" charset="0"/>
                        </a:rPr>
                        <a:t>79</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r>
                        <a:rPr lang="en-US" sz="1200" b="0" i="0" u="none" strike="noStrike">
                          <a:solidFill>
                            <a:schemeClr val="bg1"/>
                          </a:solidFill>
                          <a:effectLst/>
                          <a:latin typeface="Arial Nova Light" panose="020B0304020202020204" pitchFamily="34" charset="0"/>
                        </a:rPr>
                        <a:t>81</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r>
                        <a:rPr lang="en-US" sz="1200" b="0" i="0" u="none" strike="noStrike" dirty="0">
                          <a:solidFill>
                            <a:schemeClr val="bg1"/>
                          </a:solidFill>
                          <a:effectLst/>
                          <a:latin typeface="Arial Nova Light" panose="020B0304020202020204" pitchFamily="34" charset="0"/>
                        </a:rPr>
                        <a:t>79</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66819254"/>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Likelihood to Recommend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200" b="0" i="0" u="none" strike="noStrike" dirty="0">
                          <a:effectLst/>
                          <a:latin typeface="Arial Nova Light" panose="020B0304020202020204" pitchFamily="34" charset="0"/>
                        </a:rPr>
                        <a:t>88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200" b="0" i="0" u="none" strike="noStrike" dirty="0">
                          <a:effectLst/>
                          <a:latin typeface="Arial Nova Light" panose="020B0304020202020204" pitchFamily="34" charset="0"/>
                        </a:rPr>
                        <a:t>87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7"/>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Likelihood to Use Services in Future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200" b="0" i="0" u="none" strike="noStrike" dirty="0">
                          <a:effectLst/>
                          <a:latin typeface="Arial Nova Light" panose="020B0304020202020204" pitchFamily="34" charset="0"/>
                        </a:rPr>
                        <a:t>89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89</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sz="1200" b="0" i="0" u="none" strike="noStrike" dirty="0">
                          <a:effectLst/>
                          <a:latin typeface="Arial Nova Light" panose="020B0304020202020204" pitchFamily="34" charset="0"/>
                        </a:rPr>
                        <a:t>88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8"/>
                  </a:ext>
                </a:extLst>
              </a:tr>
            </a:tbl>
          </a:graphicData>
        </a:graphic>
      </p:graphicFrame>
      <p:sp>
        <p:nvSpPr>
          <p:cNvPr id="6" name="TextBox 5">
            <a:extLst>
              <a:ext uri="{FF2B5EF4-FFF2-40B4-BE49-F238E27FC236}">
                <a16:creationId xmlns:a16="http://schemas.microsoft.com/office/drawing/2014/main" id="{AE58CD56-8DD9-479B-849D-3847B7AA7177}"/>
              </a:ext>
            </a:extLst>
          </p:cNvPr>
          <p:cNvSpPr txBox="1"/>
          <p:nvPr>
            <p:custDataLst>
              <p:tags r:id="rId3"/>
            </p:custDataLst>
          </p:nvPr>
        </p:nvSpPr>
        <p:spPr>
          <a:xfrm>
            <a:off x="6221101" y="1374773"/>
            <a:ext cx="56089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Arial Nova" panose="020B0504020202020204" pitchFamily="34" charset="0"/>
                <a:ea typeface="+mn-ea"/>
                <a:cs typeface="+mn-cs"/>
              </a:rPr>
              <a:t>Customer Satisfaction Index</a:t>
            </a:r>
          </a:p>
        </p:txBody>
      </p:sp>
      <p:sp>
        <p:nvSpPr>
          <p:cNvPr id="8" name="TextBox 7">
            <a:extLst>
              <a:ext uri="{FF2B5EF4-FFF2-40B4-BE49-F238E27FC236}">
                <a16:creationId xmlns:a16="http://schemas.microsoft.com/office/drawing/2014/main" id="{32723170-BB10-4660-85A4-3A2741486DFE}"/>
              </a:ext>
            </a:extLst>
          </p:cNvPr>
          <p:cNvSpPr txBox="1"/>
          <p:nvPr/>
        </p:nvSpPr>
        <p:spPr>
          <a:xfrm>
            <a:off x="2441971" y="6470724"/>
            <a:ext cx="34328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Nova Light"/>
                <a:ea typeface="+mn-ea"/>
                <a:cs typeface="+mn-cs"/>
              </a:rPr>
              <a:t>Indicates change is significant at 90% confidence</a:t>
            </a:r>
          </a:p>
        </p:txBody>
      </p:sp>
      <p:sp>
        <p:nvSpPr>
          <p:cNvPr id="9" name="StatUp">
            <a:extLst>
              <a:ext uri="{FF2B5EF4-FFF2-40B4-BE49-F238E27FC236}">
                <a16:creationId xmlns:a16="http://schemas.microsoft.com/office/drawing/2014/main" id="{E6B0EBDA-0156-4F69-AD49-82D820629C70}"/>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0" name="StatDown">
            <a:extLst>
              <a:ext uri="{FF2B5EF4-FFF2-40B4-BE49-F238E27FC236}">
                <a16:creationId xmlns:a16="http://schemas.microsoft.com/office/drawing/2014/main" id="{A7D95C8B-96E0-4114-90D3-CB99D05E775A}"/>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2" name="StatUp">
            <a:extLst>
              <a:ext uri="{FF2B5EF4-FFF2-40B4-BE49-F238E27FC236}">
                <a16:creationId xmlns:a16="http://schemas.microsoft.com/office/drawing/2014/main" id="{E6B0EBDA-0156-4F69-AD49-82D820629C70}"/>
              </a:ext>
            </a:extLst>
          </p:cNvPr>
          <p:cNvSpPr/>
          <p:nvPr>
            <p:custDataLst>
              <p:tags r:id="rId4"/>
            </p:custDataLst>
          </p:nvPr>
        </p:nvSpPr>
        <p:spPr>
          <a:xfrm>
            <a:off x="9130554" y="216314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3" name="StatDown">
            <a:extLst>
              <a:ext uri="{FF2B5EF4-FFF2-40B4-BE49-F238E27FC236}">
                <a16:creationId xmlns:a16="http://schemas.microsoft.com/office/drawing/2014/main" id="{A7D95C8B-96E0-4114-90D3-CB99D05E775A}"/>
              </a:ext>
            </a:extLst>
          </p:cNvPr>
          <p:cNvSpPr/>
          <p:nvPr>
            <p:custDataLst>
              <p:tags r:id="rId5"/>
            </p:custDataLst>
          </p:nvPr>
        </p:nvSpPr>
        <p:spPr>
          <a:xfrm rot="10800000">
            <a:off x="7999601" y="218089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6" name="StatUp">
            <a:extLst>
              <a:ext uri="{FF2B5EF4-FFF2-40B4-BE49-F238E27FC236}">
                <a16:creationId xmlns:a16="http://schemas.microsoft.com/office/drawing/2014/main" id="{E6B0EBDA-0156-4F69-AD49-82D820629C70}"/>
              </a:ext>
            </a:extLst>
          </p:cNvPr>
          <p:cNvSpPr/>
          <p:nvPr>
            <p:custDataLst>
              <p:tags r:id="rId6"/>
            </p:custDataLst>
          </p:nvPr>
        </p:nvSpPr>
        <p:spPr>
          <a:xfrm>
            <a:off x="9152252" y="443357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8" name="StatUp">
            <a:extLst>
              <a:ext uri="{FF2B5EF4-FFF2-40B4-BE49-F238E27FC236}">
                <a16:creationId xmlns:a16="http://schemas.microsoft.com/office/drawing/2014/main" id="{E6B0EBDA-0156-4F69-AD49-82D820629C70}"/>
              </a:ext>
            </a:extLst>
          </p:cNvPr>
          <p:cNvSpPr/>
          <p:nvPr>
            <p:custDataLst>
              <p:tags r:id="rId7"/>
            </p:custDataLst>
          </p:nvPr>
        </p:nvSpPr>
        <p:spPr>
          <a:xfrm>
            <a:off x="9152252" y="464702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20" name="StatUp">
            <a:extLst>
              <a:ext uri="{FF2B5EF4-FFF2-40B4-BE49-F238E27FC236}">
                <a16:creationId xmlns:a16="http://schemas.microsoft.com/office/drawing/2014/main" id="{E6B0EBDA-0156-4F69-AD49-82D820629C70}"/>
              </a:ext>
            </a:extLst>
          </p:cNvPr>
          <p:cNvSpPr/>
          <p:nvPr>
            <p:custDataLst>
              <p:tags r:id="rId8"/>
            </p:custDataLst>
          </p:nvPr>
        </p:nvSpPr>
        <p:spPr>
          <a:xfrm>
            <a:off x="9152252" y="4941396"/>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21" name="StatDown">
            <a:extLst>
              <a:ext uri="{FF2B5EF4-FFF2-40B4-BE49-F238E27FC236}">
                <a16:creationId xmlns:a16="http://schemas.microsoft.com/office/drawing/2014/main" id="{A7D95C8B-96E0-4114-90D3-CB99D05E775A}"/>
              </a:ext>
            </a:extLst>
          </p:cNvPr>
          <p:cNvSpPr/>
          <p:nvPr>
            <p:custDataLst>
              <p:tags r:id="rId9"/>
            </p:custDataLst>
          </p:nvPr>
        </p:nvSpPr>
        <p:spPr>
          <a:xfrm rot="10800000">
            <a:off x="8018395" y="4433577"/>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22" name="StatDown">
            <a:extLst>
              <a:ext uri="{FF2B5EF4-FFF2-40B4-BE49-F238E27FC236}">
                <a16:creationId xmlns:a16="http://schemas.microsoft.com/office/drawing/2014/main" id="{A7D95C8B-96E0-4114-90D3-CB99D05E775A}"/>
              </a:ext>
            </a:extLst>
          </p:cNvPr>
          <p:cNvSpPr/>
          <p:nvPr>
            <p:custDataLst>
              <p:tags r:id="rId10"/>
            </p:custDataLst>
          </p:nvPr>
        </p:nvSpPr>
        <p:spPr>
          <a:xfrm rot="10800000">
            <a:off x="8018395" y="4647028"/>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23" name="StatDown">
            <a:extLst>
              <a:ext uri="{FF2B5EF4-FFF2-40B4-BE49-F238E27FC236}">
                <a16:creationId xmlns:a16="http://schemas.microsoft.com/office/drawing/2014/main" id="{A7D95C8B-96E0-4114-90D3-CB99D05E775A}"/>
              </a:ext>
            </a:extLst>
          </p:cNvPr>
          <p:cNvSpPr/>
          <p:nvPr>
            <p:custDataLst>
              <p:tags r:id="rId11"/>
            </p:custDataLst>
          </p:nvPr>
        </p:nvSpPr>
        <p:spPr>
          <a:xfrm rot="10800000">
            <a:off x="8018395" y="4941396"/>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25" name="StatDown">
            <a:extLst>
              <a:ext uri="{FF2B5EF4-FFF2-40B4-BE49-F238E27FC236}">
                <a16:creationId xmlns:a16="http://schemas.microsoft.com/office/drawing/2014/main" id="{2A67206E-3489-BD2A-7D88-58BBCD437997}"/>
              </a:ext>
            </a:extLst>
          </p:cNvPr>
          <p:cNvSpPr/>
          <p:nvPr>
            <p:custDataLst>
              <p:tags r:id="rId12"/>
            </p:custDataLst>
          </p:nvPr>
        </p:nvSpPr>
        <p:spPr>
          <a:xfrm rot="10800000">
            <a:off x="11426461" y="4436791"/>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26" name="StatDown">
            <a:extLst>
              <a:ext uri="{FF2B5EF4-FFF2-40B4-BE49-F238E27FC236}">
                <a16:creationId xmlns:a16="http://schemas.microsoft.com/office/drawing/2014/main" id="{AC831120-5178-475F-0B40-E4F5E2C3AFD6}"/>
              </a:ext>
            </a:extLst>
          </p:cNvPr>
          <p:cNvSpPr/>
          <p:nvPr>
            <p:custDataLst>
              <p:tags r:id="rId13"/>
            </p:custDataLst>
          </p:nvPr>
        </p:nvSpPr>
        <p:spPr>
          <a:xfrm rot="10800000">
            <a:off x="11426461" y="4650242"/>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27" name="StatDown">
            <a:extLst>
              <a:ext uri="{FF2B5EF4-FFF2-40B4-BE49-F238E27FC236}">
                <a16:creationId xmlns:a16="http://schemas.microsoft.com/office/drawing/2014/main" id="{ADB3AA4B-F668-50CA-4608-769827F291FD}"/>
              </a:ext>
            </a:extLst>
          </p:cNvPr>
          <p:cNvSpPr/>
          <p:nvPr>
            <p:custDataLst>
              <p:tags r:id="rId14"/>
            </p:custDataLst>
          </p:nvPr>
        </p:nvSpPr>
        <p:spPr>
          <a:xfrm rot="10800000">
            <a:off x="11426461" y="49446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28" name="StatDown">
            <a:extLst>
              <a:ext uri="{FF2B5EF4-FFF2-40B4-BE49-F238E27FC236}">
                <a16:creationId xmlns:a16="http://schemas.microsoft.com/office/drawing/2014/main" id="{AB37398A-DF32-45B7-B44B-D20D72D386E4}"/>
              </a:ext>
            </a:extLst>
          </p:cNvPr>
          <p:cNvSpPr/>
          <p:nvPr>
            <p:custDataLst>
              <p:tags r:id="rId15"/>
            </p:custDataLst>
          </p:nvPr>
        </p:nvSpPr>
        <p:spPr>
          <a:xfrm rot="10800000">
            <a:off x="11402222" y="2156724"/>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29" name="StatUp">
            <a:extLst>
              <a:ext uri="{FF2B5EF4-FFF2-40B4-BE49-F238E27FC236}">
                <a16:creationId xmlns:a16="http://schemas.microsoft.com/office/drawing/2014/main" id="{AB2BB84E-46A4-AE56-C8D9-91297B076053}"/>
              </a:ext>
            </a:extLst>
          </p:cNvPr>
          <p:cNvSpPr/>
          <p:nvPr>
            <p:custDataLst>
              <p:tags r:id="rId16"/>
            </p:custDataLst>
          </p:nvPr>
        </p:nvSpPr>
        <p:spPr>
          <a:xfrm>
            <a:off x="10286109" y="4433577"/>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0" name="StatUp">
            <a:extLst>
              <a:ext uri="{FF2B5EF4-FFF2-40B4-BE49-F238E27FC236}">
                <a16:creationId xmlns:a16="http://schemas.microsoft.com/office/drawing/2014/main" id="{EE3550AB-D28A-A397-AE65-B14B3BD4D3F9}"/>
              </a:ext>
            </a:extLst>
          </p:cNvPr>
          <p:cNvSpPr/>
          <p:nvPr>
            <p:custDataLst>
              <p:tags r:id="rId17"/>
            </p:custDataLst>
          </p:nvPr>
        </p:nvSpPr>
        <p:spPr>
          <a:xfrm>
            <a:off x="10286109" y="464702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1" name="StatUp">
            <a:extLst>
              <a:ext uri="{FF2B5EF4-FFF2-40B4-BE49-F238E27FC236}">
                <a16:creationId xmlns:a16="http://schemas.microsoft.com/office/drawing/2014/main" id="{05945905-5DBD-6D53-C01C-AA59EAB66FB6}"/>
              </a:ext>
            </a:extLst>
          </p:cNvPr>
          <p:cNvSpPr/>
          <p:nvPr>
            <p:custDataLst>
              <p:tags r:id="rId18"/>
            </p:custDataLst>
          </p:nvPr>
        </p:nvSpPr>
        <p:spPr>
          <a:xfrm>
            <a:off x="10286109" y="4941396"/>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2" name="StatUp">
            <a:extLst>
              <a:ext uri="{FF2B5EF4-FFF2-40B4-BE49-F238E27FC236}">
                <a16:creationId xmlns:a16="http://schemas.microsoft.com/office/drawing/2014/main" id="{9C6AFE10-17ED-0C4F-70DC-843CB49793F2}"/>
              </a:ext>
            </a:extLst>
          </p:cNvPr>
          <p:cNvSpPr/>
          <p:nvPr>
            <p:custDataLst>
              <p:tags r:id="rId19"/>
            </p:custDataLst>
          </p:nvPr>
        </p:nvSpPr>
        <p:spPr>
          <a:xfrm>
            <a:off x="10246151" y="2133265"/>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1319794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D5090-CAFD-4293-AA08-4036F13042CE}"/>
              </a:ext>
            </a:extLst>
          </p:cNvPr>
          <p:cNvSpPr>
            <a:spLocks noGrp="1"/>
          </p:cNvSpPr>
          <p:nvPr>
            <p:ph type="title"/>
          </p:nvPr>
        </p:nvSpPr>
        <p:spPr/>
        <p:txBody>
          <a:bodyPr/>
          <a:lstStyle/>
          <a:p>
            <a:r>
              <a:rPr lang="en-US" dirty="0"/>
              <a:t>Benchmarks</a:t>
            </a:r>
          </a:p>
        </p:txBody>
      </p:sp>
      <p:sp>
        <p:nvSpPr>
          <p:cNvPr id="2" name="Text Placeholder 1">
            <a:extLst>
              <a:ext uri="{FF2B5EF4-FFF2-40B4-BE49-F238E27FC236}">
                <a16:creationId xmlns:a16="http://schemas.microsoft.com/office/drawing/2014/main" id="{19F9FFED-13EC-4361-A07E-D9A566FAB2EC}"/>
              </a:ext>
            </a:extLst>
          </p:cNvPr>
          <p:cNvSpPr>
            <a:spLocks noGrp="1"/>
          </p:cNvSpPr>
          <p:nvPr>
            <p:ph type="body" sz="half" idx="4294967295"/>
          </p:nvPr>
        </p:nvSpPr>
        <p:spPr>
          <a:xfrm>
            <a:off x="8620166" y="1028701"/>
            <a:ext cx="3147679" cy="5274128"/>
          </a:xfrm>
        </p:spPr>
        <p:txBody>
          <a:bodyPr/>
          <a:lstStyle/>
          <a:p>
            <a:r>
              <a:rPr lang="en-US" dirty="0"/>
              <a:t>NASA EOSDIS outscored both the national ACSI and Government average scores.</a:t>
            </a:r>
          </a:p>
          <a:p>
            <a:endParaRPr lang="en-US" dirty="0"/>
          </a:p>
          <a:p>
            <a:r>
              <a:rPr lang="en-US" sz="1600" dirty="0"/>
              <a:t>Scores in blue represent CSI scores for other Federal Government Agencies while scores in aqua represent summary scores.</a:t>
            </a:r>
          </a:p>
          <a:p>
            <a:endParaRPr lang="en-US" dirty="0"/>
          </a:p>
        </p:txBody>
      </p:sp>
      <p:graphicFrame>
        <p:nvGraphicFramePr>
          <p:cNvPr id="17" name="Chart 16" descr="Demo bar chart showing which IT services/equipment required assistance with in the past year. For a full data readout, reference appendix. ">
            <a:extLst>
              <a:ext uri="{FF2B5EF4-FFF2-40B4-BE49-F238E27FC236}">
                <a16:creationId xmlns:a16="http://schemas.microsoft.com/office/drawing/2014/main" id="{55D14E20-416A-40DF-AF82-8E693854BCDD}"/>
              </a:ext>
            </a:extLst>
          </p:cNvPr>
          <p:cNvGraphicFramePr/>
          <p:nvPr>
            <p:extLst>
              <p:ext uri="{D42A27DB-BD31-4B8C-83A1-F6EECF244321}">
                <p14:modId xmlns:p14="http://schemas.microsoft.com/office/powerpoint/2010/main" val="2876741694"/>
              </p:ext>
            </p:extLst>
          </p:nvPr>
        </p:nvGraphicFramePr>
        <p:xfrm>
          <a:off x="424155" y="1024839"/>
          <a:ext cx="7908029" cy="526725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99497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CSI by DAAC and Other Segments</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srgbClr val="FFFFFF"/>
                </a:solidFill>
                <a:latin typeface="Arial Nova Light"/>
              </a:rPr>
              <a:t>5</a:t>
            </a:r>
            <a:endParaRPr kumimoji="0" lang="en-US" sz="72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2748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9D925D-41F9-444C-B04C-81C5FD99AC69}"/>
              </a:ext>
            </a:extLst>
          </p:cNvPr>
          <p:cNvSpPr>
            <a:spLocks noGrp="1"/>
          </p:cNvSpPr>
          <p:nvPr>
            <p:ph type="title"/>
          </p:nvPr>
        </p:nvSpPr>
        <p:spPr/>
        <p:txBody>
          <a:bodyPr/>
          <a:lstStyle/>
          <a:p>
            <a:r>
              <a:rPr lang="en-US" dirty="0"/>
              <a:t>CSI and Frequency by DAAC</a:t>
            </a:r>
          </a:p>
        </p:txBody>
      </p:sp>
      <p:sp>
        <p:nvSpPr>
          <p:cNvPr id="2" name="Text Placeholder 1">
            <a:extLst>
              <a:ext uri="{FF2B5EF4-FFF2-40B4-BE49-F238E27FC236}">
                <a16:creationId xmlns:a16="http://schemas.microsoft.com/office/drawing/2014/main" id="{AE914B22-0737-422A-8E97-BF41F3A7945E}"/>
              </a:ext>
            </a:extLst>
          </p:cNvPr>
          <p:cNvSpPr>
            <a:spLocks noGrp="1"/>
          </p:cNvSpPr>
          <p:nvPr>
            <p:ph type="body" sz="half" idx="4294967295"/>
          </p:nvPr>
        </p:nvSpPr>
        <p:spPr>
          <a:xfrm>
            <a:off x="8620166" y="1028701"/>
            <a:ext cx="3147679" cy="5274128"/>
          </a:xfrm>
        </p:spPr>
        <p:txBody>
          <a:bodyPr/>
          <a:lstStyle/>
          <a:p>
            <a:r>
              <a:rPr lang="en-US" dirty="0"/>
              <a:t>Most DAAC scores and response percentages dipped slightly from last year.</a:t>
            </a:r>
          </a:p>
        </p:txBody>
      </p:sp>
      <p:graphicFrame>
        <p:nvGraphicFramePr>
          <p:cNvPr id="10" name="Table 9">
            <a:extLst>
              <a:ext uri="{FF2B5EF4-FFF2-40B4-BE49-F238E27FC236}">
                <a16:creationId xmlns:a16="http://schemas.microsoft.com/office/drawing/2014/main" id="{A946C310-D179-4897-A033-45D05D7CF98C}"/>
              </a:ext>
            </a:extLst>
          </p:cNvPr>
          <p:cNvGraphicFramePr>
            <a:graphicFrameLocks noGrp="1"/>
          </p:cNvGraphicFramePr>
          <p:nvPr>
            <p:extLst>
              <p:ext uri="{D42A27DB-BD31-4B8C-83A1-F6EECF244321}">
                <p14:modId xmlns:p14="http://schemas.microsoft.com/office/powerpoint/2010/main" val="2170925198"/>
              </p:ext>
            </p:extLst>
          </p:nvPr>
        </p:nvGraphicFramePr>
        <p:xfrm>
          <a:off x="309584" y="1303020"/>
          <a:ext cx="7934283" cy="3573572"/>
        </p:xfrm>
        <a:graphic>
          <a:graphicData uri="http://schemas.openxmlformats.org/drawingml/2006/table">
            <a:tbl>
              <a:tblPr/>
              <a:tblGrid>
                <a:gridCol w="3915669">
                  <a:extLst>
                    <a:ext uri="{9D8B030D-6E8A-4147-A177-3AD203B41FA5}">
                      <a16:colId xmlns:a16="http://schemas.microsoft.com/office/drawing/2014/main" val="1264870638"/>
                    </a:ext>
                  </a:extLst>
                </a:gridCol>
                <a:gridCol w="669769">
                  <a:extLst>
                    <a:ext uri="{9D8B030D-6E8A-4147-A177-3AD203B41FA5}">
                      <a16:colId xmlns:a16="http://schemas.microsoft.com/office/drawing/2014/main" val="1907954490"/>
                    </a:ext>
                  </a:extLst>
                </a:gridCol>
                <a:gridCol w="669769">
                  <a:extLst>
                    <a:ext uri="{9D8B030D-6E8A-4147-A177-3AD203B41FA5}">
                      <a16:colId xmlns:a16="http://schemas.microsoft.com/office/drawing/2014/main" val="2163919751"/>
                    </a:ext>
                  </a:extLst>
                </a:gridCol>
                <a:gridCol w="669769">
                  <a:extLst>
                    <a:ext uri="{9D8B030D-6E8A-4147-A177-3AD203B41FA5}">
                      <a16:colId xmlns:a16="http://schemas.microsoft.com/office/drawing/2014/main" val="1628973879"/>
                    </a:ext>
                  </a:extLst>
                </a:gridCol>
                <a:gridCol w="669769">
                  <a:extLst>
                    <a:ext uri="{9D8B030D-6E8A-4147-A177-3AD203B41FA5}">
                      <a16:colId xmlns:a16="http://schemas.microsoft.com/office/drawing/2014/main" val="3679103409"/>
                    </a:ext>
                  </a:extLst>
                </a:gridCol>
                <a:gridCol w="669769">
                  <a:extLst>
                    <a:ext uri="{9D8B030D-6E8A-4147-A177-3AD203B41FA5}">
                      <a16:colId xmlns:a16="http://schemas.microsoft.com/office/drawing/2014/main" val="530999730"/>
                    </a:ext>
                  </a:extLst>
                </a:gridCol>
                <a:gridCol w="669769">
                  <a:extLst>
                    <a:ext uri="{9D8B030D-6E8A-4147-A177-3AD203B41FA5}">
                      <a16:colId xmlns:a16="http://schemas.microsoft.com/office/drawing/2014/main" val="1653043137"/>
                    </a:ext>
                  </a:extLst>
                </a:gridCol>
              </a:tblGrid>
              <a:tr h="365760">
                <a:tc>
                  <a:txBody>
                    <a:bodyPr/>
                    <a:lstStyle/>
                    <a:p>
                      <a:pPr algn="l" fontAlgn="b"/>
                      <a:r>
                        <a:rPr lang="en-US" sz="1200" b="0" i="0" u="none" strike="noStrike" dirty="0">
                          <a:solidFill>
                            <a:srgbClr val="FFFFFF"/>
                          </a:solidFill>
                          <a:effectLst/>
                          <a:latin typeface="Arial Nova" panose="020B0504020202020204" pitchFamily="34" charset="0"/>
                        </a:rPr>
                        <a:t> </a:t>
                      </a:r>
                    </a:p>
                  </a:txBody>
                  <a:tcPr marL="7412" marR="7412" marT="7412" marB="0" anchor="ctr">
                    <a:lnL>
                      <a:noFill/>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2021</a:t>
                      </a:r>
                    </a:p>
                    <a:p>
                      <a:pPr algn="ctr" fontAlgn="b">
                        <a:defRPr/>
                      </a:pPr>
                      <a:r>
                        <a:rPr lang="en-US" sz="1200" b="0" i="0" u="none" strike="noStrike" dirty="0">
                          <a:solidFill>
                            <a:srgbClr val="FFFFFF"/>
                          </a:solidFill>
                          <a:effectLst/>
                          <a:latin typeface="Arial Nova" panose="020B0504020202020204" pitchFamily="34" charset="0"/>
                        </a:rPr>
                        <a:t>%</a:t>
                      </a:r>
                    </a:p>
                  </a:txBody>
                  <a:tcPr marL="7412" marR="7412" marT="7412" marB="0" anchor="ctr">
                    <a:lnL>
                      <a:noFill/>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2021</a:t>
                      </a:r>
                    </a:p>
                    <a:p>
                      <a:pPr algn="ctr" fontAlgn="b">
                        <a:defRPr/>
                      </a:pPr>
                      <a:r>
                        <a:rPr lang="en-US" sz="1200" b="0" i="0" u="none" strike="noStrike" dirty="0">
                          <a:solidFill>
                            <a:srgbClr val="FFFFFF"/>
                          </a:solidFill>
                          <a:effectLst/>
                          <a:latin typeface="Arial Nova" panose="020B0504020202020204" pitchFamily="34" charset="0"/>
                        </a:rPr>
                        <a:t>N</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2021</a:t>
                      </a:r>
                    </a:p>
                    <a:p>
                      <a:pPr algn="ctr" fontAlgn="b">
                        <a:defRPr/>
                      </a:pPr>
                      <a:r>
                        <a:rPr lang="en-US" sz="1200" b="0" i="0" u="none" strike="noStrike" dirty="0">
                          <a:solidFill>
                            <a:srgbClr val="FFFFFF"/>
                          </a:solidFill>
                          <a:effectLst/>
                          <a:latin typeface="Arial Nova" panose="020B0504020202020204" pitchFamily="34" charset="0"/>
                        </a:rPr>
                        <a:t>CSI</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2022</a:t>
                      </a:r>
                    </a:p>
                    <a:p>
                      <a:pPr algn="ctr" fontAlgn="b">
                        <a:defRPr/>
                      </a:pPr>
                      <a:r>
                        <a:rPr lang="en-US" sz="1200" b="0" i="0" u="none" strike="noStrike" dirty="0">
                          <a:solidFill>
                            <a:srgbClr val="FFFFFF"/>
                          </a:solidFill>
                          <a:effectLst/>
                          <a:latin typeface="Arial Nova" panose="020B0504020202020204" pitchFamily="34" charset="0"/>
                        </a:rPr>
                        <a:t>%</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2022</a:t>
                      </a:r>
                    </a:p>
                    <a:p>
                      <a:pPr algn="ctr" fontAlgn="b">
                        <a:defRPr/>
                      </a:pPr>
                      <a:r>
                        <a:rPr lang="en-US" sz="1200" b="0" i="0" u="none" strike="noStrike" dirty="0">
                          <a:solidFill>
                            <a:srgbClr val="FFFFFF"/>
                          </a:solidFill>
                          <a:effectLst/>
                          <a:latin typeface="Arial Nova" panose="020B0504020202020204" pitchFamily="34" charset="0"/>
                        </a:rPr>
                        <a:t>N</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2022</a:t>
                      </a:r>
                    </a:p>
                    <a:p>
                      <a:pPr algn="ctr" fontAlgn="b">
                        <a:defRPr/>
                      </a:pPr>
                      <a:r>
                        <a:rPr lang="en-US" sz="1200" b="0" i="0" u="none" strike="noStrike" dirty="0">
                          <a:solidFill>
                            <a:srgbClr val="FFFFFF"/>
                          </a:solidFill>
                          <a:effectLst/>
                          <a:latin typeface="Arial Nova" panose="020B0504020202020204" pitchFamily="34" charset="0"/>
                        </a:rPr>
                        <a:t>CSI</a:t>
                      </a:r>
                    </a:p>
                  </a:txBody>
                  <a:tcPr marL="7412" marR="7412" marT="7412" marB="0" anchor="ctr">
                    <a:lnL w="12700" cmpd="sng">
                      <a:noFill/>
                      <a:prstDash val="solid"/>
                    </a:lnL>
                    <a:lnR>
                      <a:noFill/>
                    </a:lnR>
                    <a:lnT>
                      <a:noFill/>
                    </a:lnT>
                    <a:lnB>
                      <a:noFill/>
                    </a:lnB>
                    <a:solidFill>
                      <a:schemeClr val="accent2"/>
                    </a:solidFill>
                  </a:tcPr>
                </a:tc>
                <a:extLst>
                  <a:ext uri="{0D108BD9-81ED-4DB2-BD59-A6C34878D82A}">
                    <a16:rowId xmlns:a16="http://schemas.microsoft.com/office/drawing/2014/main" val="2377348167"/>
                  </a:ext>
                </a:extLst>
              </a:tr>
              <a:tr h="228600">
                <a:tc>
                  <a:txBody>
                    <a:bodyPr/>
                    <a:lstStyle/>
                    <a:p>
                      <a:pPr algn="l" fontAlgn="ctr"/>
                      <a:r>
                        <a:rPr lang="en-US" sz="1200" b="0" i="0" u="none" strike="noStrike" dirty="0">
                          <a:effectLst/>
                          <a:latin typeface="Arial Nova Light" panose="020B0304020202020204" pitchFamily="34" charset="0"/>
                        </a:rPr>
                        <a:t>Data center evaluated</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2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2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2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2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2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2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564167020"/>
                  </a:ext>
                </a:extLst>
              </a:tr>
              <a:tr h="228600">
                <a:tc>
                  <a:txBody>
                    <a:bodyPr/>
                    <a:lstStyle/>
                    <a:p>
                      <a:pPr algn="l" fontAlgn="ctr"/>
                      <a:r>
                        <a:rPr lang="en-US" sz="1200" b="0" i="0" u="none" strike="noStrike">
                          <a:effectLst/>
                          <a:latin typeface="Arial Nova Light" panose="020B0304020202020204" pitchFamily="34" charset="0"/>
                        </a:rPr>
                        <a:t>ASDC-LaRC</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413</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509</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78</a:t>
                      </a:r>
                    </a:p>
                  </a:txBody>
                  <a:tcPr marL="7620" marR="7620" marT="7620" marB="0" anchor="ctr">
                    <a:lnL>
                      <a:noFill/>
                    </a:lnL>
                    <a:lnR>
                      <a:noFill/>
                    </a:lnR>
                    <a:lnT>
                      <a:noFill/>
                    </a:lnT>
                    <a:lnB>
                      <a:noFill/>
                    </a:lnB>
                  </a:tcPr>
                </a:tc>
                <a:extLst>
                  <a:ext uri="{0D108BD9-81ED-4DB2-BD59-A6C34878D82A}">
                    <a16:rowId xmlns:a16="http://schemas.microsoft.com/office/drawing/2014/main" val="1130670212"/>
                  </a:ext>
                </a:extLst>
              </a:tr>
              <a:tr h="228600">
                <a:tc>
                  <a:txBody>
                    <a:bodyPr/>
                    <a:lstStyle/>
                    <a:p>
                      <a:pPr algn="l" fontAlgn="ctr"/>
                      <a:r>
                        <a:rPr lang="en-US" sz="1200" b="0" i="0" u="none" strike="noStrike">
                          <a:effectLst/>
                          <a:latin typeface="Arial Nova Light" panose="020B0304020202020204" pitchFamily="34" charset="0"/>
                        </a:rPr>
                        <a:t>ASF DAAC</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834</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84</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17%</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775</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84</a:t>
                      </a:r>
                    </a:p>
                  </a:txBody>
                  <a:tcPr marL="7620" marR="7620" marT="7620" marB="0" anchor="ctr">
                    <a:lnL>
                      <a:noFill/>
                    </a:lnL>
                    <a:lnR>
                      <a:noFill/>
                    </a:lnR>
                    <a:lnT>
                      <a:noFill/>
                    </a:lnT>
                    <a:lnB>
                      <a:noFill/>
                    </a:lnB>
                  </a:tcPr>
                </a:tc>
                <a:extLst>
                  <a:ext uri="{0D108BD9-81ED-4DB2-BD59-A6C34878D82A}">
                    <a16:rowId xmlns:a16="http://schemas.microsoft.com/office/drawing/2014/main" val="4031831257"/>
                  </a:ext>
                </a:extLst>
              </a:tr>
              <a:tr h="228600">
                <a:tc>
                  <a:txBody>
                    <a:bodyPr/>
                    <a:lstStyle/>
                    <a:p>
                      <a:pPr algn="l" fontAlgn="ctr"/>
                      <a:r>
                        <a:rPr lang="en-US" sz="1200" b="0" i="0" u="none" strike="noStrike">
                          <a:effectLst/>
                          <a:latin typeface="Arial Nova Light" panose="020B0304020202020204" pitchFamily="34" charset="0"/>
                        </a:rPr>
                        <a:t>CDDIS</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54</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76</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5%</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251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79</a:t>
                      </a:r>
                    </a:p>
                  </a:txBody>
                  <a:tcPr marL="7620" marR="7620" marT="7620" marB="0" anchor="ctr">
                    <a:lnL>
                      <a:noFill/>
                    </a:lnL>
                    <a:lnR>
                      <a:noFill/>
                    </a:lnR>
                    <a:lnT>
                      <a:noFill/>
                    </a:lnT>
                    <a:lnB>
                      <a:noFill/>
                    </a:lnB>
                  </a:tcPr>
                </a:tc>
                <a:extLst>
                  <a:ext uri="{0D108BD9-81ED-4DB2-BD59-A6C34878D82A}">
                    <a16:rowId xmlns:a16="http://schemas.microsoft.com/office/drawing/2014/main" val="3338010389"/>
                  </a:ext>
                </a:extLst>
              </a:tr>
              <a:tr h="228600">
                <a:tc>
                  <a:txBody>
                    <a:bodyPr/>
                    <a:lstStyle/>
                    <a:p>
                      <a:pPr algn="l" fontAlgn="ctr"/>
                      <a:r>
                        <a:rPr lang="en-US" sz="1200" b="0" i="0" u="none" strike="noStrike">
                          <a:effectLst/>
                          <a:latin typeface="Arial Nova Light" panose="020B0304020202020204" pitchFamily="34" charset="0"/>
                        </a:rPr>
                        <a:t>GES DISC</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439</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549</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extLst>
                  <a:ext uri="{0D108BD9-81ED-4DB2-BD59-A6C34878D82A}">
                    <a16:rowId xmlns:a16="http://schemas.microsoft.com/office/drawing/2014/main" val="3118681529"/>
                  </a:ext>
                </a:extLst>
              </a:tr>
              <a:tr h="228600">
                <a:tc>
                  <a:txBody>
                    <a:bodyPr/>
                    <a:lstStyle/>
                    <a:p>
                      <a:pPr algn="l" fontAlgn="ctr"/>
                      <a:r>
                        <a:rPr lang="en-US" sz="1200" b="0" i="0" u="none" strike="noStrike">
                          <a:effectLst/>
                          <a:latin typeface="Arial Nova Light" panose="020B0304020202020204" pitchFamily="34" charset="0"/>
                        </a:rPr>
                        <a:t>GHRC</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6%</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226</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76</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330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74</a:t>
                      </a:r>
                    </a:p>
                  </a:txBody>
                  <a:tcPr marL="7620" marR="7620" marT="7620" marB="0" anchor="ctr">
                    <a:lnL>
                      <a:noFill/>
                    </a:lnL>
                    <a:lnR>
                      <a:noFill/>
                    </a:lnR>
                    <a:lnT>
                      <a:noFill/>
                    </a:lnT>
                    <a:lnB>
                      <a:noFill/>
                    </a:lnB>
                  </a:tcPr>
                </a:tc>
                <a:extLst>
                  <a:ext uri="{0D108BD9-81ED-4DB2-BD59-A6C34878D82A}">
                    <a16:rowId xmlns:a16="http://schemas.microsoft.com/office/drawing/2014/main" val="2774478670"/>
                  </a:ext>
                </a:extLst>
              </a:tr>
              <a:tr h="228600">
                <a:tc>
                  <a:txBody>
                    <a:bodyPr/>
                    <a:lstStyle/>
                    <a:p>
                      <a:pPr algn="l" fontAlgn="ctr"/>
                      <a:r>
                        <a:rPr lang="en-US" sz="1200" b="0" i="0" u="none" strike="noStrike">
                          <a:effectLst/>
                          <a:latin typeface="Arial Nova Light" panose="020B0304020202020204" pitchFamily="34" charset="0"/>
                        </a:rPr>
                        <a:t>LP DAAC</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23%</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942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975</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79</a:t>
                      </a:r>
                    </a:p>
                  </a:txBody>
                  <a:tcPr marL="7620" marR="7620" marT="7620" marB="0" anchor="ctr">
                    <a:lnL>
                      <a:noFill/>
                    </a:lnL>
                    <a:lnR>
                      <a:noFill/>
                    </a:lnR>
                    <a:lnT>
                      <a:noFill/>
                    </a:lnT>
                    <a:lnB>
                      <a:noFill/>
                    </a:lnB>
                  </a:tcPr>
                </a:tc>
                <a:extLst>
                  <a:ext uri="{0D108BD9-81ED-4DB2-BD59-A6C34878D82A}">
                    <a16:rowId xmlns:a16="http://schemas.microsoft.com/office/drawing/2014/main" val="3617170135"/>
                  </a:ext>
                </a:extLst>
              </a:tr>
              <a:tr h="228600">
                <a:tc>
                  <a:txBody>
                    <a:bodyPr/>
                    <a:lstStyle/>
                    <a:p>
                      <a:pPr algn="l" fontAlgn="ctr"/>
                      <a:r>
                        <a:rPr lang="en-US" sz="1200" b="0" i="0" u="none" strike="noStrike">
                          <a:effectLst/>
                          <a:latin typeface="Arial Nova Light" panose="020B0304020202020204" pitchFamily="34" charset="0"/>
                        </a:rPr>
                        <a:t>MODAPS LAADS</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13%</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515</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507</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78</a:t>
                      </a:r>
                    </a:p>
                  </a:txBody>
                  <a:tcPr marL="7620" marR="7620" marT="7620" marB="0" anchor="ctr">
                    <a:lnL>
                      <a:noFill/>
                    </a:lnL>
                    <a:lnR>
                      <a:noFill/>
                    </a:lnR>
                    <a:lnT>
                      <a:noFill/>
                    </a:lnT>
                    <a:lnB>
                      <a:noFill/>
                    </a:lnB>
                  </a:tcPr>
                </a:tc>
                <a:extLst>
                  <a:ext uri="{0D108BD9-81ED-4DB2-BD59-A6C34878D82A}">
                    <a16:rowId xmlns:a16="http://schemas.microsoft.com/office/drawing/2014/main" val="1302741496"/>
                  </a:ext>
                </a:extLst>
              </a:tr>
              <a:tr h="228600">
                <a:tc>
                  <a:txBody>
                    <a:bodyPr/>
                    <a:lstStyle/>
                    <a:p>
                      <a:pPr algn="l" fontAlgn="ctr"/>
                      <a:r>
                        <a:rPr lang="en-US" sz="1200" b="0" i="0" u="none" strike="noStrike">
                          <a:effectLst/>
                          <a:latin typeface="Arial Nova Light" panose="020B0304020202020204" pitchFamily="34" charset="0"/>
                        </a:rPr>
                        <a:t>NSIDC DAAC</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3%</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138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3%</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130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extLst>
                  <a:ext uri="{0D108BD9-81ED-4DB2-BD59-A6C34878D82A}">
                    <a16:rowId xmlns:a16="http://schemas.microsoft.com/office/drawing/2014/main" val="967945292"/>
                  </a:ext>
                </a:extLst>
              </a:tr>
              <a:tr h="228600">
                <a:tc>
                  <a:txBody>
                    <a:bodyPr/>
                    <a:lstStyle/>
                    <a:p>
                      <a:pPr algn="l" fontAlgn="ctr"/>
                      <a:r>
                        <a:rPr lang="en-US" sz="1200" b="0" i="0" u="none" strike="noStrike">
                          <a:effectLst/>
                          <a:latin typeface="Arial Nova Light" panose="020B0304020202020204" pitchFamily="34" charset="0"/>
                        </a:rPr>
                        <a:t>OB DAAC</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83</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98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79</a:t>
                      </a:r>
                    </a:p>
                  </a:txBody>
                  <a:tcPr marL="7620" marR="7620" marT="7620" marB="0" anchor="ctr">
                    <a:lnL>
                      <a:noFill/>
                    </a:lnL>
                    <a:lnR>
                      <a:noFill/>
                    </a:lnR>
                    <a:lnT>
                      <a:noFill/>
                    </a:lnT>
                    <a:lnB>
                      <a:noFill/>
                    </a:lnB>
                  </a:tcPr>
                </a:tc>
                <a:extLst>
                  <a:ext uri="{0D108BD9-81ED-4DB2-BD59-A6C34878D82A}">
                    <a16:rowId xmlns:a16="http://schemas.microsoft.com/office/drawing/2014/main" val="847780124"/>
                  </a:ext>
                </a:extLst>
              </a:tr>
              <a:tr h="228600">
                <a:tc>
                  <a:txBody>
                    <a:bodyPr/>
                    <a:lstStyle/>
                    <a:p>
                      <a:pPr algn="l" fontAlgn="ctr"/>
                      <a:r>
                        <a:rPr lang="en-US" sz="1200" b="0" i="0" u="none" strike="noStrike">
                          <a:effectLst/>
                          <a:latin typeface="Arial Nova Light" panose="020B0304020202020204" pitchFamily="34" charset="0"/>
                        </a:rPr>
                        <a:t>ORNL DAAC</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65</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86</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74</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82</a:t>
                      </a:r>
                    </a:p>
                  </a:txBody>
                  <a:tcPr marL="7620" marR="7620" marT="7620" marB="0" anchor="ctr">
                    <a:lnL>
                      <a:noFill/>
                    </a:lnL>
                    <a:lnR>
                      <a:noFill/>
                    </a:lnR>
                    <a:lnT>
                      <a:noFill/>
                    </a:lnT>
                    <a:lnB>
                      <a:noFill/>
                    </a:lnB>
                  </a:tcPr>
                </a:tc>
                <a:extLst>
                  <a:ext uri="{0D108BD9-81ED-4DB2-BD59-A6C34878D82A}">
                    <a16:rowId xmlns:a16="http://schemas.microsoft.com/office/drawing/2014/main" val="2454051642"/>
                  </a:ext>
                </a:extLst>
              </a:tr>
              <a:tr h="228600">
                <a:tc>
                  <a:txBody>
                    <a:bodyPr/>
                    <a:lstStyle/>
                    <a:p>
                      <a:pPr algn="l" fontAlgn="ctr"/>
                      <a:r>
                        <a:rPr lang="en-US" sz="1200" b="0" i="0" u="none" strike="noStrike">
                          <a:effectLst/>
                          <a:latin typeface="Arial Nova Light" panose="020B0304020202020204" pitchFamily="34" charset="0"/>
                        </a:rPr>
                        <a:t>PO DAAC-JPL</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4%</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180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4%</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178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76</a:t>
                      </a:r>
                    </a:p>
                  </a:txBody>
                  <a:tcPr marL="7620" marR="7620" marT="7620" marB="0" anchor="ctr">
                    <a:lnL>
                      <a:noFill/>
                    </a:lnL>
                    <a:lnR>
                      <a:noFill/>
                    </a:lnR>
                    <a:lnT>
                      <a:noFill/>
                    </a:lnT>
                    <a:lnB>
                      <a:noFill/>
                    </a:lnB>
                  </a:tcPr>
                </a:tc>
                <a:extLst>
                  <a:ext uri="{0D108BD9-81ED-4DB2-BD59-A6C34878D82A}">
                    <a16:rowId xmlns:a16="http://schemas.microsoft.com/office/drawing/2014/main" val="1574708347"/>
                  </a:ext>
                </a:extLst>
              </a:tr>
              <a:tr h="228600">
                <a:tc>
                  <a:txBody>
                    <a:bodyPr/>
                    <a:lstStyle/>
                    <a:p>
                      <a:pPr algn="l" fontAlgn="ctr"/>
                      <a:r>
                        <a:rPr lang="en-US" sz="1200" b="0" i="0" u="none" strike="noStrike">
                          <a:effectLst/>
                          <a:latin typeface="Arial Nova Light" panose="020B0304020202020204" pitchFamily="34" charset="0"/>
                        </a:rPr>
                        <a:t>SEDAC</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4%</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146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77</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4%</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206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76</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61780"/>
                  </a:ext>
                </a:extLst>
              </a:tr>
              <a:tr h="228600">
                <a:tc>
                  <a:txBody>
                    <a:bodyPr/>
                    <a:lstStyle/>
                    <a:p>
                      <a:pPr algn="l" fontAlgn="ctr"/>
                      <a:r>
                        <a:rPr lang="en-US" sz="1200" b="0" i="0" u="none" strike="noStrike">
                          <a:effectLst/>
                          <a:latin typeface="Arial Nova Light" panose="020B0304020202020204" pitchFamily="34" charset="0"/>
                        </a:rPr>
                        <a:t>Number of Respondents</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4,035</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4,582</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Nova Light" panose="020B030402020202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638605"/>
                  </a:ext>
                </a:extLst>
              </a:tr>
            </a:tbl>
          </a:graphicData>
        </a:graphic>
      </p:graphicFrame>
    </p:spTree>
    <p:extLst>
      <p:ext uri="{BB962C8B-B14F-4D97-AF65-F5344CB8AC3E}">
        <p14:creationId xmlns:p14="http://schemas.microsoft.com/office/powerpoint/2010/main" val="610460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D5090-CAFD-4293-AA08-4036F13042CE}"/>
              </a:ext>
            </a:extLst>
          </p:cNvPr>
          <p:cNvSpPr>
            <a:spLocks noGrp="1"/>
          </p:cNvSpPr>
          <p:nvPr>
            <p:ph type="title"/>
          </p:nvPr>
        </p:nvSpPr>
        <p:spPr/>
        <p:txBody>
          <a:bodyPr/>
          <a:lstStyle/>
          <a:p>
            <a:r>
              <a:rPr lang="en-US" dirty="0"/>
              <a:t>CSI: Four-Year Comparison by DAAC</a:t>
            </a:r>
          </a:p>
        </p:txBody>
      </p:sp>
      <p:sp>
        <p:nvSpPr>
          <p:cNvPr id="2" name="Text Placeholder 1">
            <a:extLst>
              <a:ext uri="{FF2B5EF4-FFF2-40B4-BE49-F238E27FC236}">
                <a16:creationId xmlns:a16="http://schemas.microsoft.com/office/drawing/2014/main" id="{19F9FFED-13EC-4361-A07E-D9A566FAB2EC}"/>
              </a:ext>
            </a:extLst>
          </p:cNvPr>
          <p:cNvSpPr>
            <a:spLocks noGrp="1"/>
          </p:cNvSpPr>
          <p:nvPr>
            <p:ph type="body" sz="quarter" idx="10"/>
          </p:nvPr>
        </p:nvSpPr>
        <p:spPr/>
        <p:txBody>
          <a:bodyPr/>
          <a:lstStyle/>
          <a:p>
            <a:r>
              <a:rPr lang="en-US" dirty="0"/>
              <a:t>Most DAACs saw slight score decreases from last year but remained relatively steady overall.</a:t>
            </a:r>
          </a:p>
        </p:txBody>
      </p:sp>
      <p:graphicFrame>
        <p:nvGraphicFramePr>
          <p:cNvPr id="7" name="4Year" descr="Demo bar chart showing which IT services/equipment required assistance with in the past year. For a full data readout, reference appendix. ">
            <a:extLst>
              <a:ext uri="{FF2B5EF4-FFF2-40B4-BE49-F238E27FC236}">
                <a16:creationId xmlns:a16="http://schemas.microsoft.com/office/drawing/2014/main" id="{45EC8379-74BA-44A6-839E-76792DDB24D7}"/>
              </a:ext>
            </a:extLst>
          </p:cNvPr>
          <p:cNvGraphicFramePr/>
          <p:nvPr>
            <p:extLst>
              <p:ext uri="{D42A27DB-BD31-4B8C-83A1-F6EECF244321}">
                <p14:modId xmlns:p14="http://schemas.microsoft.com/office/powerpoint/2010/main" val="1882456451"/>
              </p:ext>
            </p:extLst>
          </p:nvPr>
        </p:nvGraphicFramePr>
        <p:xfrm>
          <a:off x="516649" y="923544"/>
          <a:ext cx="6638294" cy="54578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4Year" descr="Demo bar chart showing which IT services/equipment required assistance with in the past year. For a full data readout, reference appendix. ">
            <a:extLst>
              <a:ext uri="{FF2B5EF4-FFF2-40B4-BE49-F238E27FC236}">
                <a16:creationId xmlns:a16="http://schemas.microsoft.com/office/drawing/2014/main" id="{94514CFF-C4AD-4294-96B7-63FC7A288FEE}"/>
              </a:ext>
            </a:extLst>
          </p:cNvPr>
          <p:cNvGraphicFramePr/>
          <p:nvPr>
            <p:extLst>
              <p:ext uri="{D42A27DB-BD31-4B8C-83A1-F6EECF244321}">
                <p14:modId xmlns:p14="http://schemas.microsoft.com/office/powerpoint/2010/main" val="1455485540"/>
              </p:ext>
            </p:extLst>
          </p:nvPr>
        </p:nvGraphicFramePr>
        <p:xfrm>
          <a:off x="4676816" y="923543"/>
          <a:ext cx="3678277" cy="5457801"/>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a:extLst>
              <a:ext uri="{FF2B5EF4-FFF2-40B4-BE49-F238E27FC236}">
                <a16:creationId xmlns:a16="http://schemas.microsoft.com/office/drawing/2014/main" id="{89EDD111-B5DF-4E92-88B7-C0C4417B0A82}"/>
              </a:ext>
            </a:extLst>
          </p:cNvPr>
          <p:cNvGrpSpPr/>
          <p:nvPr/>
        </p:nvGrpSpPr>
        <p:grpSpPr>
          <a:xfrm>
            <a:off x="2197820" y="6413574"/>
            <a:ext cx="3898180" cy="246221"/>
            <a:chOff x="2197820" y="6470724"/>
            <a:chExt cx="3898180" cy="246221"/>
          </a:xfrm>
        </p:grpSpPr>
        <p:sp>
          <p:nvSpPr>
            <p:cNvPr id="10" name="TextBox 9">
              <a:extLst>
                <a:ext uri="{FF2B5EF4-FFF2-40B4-BE49-F238E27FC236}">
                  <a16:creationId xmlns:a16="http://schemas.microsoft.com/office/drawing/2014/main" id="{D3CA9227-E88C-4083-9FB2-D8BD7D2E6869}"/>
                </a:ext>
              </a:extLst>
            </p:cNvPr>
            <p:cNvSpPr txBox="1"/>
            <p:nvPr/>
          </p:nvSpPr>
          <p:spPr>
            <a:xfrm>
              <a:off x="2456659" y="6470724"/>
              <a:ext cx="363934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pitchFamily="34" charset="0"/>
                  <a:ea typeface="+mn-ea"/>
                  <a:cs typeface="+mn-cs"/>
                </a:rPr>
                <a:t>Indicates change is significant at 90% confidence</a:t>
              </a:r>
            </a:p>
          </p:txBody>
        </p:sp>
        <p:sp>
          <p:nvSpPr>
            <p:cNvPr id="11" name="StatUp">
              <a:extLst>
                <a:ext uri="{FF2B5EF4-FFF2-40B4-BE49-F238E27FC236}">
                  <a16:creationId xmlns:a16="http://schemas.microsoft.com/office/drawing/2014/main" id="{10EB7178-E318-4748-8BE3-EA11033D4C47}"/>
                </a:ext>
              </a:extLst>
            </p:cNvPr>
            <p:cNvSpPr/>
            <p:nvPr/>
          </p:nvSpPr>
          <p:spPr>
            <a:xfrm>
              <a:off x="2197820" y="6550039"/>
              <a:ext cx="106029"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2" name="StatDown">
              <a:extLst>
                <a:ext uri="{FF2B5EF4-FFF2-40B4-BE49-F238E27FC236}">
                  <a16:creationId xmlns:a16="http://schemas.microsoft.com/office/drawing/2014/main" id="{E19B7699-D192-409A-9A1B-26A9F88756B0}"/>
                </a:ext>
              </a:extLst>
            </p:cNvPr>
            <p:cNvSpPr/>
            <p:nvPr/>
          </p:nvSpPr>
          <p:spPr>
            <a:xfrm rot="10800000">
              <a:off x="2350630" y="6546210"/>
              <a:ext cx="106029"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grpSp>
      <p:sp>
        <p:nvSpPr>
          <p:cNvPr id="14" name="StatUp">
            <a:extLst>
              <a:ext uri="{FF2B5EF4-FFF2-40B4-BE49-F238E27FC236}">
                <a16:creationId xmlns:a16="http://schemas.microsoft.com/office/drawing/2014/main" id="{BB23EB45-5DAF-42B5-8F1C-88057377F252}"/>
              </a:ext>
            </a:extLst>
          </p:cNvPr>
          <p:cNvSpPr/>
          <p:nvPr/>
        </p:nvSpPr>
        <p:spPr>
          <a:xfrm>
            <a:off x="8160005" y="3988811"/>
            <a:ext cx="106029"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5" name="StatUp">
            <a:extLst>
              <a:ext uri="{FF2B5EF4-FFF2-40B4-BE49-F238E27FC236}">
                <a16:creationId xmlns:a16="http://schemas.microsoft.com/office/drawing/2014/main" id="{86C1E242-D3E0-48C6-9C47-FB9936D50299}"/>
              </a:ext>
            </a:extLst>
          </p:cNvPr>
          <p:cNvSpPr/>
          <p:nvPr/>
        </p:nvSpPr>
        <p:spPr>
          <a:xfrm>
            <a:off x="7954099" y="4816790"/>
            <a:ext cx="106029"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6" name="StatUp">
            <a:extLst>
              <a:ext uri="{FF2B5EF4-FFF2-40B4-BE49-F238E27FC236}">
                <a16:creationId xmlns:a16="http://schemas.microsoft.com/office/drawing/2014/main" id="{3E8BD203-0D40-4723-8DBF-26A618AA2635}"/>
              </a:ext>
            </a:extLst>
          </p:cNvPr>
          <p:cNvSpPr/>
          <p:nvPr/>
        </p:nvSpPr>
        <p:spPr>
          <a:xfrm>
            <a:off x="4008514" y="5643076"/>
            <a:ext cx="106029"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7" name="StatUp">
            <a:extLst>
              <a:ext uri="{FF2B5EF4-FFF2-40B4-BE49-F238E27FC236}">
                <a16:creationId xmlns:a16="http://schemas.microsoft.com/office/drawing/2014/main" id="{53D2AB17-693D-4B1C-8C94-756889F746E3}"/>
              </a:ext>
            </a:extLst>
          </p:cNvPr>
          <p:cNvSpPr/>
          <p:nvPr/>
        </p:nvSpPr>
        <p:spPr>
          <a:xfrm>
            <a:off x="7912236" y="1511522"/>
            <a:ext cx="106029"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8" name="StatUp">
            <a:extLst>
              <a:ext uri="{FF2B5EF4-FFF2-40B4-BE49-F238E27FC236}">
                <a16:creationId xmlns:a16="http://schemas.microsoft.com/office/drawing/2014/main" id="{D51B7854-58F9-4F16-BB6E-E871208D4F54}"/>
              </a:ext>
            </a:extLst>
          </p:cNvPr>
          <p:cNvSpPr/>
          <p:nvPr/>
        </p:nvSpPr>
        <p:spPr>
          <a:xfrm>
            <a:off x="3740918" y="4816786"/>
            <a:ext cx="106029"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9" name="StatUp">
            <a:extLst>
              <a:ext uri="{FF2B5EF4-FFF2-40B4-BE49-F238E27FC236}">
                <a16:creationId xmlns:a16="http://schemas.microsoft.com/office/drawing/2014/main" id="{6B9BAF06-FE06-4E88-A344-6080EF3356CD}"/>
              </a:ext>
            </a:extLst>
          </p:cNvPr>
          <p:cNvSpPr/>
          <p:nvPr/>
        </p:nvSpPr>
        <p:spPr>
          <a:xfrm>
            <a:off x="4058788" y="3998855"/>
            <a:ext cx="106029"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5" name="StatDown">
            <a:extLst>
              <a:ext uri="{FF2B5EF4-FFF2-40B4-BE49-F238E27FC236}">
                <a16:creationId xmlns:a16="http://schemas.microsoft.com/office/drawing/2014/main" id="{3ED2A015-D2A6-2373-1909-F43ED0A766AB}"/>
              </a:ext>
            </a:extLst>
          </p:cNvPr>
          <p:cNvSpPr/>
          <p:nvPr/>
        </p:nvSpPr>
        <p:spPr>
          <a:xfrm rot="10800000">
            <a:off x="3856995" y="5473671"/>
            <a:ext cx="106029"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6" name="StatDown">
            <a:extLst>
              <a:ext uri="{FF2B5EF4-FFF2-40B4-BE49-F238E27FC236}">
                <a16:creationId xmlns:a16="http://schemas.microsoft.com/office/drawing/2014/main" id="{7BEBCBFE-1ED3-0198-A2B8-CB1BF2446AEC}"/>
              </a:ext>
            </a:extLst>
          </p:cNvPr>
          <p:cNvSpPr/>
          <p:nvPr/>
        </p:nvSpPr>
        <p:spPr>
          <a:xfrm rot="10800000">
            <a:off x="3930640" y="3816964"/>
            <a:ext cx="106029"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3" name="StatDown">
            <a:extLst>
              <a:ext uri="{FF2B5EF4-FFF2-40B4-BE49-F238E27FC236}">
                <a16:creationId xmlns:a16="http://schemas.microsoft.com/office/drawing/2014/main" id="{32678690-7963-B9F6-53F0-732475B1A030}"/>
              </a:ext>
            </a:extLst>
          </p:cNvPr>
          <p:cNvSpPr/>
          <p:nvPr/>
        </p:nvSpPr>
        <p:spPr>
          <a:xfrm rot="10800000">
            <a:off x="7740730" y="4651200"/>
            <a:ext cx="106029"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20" name="StatDown">
            <a:extLst>
              <a:ext uri="{FF2B5EF4-FFF2-40B4-BE49-F238E27FC236}">
                <a16:creationId xmlns:a16="http://schemas.microsoft.com/office/drawing/2014/main" id="{4D0986B0-F0D6-66C8-2055-3BC156013CF5}"/>
              </a:ext>
            </a:extLst>
          </p:cNvPr>
          <p:cNvSpPr/>
          <p:nvPr/>
        </p:nvSpPr>
        <p:spPr>
          <a:xfrm rot="10800000">
            <a:off x="7812060" y="1335887"/>
            <a:ext cx="106029"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Tree>
    <p:extLst>
      <p:ext uri="{BB962C8B-B14F-4D97-AF65-F5344CB8AC3E}">
        <p14:creationId xmlns:p14="http://schemas.microsoft.com/office/powerpoint/2010/main" val="32782623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9D925D-41F9-444C-B04C-81C5FD99AC69}"/>
              </a:ext>
            </a:extLst>
          </p:cNvPr>
          <p:cNvSpPr>
            <a:spLocks noGrp="1"/>
          </p:cNvSpPr>
          <p:nvPr>
            <p:ph type="title"/>
          </p:nvPr>
        </p:nvSpPr>
        <p:spPr/>
        <p:txBody>
          <a:bodyPr/>
          <a:lstStyle/>
          <a:p>
            <a:r>
              <a:rPr lang="en-US" dirty="0"/>
              <a:t>CSI and Driver Scores: USA vs. All Other Countries</a:t>
            </a:r>
          </a:p>
        </p:txBody>
      </p:sp>
      <p:sp>
        <p:nvSpPr>
          <p:cNvPr id="2" name="Text Placeholder 1">
            <a:extLst>
              <a:ext uri="{FF2B5EF4-FFF2-40B4-BE49-F238E27FC236}">
                <a16:creationId xmlns:a16="http://schemas.microsoft.com/office/drawing/2014/main" id="{AE914B22-0737-422A-8E97-BF41F3A7945E}"/>
              </a:ext>
            </a:extLst>
          </p:cNvPr>
          <p:cNvSpPr>
            <a:spLocks noGrp="1"/>
          </p:cNvSpPr>
          <p:nvPr>
            <p:ph type="body" sz="half" idx="4294967295"/>
          </p:nvPr>
        </p:nvSpPr>
        <p:spPr>
          <a:xfrm>
            <a:off x="8620166" y="1028701"/>
            <a:ext cx="3147679" cy="5274128"/>
          </a:xfrm>
        </p:spPr>
        <p:txBody>
          <a:bodyPr/>
          <a:lstStyle/>
          <a:p>
            <a:r>
              <a:rPr lang="en-US" dirty="0"/>
              <a:t>US and non-US CSI scores have converged in 2022 as both scored 79.</a:t>
            </a:r>
            <a:endParaRPr lang="en-US" sz="1600" dirty="0"/>
          </a:p>
          <a:p>
            <a:endParaRPr lang="en-US" sz="1600" dirty="0"/>
          </a:p>
        </p:txBody>
      </p:sp>
      <p:graphicFrame>
        <p:nvGraphicFramePr>
          <p:cNvPr id="10" name="Table 9">
            <a:extLst>
              <a:ext uri="{FF2B5EF4-FFF2-40B4-BE49-F238E27FC236}">
                <a16:creationId xmlns:a16="http://schemas.microsoft.com/office/drawing/2014/main" id="{A946C310-D179-4897-A033-45D05D7CF98C}"/>
              </a:ext>
            </a:extLst>
          </p:cNvPr>
          <p:cNvGraphicFramePr>
            <a:graphicFrameLocks noGrp="1"/>
          </p:cNvGraphicFramePr>
          <p:nvPr>
            <p:custDataLst>
              <p:tags r:id="rId1"/>
            </p:custDataLst>
            <p:extLst>
              <p:ext uri="{D42A27DB-BD31-4B8C-83A1-F6EECF244321}">
                <p14:modId xmlns:p14="http://schemas.microsoft.com/office/powerpoint/2010/main" val="1952241037"/>
              </p:ext>
            </p:extLst>
          </p:nvPr>
        </p:nvGraphicFramePr>
        <p:xfrm>
          <a:off x="785864" y="1290969"/>
          <a:ext cx="7136723" cy="2854970"/>
        </p:xfrm>
        <a:graphic>
          <a:graphicData uri="http://schemas.openxmlformats.org/drawingml/2006/table">
            <a:tbl>
              <a:tblPr/>
              <a:tblGrid>
                <a:gridCol w="3347199">
                  <a:extLst>
                    <a:ext uri="{9D8B030D-6E8A-4147-A177-3AD203B41FA5}">
                      <a16:colId xmlns:a16="http://schemas.microsoft.com/office/drawing/2014/main" val="1264870638"/>
                    </a:ext>
                  </a:extLst>
                </a:gridCol>
                <a:gridCol w="947381">
                  <a:extLst>
                    <a:ext uri="{9D8B030D-6E8A-4147-A177-3AD203B41FA5}">
                      <a16:colId xmlns:a16="http://schemas.microsoft.com/office/drawing/2014/main" val="1907954490"/>
                    </a:ext>
                  </a:extLst>
                </a:gridCol>
                <a:gridCol w="947381">
                  <a:extLst>
                    <a:ext uri="{9D8B030D-6E8A-4147-A177-3AD203B41FA5}">
                      <a16:colId xmlns:a16="http://schemas.microsoft.com/office/drawing/2014/main" val="2163919751"/>
                    </a:ext>
                  </a:extLst>
                </a:gridCol>
                <a:gridCol w="947381">
                  <a:extLst>
                    <a:ext uri="{9D8B030D-6E8A-4147-A177-3AD203B41FA5}">
                      <a16:colId xmlns:a16="http://schemas.microsoft.com/office/drawing/2014/main" val="1628973879"/>
                    </a:ext>
                  </a:extLst>
                </a:gridCol>
                <a:gridCol w="947381">
                  <a:extLst>
                    <a:ext uri="{9D8B030D-6E8A-4147-A177-3AD203B41FA5}">
                      <a16:colId xmlns:a16="http://schemas.microsoft.com/office/drawing/2014/main" val="3679103409"/>
                    </a:ext>
                  </a:extLst>
                </a:gridCol>
              </a:tblGrid>
              <a:tr h="568970">
                <a:tc>
                  <a:txBody>
                    <a:bodyPr/>
                    <a:lstStyle/>
                    <a:p>
                      <a:pPr algn="l" fontAlgn="b"/>
                      <a:r>
                        <a:rPr lang="en-US" sz="1200" b="0" i="0" u="none" strike="noStrike" dirty="0">
                          <a:solidFill>
                            <a:srgbClr val="FFFFFF"/>
                          </a:solidFill>
                          <a:effectLst/>
                          <a:latin typeface="Arial Nova" panose="020B0504020202020204" pitchFamily="34" charset="0"/>
                        </a:rPr>
                        <a:t> </a:t>
                      </a:r>
                    </a:p>
                  </a:txBody>
                  <a:tcPr marL="7412" marR="7412" marT="7412" marB="0" anchor="ctr">
                    <a:lnL>
                      <a:noFill/>
                    </a:lnL>
                    <a:lnR>
                      <a:noFill/>
                    </a:lnR>
                    <a:lnT>
                      <a:noFill/>
                    </a:lnT>
                    <a:lnB>
                      <a:noFill/>
                    </a:lnB>
                    <a:solidFill>
                      <a:schemeClr val="accent2"/>
                    </a:solidFill>
                  </a:tcPr>
                </a:tc>
                <a:tc>
                  <a:txBody>
                    <a:bodyPr/>
                    <a:lstStyle/>
                    <a:p>
                      <a:pPr algn="ctr" fontAlgn="b"/>
                      <a:r>
                        <a:rPr lang="en-US" sz="1200" b="0" i="0" u="none" strike="noStrike" dirty="0">
                          <a:solidFill>
                            <a:srgbClr val="FFFFFF"/>
                          </a:solidFill>
                          <a:effectLst/>
                          <a:latin typeface="Arial Nova" panose="020B0504020202020204" pitchFamily="34" charset="0"/>
                        </a:rPr>
                        <a:t>USA</a:t>
                      </a:r>
                    </a:p>
                  </a:txBody>
                  <a:tcPr marL="7412" marR="7412" marT="7412" marB="0" anchor="ctr">
                    <a:lnL>
                      <a:noFill/>
                    </a:lnL>
                    <a:lnR>
                      <a:noFill/>
                    </a:lnR>
                    <a:lnT>
                      <a:noFill/>
                    </a:lnT>
                    <a:lnB>
                      <a:noFill/>
                    </a:lnB>
                    <a:solidFill>
                      <a:schemeClr val="accent2"/>
                    </a:solidFill>
                  </a:tcPr>
                </a:tc>
                <a:tc>
                  <a:txBody>
                    <a:bodyPr/>
                    <a:lstStyle/>
                    <a:p>
                      <a:pPr algn="ctr" fontAlgn="b"/>
                      <a:r>
                        <a:rPr lang="en-US" sz="1200" b="0" i="0" u="none" strike="noStrike" dirty="0">
                          <a:solidFill>
                            <a:srgbClr val="FFFFFF"/>
                          </a:solidFill>
                          <a:effectLst/>
                          <a:latin typeface="Arial Nova" panose="020B0504020202020204" pitchFamily="34" charset="0"/>
                        </a:rPr>
                        <a:t>All Others</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r>
                        <a:rPr lang="en-US" sz="1200" b="0" i="0" u="none" strike="noStrike" dirty="0">
                          <a:solidFill>
                            <a:srgbClr val="FFFFFF"/>
                          </a:solidFill>
                          <a:effectLst/>
                          <a:latin typeface="Arial Nova" panose="020B0504020202020204" pitchFamily="34" charset="0"/>
                        </a:rPr>
                        <a:t>Difference</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r>
                        <a:rPr lang="en-US" sz="1200" b="0" i="0" u="none" strike="noStrike" dirty="0">
                          <a:solidFill>
                            <a:srgbClr val="FFFFFF"/>
                          </a:solidFill>
                          <a:effectLst/>
                          <a:latin typeface="Arial Nova" panose="020B0504020202020204" pitchFamily="34" charset="0"/>
                        </a:rPr>
                        <a:t>Significant Difference</a:t>
                      </a:r>
                    </a:p>
                  </a:txBody>
                  <a:tcPr marL="7412" marR="7412" marT="7412" marB="0" anchor="ctr">
                    <a:lnL w="12700" cmpd="sng">
                      <a:noFill/>
                      <a:prstDash val="solid"/>
                    </a:lnL>
                    <a:lnR>
                      <a:noFill/>
                    </a:lnR>
                    <a:lnT>
                      <a:noFill/>
                    </a:lnT>
                    <a:lnB>
                      <a:noFill/>
                    </a:lnB>
                    <a:solidFill>
                      <a:schemeClr val="accent2"/>
                    </a:solidFill>
                  </a:tcPr>
                </a:tc>
                <a:extLst>
                  <a:ext uri="{0D108BD9-81ED-4DB2-BD59-A6C34878D82A}">
                    <a16:rowId xmlns:a16="http://schemas.microsoft.com/office/drawing/2014/main" val="2377348167"/>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Sample Size</a:t>
                      </a:r>
                    </a:p>
                  </a:txBody>
                  <a:tcPr marL="7412" marR="7412" marT="7412" marB="0" anchor="ctr">
                    <a:lnL>
                      <a:noFill/>
                    </a:lnL>
                    <a:lnR>
                      <a:noFill/>
                    </a:lnR>
                    <a:lnT>
                      <a:noFill/>
                    </a:lnT>
                    <a:lnB>
                      <a:noFill/>
                    </a:lnB>
                    <a:solidFill>
                      <a:schemeClr val="bg1">
                        <a:lumMod val="85000"/>
                      </a:schemeClr>
                    </a:solidFill>
                  </a:tcPr>
                </a:tc>
                <a:tc>
                  <a:txBody>
                    <a:bodyPr/>
                    <a:lstStyle/>
                    <a:p>
                      <a:pPr algn="ctr" fontAlgn="ctr"/>
                      <a:r>
                        <a:rPr lang="en-US" sz="1200" b="0" i="0" u="none" strike="noStrike" dirty="0">
                          <a:effectLst/>
                          <a:latin typeface="Arial Nova Light" panose="020B0304020202020204" pitchFamily="34" charset="0"/>
                        </a:rPr>
                        <a:t>590</a:t>
                      </a:r>
                    </a:p>
                  </a:txBody>
                  <a:tcPr marL="7620" marR="7620" marT="7620" marB="0" anchor="ctr">
                    <a:lnL>
                      <a:noFill/>
                    </a:lnL>
                    <a:lnR>
                      <a:noFill/>
                    </a:lnR>
                    <a:lnT>
                      <a:noFill/>
                    </a:lnT>
                    <a:lnB>
                      <a:noFill/>
                    </a:lnB>
                    <a:solidFill>
                      <a:schemeClr val="bg1">
                        <a:lumMod val="85000"/>
                      </a:schemeClr>
                    </a:solidFill>
                  </a:tcPr>
                </a:tc>
                <a:tc>
                  <a:txBody>
                    <a:bodyPr/>
                    <a:lstStyle/>
                    <a:p>
                      <a:pPr algn="ctr" fontAlgn="ctr"/>
                      <a:r>
                        <a:rPr lang="en-US" sz="1200" b="0" i="0" u="none" strike="noStrike">
                          <a:effectLst/>
                          <a:latin typeface="Arial Nova Light" panose="020B0304020202020204" pitchFamily="34" charset="0"/>
                        </a:rPr>
                        <a:t>3,992</a:t>
                      </a:r>
                    </a:p>
                  </a:txBody>
                  <a:tcPr marL="7620" marR="7620" marT="7620" marB="0" anchor="ctr">
                    <a:lnL>
                      <a:noFill/>
                    </a:lnL>
                    <a:lnR>
                      <a:noFill/>
                    </a:lnR>
                    <a:lnT>
                      <a:noFill/>
                    </a:lnT>
                    <a:lnB>
                      <a:noFill/>
                    </a:lnB>
                    <a:solidFill>
                      <a:schemeClr val="bg1">
                        <a:lumMod val="85000"/>
                      </a:schemeClr>
                    </a:solidFill>
                  </a:tcPr>
                </a:tc>
                <a:tc>
                  <a:txBody>
                    <a:bodyPr/>
                    <a:lstStyle/>
                    <a:p>
                      <a:pPr algn="ctr" fontAlgn="ctr"/>
                      <a:endParaRPr lang="en-US" sz="1200" b="0" i="0" u="none" strike="noStrike">
                        <a:effectLst/>
                        <a:latin typeface="Arial Nova Light" panose="020B0304020202020204" pitchFamily="34" charset="0"/>
                      </a:endParaRPr>
                    </a:p>
                  </a:txBody>
                  <a:tcPr marL="7620" marR="7620" marT="7620" marB="0" anchor="ctr">
                    <a:lnL>
                      <a:noFill/>
                    </a:lnL>
                    <a:lnR>
                      <a:noFill/>
                    </a:lnR>
                    <a:lnT>
                      <a:noFill/>
                    </a:lnT>
                    <a:lnB>
                      <a:noFill/>
                    </a:lnB>
                    <a:solidFill>
                      <a:schemeClr val="bg1">
                        <a:lumMod val="85000"/>
                      </a:schemeClr>
                    </a:solidFill>
                  </a:tcPr>
                </a:tc>
                <a:tc>
                  <a:txBody>
                    <a:bodyPr/>
                    <a:lstStyle/>
                    <a:p>
                      <a:pPr algn="ctr" fontAlgn="ctr"/>
                      <a:endParaRPr lang="en-US" sz="1200" b="0" i="0" u="none" strike="noStrike">
                        <a:effectLst/>
                        <a:latin typeface="Arial Nova Light" panose="020B0304020202020204" pitchFamily="34" charset="0"/>
                      </a:endParaRPr>
                    </a:p>
                  </a:txBody>
                  <a:tcPr marL="7620" marR="7620" marT="762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1130670212"/>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Product Search</a:t>
                      </a:r>
                    </a:p>
                  </a:txBody>
                  <a:tcPr marL="7412" marR="7412" marT="7412"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83</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85</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a:t>
                      </a:r>
                    </a:p>
                  </a:txBody>
                  <a:tcPr marL="7620" marR="7620" marT="7620" marB="0" anchor="ctr">
                    <a:lnL>
                      <a:noFill/>
                    </a:lnL>
                    <a:lnR>
                      <a:noFill/>
                    </a:lnR>
                    <a:lnT>
                      <a:noFill/>
                    </a:lnT>
                    <a:lnB>
                      <a:noFill/>
                    </a:lnB>
                  </a:tcPr>
                </a:tc>
                <a:tc>
                  <a:txBody>
                    <a:bodyPr/>
                    <a:lstStyle/>
                    <a:p>
                      <a:pPr algn="ctr" fontAlgn="ctr"/>
                      <a:endParaRPr lang="en-US" sz="1200" b="0" i="0" u="none" strike="noStrike" dirty="0">
                        <a:effectLst/>
                        <a:latin typeface="Arial Nova Light" panose="020B03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4031831257"/>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Product Selection and Order</a:t>
                      </a:r>
                    </a:p>
                  </a:txBody>
                  <a:tcPr marL="7412" marR="7412" marT="7412"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85</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85</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endParaRPr lang="en-US" sz="1200" b="0" i="0" u="none" strike="noStrike">
                        <a:effectLst/>
                        <a:latin typeface="Arial Nova Light" panose="020B03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338010389"/>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Delivery</a:t>
                      </a:r>
                    </a:p>
                  </a:txBody>
                  <a:tcPr marL="7412" marR="7412" marT="7412"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86</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86</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endParaRPr lang="en-US" sz="1200" b="0" i="0" u="none" strike="noStrike">
                        <a:effectLst/>
                        <a:latin typeface="Arial Nova Light" panose="020B03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2454051642"/>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Product Quality</a:t>
                      </a:r>
                    </a:p>
                  </a:txBody>
                  <a:tcPr marL="7412" marR="7412" marT="7412"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87</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a:t>
                      </a:r>
                    </a:p>
                  </a:txBody>
                  <a:tcPr marL="7620" marR="7620" marT="7620" marB="0" anchor="ctr">
                    <a:lnL>
                      <a:noFill/>
                    </a:lnL>
                    <a:lnR>
                      <a:noFill/>
                    </a:lnR>
                    <a:lnT>
                      <a:noFill/>
                    </a:lnT>
                    <a:lnB>
                      <a:noFill/>
                    </a:lnB>
                  </a:tcPr>
                </a:tc>
                <a:tc>
                  <a:txBody>
                    <a:bodyPr/>
                    <a:lstStyle/>
                    <a:p>
                      <a:pPr algn="ctr" fontAlgn="ctr"/>
                      <a:endParaRPr lang="en-US" sz="1200" b="0" i="0" u="none" strike="noStrike">
                        <a:effectLst/>
                        <a:latin typeface="Arial Nova Light" panose="020B03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3112539142"/>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Product Documentation</a:t>
                      </a:r>
                    </a:p>
                  </a:txBody>
                  <a:tcPr marL="7412" marR="7412" marT="7412"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84</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a:t>
                      </a:r>
                    </a:p>
                  </a:txBody>
                  <a:tcPr marL="7620" marR="7620" marT="7620" marB="0" anchor="ctr">
                    <a:lnL>
                      <a:noFill/>
                    </a:lnL>
                    <a:lnR>
                      <a:noFill/>
                    </a:lnR>
                    <a:lnT>
                      <a:noFill/>
                    </a:lnT>
                    <a:lnB>
                      <a:noFill/>
                    </a:lnB>
                  </a:tcPr>
                </a:tc>
                <a:tc>
                  <a:txBody>
                    <a:bodyPr/>
                    <a:lstStyle/>
                    <a:p>
                      <a:pPr algn="ctr" fontAlgn="ctr"/>
                      <a:endParaRPr lang="en-US" sz="1200" b="0" i="0" u="none" strike="noStrike">
                        <a:effectLst/>
                        <a:latin typeface="Arial Nova Light" panose="020B03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420269121"/>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Customer Support</a:t>
                      </a:r>
                    </a:p>
                  </a:txBody>
                  <a:tcPr marL="7412" marR="7412" marT="7412"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90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84</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-6</a:t>
                      </a:r>
                    </a:p>
                  </a:txBody>
                  <a:tcPr marL="7620" marR="7620" marT="7620" marB="0" anchor="ctr">
                    <a:lnL>
                      <a:noFill/>
                    </a:lnL>
                    <a:lnR>
                      <a:noFill/>
                    </a:lnR>
                    <a:lnT>
                      <a:noFill/>
                    </a:lnT>
                    <a:lnB>
                      <a:noFill/>
                    </a:lnB>
                  </a:tcPr>
                </a:tc>
                <a:tc>
                  <a:txBody>
                    <a:bodyPr/>
                    <a:lstStyle/>
                    <a:p>
                      <a:pPr algn="ctr" fontAlgn="ctr"/>
                      <a:endParaRPr lang="en-US" sz="1200" b="0" i="0" u="none" strike="noStrike">
                        <a:effectLst/>
                        <a:latin typeface="Arial Nova Light" panose="020B03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413724668"/>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Customer Satisfaction Index</a:t>
                      </a:r>
                    </a:p>
                  </a:txBody>
                  <a:tcPr marL="7412" marR="7412" marT="7412"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79</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79</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endParaRPr lang="en-US" sz="1200" b="0" i="0" u="none" strike="noStrike">
                        <a:effectLst/>
                        <a:latin typeface="Arial Nova Light" panose="020B03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814171776"/>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Likelihood to Recommend</a:t>
                      </a:r>
                    </a:p>
                  </a:txBody>
                  <a:tcPr marL="7412" marR="7412" marT="7412"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87</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87</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endParaRPr lang="en-US" sz="1200" b="0" i="0" u="none" strike="noStrike">
                        <a:effectLst/>
                        <a:latin typeface="Arial Nova Light" panose="020B0304020202020204" pitchFamily="34" charset="0"/>
                      </a:endParaRPr>
                    </a:p>
                  </a:txBody>
                  <a:tcPr marL="7620" marR="7620" marT="7620" marB="0" anchor="ctr">
                    <a:lnL>
                      <a:noFill/>
                    </a:lnL>
                    <a:lnR>
                      <a:noFill/>
                    </a:lnR>
                    <a:lnT>
                      <a:noFill/>
                    </a:lnT>
                    <a:lnB>
                      <a:noFill/>
                    </a:lnB>
                  </a:tcPr>
                </a:tc>
                <a:extLst>
                  <a:ext uri="{0D108BD9-81ED-4DB2-BD59-A6C34878D82A}">
                    <a16:rowId xmlns:a16="http://schemas.microsoft.com/office/drawing/2014/main" val="1574708347"/>
                  </a:ext>
                </a:extLst>
              </a:tr>
              <a:tr h="228600">
                <a:tc>
                  <a:txBody>
                    <a:bodyPr/>
                    <a:lstStyle/>
                    <a:p>
                      <a:pPr algn="l" fontAlgn="b">
                        <a:defRPr/>
                      </a:pPr>
                      <a:r>
                        <a:rPr lang="en-US" sz="1200" b="0" i="0" u="none" strike="noStrike" dirty="0">
                          <a:solidFill>
                            <a:schemeClr val="tx1"/>
                          </a:solidFill>
                          <a:effectLst/>
                          <a:latin typeface="Arial Nova Light" panose="020B0304020202020204" pitchFamily="34" charset="0"/>
                        </a:rPr>
                        <a:t>Likelihood to Use Services in Future</a:t>
                      </a:r>
                    </a:p>
                  </a:txBody>
                  <a:tcPr marL="7412" marR="7412" marT="7412"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89</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87</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-2</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endParaRPr lang="en-US" sz="1200" b="0" i="0" u="none" strike="noStrike" dirty="0">
                        <a:effectLst/>
                        <a:latin typeface="Arial Nova Light" panose="020B0304020202020204" pitchFamily="34" charset="0"/>
                      </a:endParaRP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61780"/>
                  </a:ext>
                </a:extLst>
              </a:tr>
            </a:tbl>
          </a:graphicData>
        </a:graphic>
      </p:graphicFrame>
      <p:sp>
        <p:nvSpPr>
          <p:cNvPr id="7" name="TextBox 6">
            <a:extLst>
              <a:ext uri="{FF2B5EF4-FFF2-40B4-BE49-F238E27FC236}">
                <a16:creationId xmlns:a16="http://schemas.microsoft.com/office/drawing/2014/main" id="{2A435AC9-3871-4C3C-9927-6C2ADE71A180}"/>
              </a:ext>
            </a:extLst>
          </p:cNvPr>
          <p:cNvSpPr txBox="1"/>
          <p:nvPr/>
        </p:nvSpPr>
        <p:spPr>
          <a:xfrm>
            <a:off x="2441971" y="6470724"/>
            <a:ext cx="3432820" cy="246221"/>
          </a:xfrm>
          <a:prstGeom prst="rect">
            <a:avLst/>
          </a:prstGeom>
          <a:noFill/>
        </p:spPr>
        <p:txBody>
          <a:bodyPr wrap="square" rtlCol="0">
            <a:spAutoFit/>
          </a:bodyPr>
          <a:lstStyle/>
          <a:p>
            <a:pPr lvl="0">
              <a:defRPr/>
            </a:pPr>
            <a:r>
              <a:rPr lang="en-US" sz="1000" i="1" dirty="0">
                <a:solidFill>
                  <a:srgbClr val="3F3F3F"/>
                </a:solidFill>
              </a:rPr>
              <a:t>Indicates change is significant at 90% confidence</a:t>
            </a:r>
          </a:p>
        </p:txBody>
      </p:sp>
      <p:sp>
        <p:nvSpPr>
          <p:cNvPr id="8" name="StatUp">
            <a:extLst>
              <a:ext uri="{FF2B5EF4-FFF2-40B4-BE49-F238E27FC236}">
                <a16:creationId xmlns:a16="http://schemas.microsoft.com/office/drawing/2014/main" id="{D816BF4B-4A99-449F-AC82-1C65BC3D2B62}"/>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1" name="StatDown">
            <a:extLst>
              <a:ext uri="{FF2B5EF4-FFF2-40B4-BE49-F238E27FC236}">
                <a16:creationId xmlns:a16="http://schemas.microsoft.com/office/drawing/2014/main" id="{7D18C951-35FD-469E-B8A0-5E0094B85095}"/>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9" name="StatUp">
            <a:extLst>
              <a:ext uri="{FF2B5EF4-FFF2-40B4-BE49-F238E27FC236}">
                <a16:creationId xmlns:a16="http://schemas.microsoft.com/office/drawing/2014/main" id="{D4DC7F49-568B-E74A-5333-17FFB42E5A37}"/>
              </a:ext>
            </a:extLst>
          </p:cNvPr>
          <p:cNvSpPr/>
          <p:nvPr/>
        </p:nvSpPr>
        <p:spPr>
          <a:xfrm>
            <a:off x="7394492" y="2180683"/>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2" name="StatUp">
            <a:extLst>
              <a:ext uri="{FF2B5EF4-FFF2-40B4-BE49-F238E27FC236}">
                <a16:creationId xmlns:a16="http://schemas.microsoft.com/office/drawing/2014/main" id="{B0B13FC4-32DD-2C24-5886-BF0D74FE133A}"/>
              </a:ext>
            </a:extLst>
          </p:cNvPr>
          <p:cNvSpPr/>
          <p:nvPr/>
        </p:nvSpPr>
        <p:spPr>
          <a:xfrm>
            <a:off x="7394492" y="3098205"/>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3" name="StatDown">
            <a:extLst>
              <a:ext uri="{FF2B5EF4-FFF2-40B4-BE49-F238E27FC236}">
                <a16:creationId xmlns:a16="http://schemas.microsoft.com/office/drawing/2014/main" id="{95C6FD33-2404-4BB8-40C3-8D0081F82464}"/>
              </a:ext>
            </a:extLst>
          </p:cNvPr>
          <p:cNvSpPr/>
          <p:nvPr/>
        </p:nvSpPr>
        <p:spPr>
          <a:xfrm rot="10800000">
            <a:off x="7394492" y="329545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18" name="StatDown">
            <a:extLst>
              <a:ext uri="{FF2B5EF4-FFF2-40B4-BE49-F238E27FC236}">
                <a16:creationId xmlns:a16="http://schemas.microsoft.com/office/drawing/2014/main" id="{096D11E1-0ECA-AB29-2408-0E15B655E1D9}"/>
              </a:ext>
            </a:extLst>
          </p:cNvPr>
          <p:cNvSpPr/>
          <p:nvPr/>
        </p:nvSpPr>
        <p:spPr>
          <a:xfrm rot="10800000">
            <a:off x="7394492" y="3985583"/>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Tree>
    <p:extLst>
      <p:ext uri="{BB962C8B-B14F-4D97-AF65-F5344CB8AC3E}">
        <p14:creationId xmlns:p14="http://schemas.microsoft.com/office/powerpoint/2010/main" val="24761365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CA31F0-E096-4810-B787-8E7E54D37882}"/>
              </a:ext>
            </a:extLst>
          </p:cNvPr>
          <p:cNvSpPr>
            <a:spLocks noGrp="1"/>
          </p:cNvSpPr>
          <p:nvPr>
            <p:ph type="title"/>
          </p:nvPr>
        </p:nvSpPr>
        <p:spPr/>
        <p:txBody>
          <a:bodyPr/>
          <a:lstStyle/>
          <a:p>
            <a:r>
              <a:rPr lang="en-US" dirty="0"/>
              <a:t>Yearly CSI Trend by Location</a:t>
            </a:r>
          </a:p>
        </p:txBody>
      </p:sp>
      <p:graphicFrame>
        <p:nvGraphicFramePr>
          <p:cNvPr id="8" name="Chart 7" descr="Line chart for CSI, Return, and Recommend. For a full readout of scores, please refer to slide 31.">
            <a:extLst>
              <a:ext uri="{FF2B5EF4-FFF2-40B4-BE49-F238E27FC236}">
                <a16:creationId xmlns:a16="http://schemas.microsoft.com/office/drawing/2014/main" id="{9F3C7A5B-3E48-439A-B979-363B4CFE7953}"/>
              </a:ext>
            </a:extLst>
          </p:cNvPr>
          <p:cNvGraphicFramePr/>
          <p:nvPr>
            <p:extLst>
              <p:ext uri="{D42A27DB-BD31-4B8C-83A1-F6EECF244321}">
                <p14:modId xmlns:p14="http://schemas.microsoft.com/office/powerpoint/2010/main" val="2627374382"/>
              </p:ext>
            </p:extLst>
          </p:nvPr>
        </p:nvGraphicFramePr>
        <p:xfrm>
          <a:off x="752253" y="1215195"/>
          <a:ext cx="10687493" cy="52917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29257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CE2-5160-4B4D-B47A-79BEEA8A2FB6}"/>
              </a:ext>
            </a:extLst>
          </p:cNvPr>
          <p:cNvSpPr>
            <a:spLocks noGrp="1"/>
          </p:cNvSpPr>
          <p:nvPr>
            <p:ph type="title"/>
          </p:nvPr>
        </p:nvSpPr>
        <p:spPr/>
        <p:txBody>
          <a:bodyPr/>
          <a:lstStyle/>
          <a:p>
            <a:r>
              <a:rPr lang="en-US" dirty="0"/>
              <a:t>History of CFI Group</a:t>
            </a:r>
          </a:p>
        </p:txBody>
      </p:sp>
      <p:sp>
        <p:nvSpPr>
          <p:cNvPr id="3" name="Content Placeholder 2">
            <a:extLst>
              <a:ext uri="{FF2B5EF4-FFF2-40B4-BE49-F238E27FC236}">
                <a16:creationId xmlns:a16="http://schemas.microsoft.com/office/drawing/2014/main" id="{DF5C74FD-93B4-45B4-8CD8-1A5156C1BFAC}"/>
              </a:ext>
            </a:extLst>
          </p:cNvPr>
          <p:cNvSpPr>
            <a:spLocks noGrp="1"/>
          </p:cNvSpPr>
          <p:nvPr>
            <p:ph idx="1"/>
          </p:nvPr>
        </p:nvSpPr>
        <p:spPr/>
        <p:txBody>
          <a:bodyPr/>
          <a:lstStyle/>
          <a:p>
            <a:r>
              <a:rPr lang="en-US" dirty="0"/>
              <a:t>CFI Group: Founded in 1988</a:t>
            </a:r>
          </a:p>
          <a:p>
            <a:r>
              <a:rPr lang="en-US" dirty="0"/>
              <a:t>Founding partner of the ACSI* </a:t>
            </a:r>
          </a:p>
          <a:p>
            <a:r>
              <a:rPr lang="en-US" dirty="0"/>
              <a:t>Cause and effect methodology / predictive analytics</a:t>
            </a:r>
          </a:p>
          <a:p>
            <a:r>
              <a:rPr lang="en-US" dirty="0"/>
              <a:t>Professional services project leads have 20+ years experience</a:t>
            </a:r>
          </a:p>
          <a:p>
            <a:r>
              <a:rPr lang="en-US" dirty="0"/>
              <a:t>Serving a global list of clients from 5 offices across 3 continents</a:t>
            </a:r>
          </a:p>
          <a:p>
            <a:r>
              <a:rPr lang="en-US" dirty="0"/>
              <a:t>Providing “actionable” customer feedback insights based on the science of the ACSI</a:t>
            </a:r>
          </a:p>
        </p:txBody>
      </p:sp>
      <p:sp>
        <p:nvSpPr>
          <p:cNvPr id="4" name="TextBox 3">
            <a:extLst>
              <a:ext uri="{FF2B5EF4-FFF2-40B4-BE49-F238E27FC236}">
                <a16:creationId xmlns:a16="http://schemas.microsoft.com/office/drawing/2014/main" id="{59AF2314-0D7B-453F-95CD-4DBDBCAA7236}"/>
              </a:ext>
            </a:extLst>
          </p:cNvPr>
          <p:cNvSpPr txBox="1"/>
          <p:nvPr/>
        </p:nvSpPr>
        <p:spPr>
          <a:xfrm>
            <a:off x="2171700" y="6463019"/>
            <a:ext cx="2440092" cy="25391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50" b="0" i="1" u="none" strike="noStrike" kern="1200" cap="none" spc="0" normalizeH="0" baseline="0" noProof="0" dirty="0">
                <a:ln>
                  <a:noFill/>
                </a:ln>
                <a:solidFill>
                  <a:srgbClr val="3F3F3F"/>
                </a:solidFill>
                <a:effectLst/>
                <a:uLnTx/>
                <a:uFillTx/>
                <a:latin typeface="Arial Nova Light"/>
                <a:ea typeface="+mn-ea"/>
                <a:cs typeface="Arial" panose="020B0604020202020204" pitchFamily="34" charset="0"/>
              </a:rPr>
              <a:t>*American Customer Satisfaction Index</a:t>
            </a:r>
          </a:p>
        </p:txBody>
      </p:sp>
      <p:pic>
        <p:nvPicPr>
          <p:cNvPr id="5" name="Picture 4" descr="Offices_map.jpg">
            <a:extLst>
              <a:ext uri="{FF2B5EF4-FFF2-40B4-BE49-F238E27FC236}">
                <a16:creationId xmlns:a16="http://schemas.microsoft.com/office/drawing/2014/main" id="{814C069D-7B0C-4249-90C0-90D5915CEF0F}"/>
              </a:ext>
            </a:extLst>
          </p:cNvPr>
          <p:cNvPicPr>
            <a:picLocks noChangeAspect="1"/>
          </p:cNvPicPr>
          <p:nvPr/>
        </p:nvPicPr>
        <p:blipFill>
          <a:blip r:embed="rId3" cstate="print">
            <a:clrChange>
              <a:clrFrom>
                <a:srgbClr val="FFFFFF"/>
              </a:clrFrom>
              <a:clrTo>
                <a:srgbClr val="FFFFFF">
                  <a:alpha val="0"/>
                </a:srgbClr>
              </a:clrTo>
            </a:clrChange>
            <a:duotone>
              <a:prstClr val="black"/>
              <a:schemeClr val="accent4">
                <a:tint val="45000"/>
                <a:satMod val="400000"/>
              </a:schemeClr>
            </a:duotone>
          </a:blip>
          <a:stretch>
            <a:fillRect/>
          </a:stretch>
        </p:blipFill>
        <p:spPr>
          <a:xfrm>
            <a:off x="880181" y="3651591"/>
            <a:ext cx="5250385" cy="2235200"/>
          </a:xfrm>
          <a:prstGeom prst="rect">
            <a:avLst/>
          </a:prstGeom>
        </p:spPr>
      </p:pic>
      <p:pic>
        <p:nvPicPr>
          <p:cNvPr id="6" name="Picture 5" descr="cover.jpg">
            <a:extLst>
              <a:ext uri="{FF2B5EF4-FFF2-40B4-BE49-F238E27FC236}">
                <a16:creationId xmlns:a16="http://schemas.microsoft.com/office/drawing/2014/main" id="{D2F60370-A622-4D7C-993A-3CFC96FC5F25}"/>
              </a:ext>
            </a:extLst>
          </p:cNvPr>
          <p:cNvPicPr>
            <a:picLocks noChangeAspect="1"/>
          </p:cNvPicPr>
          <p:nvPr/>
        </p:nvPicPr>
        <p:blipFill>
          <a:blip r:embed="rId4" cstate="print"/>
          <a:stretch>
            <a:fillRect/>
          </a:stretch>
        </p:blipFill>
        <p:spPr>
          <a:xfrm>
            <a:off x="9501235" y="552450"/>
            <a:ext cx="2197472" cy="2944504"/>
          </a:xfrm>
          <a:prstGeom prst="rect">
            <a:avLst/>
          </a:prstGeom>
          <a:ln>
            <a:solidFill>
              <a:schemeClr val="bg1">
                <a:lumMod val="65000"/>
              </a:schemeClr>
            </a:solidFill>
          </a:ln>
          <a:effectLst/>
        </p:spPr>
      </p:pic>
      <p:sp>
        <p:nvSpPr>
          <p:cNvPr id="7" name="Text Box 16">
            <a:extLst>
              <a:ext uri="{FF2B5EF4-FFF2-40B4-BE49-F238E27FC236}">
                <a16:creationId xmlns:a16="http://schemas.microsoft.com/office/drawing/2014/main" id="{A8B7B1FE-617B-42E8-9A9F-0C8CBC6409A4}"/>
              </a:ext>
            </a:extLst>
          </p:cNvPr>
          <p:cNvSpPr txBox="1">
            <a:spLocks noChangeArrowheads="1"/>
          </p:cNvSpPr>
          <p:nvPr/>
        </p:nvSpPr>
        <p:spPr bwMode="auto">
          <a:xfrm>
            <a:off x="9367067" y="3733459"/>
            <a:ext cx="2465807" cy="1569660"/>
          </a:xfrm>
          <a:prstGeom prst="rect">
            <a:avLst/>
          </a:prstGeom>
          <a:noFill/>
          <a:ln w="9525">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3F3F3F"/>
                </a:solidFill>
                <a:effectLst/>
                <a:uLnTx/>
                <a:uFillTx/>
                <a:latin typeface="Arial Nova" panose="020B0504020202020204" pitchFamily="34" charset="0"/>
                <a:ea typeface="ＭＳ Ｐゴシック" pitchFamily="34" charset="-128"/>
                <a:cs typeface="+mn-cs"/>
              </a:rPr>
              <a:t>CFI GROUP WORLDWIDE</a:t>
            </a:r>
            <a:endParaRPr kumimoji="0" lang="it-IT" sz="1600" b="0" i="1" u="none" strike="noStrike" kern="1200" cap="none" spc="0" normalizeH="0" baseline="0" noProof="0" dirty="0">
              <a:ln>
                <a:noFill/>
              </a:ln>
              <a:solidFill>
                <a:srgbClr val="3F3F3F"/>
              </a:solidFill>
              <a:effectLst/>
              <a:uLnTx/>
              <a:uFillTx/>
              <a:latin typeface="Arial Nova" panose="020B0504020202020204" pitchFamily="34" charset="0"/>
              <a:ea typeface="ＭＳ Ｐゴシック" pitchFamily="34"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3F3F3F"/>
                </a:solidFill>
                <a:effectLst/>
                <a:uLnTx/>
                <a:uFillTx/>
                <a:latin typeface="Arial Nova Light"/>
                <a:ea typeface="ＭＳ Ｐゴシック" pitchFamily="34" charset="-128"/>
                <a:cs typeface="+mn-cs"/>
              </a:rPr>
              <a:t>USA – Ann Arbor, MI (corporate headquarters)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3F3F3F"/>
                </a:solidFill>
                <a:effectLst/>
                <a:uLnTx/>
                <a:uFillTx/>
                <a:latin typeface="Arial Nova Light"/>
                <a:ea typeface="ＭＳ Ｐゴシック" pitchFamily="34" charset="-128"/>
                <a:cs typeface="+mn-cs"/>
              </a:rPr>
              <a:t>ITALY – Milan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0" i="0" u="none" strike="noStrike" kern="1200" cap="none" spc="0" normalizeH="0" baseline="0" noProof="0" dirty="0">
                <a:ln>
                  <a:noFill/>
                </a:ln>
                <a:solidFill>
                  <a:srgbClr val="3F3F3F"/>
                </a:solidFill>
                <a:effectLst/>
                <a:uLnTx/>
                <a:uFillTx/>
                <a:latin typeface="Arial Nova Light"/>
                <a:ea typeface="ＭＳ Ｐゴシック" pitchFamily="34" charset="-128"/>
                <a:cs typeface="+mn-cs"/>
              </a:rPr>
              <a:t>SWEDEN – Stockholm</a:t>
            </a:r>
          </a:p>
        </p:txBody>
      </p:sp>
    </p:spTree>
    <p:extLst>
      <p:ext uri="{BB962C8B-B14F-4D97-AF65-F5344CB8AC3E}">
        <p14:creationId xmlns:p14="http://schemas.microsoft.com/office/powerpoint/2010/main" val="18496858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9D925D-41F9-444C-B04C-81C5FD99AC69}"/>
              </a:ext>
            </a:extLst>
          </p:cNvPr>
          <p:cNvSpPr>
            <a:spLocks noGrp="1"/>
          </p:cNvSpPr>
          <p:nvPr>
            <p:ph type="title"/>
          </p:nvPr>
        </p:nvSpPr>
        <p:spPr/>
        <p:txBody>
          <a:bodyPr/>
          <a:lstStyle/>
          <a:p>
            <a:r>
              <a:rPr lang="en-US" dirty="0"/>
              <a:t>CSI and Frequency by Type of User</a:t>
            </a:r>
          </a:p>
        </p:txBody>
      </p:sp>
      <p:sp>
        <p:nvSpPr>
          <p:cNvPr id="2" name="Text Placeholder 1">
            <a:extLst>
              <a:ext uri="{FF2B5EF4-FFF2-40B4-BE49-F238E27FC236}">
                <a16:creationId xmlns:a16="http://schemas.microsoft.com/office/drawing/2014/main" id="{AE914B22-0737-422A-8E97-BF41F3A7945E}"/>
              </a:ext>
            </a:extLst>
          </p:cNvPr>
          <p:cNvSpPr>
            <a:spLocks noGrp="1"/>
          </p:cNvSpPr>
          <p:nvPr>
            <p:ph type="body" sz="half" idx="4294967295"/>
          </p:nvPr>
        </p:nvSpPr>
        <p:spPr>
          <a:xfrm>
            <a:off x="8620166" y="1028701"/>
            <a:ext cx="3147679" cy="5274128"/>
          </a:xfrm>
        </p:spPr>
        <p:txBody>
          <a:bodyPr/>
          <a:lstStyle/>
          <a:p>
            <a:r>
              <a:rPr lang="en-US" sz="1600" dirty="0"/>
              <a:t>Earth Science Researchers (34%) </a:t>
            </a:r>
            <a:r>
              <a:rPr lang="en-US" dirty="0"/>
              <a:t>remain the </a:t>
            </a:r>
            <a:r>
              <a:rPr lang="en-US" sz="1600" dirty="0"/>
              <a:t>single most common user type.</a:t>
            </a:r>
          </a:p>
          <a:p>
            <a:endParaRPr lang="en-US" sz="1600" dirty="0"/>
          </a:p>
        </p:txBody>
      </p:sp>
      <p:graphicFrame>
        <p:nvGraphicFramePr>
          <p:cNvPr id="10" name="Table 9">
            <a:extLst>
              <a:ext uri="{FF2B5EF4-FFF2-40B4-BE49-F238E27FC236}">
                <a16:creationId xmlns:a16="http://schemas.microsoft.com/office/drawing/2014/main" id="{A946C310-D179-4897-A033-45D05D7CF98C}"/>
              </a:ext>
            </a:extLst>
          </p:cNvPr>
          <p:cNvGraphicFramePr>
            <a:graphicFrameLocks noGrp="1"/>
          </p:cNvGraphicFramePr>
          <p:nvPr>
            <p:extLst>
              <p:ext uri="{D42A27DB-BD31-4B8C-83A1-F6EECF244321}">
                <p14:modId xmlns:p14="http://schemas.microsoft.com/office/powerpoint/2010/main" val="4027484194"/>
              </p:ext>
            </p:extLst>
          </p:nvPr>
        </p:nvGraphicFramePr>
        <p:xfrm>
          <a:off x="309584" y="1303020"/>
          <a:ext cx="7934283" cy="4861352"/>
        </p:xfrm>
        <a:graphic>
          <a:graphicData uri="http://schemas.openxmlformats.org/drawingml/2006/table">
            <a:tbl>
              <a:tblPr/>
              <a:tblGrid>
                <a:gridCol w="3915669">
                  <a:extLst>
                    <a:ext uri="{9D8B030D-6E8A-4147-A177-3AD203B41FA5}">
                      <a16:colId xmlns:a16="http://schemas.microsoft.com/office/drawing/2014/main" val="1264870638"/>
                    </a:ext>
                  </a:extLst>
                </a:gridCol>
                <a:gridCol w="669769">
                  <a:extLst>
                    <a:ext uri="{9D8B030D-6E8A-4147-A177-3AD203B41FA5}">
                      <a16:colId xmlns:a16="http://schemas.microsoft.com/office/drawing/2014/main" val="1907954490"/>
                    </a:ext>
                  </a:extLst>
                </a:gridCol>
                <a:gridCol w="669769">
                  <a:extLst>
                    <a:ext uri="{9D8B030D-6E8A-4147-A177-3AD203B41FA5}">
                      <a16:colId xmlns:a16="http://schemas.microsoft.com/office/drawing/2014/main" val="2163919751"/>
                    </a:ext>
                  </a:extLst>
                </a:gridCol>
                <a:gridCol w="669769">
                  <a:extLst>
                    <a:ext uri="{9D8B030D-6E8A-4147-A177-3AD203B41FA5}">
                      <a16:colId xmlns:a16="http://schemas.microsoft.com/office/drawing/2014/main" val="1628973879"/>
                    </a:ext>
                  </a:extLst>
                </a:gridCol>
                <a:gridCol w="669769">
                  <a:extLst>
                    <a:ext uri="{9D8B030D-6E8A-4147-A177-3AD203B41FA5}">
                      <a16:colId xmlns:a16="http://schemas.microsoft.com/office/drawing/2014/main" val="3679103409"/>
                    </a:ext>
                  </a:extLst>
                </a:gridCol>
                <a:gridCol w="669769">
                  <a:extLst>
                    <a:ext uri="{9D8B030D-6E8A-4147-A177-3AD203B41FA5}">
                      <a16:colId xmlns:a16="http://schemas.microsoft.com/office/drawing/2014/main" val="530999730"/>
                    </a:ext>
                  </a:extLst>
                </a:gridCol>
                <a:gridCol w="669769">
                  <a:extLst>
                    <a:ext uri="{9D8B030D-6E8A-4147-A177-3AD203B41FA5}">
                      <a16:colId xmlns:a16="http://schemas.microsoft.com/office/drawing/2014/main" val="1653043137"/>
                    </a:ext>
                  </a:extLst>
                </a:gridCol>
              </a:tblGrid>
              <a:tr h="365760">
                <a:tc>
                  <a:txBody>
                    <a:bodyPr/>
                    <a:lstStyle/>
                    <a:p>
                      <a:pPr algn="l" fontAlgn="b"/>
                      <a:r>
                        <a:rPr lang="en-US" sz="1200" b="0" i="0" u="none" strike="noStrike" dirty="0">
                          <a:solidFill>
                            <a:srgbClr val="FFFFFF"/>
                          </a:solidFill>
                          <a:effectLst/>
                          <a:latin typeface="Arial Nova" panose="020B0504020202020204" pitchFamily="34" charset="0"/>
                        </a:rPr>
                        <a:t> </a:t>
                      </a:r>
                    </a:p>
                  </a:txBody>
                  <a:tcPr marL="7412" marR="7412" marT="7412" marB="0" anchor="ctr">
                    <a:lnL>
                      <a:noFill/>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2021</a:t>
                      </a:r>
                    </a:p>
                    <a:p>
                      <a:pPr algn="ctr" fontAlgn="b">
                        <a:defRPr/>
                      </a:pPr>
                      <a:r>
                        <a:rPr lang="en-US" sz="1200" b="0" i="0" u="none" strike="noStrike" dirty="0">
                          <a:solidFill>
                            <a:srgbClr val="FFFFFF"/>
                          </a:solidFill>
                          <a:effectLst/>
                          <a:latin typeface="Arial Nova" panose="020B0504020202020204" pitchFamily="34" charset="0"/>
                        </a:rPr>
                        <a:t>%</a:t>
                      </a:r>
                    </a:p>
                  </a:txBody>
                  <a:tcPr marL="7412" marR="7412" marT="7412" marB="0" anchor="ctr">
                    <a:lnL>
                      <a:noFill/>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2021</a:t>
                      </a:r>
                    </a:p>
                    <a:p>
                      <a:pPr algn="ctr" fontAlgn="b">
                        <a:defRPr/>
                      </a:pPr>
                      <a:r>
                        <a:rPr lang="en-US" sz="1200" b="0" i="0" u="none" strike="noStrike" dirty="0">
                          <a:solidFill>
                            <a:srgbClr val="FFFFFF"/>
                          </a:solidFill>
                          <a:effectLst/>
                          <a:latin typeface="Arial Nova" panose="020B0504020202020204" pitchFamily="34" charset="0"/>
                        </a:rPr>
                        <a:t>N</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2021</a:t>
                      </a:r>
                    </a:p>
                    <a:p>
                      <a:pPr algn="ctr" fontAlgn="b">
                        <a:defRPr/>
                      </a:pPr>
                      <a:r>
                        <a:rPr lang="en-US" sz="1200" b="0" i="0" u="none" strike="noStrike" dirty="0">
                          <a:solidFill>
                            <a:srgbClr val="FFFFFF"/>
                          </a:solidFill>
                          <a:effectLst/>
                          <a:latin typeface="Arial Nova" panose="020B0504020202020204" pitchFamily="34" charset="0"/>
                        </a:rPr>
                        <a:t>CSI</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2022</a:t>
                      </a:r>
                    </a:p>
                    <a:p>
                      <a:pPr algn="ctr" fontAlgn="b">
                        <a:defRPr/>
                      </a:pPr>
                      <a:r>
                        <a:rPr lang="en-US" sz="1200" b="0" i="0" u="none" strike="noStrike" dirty="0">
                          <a:solidFill>
                            <a:srgbClr val="FFFFFF"/>
                          </a:solidFill>
                          <a:effectLst/>
                          <a:latin typeface="Arial Nova" panose="020B0504020202020204" pitchFamily="34" charset="0"/>
                        </a:rPr>
                        <a:t>%</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2022</a:t>
                      </a:r>
                    </a:p>
                    <a:p>
                      <a:pPr algn="ctr" fontAlgn="b">
                        <a:defRPr/>
                      </a:pPr>
                      <a:r>
                        <a:rPr lang="en-US" sz="1200" b="0" i="0" u="none" strike="noStrike" dirty="0">
                          <a:solidFill>
                            <a:srgbClr val="FFFFFF"/>
                          </a:solidFill>
                          <a:effectLst/>
                          <a:latin typeface="Arial Nova" panose="020B0504020202020204" pitchFamily="34" charset="0"/>
                        </a:rPr>
                        <a:t>N</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2022</a:t>
                      </a:r>
                    </a:p>
                    <a:p>
                      <a:pPr algn="ctr" fontAlgn="b">
                        <a:defRPr/>
                      </a:pPr>
                      <a:r>
                        <a:rPr lang="en-US" sz="1200" b="0" i="0" u="none" strike="noStrike" dirty="0">
                          <a:solidFill>
                            <a:srgbClr val="FFFFFF"/>
                          </a:solidFill>
                          <a:effectLst/>
                          <a:latin typeface="Arial Nova" panose="020B0504020202020204" pitchFamily="34" charset="0"/>
                        </a:rPr>
                        <a:t>CSI</a:t>
                      </a:r>
                    </a:p>
                  </a:txBody>
                  <a:tcPr marL="7412" marR="7412" marT="7412" marB="0" anchor="ctr">
                    <a:lnL w="12700" cmpd="sng">
                      <a:noFill/>
                      <a:prstDash val="solid"/>
                    </a:lnL>
                    <a:lnR>
                      <a:noFill/>
                    </a:lnR>
                    <a:lnT>
                      <a:noFill/>
                    </a:lnT>
                    <a:lnB>
                      <a:noFill/>
                    </a:lnB>
                    <a:solidFill>
                      <a:schemeClr val="accent2"/>
                    </a:solidFill>
                  </a:tcPr>
                </a:tc>
                <a:extLst>
                  <a:ext uri="{0D108BD9-81ED-4DB2-BD59-A6C34878D82A}">
                    <a16:rowId xmlns:a16="http://schemas.microsoft.com/office/drawing/2014/main" val="2377348167"/>
                  </a:ext>
                </a:extLst>
              </a:tr>
              <a:tr h="228600">
                <a:tc>
                  <a:txBody>
                    <a:bodyPr/>
                    <a:lstStyle/>
                    <a:p>
                      <a:pPr algn="l" fontAlgn="ctr"/>
                      <a:r>
                        <a:rPr lang="en-US" sz="1200" b="0" i="0" u="none" strike="noStrike" dirty="0">
                          <a:effectLst/>
                          <a:latin typeface="Arial Nova Light" panose="020B0304020202020204" pitchFamily="34" charset="0"/>
                        </a:rPr>
                        <a:t>Type of User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2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2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2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2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2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2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564167020"/>
                  </a:ext>
                </a:extLst>
              </a:tr>
              <a:tr h="228600">
                <a:tc>
                  <a:txBody>
                    <a:bodyPr/>
                    <a:lstStyle/>
                    <a:p>
                      <a:pPr algn="l" fontAlgn="ctr"/>
                      <a:r>
                        <a:rPr lang="en-US" sz="1200" b="0" i="0" u="none" strike="noStrike">
                          <a:effectLst/>
                          <a:latin typeface="Arial Nova Light" panose="020B0304020202020204" pitchFamily="34" charset="0"/>
                        </a:rPr>
                        <a:t>General Public</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16%</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647</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79</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940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79</a:t>
                      </a:r>
                    </a:p>
                  </a:txBody>
                  <a:tcPr marL="7620" marR="7620" marT="7620" marB="0" anchor="ctr">
                    <a:lnL>
                      <a:noFill/>
                    </a:lnL>
                    <a:lnR>
                      <a:noFill/>
                    </a:lnR>
                    <a:lnT>
                      <a:noFill/>
                    </a:lnT>
                    <a:lnB>
                      <a:noFill/>
                    </a:lnB>
                  </a:tcPr>
                </a:tc>
                <a:extLst>
                  <a:ext uri="{0D108BD9-81ED-4DB2-BD59-A6C34878D82A}">
                    <a16:rowId xmlns:a16="http://schemas.microsoft.com/office/drawing/2014/main" val="1130670212"/>
                  </a:ext>
                </a:extLst>
              </a:tr>
              <a:tr h="228600">
                <a:tc>
                  <a:txBody>
                    <a:bodyPr/>
                    <a:lstStyle/>
                    <a:p>
                      <a:pPr algn="l" fontAlgn="ctr"/>
                      <a:r>
                        <a:rPr lang="en-US" sz="1200" b="0" i="0" u="none" strike="noStrike">
                          <a:effectLst/>
                          <a:latin typeface="Arial Nova Light" panose="020B0304020202020204" pitchFamily="34" charset="0"/>
                        </a:rPr>
                        <a:t>Elementary, Middle, High School Teacher</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63</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108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78</a:t>
                      </a:r>
                    </a:p>
                  </a:txBody>
                  <a:tcPr marL="7620" marR="7620" marT="7620" marB="0" anchor="ctr">
                    <a:lnL>
                      <a:noFill/>
                    </a:lnL>
                    <a:lnR>
                      <a:noFill/>
                    </a:lnR>
                    <a:lnT>
                      <a:noFill/>
                    </a:lnT>
                    <a:lnB>
                      <a:noFill/>
                    </a:lnB>
                  </a:tcPr>
                </a:tc>
                <a:extLst>
                  <a:ext uri="{0D108BD9-81ED-4DB2-BD59-A6C34878D82A}">
                    <a16:rowId xmlns:a16="http://schemas.microsoft.com/office/drawing/2014/main" val="4031831257"/>
                  </a:ext>
                </a:extLst>
              </a:tr>
              <a:tr h="228600">
                <a:tc>
                  <a:txBody>
                    <a:bodyPr/>
                    <a:lstStyle/>
                    <a:p>
                      <a:pPr algn="l" fontAlgn="ctr"/>
                      <a:r>
                        <a:rPr lang="en-US" sz="1200" b="0" i="0" u="none" strike="noStrike">
                          <a:effectLst/>
                          <a:latin typeface="Arial Nova Light" panose="020B0304020202020204" pitchFamily="34" charset="0"/>
                        </a:rPr>
                        <a:t>University Professor</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723</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85</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805</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82</a:t>
                      </a:r>
                    </a:p>
                  </a:txBody>
                  <a:tcPr marL="7620" marR="7620" marT="7620" marB="0" anchor="ctr">
                    <a:lnL>
                      <a:noFill/>
                    </a:lnL>
                    <a:lnR>
                      <a:noFill/>
                    </a:lnR>
                    <a:lnT>
                      <a:noFill/>
                    </a:lnT>
                    <a:lnB>
                      <a:noFill/>
                    </a:lnB>
                  </a:tcPr>
                </a:tc>
                <a:extLst>
                  <a:ext uri="{0D108BD9-81ED-4DB2-BD59-A6C34878D82A}">
                    <a16:rowId xmlns:a16="http://schemas.microsoft.com/office/drawing/2014/main" val="3338010389"/>
                  </a:ext>
                </a:extLst>
              </a:tr>
              <a:tr h="228600">
                <a:tc>
                  <a:txBody>
                    <a:bodyPr/>
                    <a:lstStyle/>
                    <a:p>
                      <a:pPr algn="l" fontAlgn="ctr"/>
                      <a:r>
                        <a:rPr lang="en-US" sz="1200" b="0" i="0" u="none" strike="noStrike">
                          <a:effectLst/>
                          <a:latin typeface="Arial Nova Light" panose="020B0304020202020204" pitchFamily="34" charset="0"/>
                        </a:rPr>
                        <a:t>University Undergraduate Student</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433</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523</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78</a:t>
                      </a:r>
                    </a:p>
                  </a:txBody>
                  <a:tcPr marL="7620" marR="7620" marT="7620" marB="0" anchor="ctr">
                    <a:lnL>
                      <a:noFill/>
                    </a:lnL>
                    <a:lnR>
                      <a:noFill/>
                    </a:lnR>
                    <a:lnT>
                      <a:noFill/>
                    </a:lnT>
                    <a:lnB>
                      <a:noFill/>
                    </a:lnB>
                  </a:tcPr>
                </a:tc>
                <a:extLst>
                  <a:ext uri="{0D108BD9-81ED-4DB2-BD59-A6C34878D82A}">
                    <a16:rowId xmlns:a16="http://schemas.microsoft.com/office/drawing/2014/main" val="3118681529"/>
                  </a:ext>
                </a:extLst>
              </a:tr>
              <a:tr h="228600">
                <a:tc>
                  <a:txBody>
                    <a:bodyPr/>
                    <a:lstStyle/>
                    <a:p>
                      <a:pPr algn="l" fontAlgn="ctr"/>
                      <a:r>
                        <a:rPr lang="en-US" sz="1200" b="0" i="0" u="none" strike="noStrike">
                          <a:effectLst/>
                          <a:latin typeface="Arial Nova Light" panose="020B0304020202020204" pitchFamily="34" charset="0"/>
                        </a:rPr>
                        <a:t>University Graduate Student</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1,142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26%</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1,201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78</a:t>
                      </a:r>
                    </a:p>
                  </a:txBody>
                  <a:tcPr marL="7620" marR="7620" marT="7620" marB="0" anchor="ctr">
                    <a:lnL>
                      <a:noFill/>
                    </a:lnL>
                    <a:lnR>
                      <a:noFill/>
                    </a:lnR>
                    <a:lnT>
                      <a:noFill/>
                    </a:lnT>
                    <a:lnB>
                      <a:noFill/>
                    </a:lnB>
                  </a:tcPr>
                </a:tc>
                <a:extLst>
                  <a:ext uri="{0D108BD9-81ED-4DB2-BD59-A6C34878D82A}">
                    <a16:rowId xmlns:a16="http://schemas.microsoft.com/office/drawing/2014/main" val="2774478670"/>
                  </a:ext>
                </a:extLst>
              </a:tr>
              <a:tr h="228600">
                <a:tc>
                  <a:txBody>
                    <a:bodyPr/>
                    <a:lstStyle/>
                    <a:p>
                      <a:pPr algn="l" fontAlgn="ctr"/>
                      <a:r>
                        <a:rPr lang="en-US" sz="1200" b="0" i="0" u="none" strike="noStrike">
                          <a:effectLst/>
                          <a:latin typeface="Arial Nova Light" panose="020B0304020202020204" pitchFamily="34" charset="0"/>
                        </a:rPr>
                        <a:t>Other Education and Outreach</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335</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370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78</a:t>
                      </a:r>
                    </a:p>
                  </a:txBody>
                  <a:tcPr marL="7620" marR="7620" marT="7620" marB="0" anchor="ctr">
                    <a:lnL>
                      <a:noFill/>
                    </a:lnL>
                    <a:lnR>
                      <a:noFill/>
                    </a:lnR>
                    <a:lnT>
                      <a:noFill/>
                    </a:lnT>
                    <a:lnB>
                      <a:noFill/>
                    </a:lnB>
                  </a:tcPr>
                </a:tc>
                <a:extLst>
                  <a:ext uri="{0D108BD9-81ED-4DB2-BD59-A6C34878D82A}">
                    <a16:rowId xmlns:a16="http://schemas.microsoft.com/office/drawing/2014/main" val="4106451335"/>
                  </a:ext>
                </a:extLst>
              </a:tr>
              <a:tr h="228600">
                <a:tc>
                  <a:txBody>
                    <a:bodyPr/>
                    <a:lstStyle/>
                    <a:p>
                      <a:pPr algn="l" fontAlgn="ctr"/>
                      <a:r>
                        <a:rPr lang="en-US" sz="1200" b="0" i="0" u="none" strike="noStrike">
                          <a:effectLst/>
                          <a:latin typeface="Arial Nova Light" panose="020B0304020202020204" pitchFamily="34" charset="0"/>
                        </a:rPr>
                        <a:t>Earth Science Researcher</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38%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1,529</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34%</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1,559</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extLst>
                  <a:ext uri="{0D108BD9-81ED-4DB2-BD59-A6C34878D82A}">
                    <a16:rowId xmlns:a16="http://schemas.microsoft.com/office/drawing/2014/main" val="1394711183"/>
                  </a:ext>
                </a:extLst>
              </a:tr>
              <a:tr h="228600">
                <a:tc>
                  <a:txBody>
                    <a:bodyPr/>
                    <a:lstStyle/>
                    <a:p>
                      <a:pPr algn="l" fontAlgn="ctr"/>
                      <a:r>
                        <a:rPr lang="en-US" sz="1200" b="0" i="0" u="none" strike="noStrike">
                          <a:effectLst/>
                          <a:latin typeface="Arial Nova Light" panose="020B0304020202020204" pitchFamily="34" charset="0"/>
                        </a:rPr>
                        <a:t>Earth Science Modeler</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408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468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78</a:t>
                      </a:r>
                    </a:p>
                  </a:txBody>
                  <a:tcPr marL="7620" marR="7620" marT="7620" marB="0" anchor="ctr">
                    <a:lnL>
                      <a:noFill/>
                    </a:lnL>
                    <a:lnR>
                      <a:noFill/>
                    </a:lnR>
                    <a:lnT>
                      <a:noFill/>
                    </a:lnT>
                    <a:lnB>
                      <a:noFill/>
                    </a:lnB>
                  </a:tcPr>
                </a:tc>
                <a:extLst>
                  <a:ext uri="{0D108BD9-81ED-4DB2-BD59-A6C34878D82A}">
                    <a16:rowId xmlns:a16="http://schemas.microsoft.com/office/drawing/2014/main" val="4226211825"/>
                  </a:ext>
                </a:extLst>
              </a:tr>
              <a:tr h="228600">
                <a:tc>
                  <a:txBody>
                    <a:bodyPr/>
                    <a:lstStyle/>
                    <a:p>
                      <a:pPr algn="l" fontAlgn="ctr"/>
                      <a:r>
                        <a:rPr lang="en-US" sz="1200" b="0" i="0" u="none" strike="noStrike">
                          <a:effectLst/>
                          <a:latin typeface="Arial Nova Light" panose="020B0304020202020204" pitchFamily="34" charset="0"/>
                        </a:rPr>
                        <a:t>NASA-affiliated Scientist</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62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79</a:t>
                      </a:r>
                    </a:p>
                  </a:txBody>
                  <a:tcPr marL="7620" marR="7620" marT="7620" marB="0" anchor="ctr">
                    <a:lnL>
                      <a:noFill/>
                    </a:lnL>
                    <a:lnR>
                      <a:noFill/>
                    </a:lnR>
                    <a:lnT>
                      <a:noFill/>
                    </a:lnT>
                    <a:lnB>
                      <a:noFill/>
                    </a:lnB>
                  </a:tcPr>
                </a:tc>
                <a:extLst>
                  <a:ext uri="{0D108BD9-81ED-4DB2-BD59-A6C34878D82A}">
                    <a16:rowId xmlns:a16="http://schemas.microsoft.com/office/drawing/2014/main" val="335412915"/>
                  </a:ext>
                </a:extLst>
              </a:tr>
              <a:tr h="228600">
                <a:tc>
                  <a:txBody>
                    <a:bodyPr/>
                    <a:lstStyle/>
                    <a:p>
                      <a:pPr algn="l" fontAlgn="ctr"/>
                      <a:r>
                        <a:rPr lang="en-US" sz="1200" b="0" i="0" u="none" strike="noStrike">
                          <a:effectLst/>
                          <a:latin typeface="Arial Nova Light" panose="020B0304020202020204" pitchFamily="34" charset="0"/>
                        </a:rPr>
                        <a:t>Non-NASA-affiliated Scientist</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5%</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196</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83</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6%</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256</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79</a:t>
                      </a:r>
                    </a:p>
                  </a:txBody>
                  <a:tcPr marL="7620" marR="7620" marT="7620" marB="0" anchor="ctr">
                    <a:lnL>
                      <a:noFill/>
                    </a:lnL>
                    <a:lnR>
                      <a:noFill/>
                    </a:lnR>
                    <a:lnT>
                      <a:noFill/>
                    </a:lnT>
                    <a:lnB>
                      <a:noFill/>
                    </a:lnB>
                  </a:tcPr>
                </a:tc>
                <a:extLst>
                  <a:ext uri="{0D108BD9-81ED-4DB2-BD59-A6C34878D82A}">
                    <a16:rowId xmlns:a16="http://schemas.microsoft.com/office/drawing/2014/main" val="3733598219"/>
                  </a:ext>
                </a:extLst>
              </a:tr>
              <a:tr h="228600">
                <a:tc>
                  <a:txBody>
                    <a:bodyPr/>
                    <a:lstStyle/>
                    <a:p>
                      <a:pPr algn="l" fontAlgn="ctr"/>
                      <a:r>
                        <a:rPr lang="en-US" sz="1200" b="0" i="0" u="none" strike="noStrike">
                          <a:effectLst/>
                          <a:latin typeface="Arial Nova Light" panose="020B0304020202020204" pitchFamily="34" charset="0"/>
                        </a:rPr>
                        <a:t>NASA Science Team Member</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59</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84</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78</a:t>
                      </a:r>
                    </a:p>
                  </a:txBody>
                  <a:tcPr marL="7620" marR="7620" marT="7620" marB="0" anchor="ctr">
                    <a:lnL>
                      <a:noFill/>
                    </a:lnL>
                    <a:lnR>
                      <a:noFill/>
                    </a:lnR>
                    <a:lnT>
                      <a:noFill/>
                    </a:lnT>
                    <a:lnB>
                      <a:noFill/>
                    </a:lnB>
                  </a:tcPr>
                </a:tc>
                <a:extLst>
                  <a:ext uri="{0D108BD9-81ED-4DB2-BD59-A6C34878D82A}">
                    <a16:rowId xmlns:a16="http://schemas.microsoft.com/office/drawing/2014/main" val="3617170135"/>
                  </a:ext>
                </a:extLst>
              </a:tr>
              <a:tr h="228600">
                <a:tc>
                  <a:txBody>
                    <a:bodyPr/>
                    <a:lstStyle/>
                    <a:p>
                      <a:pPr algn="l" fontAlgn="ctr"/>
                      <a:r>
                        <a:rPr lang="en-US" sz="1200" b="0" i="0" u="none" strike="noStrike">
                          <a:effectLst/>
                          <a:latin typeface="Arial Nova Light" panose="020B0304020202020204" pitchFamily="34" charset="0"/>
                        </a:rPr>
                        <a:t>Data Provider or Tool Developer/Decision Support Systems Analyst</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9%</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359</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9%</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431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78</a:t>
                      </a:r>
                    </a:p>
                  </a:txBody>
                  <a:tcPr marL="7620" marR="7620" marT="7620" marB="0" anchor="ctr">
                    <a:lnL>
                      <a:noFill/>
                    </a:lnL>
                    <a:lnR>
                      <a:noFill/>
                    </a:lnR>
                    <a:lnT>
                      <a:noFill/>
                    </a:lnT>
                    <a:lnB>
                      <a:noFill/>
                    </a:lnB>
                  </a:tcPr>
                </a:tc>
                <a:extLst>
                  <a:ext uri="{0D108BD9-81ED-4DB2-BD59-A6C34878D82A}">
                    <a16:rowId xmlns:a16="http://schemas.microsoft.com/office/drawing/2014/main" val="1302741496"/>
                  </a:ext>
                </a:extLst>
              </a:tr>
              <a:tr h="228600">
                <a:tc>
                  <a:txBody>
                    <a:bodyPr/>
                    <a:lstStyle/>
                    <a:p>
                      <a:pPr algn="l" fontAlgn="ctr"/>
                      <a:r>
                        <a:rPr lang="en-US" sz="1200" b="0" i="0" u="none" strike="noStrike">
                          <a:effectLst/>
                          <a:latin typeface="Arial Nova Light" panose="020B0304020202020204" pitchFamily="34" charset="0"/>
                        </a:rPr>
                        <a:t>Data Tool Developer/Provider</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967945292"/>
                  </a:ext>
                </a:extLst>
              </a:tr>
              <a:tr h="228600">
                <a:tc>
                  <a:txBody>
                    <a:bodyPr/>
                    <a:lstStyle/>
                    <a:p>
                      <a:pPr algn="l" fontAlgn="ctr"/>
                      <a:r>
                        <a:rPr lang="en-US" sz="1200" b="0" i="0" u="none" strike="noStrike">
                          <a:effectLst/>
                          <a:latin typeface="Arial Nova Light" panose="020B0304020202020204" pitchFamily="34" charset="0"/>
                        </a:rPr>
                        <a:t>Decision Support Systems Analyst</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847780124"/>
                  </a:ext>
                </a:extLst>
              </a:tr>
              <a:tr h="228600">
                <a:tc>
                  <a:txBody>
                    <a:bodyPr/>
                    <a:lstStyle/>
                    <a:p>
                      <a:pPr algn="l" fontAlgn="ctr"/>
                      <a:r>
                        <a:rPr lang="en-US" sz="1200" b="0" i="0" u="none" strike="noStrike">
                          <a:effectLst/>
                          <a:latin typeface="Arial Nova Light" panose="020B0304020202020204" pitchFamily="34" charset="0"/>
                        </a:rPr>
                        <a:t>Interdisciplinary user</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2454051642"/>
                  </a:ext>
                </a:extLst>
              </a:tr>
              <a:tr h="228600">
                <a:tc>
                  <a:txBody>
                    <a:bodyPr/>
                    <a:lstStyle/>
                    <a:p>
                      <a:pPr algn="l" fontAlgn="ctr"/>
                      <a:r>
                        <a:rPr lang="en-US" sz="1200" b="0" i="0" u="none" strike="noStrike">
                          <a:effectLst/>
                          <a:latin typeface="Arial Nova Light" panose="020B0304020202020204" pitchFamily="34" charset="0"/>
                        </a:rPr>
                        <a:t>Applications Scientist</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a:noFill/>
                    </a:lnL>
                    <a:lnR>
                      <a:noFill/>
                    </a:lnR>
                    <a:lnT>
                      <a:noFill/>
                    </a:lnT>
                    <a:lnB>
                      <a:noFill/>
                    </a:lnB>
                  </a:tcPr>
                </a:tc>
                <a:extLst>
                  <a:ext uri="{0D108BD9-81ED-4DB2-BD59-A6C34878D82A}">
                    <a16:rowId xmlns:a16="http://schemas.microsoft.com/office/drawing/2014/main" val="1574708347"/>
                  </a:ext>
                </a:extLst>
              </a:tr>
              <a:tr h="228600">
                <a:tc>
                  <a:txBody>
                    <a:bodyPr/>
                    <a:lstStyle/>
                    <a:p>
                      <a:pPr algn="l" fontAlgn="ctr"/>
                      <a:r>
                        <a:rPr lang="en-US" sz="1200" b="0" i="0" u="none" strike="noStrike">
                          <a:effectLst/>
                          <a:latin typeface="Arial Nova Light" panose="020B0304020202020204" pitchFamily="34" charset="0"/>
                        </a:rPr>
                        <a:t>Other User Type</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8%</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318</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81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9%</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428</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78</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61780"/>
                  </a:ext>
                </a:extLst>
              </a:tr>
              <a:tr h="228600">
                <a:tc>
                  <a:txBody>
                    <a:bodyPr/>
                    <a:lstStyle/>
                    <a:p>
                      <a:pPr algn="l" fontAlgn="ctr"/>
                      <a:r>
                        <a:rPr lang="en-US" sz="1200" b="0" i="0" u="none" strike="noStrike">
                          <a:effectLst/>
                          <a:latin typeface="Arial Nova Light" panose="020B0304020202020204" pitchFamily="34" charset="0"/>
                        </a:rPr>
                        <a:t>Number of Respondents</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4,035</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4,582</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Nova Light" panose="020B030402020202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638605"/>
                  </a:ext>
                </a:extLst>
              </a:tr>
            </a:tbl>
          </a:graphicData>
        </a:graphic>
      </p:graphicFrame>
      <p:sp>
        <p:nvSpPr>
          <p:cNvPr id="9" name="TextBox 8">
            <a:extLst>
              <a:ext uri="{FF2B5EF4-FFF2-40B4-BE49-F238E27FC236}">
                <a16:creationId xmlns:a16="http://schemas.microsoft.com/office/drawing/2014/main" id="{5B23FB6F-320D-4DBC-9D05-54955302AB86}"/>
              </a:ext>
            </a:extLst>
          </p:cNvPr>
          <p:cNvSpPr txBox="1"/>
          <p:nvPr/>
        </p:nvSpPr>
        <p:spPr>
          <a:xfrm>
            <a:off x="2025411" y="6504924"/>
            <a:ext cx="4070589" cy="246221"/>
          </a:xfrm>
          <a:prstGeom prst="rect">
            <a:avLst/>
          </a:prstGeom>
          <a:noFill/>
        </p:spPr>
        <p:txBody>
          <a:bodyPr wrap="square" rtlCol="0">
            <a:spAutoFit/>
          </a:bodyPr>
          <a:lstStyle/>
          <a:p>
            <a:pPr lvl="0">
              <a:defRPr/>
            </a:pPr>
            <a:r>
              <a:rPr lang="en-US" sz="1000" i="1" dirty="0">
                <a:solidFill>
                  <a:srgbClr val="3F3F3F"/>
                </a:solidFill>
              </a:rPr>
              <a:t>~Multiple responses allowed. Percentages may sum to more than 100.</a:t>
            </a:r>
          </a:p>
        </p:txBody>
      </p:sp>
    </p:spTree>
    <p:extLst>
      <p:ext uri="{BB962C8B-B14F-4D97-AF65-F5344CB8AC3E}">
        <p14:creationId xmlns:p14="http://schemas.microsoft.com/office/powerpoint/2010/main" val="2011173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9D925D-41F9-444C-B04C-81C5FD99AC69}"/>
              </a:ext>
            </a:extLst>
          </p:cNvPr>
          <p:cNvSpPr>
            <a:spLocks noGrp="1"/>
          </p:cNvSpPr>
          <p:nvPr>
            <p:ph type="title"/>
          </p:nvPr>
        </p:nvSpPr>
        <p:spPr/>
        <p:txBody>
          <a:bodyPr>
            <a:normAutofit fontScale="90000"/>
          </a:bodyPr>
          <a:lstStyle/>
          <a:p>
            <a:r>
              <a:rPr lang="en-US" dirty="0"/>
              <a:t>Areas/Disciplines Need/Use Earth Science Data and Services</a:t>
            </a:r>
          </a:p>
        </p:txBody>
      </p:sp>
      <p:sp>
        <p:nvSpPr>
          <p:cNvPr id="2" name="Text Placeholder 1">
            <a:extLst>
              <a:ext uri="{FF2B5EF4-FFF2-40B4-BE49-F238E27FC236}">
                <a16:creationId xmlns:a16="http://schemas.microsoft.com/office/drawing/2014/main" id="{AE914B22-0737-422A-8E97-BF41F3A7945E}"/>
              </a:ext>
            </a:extLst>
          </p:cNvPr>
          <p:cNvSpPr>
            <a:spLocks noGrp="1"/>
          </p:cNvSpPr>
          <p:nvPr>
            <p:ph type="body" sz="half" idx="4294967295"/>
          </p:nvPr>
        </p:nvSpPr>
        <p:spPr>
          <a:xfrm>
            <a:off x="8620166" y="1028701"/>
            <a:ext cx="3147679" cy="5274128"/>
          </a:xfrm>
        </p:spPr>
        <p:txBody>
          <a:bodyPr/>
          <a:lstStyle/>
          <a:p>
            <a:r>
              <a:rPr lang="en-US" sz="1600" dirty="0"/>
              <a:t>Two-thirds of respondents indicated they use the data and services for Land study. Atmosphere (38%) was also very popular.</a:t>
            </a:r>
          </a:p>
          <a:p>
            <a:endParaRPr lang="en-US" sz="1600" dirty="0"/>
          </a:p>
          <a:p>
            <a:r>
              <a:rPr lang="en-US" sz="1600" dirty="0"/>
              <a:t>There is little CSI variation among the different areas/disciplines of use.</a:t>
            </a:r>
          </a:p>
        </p:txBody>
      </p:sp>
      <p:graphicFrame>
        <p:nvGraphicFramePr>
          <p:cNvPr id="10" name="Table 9">
            <a:extLst>
              <a:ext uri="{FF2B5EF4-FFF2-40B4-BE49-F238E27FC236}">
                <a16:creationId xmlns:a16="http://schemas.microsoft.com/office/drawing/2014/main" id="{A946C310-D179-4897-A033-45D05D7CF98C}"/>
              </a:ext>
            </a:extLst>
          </p:cNvPr>
          <p:cNvGraphicFramePr>
            <a:graphicFrameLocks noGrp="1"/>
          </p:cNvGraphicFramePr>
          <p:nvPr>
            <p:extLst>
              <p:ext uri="{D42A27DB-BD31-4B8C-83A1-F6EECF244321}">
                <p14:modId xmlns:p14="http://schemas.microsoft.com/office/powerpoint/2010/main" val="886683138"/>
              </p:ext>
            </p:extLst>
          </p:nvPr>
        </p:nvGraphicFramePr>
        <p:xfrm>
          <a:off x="309584" y="1303020"/>
          <a:ext cx="7934283" cy="3489752"/>
        </p:xfrm>
        <a:graphic>
          <a:graphicData uri="http://schemas.openxmlformats.org/drawingml/2006/table">
            <a:tbl>
              <a:tblPr/>
              <a:tblGrid>
                <a:gridCol w="3915669">
                  <a:extLst>
                    <a:ext uri="{9D8B030D-6E8A-4147-A177-3AD203B41FA5}">
                      <a16:colId xmlns:a16="http://schemas.microsoft.com/office/drawing/2014/main" val="1264870638"/>
                    </a:ext>
                  </a:extLst>
                </a:gridCol>
                <a:gridCol w="669769">
                  <a:extLst>
                    <a:ext uri="{9D8B030D-6E8A-4147-A177-3AD203B41FA5}">
                      <a16:colId xmlns:a16="http://schemas.microsoft.com/office/drawing/2014/main" val="1907954490"/>
                    </a:ext>
                  </a:extLst>
                </a:gridCol>
                <a:gridCol w="669769">
                  <a:extLst>
                    <a:ext uri="{9D8B030D-6E8A-4147-A177-3AD203B41FA5}">
                      <a16:colId xmlns:a16="http://schemas.microsoft.com/office/drawing/2014/main" val="2163919751"/>
                    </a:ext>
                  </a:extLst>
                </a:gridCol>
                <a:gridCol w="669769">
                  <a:extLst>
                    <a:ext uri="{9D8B030D-6E8A-4147-A177-3AD203B41FA5}">
                      <a16:colId xmlns:a16="http://schemas.microsoft.com/office/drawing/2014/main" val="1628973879"/>
                    </a:ext>
                  </a:extLst>
                </a:gridCol>
                <a:gridCol w="669769">
                  <a:extLst>
                    <a:ext uri="{9D8B030D-6E8A-4147-A177-3AD203B41FA5}">
                      <a16:colId xmlns:a16="http://schemas.microsoft.com/office/drawing/2014/main" val="3679103409"/>
                    </a:ext>
                  </a:extLst>
                </a:gridCol>
                <a:gridCol w="669769">
                  <a:extLst>
                    <a:ext uri="{9D8B030D-6E8A-4147-A177-3AD203B41FA5}">
                      <a16:colId xmlns:a16="http://schemas.microsoft.com/office/drawing/2014/main" val="530999730"/>
                    </a:ext>
                  </a:extLst>
                </a:gridCol>
                <a:gridCol w="669769">
                  <a:extLst>
                    <a:ext uri="{9D8B030D-6E8A-4147-A177-3AD203B41FA5}">
                      <a16:colId xmlns:a16="http://schemas.microsoft.com/office/drawing/2014/main" val="1653043137"/>
                    </a:ext>
                  </a:extLst>
                </a:gridCol>
              </a:tblGrid>
              <a:tr h="365760">
                <a:tc>
                  <a:txBody>
                    <a:bodyPr/>
                    <a:lstStyle/>
                    <a:p>
                      <a:pPr algn="l" fontAlgn="b"/>
                      <a:r>
                        <a:rPr lang="en-US" sz="1200" b="0" i="0" u="none" strike="noStrike" dirty="0">
                          <a:solidFill>
                            <a:srgbClr val="FFFFFF"/>
                          </a:solidFill>
                          <a:effectLst/>
                          <a:latin typeface="Arial Nova" panose="020B0504020202020204" pitchFamily="34" charset="0"/>
                        </a:rPr>
                        <a:t> </a:t>
                      </a:r>
                    </a:p>
                  </a:txBody>
                  <a:tcPr marL="7412" marR="7412" marT="7412" marB="0" anchor="ctr">
                    <a:lnL>
                      <a:noFill/>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2021</a:t>
                      </a:r>
                    </a:p>
                    <a:p>
                      <a:pPr algn="ctr" fontAlgn="b">
                        <a:defRPr/>
                      </a:pPr>
                      <a:r>
                        <a:rPr lang="en-US" sz="1200" b="0" i="0" u="none" strike="noStrike" dirty="0">
                          <a:solidFill>
                            <a:srgbClr val="FFFFFF"/>
                          </a:solidFill>
                          <a:effectLst/>
                          <a:latin typeface="Arial Nova" panose="020B0504020202020204" pitchFamily="34" charset="0"/>
                        </a:rPr>
                        <a:t>%</a:t>
                      </a:r>
                    </a:p>
                  </a:txBody>
                  <a:tcPr marL="7412" marR="7412" marT="7412" marB="0" anchor="ctr">
                    <a:lnL>
                      <a:noFill/>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2021</a:t>
                      </a:r>
                    </a:p>
                    <a:p>
                      <a:pPr algn="ctr" fontAlgn="b">
                        <a:defRPr/>
                      </a:pPr>
                      <a:r>
                        <a:rPr lang="en-US" sz="1200" b="0" i="0" u="none" strike="noStrike" dirty="0">
                          <a:solidFill>
                            <a:srgbClr val="FFFFFF"/>
                          </a:solidFill>
                          <a:effectLst/>
                          <a:latin typeface="Arial Nova" panose="020B0504020202020204" pitchFamily="34" charset="0"/>
                        </a:rPr>
                        <a:t>N</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2021</a:t>
                      </a:r>
                    </a:p>
                    <a:p>
                      <a:pPr algn="ctr" fontAlgn="b">
                        <a:defRPr/>
                      </a:pPr>
                      <a:r>
                        <a:rPr lang="en-US" sz="1200" b="0" i="0" u="none" strike="noStrike" dirty="0">
                          <a:solidFill>
                            <a:srgbClr val="FFFFFF"/>
                          </a:solidFill>
                          <a:effectLst/>
                          <a:latin typeface="Arial Nova" panose="020B0504020202020204" pitchFamily="34" charset="0"/>
                        </a:rPr>
                        <a:t>CSI</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2022</a:t>
                      </a:r>
                    </a:p>
                    <a:p>
                      <a:pPr algn="ctr" fontAlgn="b">
                        <a:defRPr/>
                      </a:pPr>
                      <a:r>
                        <a:rPr lang="en-US" sz="1200" b="0" i="0" u="none" strike="noStrike" dirty="0">
                          <a:solidFill>
                            <a:srgbClr val="FFFFFF"/>
                          </a:solidFill>
                          <a:effectLst/>
                          <a:latin typeface="Arial Nova" panose="020B0504020202020204" pitchFamily="34" charset="0"/>
                        </a:rPr>
                        <a:t>%</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2022</a:t>
                      </a:r>
                    </a:p>
                    <a:p>
                      <a:pPr algn="ctr" fontAlgn="b">
                        <a:defRPr/>
                      </a:pPr>
                      <a:r>
                        <a:rPr lang="en-US" sz="1200" b="0" i="0" u="none" strike="noStrike" dirty="0">
                          <a:solidFill>
                            <a:srgbClr val="FFFFFF"/>
                          </a:solidFill>
                          <a:effectLst/>
                          <a:latin typeface="Arial Nova" panose="020B0504020202020204" pitchFamily="34" charset="0"/>
                        </a:rPr>
                        <a:t>N</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2022</a:t>
                      </a:r>
                    </a:p>
                    <a:p>
                      <a:pPr algn="ctr" fontAlgn="b">
                        <a:defRPr/>
                      </a:pPr>
                      <a:r>
                        <a:rPr lang="en-US" sz="1200" b="0" i="0" u="none" strike="noStrike" dirty="0">
                          <a:solidFill>
                            <a:srgbClr val="FFFFFF"/>
                          </a:solidFill>
                          <a:effectLst/>
                          <a:latin typeface="Arial Nova" panose="020B0504020202020204" pitchFamily="34" charset="0"/>
                        </a:rPr>
                        <a:t>CSI</a:t>
                      </a:r>
                    </a:p>
                  </a:txBody>
                  <a:tcPr marL="7412" marR="7412" marT="7412" marB="0" anchor="ctr">
                    <a:lnL w="12700" cmpd="sng">
                      <a:noFill/>
                      <a:prstDash val="solid"/>
                    </a:lnL>
                    <a:lnR>
                      <a:noFill/>
                    </a:lnR>
                    <a:lnT>
                      <a:noFill/>
                    </a:lnT>
                    <a:lnB>
                      <a:noFill/>
                    </a:lnB>
                    <a:solidFill>
                      <a:schemeClr val="accent2"/>
                    </a:solidFill>
                  </a:tcPr>
                </a:tc>
                <a:extLst>
                  <a:ext uri="{0D108BD9-81ED-4DB2-BD59-A6C34878D82A}">
                    <a16:rowId xmlns:a16="http://schemas.microsoft.com/office/drawing/2014/main" val="2377348167"/>
                  </a:ext>
                </a:extLst>
              </a:tr>
              <a:tr h="228600">
                <a:tc>
                  <a:txBody>
                    <a:bodyPr/>
                    <a:lstStyle/>
                    <a:p>
                      <a:pPr algn="l" fontAlgn="ctr"/>
                      <a:r>
                        <a:rPr lang="en-US" sz="1200" b="0" i="0" u="none" strike="noStrike" dirty="0">
                          <a:effectLst/>
                          <a:latin typeface="Arial Nova Light" panose="020B0304020202020204" pitchFamily="34" charset="0"/>
                        </a:rPr>
                        <a:t>General areas need or use Earth science data and services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2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2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2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2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2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2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564167020"/>
                  </a:ext>
                </a:extLst>
              </a:tr>
              <a:tr h="228600">
                <a:tc>
                  <a:txBody>
                    <a:bodyPr/>
                    <a:lstStyle/>
                    <a:p>
                      <a:pPr algn="l" fontAlgn="ctr"/>
                      <a:r>
                        <a:rPr lang="en-US" sz="1200" b="0" i="0" u="none" strike="noStrike">
                          <a:effectLst/>
                          <a:latin typeface="Arial Nova Light" panose="020B0304020202020204" pitchFamily="34" charset="0"/>
                        </a:rPr>
                        <a:t>Atmosphere</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37%</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1,479</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38%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1,737</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79</a:t>
                      </a:r>
                    </a:p>
                  </a:txBody>
                  <a:tcPr marL="7620" marR="7620" marT="7620" marB="0" anchor="ctr">
                    <a:lnL>
                      <a:noFill/>
                    </a:lnL>
                    <a:lnR>
                      <a:noFill/>
                    </a:lnR>
                    <a:lnT>
                      <a:noFill/>
                    </a:lnT>
                    <a:lnB>
                      <a:noFill/>
                    </a:lnB>
                  </a:tcPr>
                </a:tc>
                <a:extLst>
                  <a:ext uri="{0D108BD9-81ED-4DB2-BD59-A6C34878D82A}">
                    <a16:rowId xmlns:a16="http://schemas.microsoft.com/office/drawing/2014/main" val="1130670212"/>
                  </a:ext>
                </a:extLst>
              </a:tr>
              <a:tr h="228600">
                <a:tc>
                  <a:txBody>
                    <a:bodyPr/>
                    <a:lstStyle/>
                    <a:p>
                      <a:pPr algn="l" fontAlgn="ctr"/>
                      <a:r>
                        <a:rPr lang="en-US" sz="1200" b="0" i="0" u="none" strike="noStrike">
                          <a:effectLst/>
                          <a:latin typeface="Arial Nova Light" panose="020B0304020202020204" pitchFamily="34" charset="0"/>
                        </a:rPr>
                        <a:t>Biosphere</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17%</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691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839</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79</a:t>
                      </a:r>
                    </a:p>
                  </a:txBody>
                  <a:tcPr marL="7620" marR="7620" marT="7620" marB="0" anchor="ctr">
                    <a:lnL>
                      <a:noFill/>
                    </a:lnL>
                    <a:lnR>
                      <a:noFill/>
                    </a:lnR>
                    <a:lnT>
                      <a:noFill/>
                    </a:lnT>
                    <a:lnB>
                      <a:noFill/>
                    </a:lnB>
                  </a:tcPr>
                </a:tc>
                <a:extLst>
                  <a:ext uri="{0D108BD9-81ED-4DB2-BD59-A6C34878D82A}">
                    <a16:rowId xmlns:a16="http://schemas.microsoft.com/office/drawing/2014/main" val="4031831257"/>
                  </a:ext>
                </a:extLst>
              </a:tr>
              <a:tr h="228600">
                <a:tc>
                  <a:txBody>
                    <a:bodyPr/>
                    <a:lstStyle/>
                    <a:p>
                      <a:pPr algn="l" fontAlgn="ctr"/>
                      <a:r>
                        <a:rPr lang="en-US" sz="1200" b="0" i="0" u="none" strike="noStrike">
                          <a:effectLst/>
                          <a:latin typeface="Arial Nova Light" panose="020B0304020202020204" pitchFamily="34" charset="0"/>
                        </a:rPr>
                        <a:t>Calibrated radiance</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303</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366</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79</a:t>
                      </a:r>
                    </a:p>
                  </a:txBody>
                  <a:tcPr marL="7620" marR="7620" marT="7620" marB="0" anchor="ctr">
                    <a:lnL>
                      <a:noFill/>
                    </a:lnL>
                    <a:lnR>
                      <a:noFill/>
                    </a:lnR>
                    <a:lnT>
                      <a:noFill/>
                    </a:lnT>
                    <a:lnB>
                      <a:noFill/>
                    </a:lnB>
                  </a:tcPr>
                </a:tc>
                <a:extLst>
                  <a:ext uri="{0D108BD9-81ED-4DB2-BD59-A6C34878D82A}">
                    <a16:rowId xmlns:a16="http://schemas.microsoft.com/office/drawing/2014/main" val="3338010389"/>
                  </a:ext>
                </a:extLst>
              </a:tr>
              <a:tr h="228600">
                <a:tc>
                  <a:txBody>
                    <a:bodyPr/>
                    <a:lstStyle/>
                    <a:p>
                      <a:pPr algn="l" fontAlgn="ctr"/>
                      <a:r>
                        <a:rPr lang="en-US" sz="1200" b="0" i="0" u="none" strike="noStrike">
                          <a:effectLst/>
                          <a:latin typeface="Arial Nova Light" panose="020B0304020202020204" pitchFamily="34" charset="0"/>
                        </a:rPr>
                        <a:t>Cryosphere</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279</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82</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6%</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290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extLst>
                  <a:ext uri="{0D108BD9-81ED-4DB2-BD59-A6C34878D82A}">
                    <a16:rowId xmlns:a16="http://schemas.microsoft.com/office/drawing/2014/main" val="3118681529"/>
                  </a:ext>
                </a:extLst>
              </a:tr>
              <a:tr h="228600">
                <a:tc>
                  <a:txBody>
                    <a:bodyPr/>
                    <a:lstStyle/>
                    <a:p>
                      <a:pPr algn="l" fontAlgn="ctr"/>
                      <a:r>
                        <a:rPr lang="en-US" sz="1200" b="0" i="0" u="none" strike="noStrike">
                          <a:effectLst/>
                          <a:latin typeface="Arial Nova Light" panose="020B0304020202020204" pitchFamily="34" charset="0"/>
                        </a:rPr>
                        <a:t>Human dimensions</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14%</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554</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16%</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737</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78</a:t>
                      </a:r>
                    </a:p>
                  </a:txBody>
                  <a:tcPr marL="7620" marR="7620" marT="7620" marB="0" anchor="ctr">
                    <a:lnL>
                      <a:noFill/>
                    </a:lnL>
                    <a:lnR>
                      <a:noFill/>
                    </a:lnR>
                    <a:lnT>
                      <a:noFill/>
                    </a:lnT>
                    <a:lnB>
                      <a:noFill/>
                    </a:lnB>
                  </a:tcPr>
                </a:tc>
                <a:extLst>
                  <a:ext uri="{0D108BD9-81ED-4DB2-BD59-A6C34878D82A}">
                    <a16:rowId xmlns:a16="http://schemas.microsoft.com/office/drawing/2014/main" val="2774478670"/>
                  </a:ext>
                </a:extLst>
              </a:tr>
              <a:tr h="228600">
                <a:tc>
                  <a:txBody>
                    <a:bodyPr/>
                    <a:lstStyle/>
                    <a:p>
                      <a:pPr algn="l" fontAlgn="ctr"/>
                      <a:r>
                        <a:rPr lang="en-US" sz="1200" b="0" i="0" u="none" strike="noStrike">
                          <a:effectLst/>
                          <a:latin typeface="Arial Nova Light" panose="020B0304020202020204" pitchFamily="34" charset="0"/>
                        </a:rPr>
                        <a:t>Land</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66%</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2,654</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67%</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3,079</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extLst>
                  <a:ext uri="{0D108BD9-81ED-4DB2-BD59-A6C34878D82A}">
                    <a16:rowId xmlns:a16="http://schemas.microsoft.com/office/drawing/2014/main" val="4106451335"/>
                  </a:ext>
                </a:extLst>
              </a:tr>
              <a:tr h="228600">
                <a:tc>
                  <a:txBody>
                    <a:bodyPr/>
                    <a:lstStyle/>
                    <a:p>
                      <a:pPr algn="l" fontAlgn="ctr"/>
                      <a:r>
                        <a:rPr lang="en-US" sz="1200" b="0" i="0" u="none" strike="noStrike">
                          <a:effectLst/>
                          <a:latin typeface="Arial Nova Light" panose="020B0304020202020204" pitchFamily="34" charset="0"/>
                        </a:rPr>
                        <a:t>Near-real-time applications</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16%</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644</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79</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827</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78</a:t>
                      </a:r>
                    </a:p>
                  </a:txBody>
                  <a:tcPr marL="7620" marR="7620" marT="7620" marB="0" anchor="ctr">
                    <a:lnL>
                      <a:noFill/>
                    </a:lnL>
                    <a:lnR>
                      <a:noFill/>
                    </a:lnR>
                    <a:lnT>
                      <a:noFill/>
                    </a:lnT>
                    <a:lnB>
                      <a:noFill/>
                    </a:lnB>
                  </a:tcPr>
                </a:tc>
                <a:extLst>
                  <a:ext uri="{0D108BD9-81ED-4DB2-BD59-A6C34878D82A}">
                    <a16:rowId xmlns:a16="http://schemas.microsoft.com/office/drawing/2014/main" val="1394711183"/>
                  </a:ext>
                </a:extLst>
              </a:tr>
              <a:tr h="228600">
                <a:tc>
                  <a:txBody>
                    <a:bodyPr/>
                    <a:lstStyle/>
                    <a:p>
                      <a:pPr algn="l" fontAlgn="ctr"/>
                      <a:r>
                        <a:rPr lang="en-US" sz="1200" b="0" i="0" u="none" strike="noStrike">
                          <a:effectLst/>
                          <a:latin typeface="Arial Nova Light" panose="020B0304020202020204" pitchFamily="34" charset="0"/>
                        </a:rPr>
                        <a:t>Ocean</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824</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20%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895</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78</a:t>
                      </a:r>
                    </a:p>
                  </a:txBody>
                  <a:tcPr marL="7620" marR="7620" marT="7620" marB="0" anchor="ctr">
                    <a:lnL>
                      <a:noFill/>
                    </a:lnL>
                    <a:lnR>
                      <a:noFill/>
                    </a:lnR>
                    <a:lnT>
                      <a:noFill/>
                    </a:lnT>
                    <a:lnB>
                      <a:noFill/>
                    </a:lnB>
                  </a:tcPr>
                </a:tc>
                <a:extLst>
                  <a:ext uri="{0D108BD9-81ED-4DB2-BD59-A6C34878D82A}">
                    <a16:rowId xmlns:a16="http://schemas.microsoft.com/office/drawing/2014/main" val="4226211825"/>
                  </a:ext>
                </a:extLst>
              </a:tr>
              <a:tr h="228600">
                <a:tc>
                  <a:txBody>
                    <a:bodyPr/>
                    <a:lstStyle/>
                    <a:p>
                      <a:pPr algn="l" fontAlgn="ctr"/>
                      <a:r>
                        <a:rPr lang="en-US" sz="1200" b="0" i="0" u="none" strike="noStrike">
                          <a:effectLst/>
                          <a:latin typeface="Arial Nova Light" panose="020B0304020202020204" pitchFamily="34" charset="0"/>
                        </a:rPr>
                        <a:t>Space geodesy</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11%</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448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17%</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759</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extLst>
                  <a:ext uri="{0D108BD9-81ED-4DB2-BD59-A6C34878D82A}">
                    <a16:rowId xmlns:a16="http://schemas.microsoft.com/office/drawing/2014/main" val="335412915"/>
                  </a:ext>
                </a:extLst>
              </a:tr>
              <a:tr h="228600">
                <a:tc>
                  <a:txBody>
                    <a:bodyPr/>
                    <a:lstStyle/>
                    <a:p>
                      <a:pPr algn="l" fontAlgn="ctr"/>
                      <a:r>
                        <a:rPr lang="en-US" sz="1200" b="0" i="0" u="none" strike="noStrike">
                          <a:effectLst/>
                          <a:latin typeface="Arial Nova Light" panose="020B0304020202020204" pitchFamily="34" charset="0"/>
                        </a:rPr>
                        <a:t>Other general area</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10%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400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8%</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376</a:t>
                      </a:r>
                    </a:p>
                  </a:txBody>
                  <a:tcPr marL="7620" marR="7620" marT="7620" marB="0" anchor="ctr">
                    <a:lnL>
                      <a:noFill/>
                    </a:lnL>
                    <a:lnR>
                      <a:noFill/>
                    </a:lnR>
                    <a:lnT>
                      <a:noFill/>
                    </a:lnT>
                    <a:lnB>
                      <a:noFill/>
                    </a:lnB>
                  </a:tcPr>
                </a:tc>
                <a:tc>
                  <a:txBody>
                    <a:bodyPr/>
                    <a:lstStyle/>
                    <a:p>
                      <a:pPr algn="ctr" fontAlgn="ctr"/>
                      <a:r>
                        <a:rPr lang="en-US" sz="1200" b="0" i="0" u="none" strike="noStrike">
                          <a:effectLst/>
                          <a:latin typeface="Arial Nova Light" panose="020B0304020202020204" pitchFamily="34" charset="0"/>
                        </a:rPr>
                        <a:t>79</a:t>
                      </a:r>
                    </a:p>
                  </a:txBody>
                  <a:tcPr marL="7620" marR="7620" marT="7620" marB="0" anchor="ctr">
                    <a:lnL>
                      <a:noFill/>
                    </a:lnL>
                    <a:lnR>
                      <a:noFill/>
                    </a:lnR>
                    <a:lnT>
                      <a:noFill/>
                    </a:lnT>
                    <a:lnB>
                      <a:noFill/>
                    </a:lnB>
                  </a:tcPr>
                </a:tc>
                <a:extLst>
                  <a:ext uri="{0D108BD9-81ED-4DB2-BD59-A6C34878D82A}">
                    <a16:rowId xmlns:a16="http://schemas.microsoft.com/office/drawing/2014/main" val="1574708347"/>
                  </a:ext>
                </a:extLst>
              </a:tr>
              <a:tr h="228600">
                <a:tc>
                  <a:txBody>
                    <a:bodyPr/>
                    <a:lstStyle/>
                    <a:p>
                      <a:pPr algn="l" fontAlgn="ctr"/>
                      <a:r>
                        <a:rPr lang="en-US" sz="1200" b="0" i="0" u="none" strike="noStrike">
                          <a:effectLst/>
                          <a:latin typeface="Arial Nova Light" panose="020B0304020202020204" pitchFamily="34" charset="0"/>
                        </a:rPr>
                        <a:t>Not Applicable</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0%</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17</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83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1%</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23</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75</a:t>
                      </a:r>
                    </a:p>
                  </a:txBody>
                  <a:tcPr marL="7620" marR="7620" marT="762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861780"/>
                  </a:ext>
                </a:extLst>
              </a:tr>
              <a:tr h="228600">
                <a:tc>
                  <a:txBody>
                    <a:bodyPr/>
                    <a:lstStyle/>
                    <a:p>
                      <a:pPr algn="l" fontAlgn="ctr"/>
                      <a:r>
                        <a:rPr lang="en-US" sz="1200" b="0" i="0" u="none" strike="noStrike">
                          <a:effectLst/>
                          <a:latin typeface="Arial Nova Light" panose="020B0304020202020204" pitchFamily="34" charset="0"/>
                        </a:rPr>
                        <a:t>Number of Respondents</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4,035</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effectLst/>
                          <a:latin typeface="Arial Nova Light" panose="020B0304020202020204" pitchFamily="34" charset="0"/>
                        </a:rPr>
                        <a:t>4,582</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effectLst/>
                          <a:latin typeface="Arial Nova Light" panose="020B0304020202020204" pitchFamily="34" charset="0"/>
                        </a:rPr>
                        <a:t> </a:t>
                      </a:r>
                    </a:p>
                  </a:txBody>
                  <a:tcPr marL="7620" marR="7620" marT="76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3638605"/>
                  </a:ext>
                </a:extLst>
              </a:tr>
            </a:tbl>
          </a:graphicData>
        </a:graphic>
      </p:graphicFrame>
      <p:sp>
        <p:nvSpPr>
          <p:cNvPr id="9" name="TextBox 8">
            <a:extLst>
              <a:ext uri="{FF2B5EF4-FFF2-40B4-BE49-F238E27FC236}">
                <a16:creationId xmlns:a16="http://schemas.microsoft.com/office/drawing/2014/main" id="{5B23FB6F-320D-4DBC-9D05-54955302AB86}"/>
              </a:ext>
            </a:extLst>
          </p:cNvPr>
          <p:cNvSpPr txBox="1"/>
          <p:nvPr/>
        </p:nvSpPr>
        <p:spPr>
          <a:xfrm>
            <a:off x="2025411" y="6504924"/>
            <a:ext cx="4070589" cy="246221"/>
          </a:xfrm>
          <a:prstGeom prst="rect">
            <a:avLst/>
          </a:prstGeom>
          <a:noFill/>
        </p:spPr>
        <p:txBody>
          <a:bodyPr wrap="square" rtlCol="0">
            <a:spAutoFit/>
          </a:bodyPr>
          <a:lstStyle/>
          <a:p>
            <a:pPr lvl="0">
              <a:defRPr/>
            </a:pPr>
            <a:r>
              <a:rPr lang="en-US" sz="1000" i="1" dirty="0">
                <a:solidFill>
                  <a:srgbClr val="3F3F3F"/>
                </a:solidFill>
              </a:rPr>
              <a:t>~Multiple responses allowed. Percentages may sum to more than 100.</a:t>
            </a:r>
          </a:p>
        </p:txBody>
      </p:sp>
    </p:spTree>
    <p:extLst>
      <p:ext uri="{BB962C8B-B14F-4D97-AF65-F5344CB8AC3E}">
        <p14:creationId xmlns:p14="http://schemas.microsoft.com/office/powerpoint/2010/main" val="1938215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Driver Detail: Product Quality</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Arial Nova Light"/>
                <a:ea typeface="+mn-ea"/>
                <a:cs typeface="+mn-cs"/>
              </a:rPr>
              <a:t>6</a:t>
            </a: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3733311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28F-2C75-4F23-A596-E7C52EE1A511}"/>
              </a:ext>
            </a:extLst>
          </p:cNvPr>
          <p:cNvSpPr>
            <a:spLocks noGrp="1"/>
          </p:cNvSpPr>
          <p:nvPr>
            <p:ph type="title"/>
          </p:nvPr>
        </p:nvSpPr>
        <p:spPr/>
        <p:txBody>
          <a:bodyPr/>
          <a:lstStyle/>
          <a:p>
            <a:pPr>
              <a:defRPr/>
            </a:pPr>
            <a:r>
              <a:rPr lang="en-US" dirty="0"/>
              <a:t>Product Quality</a:t>
            </a:r>
          </a:p>
        </p:txBody>
      </p:sp>
      <p:sp>
        <p:nvSpPr>
          <p:cNvPr id="3" name="Text Placeholder 2">
            <a:extLst>
              <a:ext uri="{FF2B5EF4-FFF2-40B4-BE49-F238E27FC236}">
                <a16:creationId xmlns:a16="http://schemas.microsoft.com/office/drawing/2014/main" id="{410D5B33-D6AD-47F5-B35F-F3AEFC13CBFA}"/>
              </a:ext>
            </a:extLst>
          </p:cNvPr>
          <p:cNvSpPr>
            <a:spLocks noGrp="1"/>
          </p:cNvSpPr>
          <p:nvPr>
            <p:ph type="body" sz="quarter" idx="10"/>
          </p:nvPr>
        </p:nvSpPr>
        <p:spPr/>
        <p:txBody>
          <a:bodyPr/>
          <a:lstStyle/>
          <a:p>
            <a:r>
              <a:rPr lang="en-US" dirty="0"/>
              <a:t>After holding steady at 85 since 2018, Product Quality rose two points in 2022.</a:t>
            </a:r>
          </a:p>
        </p:txBody>
      </p:sp>
      <p:graphicFrame>
        <p:nvGraphicFramePr>
          <p:cNvPr id="4" name="LVMVChart">
            <a:extLst>
              <a:ext uri="{FF2B5EF4-FFF2-40B4-BE49-F238E27FC236}">
                <a16:creationId xmlns:a16="http://schemas.microsoft.com/office/drawing/2014/main" id="{B17B2E66-1240-4E9D-96AF-9790874C2641}"/>
              </a:ext>
            </a:extLst>
          </p:cNvPr>
          <p:cNvGraphicFramePr>
            <a:graphicFrameLocks/>
          </p:cNvGraphicFramePr>
          <p:nvPr>
            <p:custDataLst>
              <p:tags r:id="rId1"/>
            </p:custDataLst>
          </p:nvPr>
        </p:nvGraphicFramePr>
        <p:xfrm>
          <a:off x="3655386" y="900576"/>
          <a:ext cx="8693624" cy="36838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LVMVTable">
            <a:extLst>
              <a:ext uri="{FF2B5EF4-FFF2-40B4-BE49-F238E27FC236}">
                <a16:creationId xmlns:a16="http://schemas.microsoft.com/office/drawing/2014/main" id="{175A8CA6-5E0E-409E-B0B0-F48C91D2B362}"/>
              </a:ext>
            </a:extLst>
          </p:cNvPr>
          <p:cNvGraphicFramePr>
            <a:graphicFrameLocks noGrp="1"/>
          </p:cNvGraphicFramePr>
          <p:nvPr>
            <p:custDataLst>
              <p:tags r:id="rId2"/>
            </p:custDataLst>
          </p:nvPr>
        </p:nvGraphicFramePr>
        <p:xfrm>
          <a:off x="3965678" y="4161025"/>
          <a:ext cx="7863840" cy="1735637"/>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851001335"/>
                    </a:ext>
                  </a:extLst>
                </a:gridCol>
                <a:gridCol w="1133856">
                  <a:extLst>
                    <a:ext uri="{9D8B030D-6E8A-4147-A177-3AD203B41FA5}">
                      <a16:colId xmlns:a16="http://schemas.microsoft.com/office/drawing/2014/main" val="3507797386"/>
                    </a:ext>
                  </a:extLst>
                </a:gridCol>
                <a:gridCol w="1133856">
                  <a:extLst>
                    <a:ext uri="{9D8B030D-6E8A-4147-A177-3AD203B41FA5}">
                      <a16:colId xmlns:a16="http://schemas.microsoft.com/office/drawing/2014/main" val="1597451374"/>
                    </a:ext>
                  </a:extLst>
                </a:gridCol>
                <a:gridCol w="1133856">
                  <a:extLst>
                    <a:ext uri="{9D8B030D-6E8A-4147-A177-3AD203B41FA5}">
                      <a16:colId xmlns:a16="http://schemas.microsoft.com/office/drawing/2014/main" val="1534046594"/>
                    </a:ext>
                  </a:extLst>
                </a:gridCol>
                <a:gridCol w="1133856">
                  <a:extLst>
                    <a:ext uri="{9D8B030D-6E8A-4147-A177-3AD203B41FA5}">
                      <a16:colId xmlns:a16="http://schemas.microsoft.com/office/drawing/2014/main" val="729965784"/>
                    </a:ext>
                  </a:extLst>
                </a:gridCol>
                <a:gridCol w="1133856">
                  <a:extLst>
                    <a:ext uri="{9D8B030D-6E8A-4147-A177-3AD203B41FA5}">
                      <a16:colId xmlns:a16="http://schemas.microsoft.com/office/drawing/2014/main" val="1667076735"/>
                    </a:ext>
                  </a:extLst>
                </a:gridCol>
              </a:tblGrid>
              <a:tr h="213451">
                <a:tc>
                  <a:txBody>
                    <a:bodyPr/>
                    <a:lstStyle/>
                    <a:p>
                      <a:pPr algn="l" fontAlgn="b"/>
                      <a:r>
                        <a:rPr lang="en-US" sz="1200" b="0" i="0" u="none" strike="noStrike" dirty="0">
                          <a:solidFill>
                            <a:srgbClr val="000000"/>
                          </a:solidFill>
                          <a:effectLst/>
                          <a:latin typeface="Arial Nova Light" panose="020B0304020202020204" pitchFamily="34" charset="0"/>
                        </a:rPr>
                        <a:t>Sample Size</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1737</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4466</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2353</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3189560"/>
                  </a:ext>
                </a:extLst>
              </a:tr>
              <a:tr h="213451">
                <a:tc>
                  <a:txBody>
                    <a:bodyPr/>
                    <a:lstStyle/>
                    <a:p>
                      <a:pPr algn="l" rtl="0" fontAlgn="b">
                        <a:defRPr/>
                      </a:pPr>
                      <a:r>
                        <a:rPr lang="en-US" sz="1200" b="0" i="0" u="none" strike="noStrike" dirty="0">
                          <a:solidFill>
                            <a:srgbClr val="FFFFFF"/>
                          </a:solidFill>
                          <a:effectLst/>
                          <a:latin typeface="Arial Nova Light" panose="020B0304020202020204" pitchFamily="34" charset="0"/>
                        </a:rPr>
                        <a:t>Product Quality</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85</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85</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87</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66819254"/>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Ease of using the data product(s) in the delivered format(s)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7"/>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The degree the data product(s) matched what you originally intended to order</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8"/>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Degree data product helped accomplish intended goals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9"/>
                  </a:ext>
                </a:extLst>
              </a:tr>
            </a:tbl>
          </a:graphicData>
        </a:graphic>
      </p:graphicFrame>
      <p:sp>
        <p:nvSpPr>
          <p:cNvPr id="6" name="TextBox 5">
            <a:extLst>
              <a:ext uri="{FF2B5EF4-FFF2-40B4-BE49-F238E27FC236}">
                <a16:creationId xmlns:a16="http://schemas.microsoft.com/office/drawing/2014/main" id="{AE58CD56-8DD9-479B-849D-3847B7AA7177}"/>
              </a:ext>
            </a:extLst>
          </p:cNvPr>
          <p:cNvSpPr txBox="1"/>
          <p:nvPr>
            <p:custDataLst>
              <p:tags r:id="rId3"/>
            </p:custDataLst>
          </p:nvPr>
        </p:nvSpPr>
        <p:spPr>
          <a:xfrm>
            <a:off x="6221101" y="1374773"/>
            <a:ext cx="56089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Arial Nova" panose="020B0504020202020204" pitchFamily="34" charset="0"/>
                <a:ea typeface="+mn-ea"/>
                <a:cs typeface="+mn-cs"/>
              </a:rPr>
              <a:t>Product Quality</a:t>
            </a:r>
          </a:p>
        </p:txBody>
      </p:sp>
      <p:sp>
        <p:nvSpPr>
          <p:cNvPr id="8" name="TextBox 7">
            <a:extLst>
              <a:ext uri="{FF2B5EF4-FFF2-40B4-BE49-F238E27FC236}">
                <a16:creationId xmlns:a16="http://schemas.microsoft.com/office/drawing/2014/main" id="{32723170-BB10-4660-85A4-3A2741486DFE}"/>
              </a:ext>
            </a:extLst>
          </p:cNvPr>
          <p:cNvSpPr txBox="1"/>
          <p:nvPr/>
        </p:nvSpPr>
        <p:spPr>
          <a:xfrm>
            <a:off x="2441971" y="6470724"/>
            <a:ext cx="34328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Nova Light"/>
                <a:ea typeface="+mn-ea"/>
                <a:cs typeface="+mn-cs"/>
              </a:rPr>
              <a:t>Indicates change is significant at 90% confidence</a:t>
            </a:r>
          </a:p>
        </p:txBody>
      </p:sp>
      <p:sp>
        <p:nvSpPr>
          <p:cNvPr id="9" name="StatUp">
            <a:extLst>
              <a:ext uri="{FF2B5EF4-FFF2-40B4-BE49-F238E27FC236}">
                <a16:creationId xmlns:a16="http://schemas.microsoft.com/office/drawing/2014/main" id="{E6B0EBDA-0156-4F69-AD49-82D820629C70}"/>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0" name="StatDown">
            <a:extLst>
              <a:ext uri="{FF2B5EF4-FFF2-40B4-BE49-F238E27FC236}">
                <a16:creationId xmlns:a16="http://schemas.microsoft.com/office/drawing/2014/main" id="{A7D95C8B-96E0-4114-90D3-CB99D05E775A}"/>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7" name="TextBox 6">
            <a:extLst>
              <a:ext uri="{FF2B5EF4-FFF2-40B4-BE49-F238E27FC236}">
                <a16:creationId xmlns:a16="http://schemas.microsoft.com/office/drawing/2014/main" id="{CE5759D9-7F60-2361-A825-43E07078FC63}"/>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 or 2021</a:t>
            </a:r>
          </a:p>
        </p:txBody>
      </p:sp>
    </p:spTree>
    <p:extLst>
      <p:ext uri="{BB962C8B-B14F-4D97-AF65-F5344CB8AC3E}">
        <p14:creationId xmlns:p14="http://schemas.microsoft.com/office/powerpoint/2010/main" val="2587749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D5090-CAFD-4293-AA08-4036F13042CE}"/>
              </a:ext>
            </a:extLst>
          </p:cNvPr>
          <p:cNvSpPr>
            <a:spLocks noGrp="1"/>
          </p:cNvSpPr>
          <p:nvPr>
            <p:ph type="title"/>
          </p:nvPr>
        </p:nvSpPr>
        <p:spPr/>
        <p:txBody>
          <a:bodyPr/>
          <a:lstStyle/>
          <a:p>
            <a:pPr>
              <a:defRPr/>
            </a:pPr>
            <a:r>
              <a:rPr lang="en-US" dirty="0"/>
              <a:t>Product Quality: Two-Year Comparison by DAAC</a:t>
            </a:r>
          </a:p>
        </p:txBody>
      </p:sp>
      <p:sp>
        <p:nvSpPr>
          <p:cNvPr id="2" name="Text Placeholder 1">
            <a:extLst>
              <a:ext uri="{FF2B5EF4-FFF2-40B4-BE49-F238E27FC236}">
                <a16:creationId xmlns:a16="http://schemas.microsoft.com/office/drawing/2014/main" id="{19F9FFED-13EC-4361-A07E-D9A566FAB2EC}"/>
              </a:ext>
            </a:extLst>
          </p:cNvPr>
          <p:cNvSpPr>
            <a:spLocks noGrp="1"/>
          </p:cNvSpPr>
          <p:nvPr>
            <p:ph type="body" sz="quarter" idx="10"/>
          </p:nvPr>
        </p:nvSpPr>
        <p:spPr/>
        <p:txBody>
          <a:bodyPr/>
          <a:lstStyle/>
          <a:p>
            <a:r>
              <a:rPr lang="en-US" sz="1600" dirty="0"/>
              <a:t>DAAC scores range from 89 to 81</a:t>
            </a:r>
            <a:endParaRPr lang="en-US" dirty="0"/>
          </a:p>
        </p:txBody>
      </p:sp>
      <p:graphicFrame>
        <p:nvGraphicFramePr>
          <p:cNvPr id="7" name="4Year" descr="Demo bar chart showing which IT services/equipment required assistance with in the past year. For a full data readout, reference appendix. ">
            <a:extLst>
              <a:ext uri="{FF2B5EF4-FFF2-40B4-BE49-F238E27FC236}">
                <a16:creationId xmlns:a16="http://schemas.microsoft.com/office/drawing/2014/main" id="{45EC8379-74BA-44A6-839E-76792DDB24D7}"/>
              </a:ext>
            </a:extLst>
          </p:cNvPr>
          <p:cNvGraphicFramePr/>
          <p:nvPr>
            <p:custDataLst>
              <p:tags r:id="rId1"/>
            </p:custDataLst>
          </p:nvPr>
        </p:nvGraphicFramePr>
        <p:xfrm>
          <a:off x="516649" y="923544"/>
          <a:ext cx="6638294" cy="54578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4Year" descr="Demo bar chart showing which IT services/equipment required assistance with in the past year. For a full data readout, reference appendix. ">
            <a:extLst>
              <a:ext uri="{FF2B5EF4-FFF2-40B4-BE49-F238E27FC236}">
                <a16:creationId xmlns:a16="http://schemas.microsoft.com/office/drawing/2014/main" id="{94514CFF-C4AD-4294-96B7-63FC7A288FEE}"/>
              </a:ext>
            </a:extLst>
          </p:cNvPr>
          <p:cNvGraphicFramePr/>
          <p:nvPr/>
        </p:nvGraphicFramePr>
        <p:xfrm>
          <a:off x="4676816" y="923543"/>
          <a:ext cx="3678277" cy="5457801"/>
        </p:xfrm>
        <a:graphic>
          <a:graphicData uri="http://schemas.openxmlformats.org/drawingml/2006/chart">
            <c:chart xmlns:c="http://schemas.openxmlformats.org/drawingml/2006/chart" xmlns:r="http://schemas.openxmlformats.org/officeDocument/2006/relationships" r:id="rId6"/>
          </a:graphicData>
        </a:graphic>
      </p:graphicFrame>
      <p:grpSp>
        <p:nvGrpSpPr>
          <p:cNvPr id="9" name="Group 8">
            <a:extLst>
              <a:ext uri="{FF2B5EF4-FFF2-40B4-BE49-F238E27FC236}">
                <a16:creationId xmlns:a16="http://schemas.microsoft.com/office/drawing/2014/main" id="{89EDD111-B5DF-4E92-88B7-C0C4417B0A82}"/>
              </a:ext>
            </a:extLst>
          </p:cNvPr>
          <p:cNvGrpSpPr/>
          <p:nvPr/>
        </p:nvGrpSpPr>
        <p:grpSpPr>
          <a:xfrm>
            <a:off x="2197820" y="6413574"/>
            <a:ext cx="3898180" cy="246221"/>
            <a:chOff x="2197820" y="6470724"/>
            <a:chExt cx="3898180" cy="246221"/>
          </a:xfrm>
        </p:grpSpPr>
        <p:sp>
          <p:nvSpPr>
            <p:cNvPr id="10" name="TextBox 9">
              <a:extLst>
                <a:ext uri="{FF2B5EF4-FFF2-40B4-BE49-F238E27FC236}">
                  <a16:creationId xmlns:a16="http://schemas.microsoft.com/office/drawing/2014/main" id="{D3CA9227-E88C-4083-9FB2-D8BD7D2E6869}"/>
                </a:ext>
              </a:extLst>
            </p:cNvPr>
            <p:cNvSpPr txBox="1"/>
            <p:nvPr/>
          </p:nvSpPr>
          <p:spPr>
            <a:xfrm>
              <a:off x="2456659" y="6470724"/>
              <a:ext cx="363934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pitchFamily="34" charset="0"/>
                  <a:ea typeface="+mn-ea"/>
                  <a:cs typeface="+mn-cs"/>
                </a:rPr>
                <a:t>Indicates change is significant at 90% confidence</a:t>
              </a:r>
            </a:p>
          </p:txBody>
        </p:sp>
        <p:sp>
          <p:nvSpPr>
            <p:cNvPr id="11" name="StatUp">
              <a:extLst>
                <a:ext uri="{FF2B5EF4-FFF2-40B4-BE49-F238E27FC236}">
                  <a16:creationId xmlns:a16="http://schemas.microsoft.com/office/drawing/2014/main" id="{10EB7178-E318-4748-8BE3-EA11033D4C47}"/>
                </a:ext>
              </a:extLst>
            </p:cNvPr>
            <p:cNvSpPr/>
            <p:nvPr/>
          </p:nvSpPr>
          <p:spPr>
            <a:xfrm>
              <a:off x="2197820" y="6550039"/>
              <a:ext cx="106029"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2" name="StatDown">
              <a:extLst>
                <a:ext uri="{FF2B5EF4-FFF2-40B4-BE49-F238E27FC236}">
                  <a16:creationId xmlns:a16="http://schemas.microsoft.com/office/drawing/2014/main" id="{E19B7699-D192-409A-9A1B-26A9F88756B0}"/>
                </a:ext>
              </a:extLst>
            </p:cNvPr>
            <p:cNvSpPr/>
            <p:nvPr/>
          </p:nvSpPr>
          <p:spPr>
            <a:xfrm rot="10800000">
              <a:off x="2350630" y="6546210"/>
              <a:ext cx="106029"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grpSp>
      <p:sp>
        <p:nvSpPr>
          <p:cNvPr id="3" name="StatUp">
            <a:extLst>
              <a:ext uri="{FF2B5EF4-FFF2-40B4-BE49-F238E27FC236}">
                <a16:creationId xmlns:a16="http://schemas.microsoft.com/office/drawing/2014/main" id="{E6B0EBDA-0156-4F69-AD49-82D820629C70}"/>
              </a:ext>
            </a:extLst>
          </p:cNvPr>
          <p:cNvSpPr/>
          <p:nvPr>
            <p:custDataLst>
              <p:tags r:id="rId2"/>
            </p:custDataLst>
          </p:nvPr>
        </p:nvSpPr>
        <p:spPr>
          <a:xfrm>
            <a:off x="3693889" y="393005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5" name="TextBox 4">
            <a:extLst>
              <a:ext uri="{FF2B5EF4-FFF2-40B4-BE49-F238E27FC236}">
                <a16:creationId xmlns:a16="http://schemas.microsoft.com/office/drawing/2014/main" id="{A37C51BE-98C9-0BC5-4738-6EDDD0937816}"/>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 or 2021</a:t>
            </a:r>
          </a:p>
        </p:txBody>
      </p:sp>
    </p:spTree>
    <p:extLst>
      <p:ext uri="{BB962C8B-B14F-4D97-AF65-F5344CB8AC3E}">
        <p14:creationId xmlns:p14="http://schemas.microsoft.com/office/powerpoint/2010/main" val="525520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9D925D-41F9-444C-B04C-81C5FD99AC69}"/>
              </a:ext>
            </a:extLst>
          </p:cNvPr>
          <p:cNvSpPr>
            <a:spLocks noGrp="1"/>
          </p:cNvSpPr>
          <p:nvPr>
            <p:ph type="title"/>
          </p:nvPr>
        </p:nvSpPr>
        <p:spPr/>
        <p:txBody>
          <a:bodyPr>
            <a:normAutofit/>
          </a:bodyPr>
          <a:lstStyle/>
          <a:p>
            <a:r>
              <a:rPr lang="en-US" dirty="0"/>
              <a:t>Software Tools/Packages Used to Work with Data</a:t>
            </a:r>
          </a:p>
        </p:txBody>
      </p:sp>
      <p:sp>
        <p:nvSpPr>
          <p:cNvPr id="2" name="Text Placeholder 1">
            <a:extLst>
              <a:ext uri="{FF2B5EF4-FFF2-40B4-BE49-F238E27FC236}">
                <a16:creationId xmlns:a16="http://schemas.microsoft.com/office/drawing/2014/main" id="{AE914B22-0737-422A-8E97-BF41F3A7945E}"/>
              </a:ext>
            </a:extLst>
          </p:cNvPr>
          <p:cNvSpPr>
            <a:spLocks noGrp="1"/>
          </p:cNvSpPr>
          <p:nvPr>
            <p:ph type="body" sz="half" idx="4294967295"/>
          </p:nvPr>
        </p:nvSpPr>
        <p:spPr>
          <a:xfrm>
            <a:off x="8620166" y="1028701"/>
            <a:ext cx="3147679" cy="5274128"/>
          </a:xfrm>
        </p:spPr>
        <p:txBody>
          <a:bodyPr/>
          <a:lstStyle/>
          <a:p>
            <a:r>
              <a:rPr lang="en-US" dirty="0"/>
              <a:t>Just under three-quarters of respondents reported using software packages to work with the data while 20% made their own tool.</a:t>
            </a:r>
          </a:p>
          <a:p>
            <a:endParaRPr lang="en-US" dirty="0"/>
          </a:p>
          <a:p>
            <a:r>
              <a:rPr lang="en-US" dirty="0"/>
              <a:t>For the 20% of respondents who reported programming their own tool, Python and R were the most popular languages.</a:t>
            </a:r>
          </a:p>
        </p:txBody>
      </p:sp>
      <p:graphicFrame>
        <p:nvGraphicFramePr>
          <p:cNvPr id="10" name="Table 9">
            <a:extLst>
              <a:ext uri="{FF2B5EF4-FFF2-40B4-BE49-F238E27FC236}">
                <a16:creationId xmlns:a16="http://schemas.microsoft.com/office/drawing/2014/main" id="{A946C310-D179-4897-A033-45D05D7CF98C}"/>
              </a:ext>
            </a:extLst>
          </p:cNvPr>
          <p:cNvGraphicFramePr>
            <a:graphicFrameLocks noGrp="1"/>
          </p:cNvGraphicFramePr>
          <p:nvPr>
            <p:extLst>
              <p:ext uri="{D42A27DB-BD31-4B8C-83A1-F6EECF244321}">
                <p14:modId xmlns:p14="http://schemas.microsoft.com/office/powerpoint/2010/main" val="4042218371"/>
              </p:ext>
            </p:extLst>
          </p:nvPr>
        </p:nvGraphicFramePr>
        <p:xfrm>
          <a:off x="493294" y="1087461"/>
          <a:ext cx="6736687" cy="4988819"/>
        </p:xfrm>
        <a:graphic>
          <a:graphicData uri="http://schemas.openxmlformats.org/drawingml/2006/table">
            <a:tbl>
              <a:tblPr/>
              <a:tblGrid>
                <a:gridCol w="4452109">
                  <a:extLst>
                    <a:ext uri="{9D8B030D-6E8A-4147-A177-3AD203B41FA5}">
                      <a16:colId xmlns:a16="http://schemas.microsoft.com/office/drawing/2014/main" val="1264870638"/>
                    </a:ext>
                  </a:extLst>
                </a:gridCol>
                <a:gridCol w="761526">
                  <a:extLst>
                    <a:ext uri="{9D8B030D-6E8A-4147-A177-3AD203B41FA5}">
                      <a16:colId xmlns:a16="http://schemas.microsoft.com/office/drawing/2014/main" val="3679103409"/>
                    </a:ext>
                  </a:extLst>
                </a:gridCol>
                <a:gridCol w="761526">
                  <a:extLst>
                    <a:ext uri="{9D8B030D-6E8A-4147-A177-3AD203B41FA5}">
                      <a16:colId xmlns:a16="http://schemas.microsoft.com/office/drawing/2014/main" val="530999730"/>
                    </a:ext>
                  </a:extLst>
                </a:gridCol>
                <a:gridCol w="761526">
                  <a:extLst>
                    <a:ext uri="{9D8B030D-6E8A-4147-A177-3AD203B41FA5}">
                      <a16:colId xmlns:a16="http://schemas.microsoft.com/office/drawing/2014/main" val="1653043137"/>
                    </a:ext>
                  </a:extLst>
                </a:gridCol>
              </a:tblGrid>
              <a:tr h="390923">
                <a:tc>
                  <a:txBody>
                    <a:bodyPr/>
                    <a:lstStyle/>
                    <a:p>
                      <a:pPr algn="l" fontAlgn="b"/>
                      <a:r>
                        <a:rPr lang="en-US" sz="1200" b="0" i="0" u="none" strike="noStrike" dirty="0">
                          <a:solidFill>
                            <a:srgbClr val="FFFFFF"/>
                          </a:solidFill>
                          <a:effectLst/>
                          <a:latin typeface="Arial Nova" panose="020B0504020202020204" pitchFamily="34" charset="0"/>
                        </a:rPr>
                        <a:t> </a:t>
                      </a:r>
                    </a:p>
                  </a:txBody>
                  <a:tcPr marL="7412" marR="7412" marT="7412" marB="0" anchor="ctr">
                    <a:lnL>
                      <a:noFill/>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2022</a:t>
                      </a:r>
                    </a:p>
                    <a:p>
                      <a:pPr algn="ctr" fontAlgn="b">
                        <a:defRPr/>
                      </a:pPr>
                      <a:r>
                        <a:rPr lang="en-US" sz="1200" b="0" i="0" u="none" strike="noStrike" dirty="0">
                          <a:solidFill>
                            <a:srgbClr val="FFFFFF"/>
                          </a:solidFill>
                          <a:effectLst/>
                          <a:latin typeface="Arial Nova" panose="020B0504020202020204" pitchFamily="34" charset="0"/>
                        </a:rPr>
                        <a:t>%</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2022</a:t>
                      </a:r>
                    </a:p>
                    <a:p>
                      <a:pPr algn="ctr" fontAlgn="b">
                        <a:defRPr/>
                      </a:pPr>
                      <a:r>
                        <a:rPr lang="en-US" sz="1200" b="0" i="0" u="none" strike="noStrike" dirty="0">
                          <a:solidFill>
                            <a:srgbClr val="FFFFFF"/>
                          </a:solidFill>
                          <a:effectLst/>
                          <a:latin typeface="Arial Nova" panose="020B0504020202020204" pitchFamily="34" charset="0"/>
                        </a:rPr>
                        <a:t>N</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200" b="0" i="0" u="none" strike="noStrike" dirty="0">
                          <a:solidFill>
                            <a:srgbClr val="FFFFFF"/>
                          </a:solidFill>
                          <a:effectLst/>
                          <a:latin typeface="Arial Nova" panose="020B0504020202020204" pitchFamily="34" charset="0"/>
                        </a:rPr>
                        <a:t>2022</a:t>
                      </a:r>
                    </a:p>
                    <a:p>
                      <a:pPr algn="ctr" fontAlgn="b">
                        <a:defRPr/>
                      </a:pPr>
                      <a:r>
                        <a:rPr lang="en-US" sz="1200" b="0" i="0" u="none" strike="noStrike" dirty="0">
                          <a:solidFill>
                            <a:srgbClr val="FFFFFF"/>
                          </a:solidFill>
                          <a:effectLst/>
                          <a:latin typeface="Arial Nova" panose="020B0504020202020204" pitchFamily="34" charset="0"/>
                        </a:rPr>
                        <a:t>CSI</a:t>
                      </a:r>
                    </a:p>
                  </a:txBody>
                  <a:tcPr marL="7412" marR="7412" marT="7412" marB="0" anchor="ctr">
                    <a:lnL w="12700" cmpd="sng">
                      <a:noFill/>
                      <a:prstDash val="solid"/>
                    </a:lnL>
                    <a:lnR>
                      <a:noFill/>
                    </a:lnR>
                    <a:lnT>
                      <a:noFill/>
                    </a:lnT>
                    <a:lnB>
                      <a:noFill/>
                    </a:lnB>
                    <a:solidFill>
                      <a:schemeClr val="accent2"/>
                    </a:solidFill>
                  </a:tcPr>
                </a:tc>
                <a:extLst>
                  <a:ext uri="{0D108BD9-81ED-4DB2-BD59-A6C34878D82A}">
                    <a16:rowId xmlns:a16="http://schemas.microsoft.com/office/drawing/2014/main" val="2377348167"/>
                  </a:ext>
                </a:extLst>
              </a:tr>
              <a:tr h="191579">
                <a:tc>
                  <a:txBody>
                    <a:bodyPr/>
                    <a:lstStyle/>
                    <a:p>
                      <a:pPr algn="l" fontAlgn="ctr"/>
                      <a:r>
                        <a:rPr lang="en-US" sz="1050" b="0" i="0" u="none" strike="noStrike" dirty="0">
                          <a:effectLst/>
                          <a:latin typeface="Arial Nova Light" panose="020B0304020202020204" pitchFamily="34" charset="0"/>
                        </a:rPr>
                        <a:t>Used software tools or packages to work with data</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05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05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05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564167020"/>
                  </a:ext>
                </a:extLst>
              </a:tr>
              <a:tr h="191579">
                <a:tc>
                  <a:txBody>
                    <a:bodyPr/>
                    <a:lstStyle/>
                    <a:p>
                      <a:pPr algn="l" fontAlgn="ctr"/>
                      <a:r>
                        <a:rPr lang="en-US" sz="1050" b="0" i="0" u="none" strike="noStrike">
                          <a:effectLst/>
                          <a:latin typeface="Arial Nova Light" panose="020B0304020202020204" pitchFamily="34" charset="0"/>
                        </a:rPr>
                        <a:t>Yes, I used software tools or packages to work with data</a:t>
                      </a:r>
                    </a:p>
                  </a:txBody>
                  <a:tcPr marL="7620" marR="7620" marT="7620" marB="0" anchor="ctr">
                    <a:lnL>
                      <a:noFill/>
                    </a:lnL>
                    <a:lnR>
                      <a:noFill/>
                    </a:lnR>
                    <a:lnT>
                      <a:noFill/>
                    </a:lnT>
                    <a:lnB>
                      <a:noFill/>
                    </a:lnB>
                  </a:tcPr>
                </a:tc>
                <a:tc>
                  <a:txBody>
                    <a:bodyPr/>
                    <a:lstStyle/>
                    <a:p>
                      <a:pPr algn="ctr" fontAlgn="ctr"/>
                      <a:r>
                        <a:rPr lang="en-US" sz="1050" b="0" i="0" u="none" strike="noStrike">
                          <a:effectLst/>
                          <a:latin typeface="Arial Nova Light" panose="020B0304020202020204" pitchFamily="34" charset="0"/>
                        </a:rPr>
                        <a:t>71%</a:t>
                      </a:r>
                    </a:p>
                  </a:txBody>
                  <a:tcPr marL="7620" marR="7620" marT="7620" marB="0" anchor="ctr">
                    <a:lnL>
                      <a:noFill/>
                    </a:lnL>
                    <a:lnR>
                      <a:noFill/>
                    </a:lnR>
                    <a:lnT>
                      <a:noFill/>
                    </a:lnT>
                    <a:lnB>
                      <a:noFill/>
                    </a:lnB>
                  </a:tcPr>
                </a:tc>
                <a:tc>
                  <a:txBody>
                    <a:bodyPr/>
                    <a:lstStyle/>
                    <a:p>
                      <a:pPr algn="ctr" fontAlgn="ctr"/>
                      <a:r>
                        <a:rPr lang="en-US" sz="1050" b="0" i="0" u="none" strike="noStrike">
                          <a:effectLst/>
                          <a:latin typeface="Arial Nova Light" panose="020B0304020202020204" pitchFamily="34" charset="0"/>
                        </a:rPr>
                        <a:t>1,674</a:t>
                      </a:r>
                    </a:p>
                  </a:txBody>
                  <a:tcPr marL="7620" marR="7620" marT="7620" marB="0" anchor="ctr">
                    <a:lnL>
                      <a:noFill/>
                    </a:lnL>
                    <a:lnR>
                      <a:noFill/>
                    </a:lnR>
                    <a:lnT>
                      <a:noFill/>
                    </a:lnT>
                    <a:lnB>
                      <a:noFill/>
                    </a:lnB>
                  </a:tcPr>
                </a:tc>
                <a:tc>
                  <a:txBody>
                    <a:bodyPr/>
                    <a:lstStyle/>
                    <a:p>
                      <a:pPr algn="ctr" fontAlgn="ctr"/>
                      <a:r>
                        <a:rPr lang="en-US" sz="1050" b="0" i="0" u="none" strike="noStrike">
                          <a:effectLst/>
                          <a:latin typeface="Arial Nova Light" panose="020B0304020202020204" pitchFamily="34" charset="0"/>
                        </a:rPr>
                        <a:t>84</a:t>
                      </a:r>
                    </a:p>
                  </a:txBody>
                  <a:tcPr marL="7620" marR="7620" marT="7620" marB="0" anchor="ctr">
                    <a:lnL>
                      <a:noFill/>
                    </a:lnL>
                    <a:lnR>
                      <a:noFill/>
                    </a:lnR>
                    <a:lnT>
                      <a:noFill/>
                    </a:lnT>
                    <a:lnB>
                      <a:noFill/>
                    </a:lnB>
                  </a:tcPr>
                </a:tc>
                <a:extLst>
                  <a:ext uri="{0D108BD9-81ED-4DB2-BD59-A6C34878D82A}">
                    <a16:rowId xmlns:a16="http://schemas.microsoft.com/office/drawing/2014/main" val="1130670212"/>
                  </a:ext>
                </a:extLst>
              </a:tr>
              <a:tr h="191579">
                <a:tc>
                  <a:txBody>
                    <a:bodyPr/>
                    <a:lstStyle/>
                    <a:p>
                      <a:pPr algn="l" fontAlgn="ctr"/>
                      <a:r>
                        <a:rPr lang="en-US" sz="1050" b="0" i="0" u="none" strike="noStrike" dirty="0">
                          <a:effectLst/>
                          <a:latin typeface="Arial Nova Light" panose="020B0304020202020204" pitchFamily="34" charset="0"/>
                        </a:rPr>
                        <a:t>Yes, I made my own using a programming language</a:t>
                      </a:r>
                    </a:p>
                  </a:txBody>
                  <a:tcPr marL="7620" marR="7620" marT="7620" marB="0" anchor="ctr">
                    <a:lnL>
                      <a:noFill/>
                    </a:lnL>
                    <a:lnR>
                      <a:noFill/>
                    </a:lnR>
                    <a:lnT>
                      <a:noFill/>
                    </a:lnT>
                    <a:lnB>
                      <a:noFill/>
                    </a:lnB>
                  </a:tcPr>
                </a:tc>
                <a:tc>
                  <a:txBody>
                    <a:bodyPr/>
                    <a:lstStyle/>
                    <a:p>
                      <a:pPr algn="ctr" fontAlgn="ctr"/>
                      <a:r>
                        <a:rPr lang="en-US" sz="1050" b="0" i="0" u="none" strike="noStrike">
                          <a:effectLst/>
                          <a:latin typeface="Arial Nova Light" panose="020B0304020202020204" pitchFamily="34" charset="0"/>
                        </a:rPr>
                        <a:t>20%</a:t>
                      </a:r>
                    </a:p>
                  </a:txBody>
                  <a:tcPr marL="7620" marR="7620" marT="7620" marB="0" anchor="ctr">
                    <a:lnL>
                      <a:noFill/>
                    </a:lnL>
                    <a:lnR>
                      <a:noFill/>
                    </a:lnR>
                    <a:lnT>
                      <a:noFill/>
                    </a:lnT>
                    <a:lnB>
                      <a:noFill/>
                    </a:lnB>
                  </a:tcPr>
                </a:tc>
                <a:tc>
                  <a:txBody>
                    <a:bodyPr/>
                    <a:lstStyle/>
                    <a:p>
                      <a:pPr algn="ctr" fontAlgn="ctr"/>
                      <a:r>
                        <a:rPr lang="en-US" sz="1050" b="0" i="0" u="none" strike="noStrike">
                          <a:effectLst/>
                          <a:latin typeface="Arial Nova Light" panose="020B0304020202020204" pitchFamily="34" charset="0"/>
                        </a:rPr>
                        <a:t>462</a:t>
                      </a:r>
                    </a:p>
                  </a:txBody>
                  <a:tcPr marL="7620" marR="7620" marT="7620" marB="0" anchor="ctr">
                    <a:lnL>
                      <a:noFill/>
                    </a:lnL>
                    <a:lnR>
                      <a:noFill/>
                    </a:lnR>
                    <a:lnT>
                      <a:noFill/>
                    </a:lnT>
                    <a:lnB>
                      <a:noFill/>
                    </a:lnB>
                  </a:tcPr>
                </a:tc>
                <a:tc>
                  <a:txBody>
                    <a:bodyPr/>
                    <a:lstStyle/>
                    <a:p>
                      <a:pPr algn="ctr" fontAlgn="ctr"/>
                      <a:r>
                        <a:rPr lang="en-US" sz="105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extLst>
                  <a:ext uri="{0D108BD9-81ED-4DB2-BD59-A6C34878D82A}">
                    <a16:rowId xmlns:a16="http://schemas.microsoft.com/office/drawing/2014/main" val="4031831257"/>
                  </a:ext>
                </a:extLst>
              </a:tr>
              <a:tr h="191579">
                <a:tc>
                  <a:txBody>
                    <a:bodyPr/>
                    <a:lstStyle/>
                    <a:p>
                      <a:pPr algn="l" fontAlgn="ctr"/>
                      <a:r>
                        <a:rPr lang="en-US" sz="1050" b="0" i="0" u="none" strike="noStrike">
                          <a:effectLst/>
                          <a:latin typeface="Arial Nova Light" panose="020B0304020202020204" pitchFamily="34" charset="0"/>
                        </a:rPr>
                        <a:t>No, I couldn’t find what I needed</a:t>
                      </a:r>
                    </a:p>
                  </a:txBody>
                  <a:tcPr marL="7620" marR="7620" marT="7620" marB="0" anchor="ctr">
                    <a:lnL>
                      <a:noFill/>
                    </a:lnL>
                    <a:lnR>
                      <a:noFill/>
                    </a:lnR>
                    <a:lnT>
                      <a:noFill/>
                    </a:lnT>
                    <a:lnB>
                      <a:noFill/>
                    </a:lnB>
                  </a:tcPr>
                </a:tc>
                <a:tc>
                  <a:txBody>
                    <a:bodyPr/>
                    <a:lstStyle/>
                    <a:p>
                      <a:pPr algn="ctr" fontAlgn="ctr"/>
                      <a:r>
                        <a:rPr lang="en-US" sz="1050" b="0" i="0" u="none" strike="noStrike">
                          <a:effectLst/>
                          <a:latin typeface="Arial Nova Light" panose="020B0304020202020204" pitchFamily="34" charset="0"/>
                        </a:rPr>
                        <a:t>2%</a:t>
                      </a:r>
                    </a:p>
                  </a:txBody>
                  <a:tcPr marL="7620" marR="7620" marT="7620" marB="0" anchor="ctr">
                    <a:lnL>
                      <a:noFill/>
                    </a:lnL>
                    <a:lnR>
                      <a:noFill/>
                    </a:lnR>
                    <a:lnT>
                      <a:noFill/>
                    </a:lnT>
                    <a:lnB>
                      <a:noFill/>
                    </a:lnB>
                  </a:tcPr>
                </a:tc>
                <a:tc>
                  <a:txBody>
                    <a:bodyPr/>
                    <a:lstStyle/>
                    <a:p>
                      <a:pPr algn="ctr" fontAlgn="ctr"/>
                      <a:r>
                        <a:rPr lang="en-US" sz="1050" b="0" i="0" u="none" strike="noStrike">
                          <a:effectLst/>
                          <a:latin typeface="Arial Nova Light" panose="020B0304020202020204" pitchFamily="34" charset="0"/>
                        </a:rPr>
                        <a:t>51</a:t>
                      </a:r>
                    </a:p>
                  </a:txBody>
                  <a:tcPr marL="7620" marR="7620" marT="7620" marB="0" anchor="ctr">
                    <a:lnL>
                      <a:noFill/>
                    </a:lnL>
                    <a:lnR>
                      <a:noFill/>
                    </a:lnR>
                    <a:lnT>
                      <a:noFill/>
                    </a:lnT>
                    <a:lnB>
                      <a:noFill/>
                    </a:lnB>
                  </a:tcPr>
                </a:tc>
                <a:tc>
                  <a:txBody>
                    <a:bodyPr/>
                    <a:lstStyle/>
                    <a:p>
                      <a:pPr algn="ctr" fontAlgn="ctr"/>
                      <a:r>
                        <a:rPr lang="en-US" sz="1050" b="0" i="0" u="none" strike="noStrike">
                          <a:effectLst/>
                          <a:latin typeface="Arial Nova Light" panose="020B0304020202020204" pitchFamily="34" charset="0"/>
                        </a:rPr>
                        <a:t>64</a:t>
                      </a:r>
                    </a:p>
                  </a:txBody>
                  <a:tcPr marL="7620" marR="7620" marT="7620" marB="0" anchor="ctr">
                    <a:lnL>
                      <a:noFill/>
                    </a:lnL>
                    <a:lnR>
                      <a:noFill/>
                    </a:lnR>
                    <a:lnT>
                      <a:noFill/>
                    </a:lnT>
                    <a:lnB>
                      <a:noFill/>
                    </a:lnB>
                  </a:tcPr>
                </a:tc>
                <a:extLst>
                  <a:ext uri="{0D108BD9-81ED-4DB2-BD59-A6C34878D82A}">
                    <a16:rowId xmlns:a16="http://schemas.microsoft.com/office/drawing/2014/main" val="3338010389"/>
                  </a:ext>
                </a:extLst>
              </a:tr>
              <a:tr h="191579">
                <a:tc>
                  <a:txBody>
                    <a:bodyPr/>
                    <a:lstStyle/>
                    <a:p>
                      <a:pPr algn="l" fontAlgn="ctr"/>
                      <a:r>
                        <a:rPr lang="en-US" sz="1050" b="0" i="0" u="none" strike="noStrike">
                          <a:effectLst/>
                          <a:latin typeface="Arial Nova Light" panose="020B0304020202020204" pitchFamily="34" charset="0"/>
                        </a:rPr>
                        <a:t>No, I couldn’t understand how to use it</a:t>
                      </a:r>
                    </a:p>
                  </a:txBody>
                  <a:tcPr marL="7620" marR="7620" marT="7620" marB="0" anchor="ctr">
                    <a:lnL>
                      <a:noFill/>
                    </a:lnL>
                    <a:lnR>
                      <a:noFill/>
                    </a:lnR>
                    <a:lnT>
                      <a:noFill/>
                    </a:lnT>
                    <a:lnB>
                      <a:noFill/>
                    </a:lnB>
                  </a:tcPr>
                </a:tc>
                <a:tc>
                  <a:txBody>
                    <a:bodyPr/>
                    <a:lstStyle/>
                    <a:p>
                      <a:pPr algn="ctr" fontAlgn="ctr"/>
                      <a:r>
                        <a:rPr lang="en-US" sz="1050" b="0" i="0" u="none" strike="noStrike">
                          <a:effectLst/>
                          <a:latin typeface="Arial Nova Light" panose="020B0304020202020204" pitchFamily="34" charset="0"/>
                        </a:rPr>
                        <a:t>2%</a:t>
                      </a:r>
                    </a:p>
                  </a:txBody>
                  <a:tcPr marL="7620" marR="7620" marT="7620" marB="0" anchor="ctr">
                    <a:lnL>
                      <a:noFill/>
                    </a:lnL>
                    <a:lnR>
                      <a:noFill/>
                    </a:lnR>
                    <a:lnT>
                      <a:noFill/>
                    </a:lnT>
                    <a:lnB>
                      <a:noFill/>
                    </a:lnB>
                  </a:tcPr>
                </a:tc>
                <a:tc>
                  <a:txBody>
                    <a:bodyPr/>
                    <a:lstStyle/>
                    <a:p>
                      <a:pPr algn="ctr" fontAlgn="ctr"/>
                      <a:r>
                        <a:rPr lang="en-US" sz="1050" b="0" i="0" u="none" strike="noStrike">
                          <a:effectLst/>
                          <a:latin typeface="Arial Nova Light" panose="020B0304020202020204" pitchFamily="34" charset="0"/>
                        </a:rPr>
                        <a:t>47</a:t>
                      </a:r>
                    </a:p>
                  </a:txBody>
                  <a:tcPr marL="7620" marR="7620" marT="7620" marB="0" anchor="ctr">
                    <a:lnL>
                      <a:noFill/>
                    </a:lnL>
                    <a:lnR>
                      <a:noFill/>
                    </a:lnR>
                    <a:lnT>
                      <a:noFill/>
                    </a:lnT>
                    <a:lnB>
                      <a:noFill/>
                    </a:lnB>
                  </a:tcPr>
                </a:tc>
                <a:tc>
                  <a:txBody>
                    <a:bodyPr/>
                    <a:lstStyle/>
                    <a:p>
                      <a:pPr algn="ctr" fontAlgn="ctr"/>
                      <a:r>
                        <a:rPr lang="en-US" sz="1050" b="0" i="0" u="none" strike="noStrike">
                          <a:effectLst/>
                          <a:latin typeface="Arial Nova Light" panose="020B0304020202020204" pitchFamily="34" charset="0"/>
                        </a:rPr>
                        <a:t>72</a:t>
                      </a:r>
                    </a:p>
                  </a:txBody>
                  <a:tcPr marL="7620" marR="7620" marT="7620" marB="0" anchor="ctr">
                    <a:lnL>
                      <a:noFill/>
                    </a:lnL>
                    <a:lnR>
                      <a:noFill/>
                    </a:lnR>
                    <a:lnT>
                      <a:noFill/>
                    </a:lnT>
                    <a:lnB>
                      <a:noFill/>
                    </a:lnB>
                  </a:tcPr>
                </a:tc>
                <a:extLst>
                  <a:ext uri="{0D108BD9-81ED-4DB2-BD59-A6C34878D82A}">
                    <a16:rowId xmlns:a16="http://schemas.microsoft.com/office/drawing/2014/main" val="3118681529"/>
                  </a:ext>
                </a:extLst>
              </a:tr>
              <a:tr h="191579">
                <a:tc>
                  <a:txBody>
                    <a:bodyPr/>
                    <a:lstStyle/>
                    <a:p>
                      <a:pPr algn="l" fontAlgn="ctr"/>
                      <a:r>
                        <a:rPr lang="en-US" sz="1050" b="0" i="0" u="none" strike="noStrike">
                          <a:effectLst/>
                          <a:latin typeface="Arial Nova Light" panose="020B0304020202020204" pitchFamily="34" charset="0"/>
                        </a:rPr>
                        <a:t>No, I did not need software tools</a:t>
                      </a:r>
                    </a:p>
                  </a:txBody>
                  <a:tcPr marL="7620" marR="7620" marT="762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ctr"/>
                      <a:r>
                        <a:rPr lang="en-US" sz="1050" b="0" i="0" u="none" strike="noStrike">
                          <a:effectLst/>
                          <a:latin typeface="Arial Nova Light" panose="020B0304020202020204" pitchFamily="34" charset="0"/>
                        </a:rPr>
                        <a:t>6%</a:t>
                      </a:r>
                    </a:p>
                  </a:txBody>
                  <a:tcPr marL="7620" marR="7620" marT="762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ctr"/>
                      <a:r>
                        <a:rPr lang="en-US" sz="1050" b="0" i="0" u="none" strike="noStrike">
                          <a:effectLst/>
                          <a:latin typeface="Arial Nova Light" panose="020B0304020202020204" pitchFamily="34" charset="0"/>
                        </a:rPr>
                        <a:t>135</a:t>
                      </a:r>
                    </a:p>
                  </a:txBody>
                  <a:tcPr marL="7620" marR="7620" marT="7620" marB="0" anchor="ctr">
                    <a:lnL>
                      <a:noFill/>
                    </a:lnL>
                    <a:lnR>
                      <a:noFill/>
                    </a:lnR>
                    <a:lnT>
                      <a:noFill/>
                    </a:lnT>
                    <a:lnB w="6350" cap="flat" cmpd="sng" algn="ctr">
                      <a:solidFill>
                        <a:schemeClr val="tx1"/>
                      </a:solidFill>
                      <a:prstDash val="solid"/>
                      <a:round/>
                      <a:headEnd type="none" w="med" len="med"/>
                      <a:tailEnd type="none" w="med" len="med"/>
                    </a:lnB>
                  </a:tcPr>
                </a:tc>
                <a:tc>
                  <a:txBody>
                    <a:bodyPr/>
                    <a:lstStyle/>
                    <a:p>
                      <a:pPr algn="ctr" fontAlgn="ctr"/>
                      <a:r>
                        <a:rPr lang="en-US" sz="1050" b="0" i="0" u="none" strike="noStrike">
                          <a:effectLst/>
                          <a:latin typeface="Arial Nova Light" panose="020B0304020202020204" pitchFamily="34" charset="0"/>
                        </a:rPr>
                        <a:t>85</a:t>
                      </a:r>
                    </a:p>
                  </a:txBody>
                  <a:tcPr marL="7620" marR="7620" marT="7620" marB="0" anchor="ctr">
                    <a:lnL>
                      <a:noFill/>
                    </a:lnL>
                    <a:lnR>
                      <a:noFill/>
                    </a:lnR>
                    <a:lnT>
                      <a:noFill/>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0861780"/>
                  </a:ext>
                </a:extLst>
              </a:tr>
              <a:tr h="191579">
                <a:tc>
                  <a:txBody>
                    <a:bodyPr/>
                    <a:lstStyle/>
                    <a:p>
                      <a:pPr algn="l" fontAlgn="ctr"/>
                      <a:r>
                        <a:rPr lang="en-US" sz="1050" b="0" i="0" u="none" strike="noStrike">
                          <a:effectLst/>
                          <a:latin typeface="Arial Nova Light" panose="020B0304020202020204" pitchFamily="34" charset="0"/>
                        </a:rPr>
                        <a:t>Number of Respondents</a:t>
                      </a:r>
                    </a:p>
                  </a:txBody>
                  <a:tcPr marL="7620" marR="7620" marT="762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50" b="0" i="0" u="none" strike="noStrike">
                          <a:effectLst/>
                          <a:latin typeface="Arial Nova Light" panose="020B0304020202020204" pitchFamily="34" charset="0"/>
                        </a:rPr>
                        <a:t> </a:t>
                      </a:r>
                    </a:p>
                  </a:txBody>
                  <a:tcPr marL="7620" marR="7620" marT="762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50" b="0" i="0" u="none" strike="noStrike">
                          <a:effectLst/>
                          <a:latin typeface="Arial Nova Light" panose="020B0304020202020204" pitchFamily="34" charset="0"/>
                        </a:rPr>
                        <a:t>2,369</a:t>
                      </a:r>
                    </a:p>
                  </a:txBody>
                  <a:tcPr marL="7620" marR="7620" marT="762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050" b="0" i="0" u="none" strike="noStrike" dirty="0">
                          <a:effectLst/>
                          <a:latin typeface="Arial Nova Light" panose="020B0304020202020204" pitchFamily="34" charset="0"/>
                        </a:rPr>
                        <a:t> </a:t>
                      </a:r>
                    </a:p>
                  </a:txBody>
                  <a:tcPr marL="7620" marR="7620" marT="762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3638605"/>
                  </a:ext>
                </a:extLst>
              </a:tr>
              <a:tr h="191579">
                <a:tc>
                  <a:txBody>
                    <a:bodyPr/>
                    <a:lstStyle/>
                    <a:p>
                      <a:pPr algn="l"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fontAlgn="b"/>
                      <a:endParaRPr lang="en-US" sz="1050" b="0" i="0" u="none" strike="noStrike" dirty="0">
                        <a:solidFill>
                          <a:schemeClr val="tx1"/>
                        </a:solidFill>
                        <a:effectLst/>
                        <a:latin typeface="Arial Nova Light" panose="020B0304020202020204" pitchFamily="34" charset="0"/>
                      </a:endParaRPr>
                    </a:p>
                  </a:txBody>
                  <a:tcPr marL="7412" marR="7412" marT="7412" marB="0" anchor="ctr">
                    <a:lnL>
                      <a:noFill/>
                    </a:lnL>
                    <a:lnR>
                      <a:noFill/>
                    </a:lnR>
                    <a:lnT w="63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577561333"/>
                  </a:ext>
                </a:extLst>
              </a:tr>
              <a:tr h="191579">
                <a:tc>
                  <a:txBody>
                    <a:bodyPr/>
                    <a:lstStyle/>
                    <a:p>
                      <a:pPr algn="l" fontAlgn="ctr"/>
                      <a:r>
                        <a:rPr lang="en-US" sz="1050" b="0" i="0" u="none" strike="noStrike" dirty="0">
                          <a:effectLst/>
                          <a:latin typeface="Arial Nova Light" panose="020B0304020202020204" pitchFamily="34" charset="0"/>
                        </a:rPr>
                        <a:t>Programming languages generally use ~~</a:t>
                      </a:r>
                    </a:p>
                  </a:txBody>
                  <a:tcPr marL="7620" marR="7620" marT="7620"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ctr"/>
                      <a:r>
                        <a:rPr lang="en-US" sz="1050" b="0" i="0" u="none" strike="noStrike">
                          <a:effectLst/>
                          <a:latin typeface="Arial Nova Light" panose="020B0304020202020204" pitchFamily="34" charset="0"/>
                        </a:rPr>
                        <a:t> </a:t>
                      </a:r>
                    </a:p>
                  </a:txBody>
                  <a:tcPr marL="7620" marR="7620" marT="7620"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ctr"/>
                      <a:r>
                        <a:rPr lang="en-US" sz="1050" b="0" i="0" u="none" strike="noStrike">
                          <a:effectLst/>
                          <a:latin typeface="Arial Nova Light" panose="020B0304020202020204" pitchFamily="34" charset="0"/>
                        </a:rPr>
                        <a:t> </a:t>
                      </a:r>
                    </a:p>
                  </a:txBody>
                  <a:tcPr marL="7620" marR="7620" marT="7620"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l" fontAlgn="ctr"/>
                      <a:r>
                        <a:rPr lang="en-US" sz="1050" b="0" i="0" u="none" strike="noStrike">
                          <a:effectLst/>
                          <a:latin typeface="Arial Nova Light" panose="020B0304020202020204" pitchFamily="34" charset="0"/>
                        </a:rPr>
                        <a:t> </a:t>
                      </a:r>
                    </a:p>
                  </a:txBody>
                  <a:tcPr marL="7620" marR="7620" marT="7620" marB="0" anchor="ctr">
                    <a:lnL>
                      <a:noFill/>
                    </a:lnL>
                    <a:lnR>
                      <a:noFill/>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803628904"/>
                  </a:ext>
                </a:extLst>
              </a:tr>
              <a:tr h="191579">
                <a:tc>
                  <a:txBody>
                    <a:bodyPr/>
                    <a:lstStyle/>
                    <a:p>
                      <a:pPr algn="l" fontAlgn="ctr"/>
                      <a:r>
                        <a:rPr lang="en-US" sz="1050" b="0" i="0" u="none" strike="noStrike">
                          <a:effectLst/>
                          <a:latin typeface="Arial Nova Light" panose="020B0304020202020204" pitchFamily="34" charset="0"/>
                        </a:rPr>
                        <a:t>C</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6%</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133</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80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57867289"/>
                  </a:ext>
                </a:extLst>
              </a:tr>
              <a:tr h="191579">
                <a:tc>
                  <a:txBody>
                    <a:bodyPr/>
                    <a:lstStyle/>
                    <a:p>
                      <a:pPr algn="l" fontAlgn="ctr"/>
                      <a:r>
                        <a:rPr lang="en-US" sz="1050" b="0" i="0" u="none" strike="noStrike">
                          <a:effectLst/>
                          <a:latin typeface="Arial Nova Light" panose="020B0304020202020204" pitchFamily="34" charset="0"/>
                        </a:rPr>
                        <a:t>C++</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10%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223</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81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96435290"/>
                  </a:ext>
                </a:extLst>
              </a:tr>
              <a:tr h="191579">
                <a:tc>
                  <a:txBody>
                    <a:bodyPr/>
                    <a:lstStyle/>
                    <a:p>
                      <a:pPr algn="l" fontAlgn="ctr"/>
                      <a:r>
                        <a:rPr lang="en-US" sz="1050" b="0" i="0" u="none" strike="noStrike">
                          <a:effectLst/>
                          <a:latin typeface="Arial Nova Light" panose="020B0304020202020204" pitchFamily="34" charset="0"/>
                        </a:rPr>
                        <a:t>C#</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2%</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44</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80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3904221"/>
                  </a:ext>
                </a:extLst>
              </a:tr>
              <a:tr h="191579">
                <a:tc>
                  <a:txBody>
                    <a:bodyPr/>
                    <a:lstStyle/>
                    <a:p>
                      <a:pPr algn="l" fontAlgn="ctr"/>
                      <a:r>
                        <a:rPr lang="en-US" sz="1050" b="0" i="0" u="none" strike="noStrike">
                          <a:effectLst/>
                          <a:latin typeface="Arial Nova Light" panose="020B0304020202020204" pitchFamily="34" charset="0"/>
                        </a:rPr>
                        <a:t>Fortran 77</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3%</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64</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82</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56580289"/>
                  </a:ext>
                </a:extLst>
              </a:tr>
              <a:tr h="191579">
                <a:tc>
                  <a:txBody>
                    <a:bodyPr/>
                    <a:lstStyle/>
                    <a:p>
                      <a:pPr algn="l" fontAlgn="ctr"/>
                      <a:r>
                        <a:rPr lang="en-US" sz="1050" b="0" i="0" u="none" strike="noStrike">
                          <a:effectLst/>
                          <a:latin typeface="Arial Nova Light" panose="020B0304020202020204" pitchFamily="34" charset="0"/>
                        </a:rPr>
                        <a:t>Fortran 90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5%</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105</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83</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67179154"/>
                  </a:ext>
                </a:extLst>
              </a:tr>
              <a:tr h="191579">
                <a:tc>
                  <a:txBody>
                    <a:bodyPr/>
                    <a:lstStyle/>
                    <a:p>
                      <a:pPr algn="l" fontAlgn="ctr"/>
                      <a:r>
                        <a:rPr lang="en-US" sz="1050" b="0" i="0" u="none" strike="noStrike">
                          <a:effectLst/>
                          <a:latin typeface="Arial Nova Light" panose="020B0304020202020204" pitchFamily="34" charset="0"/>
                        </a:rPr>
                        <a:t>IDL</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5%</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107</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85</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33826289"/>
                  </a:ext>
                </a:extLst>
              </a:tr>
              <a:tr h="191579">
                <a:tc>
                  <a:txBody>
                    <a:bodyPr/>
                    <a:lstStyle/>
                    <a:p>
                      <a:pPr algn="l" fontAlgn="ctr"/>
                      <a:r>
                        <a:rPr lang="en-US" sz="1050" b="0" i="0" u="none" strike="noStrike">
                          <a:effectLst/>
                          <a:latin typeface="Arial Nova Light" panose="020B0304020202020204" pitchFamily="34" charset="0"/>
                        </a:rPr>
                        <a:t>Java</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11%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229</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83</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1883255"/>
                  </a:ext>
                </a:extLst>
              </a:tr>
              <a:tr h="191579">
                <a:tc>
                  <a:txBody>
                    <a:bodyPr/>
                    <a:lstStyle/>
                    <a:p>
                      <a:pPr algn="l" fontAlgn="ctr"/>
                      <a:r>
                        <a:rPr lang="en-US" sz="1050" b="0" i="0" u="none" strike="noStrike">
                          <a:effectLst/>
                          <a:latin typeface="Arial Nova Light" panose="020B0304020202020204" pitchFamily="34" charset="0"/>
                        </a:rPr>
                        <a:t>Perl</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2%</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39</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83</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94566764"/>
                  </a:ext>
                </a:extLst>
              </a:tr>
              <a:tr h="191579">
                <a:tc>
                  <a:txBody>
                    <a:bodyPr/>
                    <a:lstStyle/>
                    <a:p>
                      <a:pPr algn="l" fontAlgn="ctr"/>
                      <a:r>
                        <a:rPr lang="en-US" sz="1050" b="0" i="0" u="none" strike="noStrike">
                          <a:effectLst/>
                          <a:latin typeface="Arial Nova Light" panose="020B0304020202020204" pitchFamily="34" charset="0"/>
                        </a:rPr>
                        <a:t>PHP</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2%</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49</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80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11152881"/>
                  </a:ext>
                </a:extLst>
              </a:tr>
              <a:tr h="191579">
                <a:tc>
                  <a:txBody>
                    <a:bodyPr/>
                    <a:lstStyle/>
                    <a:p>
                      <a:pPr algn="l" fontAlgn="ctr"/>
                      <a:r>
                        <a:rPr lang="en-US" sz="1050" b="0" i="0" u="none" strike="noStrike">
                          <a:effectLst/>
                          <a:latin typeface="Arial Nova Light" panose="020B0304020202020204" pitchFamily="34" charset="0"/>
                        </a:rPr>
                        <a:t>Python</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54%</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1,163</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83</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7891869"/>
                  </a:ext>
                </a:extLst>
              </a:tr>
              <a:tr h="191579">
                <a:tc>
                  <a:txBody>
                    <a:bodyPr/>
                    <a:lstStyle/>
                    <a:p>
                      <a:pPr algn="l" fontAlgn="ctr"/>
                      <a:r>
                        <a:rPr lang="en-US" sz="1050" b="0" i="0" u="none" strike="noStrike">
                          <a:effectLst/>
                          <a:latin typeface="Arial Nova Light" panose="020B0304020202020204" pitchFamily="34" charset="0"/>
                        </a:rPr>
                        <a:t>Julia</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16</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68</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94345774"/>
                  </a:ext>
                </a:extLst>
              </a:tr>
              <a:tr h="191579">
                <a:tc>
                  <a:txBody>
                    <a:bodyPr/>
                    <a:lstStyle/>
                    <a:p>
                      <a:pPr algn="l" fontAlgn="ctr"/>
                      <a:r>
                        <a:rPr lang="en-US" sz="1050" b="0" i="0" u="none" strike="noStrike">
                          <a:effectLst/>
                          <a:latin typeface="Arial Nova Light" panose="020B0304020202020204" pitchFamily="34" charset="0"/>
                        </a:rPr>
                        <a:t>R</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28%</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605</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82</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4925873"/>
                  </a:ext>
                </a:extLst>
              </a:tr>
              <a:tr h="191579">
                <a:tc>
                  <a:txBody>
                    <a:bodyPr/>
                    <a:lstStyle/>
                    <a:p>
                      <a:pPr algn="l" fontAlgn="ctr"/>
                      <a:r>
                        <a:rPr lang="en-US" sz="1050" b="0" i="0" u="none" strike="noStrike">
                          <a:effectLst/>
                          <a:latin typeface="Arial Nova Light" panose="020B0304020202020204" pitchFamily="34" charset="0"/>
                        </a:rPr>
                        <a:t>Other programming languages</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10%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218</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81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30167768"/>
                  </a:ext>
                </a:extLst>
              </a:tr>
              <a:tr h="191579">
                <a:tc>
                  <a:txBody>
                    <a:bodyPr/>
                    <a:lstStyle/>
                    <a:p>
                      <a:pPr algn="l" fontAlgn="ctr"/>
                      <a:r>
                        <a:rPr lang="en-US" sz="1050" b="0" i="0" u="none" strike="noStrike">
                          <a:effectLst/>
                          <a:latin typeface="Arial Nova Light" panose="020B0304020202020204" pitchFamily="34" charset="0"/>
                        </a:rPr>
                        <a:t>Don't know/Not applicable</a:t>
                      </a:r>
                    </a:p>
                  </a:txBody>
                  <a:tcPr marL="7620" marR="7620" marT="7620"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18%</a:t>
                      </a:r>
                    </a:p>
                  </a:txBody>
                  <a:tcPr marL="7620" marR="7620" marT="7620"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375</a:t>
                      </a:r>
                    </a:p>
                  </a:txBody>
                  <a:tcPr marL="7620" marR="7620" marT="7620"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84</a:t>
                      </a:r>
                    </a:p>
                  </a:txBody>
                  <a:tcPr marL="7620" marR="7620" marT="7620"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7137862"/>
                  </a:ext>
                </a:extLst>
              </a:tr>
              <a:tr h="191579">
                <a:tc>
                  <a:txBody>
                    <a:bodyPr/>
                    <a:lstStyle/>
                    <a:p>
                      <a:pPr algn="l" fontAlgn="ctr"/>
                      <a:r>
                        <a:rPr lang="en-US" sz="1050" b="0" i="0" u="none" strike="noStrike">
                          <a:effectLst/>
                          <a:latin typeface="Arial Nova Light" panose="020B0304020202020204" pitchFamily="34" charset="0"/>
                        </a:rPr>
                        <a:t>Number of Respondents</a:t>
                      </a:r>
                    </a:p>
                  </a:txBody>
                  <a:tcPr marL="7620" marR="7620" marT="762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dirty="0">
                          <a:effectLst/>
                          <a:latin typeface="Arial Nova Light" panose="020B0304020202020204" pitchFamily="34" charset="0"/>
                        </a:rPr>
                        <a:t> </a:t>
                      </a:r>
                    </a:p>
                  </a:txBody>
                  <a:tcPr marL="7620" marR="7620" marT="762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a:effectLst/>
                          <a:latin typeface="Arial Nova Light" panose="020B0304020202020204" pitchFamily="34" charset="0"/>
                        </a:rPr>
                        <a:t>2,136</a:t>
                      </a:r>
                    </a:p>
                  </a:txBody>
                  <a:tcPr marL="7620" marR="7620" marT="762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050" b="0" i="0" u="none" strike="noStrike" dirty="0">
                          <a:effectLst/>
                          <a:latin typeface="Arial Nova Light" panose="020B0304020202020204" pitchFamily="34" charset="0"/>
                        </a:rPr>
                        <a:t> </a:t>
                      </a:r>
                    </a:p>
                  </a:txBody>
                  <a:tcPr marL="7620" marR="7620" marT="762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52543"/>
                  </a:ext>
                </a:extLst>
              </a:tr>
            </a:tbl>
          </a:graphicData>
        </a:graphic>
      </p:graphicFrame>
      <p:sp>
        <p:nvSpPr>
          <p:cNvPr id="9" name="TextBox 8">
            <a:extLst>
              <a:ext uri="{FF2B5EF4-FFF2-40B4-BE49-F238E27FC236}">
                <a16:creationId xmlns:a16="http://schemas.microsoft.com/office/drawing/2014/main" id="{5B23FB6F-320D-4DBC-9D05-54955302AB86}"/>
              </a:ext>
            </a:extLst>
          </p:cNvPr>
          <p:cNvSpPr txBox="1"/>
          <p:nvPr/>
        </p:nvSpPr>
        <p:spPr>
          <a:xfrm>
            <a:off x="2025411" y="6504924"/>
            <a:ext cx="4070589" cy="246221"/>
          </a:xfrm>
          <a:prstGeom prst="rect">
            <a:avLst/>
          </a:prstGeom>
          <a:noFill/>
        </p:spPr>
        <p:txBody>
          <a:bodyPr wrap="square" rtlCol="0">
            <a:spAutoFit/>
          </a:bodyPr>
          <a:lstStyle/>
          <a:p>
            <a:pPr lvl="0">
              <a:defRPr/>
            </a:pPr>
            <a:r>
              <a:rPr lang="en-US" sz="1000" i="1" dirty="0">
                <a:solidFill>
                  <a:srgbClr val="3F3F3F"/>
                </a:solidFill>
              </a:rPr>
              <a:t>~Multiple responses allowed. Percentages may sum to more than 100.</a:t>
            </a:r>
          </a:p>
        </p:txBody>
      </p:sp>
      <p:sp>
        <p:nvSpPr>
          <p:cNvPr id="6" name="TextBox 5">
            <a:extLst>
              <a:ext uri="{FF2B5EF4-FFF2-40B4-BE49-F238E27FC236}">
                <a16:creationId xmlns:a16="http://schemas.microsoft.com/office/drawing/2014/main" id="{E9F2729E-FCD7-4090-9D94-EFF2416A94E1}"/>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2021</a:t>
            </a:r>
          </a:p>
        </p:txBody>
      </p:sp>
    </p:spTree>
    <p:extLst>
      <p:ext uri="{BB962C8B-B14F-4D97-AF65-F5344CB8AC3E}">
        <p14:creationId xmlns:p14="http://schemas.microsoft.com/office/powerpoint/2010/main" val="34976164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9D925D-41F9-444C-B04C-81C5FD99AC69}"/>
              </a:ext>
            </a:extLst>
          </p:cNvPr>
          <p:cNvSpPr>
            <a:spLocks noGrp="1"/>
          </p:cNvSpPr>
          <p:nvPr>
            <p:ph type="title"/>
          </p:nvPr>
        </p:nvSpPr>
        <p:spPr/>
        <p:txBody>
          <a:bodyPr>
            <a:normAutofit/>
          </a:bodyPr>
          <a:lstStyle/>
          <a:p>
            <a:r>
              <a:rPr lang="en-US" dirty="0"/>
              <a:t>Tools Used to Work with Data</a:t>
            </a:r>
          </a:p>
        </p:txBody>
      </p:sp>
      <p:sp>
        <p:nvSpPr>
          <p:cNvPr id="2" name="Text Placeholder 1">
            <a:extLst>
              <a:ext uri="{FF2B5EF4-FFF2-40B4-BE49-F238E27FC236}">
                <a16:creationId xmlns:a16="http://schemas.microsoft.com/office/drawing/2014/main" id="{AE914B22-0737-422A-8E97-BF41F3A7945E}"/>
              </a:ext>
            </a:extLst>
          </p:cNvPr>
          <p:cNvSpPr>
            <a:spLocks noGrp="1"/>
          </p:cNvSpPr>
          <p:nvPr>
            <p:ph type="body" sz="half" idx="4294967295"/>
          </p:nvPr>
        </p:nvSpPr>
        <p:spPr>
          <a:xfrm>
            <a:off x="8620166" y="1028701"/>
            <a:ext cx="3147679" cy="5274128"/>
          </a:xfrm>
        </p:spPr>
        <p:txBody>
          <a:bodyPr/>
          <a:lstStyle/>
          <a:p>
            <a:r>
              <a:rPr lang="en-029" sz="1600" dirty="0"/>
              <a:t>Similar </a:t>
            </a:r>
            <a:r>
              <a:rPr lang="en-029" dirty="0"/>
              <a:t>to previous years, </a:t>
            </a:r>
            <a:r>
              <a:rPr lang="en-029" sz="1600" dirty="0"/>
              <a:t>ArcGIS is the most used software tool/package at 61%, followed by Quantum GIS (45%), and Excel (30%).</a:t>
            </a:r>
          </a:p>
          <a:p>
            <a:endParaRPr lang="en-029" sz="1600" dirty="0"/>
          </a:p>
        </p:txBody>
      </p:sp>
      <p:graphicFrame>
        <p:nvGraphicFramePr>
          <p:cNvPr id="10" name="Table 9">
            <a:extLst>
              <a:ext uri="{FF2B5EF4-FFF2-40B4-BE49-F238E27FC236}">
                <a16:creationId xmlns:a16="http://schemas.microsoft.com/office/drawing/2014/main" id="{A946C310-D179-4897-A033-45D05D7CF98C}"/>
              </a:ext>
            </a:extLst>
          </p:cNvPr>
          <p:cNvGraphicFramePr>
            <a:graphicFrameLocks noGrp="1"/>
          </p:cNvGraphicFramePr>
          <p:nvPr>
            <p:extLst>
              <p:ext uri="{D42A27DB-BD31-4B8C-83A1-F6EECF244321}">
                <p14:modId xmlns:p14="http://schemas.microsoft.com/office/powerpoint/2010/main" val="3795124501"/>
              </p:ext>
            </p:extLst>
          </p:nvPr>
        </p:nvGraphicFramePr>
        <p:xfrm>
          <a:off x="962099" y="679269"/>
          <a:ext cx="6866719" cy="5623560"/>
        </p:xfrm>
        <a:graphic>
          <a:graphicData uri="http://schemas.openxmlformats.org/drawingml/2006/table">
            <a:tbl>
              <a:tblPr/>
              <a:tblGrid>
                <a:gridCol w="4538044">
                  <a:extLst>
                    <a:ext uri="{9D8B030D-6E8A-4147-A177-3AD203B41FA5}">
                      <a16:colId xmlns:a16="http://schemas.microsoft.com/office/drawing/2014/main" val="1264870638"/>
                    </a:ext>
                  </a:extLst>
                </a:gridCol>
                <a:gridCol w="776225">
                  <a:extLst>
                    <a:ext uri="{9D8B030D-6E8A-4147-A177-3AD203B41FA5}">
                      <a16:colId xmlns:a16="http://schemas.microsoft.com/office/drawing/2014/main" val="3679103409"/>
                    </a:ext>
                  </a:extLst>
                </a:gridCol>
                <a:gridCol w="776225">
                  <a:extLst>
                    <a:ext uri="{9D8B030D-6E8A-4147-A177-3AD203B41FA5}">
                      <a16:colId xmlns:a16="http://schemas.microsoft.com/office/drawing/2014/main" val="530999730"/>
                    </a:ext>
                  </a:extLst>
                </a:gridCol>
                <a:gridCol w="776225">
                  <a:extLst>
                    <a:ext uri="{9D8B030D-6E8A-4147-A177-3AD203B41FA5}">
                      <a16:colId xmlns:a16="http://schemas.microsoft.com/office/drawing/2014/main" val="1653043137"/>
                    </a:ext>
                  </a:extLst>
                </a:gridCol>
              </a:tblGrid>
              <a:tr h="365760">
                <a:tc>
                  <a:txBody>
                    <a:bodyPr/>
                    <a:lstStyle/>
                    <a:p>
                      <a:pPr algn="l" fontAlgn="b"/>
                      <a:r>
                        <a:rPr lang="en-US" sz="1100" b="0" i="0" u="none" strike="noStrike" dirty="0">
                          <a:solidFill>
                            <a:srgbClr val="FFFFFF"/>
                          </a:solidFill>
                          <a:effectLst/>
                          <a:latin typeface="Arial Nova" panose="020B0504020202020204" pitchFamily="34" charset="0"/>
                        </a:rPr>
                        <a:t> </a:t>
                      </a:r>
                    </a:p>
                  </a:txBody>
                  <a:tcPr marL="7412" marR="7412" marT="7412" marB="0" anchor="ctr">
                    <a:lnL>
                      <a:noFill/>
                    </a:lnL>
                    <a:lnR>
                      <a:noFill/>
                    </a:lnR>
                    <a:lnT>
                      <a:noFill/>
                    </a:lnT>
                    <a:lnB>
                      <a:noFill/>
                    </a:lnB>
                    <a:solidFill>
                      <a:schemeClr val="accent2"/>
                    </a:solidFill>
                  </a:tcPr>
                </a:tc>
                <a:tc>
                  <a:txBody>
                    <a:bodyPr/>
                    <a:lstStyle/>
                    <a:p>
                      <a:pPr algn="ctr" fontAlgn="b">
                        <a:defRPr/>
                      </a:pPr>
                      <a:r>
                        <a:rPr lang="en-US" sz="1100" b="0" i="0" u="none" strike="noStrike" dirty="0">
                          <a:solidFill>
                            <a:srgbClr val="FFFFFF"/>
                          </a:solidFill>
                          <a:effectLst/>
                          <a:latin typeface="Arial Nova" panose="020B0504020202020204" pitchFamily="34" charset="0"/>
                        </a:rPr>
                        <a:t>2022</a:t>
                      </a:r>
                    </a:p>
                    <a:p>
                      <a:pPr algn="ctr" fontAlgn="b">
                        <a:defRPr/>
                      </a:pPr>
                      <a:r>
                        <a:rPr lang="en-US" sz="1100" b="0" i="0" u="none" strike="noStrike" dirty="0">
                          <a:solidFill>
                            <a:srgbClr val="FFFFFF"/>
                          </a:solidFill>
                          <a:effectLst/>
                          <a:latin typeface="Arial Nova" panose="020B0504020202020204" pitchFamily="34" charset="0"/>
                        </a:rPr>
                        <a:t>%</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100" b="0" i="0" u="none" strike="noStrike" dirty="0">
                          <a:solidFill>
                            <a:srgbClr val="FFFFFF"/>
                          </a:solidFill>
                          <a:effectLst/>
                          <a:latin typeface="Arial Nova" panose="020B0504020202020204" pitchFamily="34" charset="0"/>
                        </a:rPr>
                        <a:t>2022</a:t>
                      </a:r>
                    </a:p>
                    <a:p>
                      <a:pPr algn="ctr" fontAlgn="b">
                        <a:defRPr/>
                      </a:pPr>
                      <a:r>
                        <a:rPr lang="en-US" sz="1100" b="0" i="0" u="none" strike="noStrike" dirty="0">
                          <a:solidFill>
                            <a:srgbClr val="FFFFFF"/>
                          </a:solidFill>
                          <a:effectLst/>
                          <a:latin typeface="Arial Nova" panose="020B0504020202020204" pitchFamily="34" charset="0"/>
                        </a:rPr>
                        <a:t>N</a:t>
                      </a:r>
                    </a:p>
                  </a:txBody>
                  <a:tcPr marL="7412" marR="7412" marT="7412" marB="0" anchor="ctr">
                    <a:lnL w="12700" cmpd="sng">
                      <a:noFill/>
                      <a:prstDash val="solid"/>
                    </a:lnL>
                    <a:lnR>
                      <a:noFill/>
                    </a:lnR>
                    <a:lnT>
                      <a:noFill/>
                    </a:lnT>
                    <a:lnB>
                      <a:noFill/>
                    </a:lnB>
                    <a:solidFill>
                      <a:schemeClr val="accent2"/>
                    </a:solidFill>
                  </a:tcPr>
                </a:tc>
                <a:tc>
                  <a:txBody>
                    <a:bodyPr/>
                    <a:lstStyle/>
                    <a:p>
                      <a:pPr algn="ctr" fontAlgn="b">
                        <a:defRPr/>
                      </a:pPr>
                      <a:r>
                        <a:rPr lang="en-US" sz="1100" b="0" i="0" u="none" strike="noStrike" dirty="0">
                          <a:solidFill>
                            <a:srgbClr val="FFFFFF"/>
                          </a:solidFill>
                          <a:effectLst/>
                          <a:latin typeface="Arial Nova" panose="020B0504020202020204" pitchFamily="34" charset="0"/>
                        </a:rPr>
                        <a:t>2022</a:t>
                      </a:r>
                    </a:p>
                    <a:p>
                      <a:pPr algn="ctr" fontAlgn="b">
                        <a:defRPr/>
                      </a:pPr>
                      <a:r>
                        <a:rPr lang="en-US" sz="1100" b="0" i="0" u="none" strike="noStrike" dirty="0">
                          <a:solidFill>
                            <a:srgbClr val="FFFFFF"/>
                          </a:solidFill>
                          <a:effectLst/>
                          <a:latin typeface="Arial Nova" panose="020B0504020202020204" pitchFamily="34" charset="0"/>
                        </a:rPr>
                        <a:t>CSI</a:t>
                      </a:r>
                    </a:p>
                  </a:txBody>
                  <a:tcPr marL="7412" marR="7412" marT="7412" marB="0" anchor="ctr">
                    <a:lnL w="12700" cmpd="sng">
                      <a:noFill/>
                      <a:prstDash val="solid"/>
                    </a:lnL>
                    <a:lnR>
                      <a:noFill/>
                    </a:lnR>
                    <a:lnT>
                      <a:noFill/>
                    </a:lnT>
                    <a:lnB>
                      <a:noFill/>
                    </a:lnB>
                    <a:solidFill>
                      <a:schemeClr val="accent2"/>
                    </a:solidFill>
                  </a:tcPr>
                </a:tc>
                <a:extLst>
                  <a:ext uri="{0D108BD9-81ED-4DB2-BD59-A6C34878D82A}">
                    <a16:rowId xmlns:a16="http://schemas.microsoft.com/office/drawing/2014/main" val="2377348167"/>
                  </a:ext>
                </a:extLst>
              </a:tr>
              <a:tr h="137160">
                <a:tc>
                  <a:txBody>
                    <a:bodyPr/>
                    <a:lstStyle/>
                    <a:p>
                      <a:pPr algn="l" fontAlgn="ctr"/>
                      <a:r>
                        <a:rPr lang="en-US" sz="1100" b="0" i="0" u="none" strike="noStrike" dirty="0">
                          <a:effectLst/>
                          <a:latin typeface="Arial Nova Light" panose="020B0304020202020204" pitchFamily="34" charset="0"/>
                        </a:rPr>
                        <a:t>Tool used to work with data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1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1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tc>
                  <a:txBody>
                    <a:bodyPr/>
                    <a:lstStyle/>
                    <a:p>
                      <a:pPr algn="l" fontAlgn="ctr"/>
                      <a:r>
                        <a:rPr lang="en-US" sz="1100" b="0" i="0" u="none" strike="noStrike">
                          <a:effectLst/>
                          <a:latin typeface="Arial Nova Light" panose="020B0304020202020204" pitchFamily="34" charset="0"/>
                        </a:rPr>
                        <a:t> </a:t>
                      </a:r>
                    </a:p>
                  </a:txBody>
                  <a:tcPr marL="7620" marR="7620" marT="7620" marB="0" anchor="ctr">
                    <a:lnL>
                      <a:noFill/>
                    </a:lnL>
                    <a:lnR>
                      <a:noFill/>
                    </a:lnR>
                    <a:lnT>
                      <a:noFill/>
                    </a:lnT>
                    <a:lnB>
                      <a:noFill/>
                    </a:lnB>
                    <a:solidFill>
                      <a:schemeClr val="bg1">
                        <a:lumMod val="85000"/>
                      </a:schemeClr>
                    </a:solidFill>
                  </a:tcPr>
                </a:tc>
                <a:extLst>
                  <a:ext uri="{0D108BD9-81ED-4DB2-BD59-A6C34878D82A}">
                    <a16:rowId xmlns:a16="http://schemas.microsoft.com/office/drawing/2014/main" val="564167020"/>
                  </a:ext>
                </a:extLst>
              </a:tr>
              <a:tr h="137160">
                <a:tc>
                  <a:txBody>
                    <a:bodyPr/>
                    <a:lstStyle/>
                    <a:p>
                      <a:pPr algn="l" fontAlgn="ctr"/>
                      <a:r>
                        <a:rPr lang="en-US" sz="1100" b="0" i="0" u="none" strike="noStrike">
                          <a:effectLst/>
                          <a:latin typeface="Arial Nova Light" panose="020B0304020202020204" pitchFamily="34" charset="0"/>
                        </a:rPr>
                        <a:t>ArcGIS</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61%</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1,022</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a:noFill/>
                    </a:lnT>
                    <a:lnB>
                      <a:noFill/>
                    </a:lnB>
                  </a:tcPr>
                </a:tc>
                <a:extLst>
                  <a:ext uri="{0D108BD9-81ED-4DB2-BD59-A6C34878D82A}">
                    <a16:rowId xmlns:a16="http://schemas.microsoft.com/office/drawing/2014/main" val="1130670212"/>
                  </a:ext>
                </a:extLst>
              </a:tr>
              <a:tr h="137160">
                <a:tc>
                  <a:txBody>
                    <a:bodyPr/>
                    <a:lstStyle/>
                    <a:p>
                      <a:pPr algn="l" fontAlgn="ctr"/>
                      <a:r>
                        <a:rPr lang="en-US" sz="1100" b="0" i="0" u="none" strike="noStrike">
                          <a:effectLst/>
                          <a:latin typeface="Arial Nova Light" panose="020B0304020202020204" pitchFamily="34" charset="0"/>
                        </a:rPr>
                        <a:t>Convert to Vector</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6%</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108</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tcPr>
                </a:tc>
                <a:extLst>
                  <a:ext uri="{0D108BD9-81ED-4DB2-BD59-A6C34878D82A}">
                    <a16:rowId xmlns:a16="http://schemas.microsoft.com/office/drawing/2014/main" val="4031831257"/>
                  </a:ext>
                </a:extLst>
              </a:tr>
              <a:tr h="137160">
                <a:tc>
                  <a:txBody>
                    <a:bodyPr/>
                    <a:lstStyle/>
                    <a:p>
                      <a:pPr algn="l" fontAlgn="ctr"/>
                      <a:r>
                        <a:rPr lang="en-US" sz="1100" b="0" i="0" u="none" strike="noStrike">
                          <a:effectLst/>
                          <a:latin typeface="Arial Nova Light" panose="020B0304020202020204" pitchFamily="34" charset="0"/>
                        </a:rPr>
                        <a:t>ENVI</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24%</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397</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a:noFill/>
                    </a:lnT>
                    <a:lnB>
                      <a:noFill/>
                    </a:lnB>
                  </a:tcPr>
                </a:tc>
                <a:extLst>
                  <a:ext uri="{0D108BD9-81ED-4DB2-BD59-A6C34878D82A}">
                    <a16:rowId xmlns:a16="http://schemas.microsoft.com/office/drawing/2014/main" val="2909264703"/>
                  </a:ext>
                </a:extLst>
              </a:tr>
              <a:tr h="137160">
                <a:tc>
                  <a:txBody>
                    <a:bodyPr/>
                    <a:lstStyle/>
                    <a:p>
                      <a:pPr algn="l" fontAlgn="ctr"/>
                      <a:r>
                        <a:rPr lang="en-US" sz="1100" b="0" i="0" u="none" strike="noStrike">
                          <a:effectLst/>
                          <a:latin typeface="Arial Nova Light" panose="020B0304020202020204" pitchFamily="34" charset="0"/>
                        </a:rPr>
                        <a:t>ERDAS/IMAGINE</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16%</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268</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85</a:t>
                      </a:r>
                    </a:p>
                  </a:txBody>
                  <a:tcPr marL="7620" marR="7620" marT="7620" marB="0" anchor="ctr">
                    <a:lnL>
                      <a:noFill/>
                    </a:lnL>
                    <a:lnR>
                      <a:noFill/>
                    </a:lnR>
                    <a:lnT>
                      <a:noFill/>
                    </a:lnT>
                    <a:lnB>
                      <a:noFill/>
                    </a:lnB>
                  </a:tcPr>
                </a:tc>
                <a:extLst>
                  <a:ext uri="{0D108BD9-81ED-4DB2-BD59-A6C34878D82A}">
                    <a16:rowId xmlns:a16="http://schemas.microsoft.com/office/drawing/2014/main" val="142254943"/>
                  </a:ext>
                </a:extLst>
              </a:tr>
              <a:tr h="137160">
                <a:tc>
                  <a:txBody>
                    <a:bodyPr/>
                    <a:lstStyle/>
                    <a:p>
                      <a:pPr algn="l" fontAlgn="ctr"/>
                      <a:r>
                        <a:rPr lang="en-US" sz="1100" b="0" i="0" u="none" strike="noStrike">
                          <a:effectLst/>
                          <a:latin typeface="Arial Nova Light" panose="020B0304020202020204" pitchFamily="34" charset="0"/>
                        </a:rPr>
                        <a:t>Excel</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30%</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496</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tcPr>
                </a:tc>
                <a:extLst>
                  <a:ext uri="{0D108BD9-81ED-4DB2-BD59-A6C34878D82A}">
                    <a16:rowId xmlns:a16="http://schemas.microsoft.com/office/drawing/2014/main" val="3338010389"/>
                  </a:ext>
                </a:extLst>
              </a:tr>
              <a:tr h="137160">
                <a:tc>
                  <a:txBody>
                    <a:bodyPr/>
                    <a:lstStyle/>
                    <a:p>
                      <a:pPr algn="l" fontAlgn="ctr"/>
                      <a:r>
                        <a:rPr lang="en-US" sz="1100" b="0" i="0" u="none" strike="noStrike">
                          <a:effectLst/>
                          <a:latin typeface="Arial Nova Light" panose="020B0304020202020204" pitchFamily="34" charset="0"/>
                        </a:rPr>
                        <a:t>Ferret</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1%</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9</a:t>
                      </a:r>
                    </a:p>
                  </a:txBody>
                  <a:tcPr marL="7620" marR="7620" marT="7620" marB="0" anchor="ctr">
                    <a:lnL>
                      <a:noFill/>
                    </a:lnL>
                    <a:lnR>
                      <a:noFill/>
                    </a:lnR>
                    <a:lnT>
                      <a:noFill/>
                    </a:lnT>
                    <a:lnB>
                      <a:noFill/>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80</a:t>
                      </a:r>
                    </a:p>
                  </a:txBody>
                  <a:tcPr marL="7620" marR="7620" marT="762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3118681529"/>
                  </a:ext>
                </a:extLst>
              </a:tr>
              <a:tr h="137160">
                <a:tc>
                  <a:txBody>
                    <a:bodyPr/>
                    <a:lstStyle/>
                    <a:p>
                      <a:pPr algn="l" fontAlgn="ctr"/>
                      <a:r>
                        <a:rPr lang="en-US" sz="1100" b="0" i="0" u="none" strike="noStrike">
                          <a:effectLst/>
                          <a:latin typeface="Arial Nova Light" panose="020B0304020202020204" pitchFamily="34" charset="0"/>
                        </a:rPr>
                        <a:t>Geomatica</a:t>
                      </a:r>
                    </a:p>
                  </a:txBody>
                  <a:tcPr marL="7620" marR="7620" marT="762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4%</a:t>
                      </a:r>
                    </a:p>
                  </a:txBody>
                  <a:tcPr marL="7620" marR="7620" marT="762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64</a:t>
                      </a:r>
                    </a:p>
                  </a:txBody>
                  <a:tcPr marL="7620" marR="7620" marT="762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861780"/>
                  </a:ext>
                </a:extLst>
              </a:tr>
              <a:tr h="137160">
                <a:tc>
                  <a:txBody>
                    <a:bodyPr/>
                    <a:lstStyle/>
                    <a:p>
                      <a:pPr algn="l" fontAlgn="ctr"/>
                      <a:r>
                        <a:rPr lang="en-US" sz="1100" b="0" i="0" u="none" strike="noStrike">
                          <a:effectLst/>
                          <a:latin typeface="Arial Nova Light" panose="020B0304020202020204" pitchFamily="34" charset="0"/>
                        </a:rPr>
                        <a:t>Global Mapper</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15%</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243</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9332791"/>
                  </a:ext>
                </a:extLst>
              </a:tr>
              <a:tr h="137160">
                <a:tc>
                  <a:txBody>
                    <a:bodyPr/>
                    <a:lstStyle/>
                    <a:p>
                      <a:pPr algn="l" fontAlgn="ctr"/>
                      <a:r>
                        <a:rPr lang="en-US" sz="1100" b="0" i="0" u="none" strike="noStrike">
                          <a:effectLst/>
                          <a:latin typeface="Arial Nova Light" panose="020B0304020202020204" pitchFamily="34" charset="0"/>
                        </a:rPr>
                        <a:t>GrADS</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2%</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36</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59503881"/>
                  </a:ext>
                </a:extLst>
              </a:tr>
              <a:tr h="137160">
                <a:tc>
                  <a:txBody>
                    <a:bodyPr/>
                    <a:lstStyle/>
                    <a:p>
                      <a:pPr algn="l" fontAlgn="ctr"/>
                      <a:r>
                        <a:rPr lang="en-US" sz="1100" b="0" i="0" u="none" strike="noStrike">
                          <a:effectLst/>
                          <a:latin typeface="Arial Nova Light" panose="020B0304020202020204" pitchFamily="34" charset="0"/>
                        </a:rPr>
                        <a:t>GRASS</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11%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187</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7102949"/>
                  </a:ext>
                </a:extLst>
              </a:tr>
              <a:tr h="137160">
                <a:tc>
                  <a:txBody>
                    <a:bodyPr/>
                    <a:lstStyle/>
                    <a:p>
                      <a:pPr algn="l" fontAlgn="ctr"/>
                      <a:r>
                        <a:rPr lang="en-US" sz="1100" b="0" i="0" u="none" strike="noStrike">
                          <a:effectLst/>
                          <a:latin typeface="Arial Nova Light" panose="020B0304020202020204" pitchFamily="34" charset="0"/>
                        </a:rPr>
                        <a:t>HDFLook</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85</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8123156"/>
                  </a:ext>
                </a:extLst>
              </a:tr>
              <a:tr h="137160">
                <a:tc>
                  <a:txBody>
                    <a:bodyPr/>
                    <a:lstStyle/>
                    <a:p>
                      <a:pPr algn="l" fontAlgn="ctr"/>
                      <a:r>
                        <a:rPr lang="en-US" sz="1100" b="0" i="0" u="none" strike="noStrike">
                          <a:effectLst/>
                          <a:latin typeface="Arial Nova Light" panose="020B0304020202020204" pitchFamily="34" charset="0"/>
                        </a:rPr>
                        <a:t>HDFView</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4%</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64</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00257208"/>
                  </a:ext>
                </a:extLst>
              </a:tr>
              <a:tr h="137160">
                <a:tc>
                  <a:txBody>
                    <a:bodyPr/>
                    <a:lstStyle/>
                    <a:p>
                      <a:pPr algn="l" fontAlgn="ctr"/>
                      <a:r>
                        <a:rPr lang="en-US" sz="1100" b="0" i="0" u="none" strike="noStrike">
                          <a:effectLst/>
                          <a:latin typeface="Arial Nova Light" panose="020B0304020202020204" pitchFamily="34" charset="0"/>
                        </a:rPr>
                        <a:t>HEG</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19</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64421544"/>
                  </a:ext>
                </a:extLst>
              </a:tr>
              <a:tr h="137160">
                <a:tc>
                  <a:txBody>
                    <a:bodyPr/>
                    <a:lstStyle/>
                    <a:p>
                      <a:pPr algn="l" fontAlgn="ctr"/>
                      <a:r>
                        <a:rPr lang="en-US" sz="1100" b="0" i="0" u="none" strike="noStrike">
                          <a:effectLst/>
                          <a:latin typeface="Arial Nova Light" panose="020B0304020202020204" pitchFamily="34" charset="0"/>
                        </a:rPr>
                        <a:t>IDL</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51896770"/>
                  </a:ext>
                </a:extLst>
              </a:tr>
              <a:tr h="137160">
                <a:tc>
                  <a:txBody>
                    <a:bodyPr/>
                    <a:lstStyle/>
                    <a:p>
                      <a:pPr algn="l" fontAlgn="ctr"/>
                      <a:r>
                        <a:rPr lang="en-US" sz="1100" b="0" i="0" u="none" strike="noStrike">
                          <a:effectLst/>
                          <a:latin typeface="Arial Nova Light" panose="020B0304020202020204" pitchFamily="34" charset="0"/>
                        </a:rPr>
                        <a:t>IDV</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13</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60451459"/>
                  </a:ext>
                </a:extLst>
              </a:tr>
              <a:tr h="137160">
                <a:tc>
                  <a:txBody>
                    <a:bodyPr/>
                    <a:lstStyle/>
                    <a:p>
                      <a:pPr algn="l" fontAlgn="ctr"/>
                      <a:r>
                        <a:rPr lang="en-US" sz="1100" b="0" i="0" u="none" strike="noStrike">
                          <a:effectLst/>
                          <a:latin typeface="Arial Nova Light" panose="020B0304020202020204" pitchFamily="34" charset="0"/>
                        </a:rPr>
                        <a:t>IDRISI</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5%</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88</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121169"/>
                  </a:ext>
                </a:extLst>
              </a:tr>
              <a:tr h="137160">
                <a:tc>
                  <a:txBody>
                    <a:bodyPr/>
                    <a:lstStyle/>
                    <a:p>
                      <a:pPr algn="l" fontAlgn="ctr"/>
                      <a:r>
                        <a:rPr lang="en-US" sz="1100" b="0" i="0" u="none" strike="noStrike">
                          <a:effectLst/>
                          <a:latin typeface="Arial Nova Light" panose="020B0304020202020204" pitchFamily="34" charset="0"/>
                        </a:rPr>
                        <a:t>MapReady</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20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87</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48925056"/>
                  </a:ext>
                </a:extLst>
              </a:tr>
              <a:tr h="137160">
                <a:tc>
                  <a:txBody>
                    <a:bodyPr/>
                    <a:lstStyle/>
                    <a:p>
                      <a:pPr algn="l" fontAlgn="ctr"/>
                      <a:r>
                        <a:rPr lang="en-US" sz="1100" b="0" i="0" u="none" strike="noStrike">
                          <a:effectLst/>
                          <a:latin typeface="Arial Nova Light" panose="020B0304020202020204" pitchFamily="34" charset="0"/>
                        </a:rPr>
                        <a:t>MATLAB</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12%</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199</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41706660"/>
                  </a:ext>
                </a:extLst>
              </a:tr>
              <a:tr h="137160">
                <a:tc>
                  <a:txBody>
                    <a:bodyPr/>
                    <a:lstStyle/>
                    <a:p>
                      <a:pPr algn="l" fontAlgn="ctr"/>
                      <a:r>
                        <a:rPr lang="en-US" sz="1100" b="0" i="0" u="none" strike="noStrike">
                          <a:effectLst/>
                          <a:latin typeface="Arial Nova Light" panose="020B0304020202020204" pitchFamily="34" charset="0"/>
                        </a:rPr>
                        <a:t>MODIS Reprojection Tool (MRT)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380514"/>
                  </a:ext>
                </a:extLst>
              </a:tr>
              <a:tr h="137160">
                <a:tc>
                  <a:txBody>
                    <a:bodyPr/>
                    <a:lstStyle/>
                    <a:p>
                      <a:pPr algn="l" fontAlgn="ctr"/>
                      <a:r>
                        <a:rPr lang="en-US" sz="1100" b="0" i="0" u="none" strike="noStrike">
                          <a:effectLst/>
                          <a:latin typeface="Arial Nova Light" panose="020B0304020202020204" pitchFamily="34" charset="0"/>
                        </a:rPr>
                        <a:t>NCL</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19</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63743488"/>
                  </a:ext>
                </a:extLst>
              </a:tr>
              <a:tr h="137160">
                <a:tc>
                  <a:txBody>
                    <a:bodyPr/>
                    <a:lstStyle/>
                    <a:p>
                      <a:pPr algn="l" fontAlgn="ctr"/>
                      <a:r>
                        <a:rPr lang="en-US" sz="1100" b="0" i="0" u="none" strike="noStrike">
                          <a:effectLst/>
                          <a:latin typeface="Arial Nova Light" panose="020B0304020202020204" pitchFamily="34" charset="0"/>
                        </a:rPr>
                        <a:t>Panoply</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6%</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107</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85</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34141409"/>
                  </a:ext>
                </a:extLst>
              </a:tr>
              <a:tr h="137160">
                <a:tc>
                  <a:txBody>
                    <a:bodyPr/>
                    <a:lstStyle/>
                    <a:p>
                      <a:pPr algn="l" fontAlgn="ctr"/>
                      <a:r>
                        <a:rPr lang="en-US" sz="1100" b="0" i="0" u="none" strike="noStrike">
                          <a:effectLst/>
                          <a:latin typeface="Arial Nova Light" panose="020B0304020202020204" pitchFamily="34" charset="0"/>
                        </a:rPr>
                        <a:t>Quantum GIS (QGIS)</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45%</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751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93735000"/>
                  </a:ext>
                </a:extLst>
              </a:tr>
              <a:tr h="137160">
                <a:tc>
                  <a:txBody>
                    <a:bodyPr/>
                    <a:lstStyle/>
                    <a:p>
                      <a:pPr algn="l" fontAlgn="ctr"/>
                      <a:r>
                        <a:rPr lang="en-US" sz="1100" b="0" i="0" u="none" strike="noStrike">
                          <a:effectLst/>
                          <a:latin typeface="Arial Nova Light" panose="020B0304020202020204" pitchFamily="34" charset="0"/>
                        </a:rPr>
                        <a:t>R</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0</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90830640"/>
                  </a:ext>
                </a:extLst>
              </a:tr>
              <a:tr h="137160">
                <a:tc>
                  <a:txBody>
                    <a:bodyPr/>
                    <a:lstStyle/>
                    <a:p>
                      <a:pPr algn="l" fontAlgn="ctr"/>
                      <a:r>
                        <a:rPr lang="en-US" sz="1100" b="0" i="0" u="none" strike="noStrike">
                          <a:effectLst/>
                          <a:latin typeface="Arial Nova Light" panose="020B0304020202020204" pitchFamily="34" charset="0"/>
                        </a:rPr>
                        <a:t>SeaDAS</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3%</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57</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2456574"/>
                  </a:ext>
                </a:extLst>
              </a:tr>
              <a:tr h="137160">
                <a:tc>
                  <a:txBody>
                    <a:bodyPr/>
                    <a:lstStyle/>
                    <a:p>
                      <a:pPr algn="l" fontAlgn="ctr"/>
                      <a:r>
                        <a:rPr lang="en-US" sz="1100" b="0" i="0" u="none" strike="noStrike">
                          <a:effectLst/>
                          <a:latin typeface="Arial Nova Light" panose="020B0304020202020204" pitchFamily="34" charset="0"/>
                        </a:rPr>
                        <a:t>GDAL</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14%</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242</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6107492"/>
                  </a:ext>
                </a:extLst>
              </a:tr>
              <a:tr h="137160">
                <a:tc>
                  <a:txBody>
                    <a:bodyPr/>
                    <a:lstStyle/>
                    <a:p>
                      <a:pPr algn="l" fontAlgn="ctr"/>
                      <a:r>
                        <a:rPr lang="en-US" sz="1100" b="0" i="0" u="none" strike="noStrike">
                          <a:effectLst/>
                          <a:latin typeface="Arial Nova Light" panose="020B0304020202020204" pitchFamily="34" charset="0"/>
                        </a:rPr>
                        <a:t>Jupyter Notebooks</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11%</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189</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88832516"/>
                  </a:ext>
                </a:extLst>
              </a:tr>
              <a:tr h="137160">
                <a:tc>
                  <a:txBody>
                    <a:bodyPr/>
                    <a:lstStyle/>
                    <a:p>
                      <a:pPr algn="l" fontAlgn="ctr"/>
                      <a:r>
                        <a:rPr lang="en-US" sz="1100" b="0" i="0" u="none" strike="noStrike">
                          <a:effectLst/>
                          <a:latin typeface="Arial Nova Light" panose="020B0304020202020204" pitchFamily="34" charset="0"/>
                        </a:rPr>
                        <a:t>Other/open source</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23%</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377</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45003359"/>
                  </a:ext>
                </a:extLst>
              </a:tr>
              <a:tr h="137160">
                <a:tc>
                  <a:txBody>
                    <a:bodyPr/>
                    <a:lstStyle/>
                    <a:p>
                      <a:pPr algn="l" fontAlgn="ctr"/>
                      <a:r>
                        <a:rPr lang="en-US" sz="1100" b="0" i="0" u="none" strike="noStrike">
                          <a:effectLst/>
                          <a:latin typeface="Arial Nova Light" panose="020B0304020202020204" pitchFamily="34" charset="0"/>
                        </a:rPr>
                        <a:t>Don't know/Not applicable</a:t>
                      </a:r>
                    </a:p>
                  </a:txBody>
                  <a:tcPr marL="7620" marR="7620" marT="7620"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100" b="0" i="0" u="none" strike="noStrike">
                          <a:effectLst/>
                          <a:latin typeface="Arial Nova Light" panose="020B0304020202020204" pitchFamily="34" charset="0"/>
                        </a:rPr>
                        <a:t>1%</a:t>
                      </a:r>
                    </a:p>
                  </a:txBody>
                  <a:tcPr marL="7620" marR="7620" marT="7620"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100" b="0" i="0" u="none" strike="noStrike">
                          <a:effectLst/>
                          <a:latin typeface="Arial Nova Light" panose="020B0304020202020204" pitchFamily="34" charset="0"/>
                        </a:rPr>
                        <a:t>9</a:t>
                      </a:r>
                    </a:p>
                  </a:txBody>
                  <a:tcPr marL="7620" marR="7620" marT="7620"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100" b="0" i="0" u="none" strike="noStrike">
                          <a:effectLst/>
                          <a:latin typeface="Arial Nova Light" panose="020B0304020202020204" pitchFamily="34" charset="0"/>
                        </a:rPr>
                        <a:t>79</a:t>
                      </a:r>
                    </a:p>
                  </a:txBody>
                  <a:tcPr marL="7620" marR="7620" marT="7620" marB="0" anchor="ctr">
                    <a:lnL>
                      <a:noFill/>
                    </a:lnL>
                    <a:lnR>
                      <a:noFill/>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4423368"/>
                  </a:ext>
                </a:extLst>
              </a:tr>
              <a:tr h="137160">
                <a:tc>
                  <a:txBody>
                    <a:bodyPr/>
                    <a:lstStyle/>
                    <a:p>
                      <a:pPr algn="l" fontAlgn="ctr"/>
                      <a:r>
                        <a:rPr lang="en-US" sz="1100" b="0" i="0" u="none" strike="noStrike">
                          <a:effectLst/>
                          <a:latin typeface="Arial Nova Light" panose="020B0304020202020204" pitchFamily="34" charset="0"/>
                        </a:rPr>
                        <a:t>Number of Respondents</a:t>
                      </a:r>
                    </a:p>
                  </a:txBody>
                  <a:tcPr marL="7620" marR="7620" marT="762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effectLst/>
                          <a:latin typeface="Arial Nova Light" panose="020B0304020202020204" pitchFamily="34" charset="0"/>
                        </a:rPr>
                        <a:t> </a:t>
                      </a:r>
                    </a:p>
                  </a:txBody>
                  <a:tcPr marL="7620" marR="7620" marT="762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100" b="0" i="0" u="none" strike="noStrike">
                          <a:effectLst/>
                          <a:latin typeface="Arial Nova Light" panose="020B0304020202020204" pitchFamily="34" charset="0"/>
                        </a:rPr>
                        <a:t>1,674</a:t>
                      </a:r>
                    </a:p>
                  </a:txBody>
                  <a:tcPr marL="7620" marR="7620" marT="762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algn="ctr" fontAlgn="ctr"/>
                      <a:r>
                        <a:rPr lang="en-US" sz="1100" b="0" i="0" u="none" strike="noStrike" dirty="0">
                          <a:effectLst/>
                          <a:latin typeface="Arial Nova Light" panose="020B0304020202020204" pitchFamily="34" charset="0"/>
                        </a:rPr>
                        <a:t> </a:t>
                      </a:r>
                    </a:p>
                  </a:txBody>
                  <a:tcPr marL="7620" marR="7620" marT="7620" marB="0" anchor="ctr">
                    <a:lnL>
                      <a:noFill/>
                    </a:lnL>
                    <a:lnR>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43638605"/>
                  </a:ext>
                </a:extLst>
              </a:tr>
            </a:tbl>
          </a:graphicData>
        </a:graphic>
      </p:graphicFrame>
      <p:sp>
        <p:nvSpPr>
          <p:cNvPr id="9" name="TextBox 8">
            <a:extLst>
              <a:ext uri="{FF2B5EF4-FFF2-40B4-BE49-F238E27FC236}">
                <a16:creationId xmlns:a16="http://schemas.microsoft.com/office/drawing/2014/main" id="{5B23FB6F-320D-4DBC-9D05-54955302AB86}"/>
              </a:ext>
            </a:extLst>
          </p:cNvPr>
          <p:cNvSpPr txBox="1"/>
          <p:nvPr/>
        </p:nvSpPr>
        <p:spPr>
          <a:xfrm>
            <a:off x="2025411" y="6504924"/>
            <a:ext cx="4070589" cy="246221"/>
          </a:xfrm>
          <a:prstGeom prst="rect">
            <a:avLst/>
          </a:prstGeom>
          <a:noFill/>
        </p:spPr>
        <p:txBody>
          <a:bodyPr wrap="square" rtlCol="0">
            <a:spAutoFit/>
          </a:bodyPr>
          <a:lstStyle/>
          <a:p>
            <a:pPr lvl="0">
              <a:defRPr/>
            </a:pPr>
            <a:r>
              <a:rPr lang="en-US" sz="1000" i="1" dirty="0">
                <a:solidFill>
                  <a:srgbClr val="3F3F3F"/>
                </a:solidFill>
              </a:rPr>
              <a:t>~Multiple responses allowed. Percentages may sum to more than 100.</a:t>
            </a:r>
          </a:p>
        </p:txBody>
      </p:sp>
      <p:sp>
        <p:nvSpPr>
          <p:cNvPr id="6" name="TextBox 5">
            <a:extLst>
              <a:ext uri="{FF2B5EF4-FFF2-40B4-BE49-F238E27FC236}">
                <a16:creationId xmlns:a16="http://schemas.microsoft.com/office/drawing/2014/main" id="{7F51E4F4-F8AC-4086-96BC-4E515CD35F58}"/>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2021</a:t>
            </a:r>
          </a:p>
        </p:txBody>
      </p:sp>
    </p:spTree>
    <p:extLst>
      <p:ext uri="{BB962C8B-B14F-4D97-AF65-F5344CB8AC3E}">
        <p14:creationId xmlns:p14="http://schemas.microsoft.com/office/powerpoint/2010/main" val="2606968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Driver Detail: Product Documentation</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srgbClr val="FFFFFF"/>
                </a:solidFill>
                <a:latin typeface="Arial Nova Light"/>
              </a:rPr>
              <a:t>7</a:t>
            </a:r>
            <a:endParaRPr kumimoji="0" lang="en-US" sz="72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1919006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28F-2C75-4F23-A596-E7C52EE1A511}"/>
              </a:ext>
            </a:extLst>
          </p:cNvPr>
          <p:cNvSpPr>
            <a:spLocks noGrp="1"/>
          </p:cNvSpPr>
          <p:nvPr>
            <p:ph type="title"/>
          </p:nvPr>
        </p:nvSpPr>
        <p:spPr/>
        <p:txBody>
          <a:bodyPr/>
          <a:lstStyle/>
          <a:p>
            <a:pPr>
              <a:defRPr/>
            </a:pPr>
            <a:r>
              <a:rPr lang="en-US" dirty="0"/>
              <a:t>Product Documentation</a:t>
            </a:r>
          </a:p>
        </p:txBody>
      </p:sp>
      <p:sp>
        <p:nvSpPr>
          <p:cNvPr id="3" name="Text Placeholder 2">
            <a:extLst>
              <a:ext uri="{FF2B5EF4-FFF2-40B4-BE49-F238E27FC236}">
                <a16:creationId xmlns:a16="http://schemas.microsoft.com/office/drawing/2014/main" id="{410D5B33-D6AD-47F5-B35F-F3AEFC13CBFA}"/>
              </a:ext>
            </a:extLst>
          </p:cNvPr>
          <p:cNvSpPr>
            <a:spLocks noGrp="1"/>
          </p:cNvSpPr>
          <p:nvPr>
            <p:ph type="body" sz="quarter" idx="10"/>
          </p:nvPr>
        </p:nvSpPr>
        <p:spPr/>
        <p:txBody>
          <a:bodyPr/>
          <a:lstStyle/>
          <a:p>
            <a:r>
              <a:rPr lang="en-US" sz="1600" dirty="0"/>
              <a:t>Sixty-eight percent of respondents looked for or obtained documentation related to the data, which is on par with previous years.</a:t>
            </a:r>
          </a:p>
          <a:p>
            <a:endParaRPr lang="en-US" sz="1600" dirty="0"/>
          </a:p>
          <a:p>
            <a:r>
              <a:rPr lang="en-US" sz="1600" dirty="0"/>
              <a:t>Scores have increased slowly but steadily over the last four years. </a:t>
            </a:r>
          </a:p>
        </p:txBody>
      </p:sp>
      <p:graphicFrame>
        <p:nvGraphicFramePr>
          <p:cNvPr id="4" name="LVMVChart">
            <a:extLst>
              <a:ext uri="{FF2B5EF4-FFF2-40B4-BE49-F238E27FC236}">
                <a16:creationId xmlns:a16="http://schemas.microsoft.com/office/drawing/2014/main" id="{B17B2E66-1240-4E9D-96AF-9790874C2641}"/>
              </a:ext>
            </a:extLst>
          </p:cNvPr>
          <p:cNvGraphicFramePr>
            <a:graphicFrameLocks/>
          </p:cNvGraphicFramePr>
          <p:nvPr>
            <p:custDataLst>
              <p:tags r:id="rId1"/>
            </p:custDataLst>
          </p:nvPr>
        </p:nvGraphicFramePr>
        <p:xfrm>
          <a:off x="3655386" y="900576"/>
          <a:ext cx="8693624" cy="36838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LVMVTable">
            <a:extLst>
              <a:ext uri="{FF2B5EF4-FFF2-40B4-BE49-F238E27FC236}">
                <a16:creationId xmlns:a16="http://schemas.microsoft.com/office/drawing/2014/main" id="{175A8CA6-5E0E-409E-B0B0-F48C91D2B362}"/>
              </a:ext>
            </a:extLst>
          </p:cNvPr>
          <p:cNvGraphicFramePr>
            <a:graphicFrameLocks noGrp="1"/>
          </p:cNvGraphicFramePr>
          <p:nvPr>
            <p:custDataLst>
              <p:tags r:id="rId2"/>
            </p:custDataLst>
          </p:nvPr>
        </p:nvGraphicFramePr>
        <p:xfrm>
          <a:off x="3965678" y="4161025"/>
          <a:ext cx="7863840" cy="1655991"/>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851001335"/>
                    </a:ext>
                  </a:extLst>
                </a:gridCol>
                <a:gridCol w="1133856">
                  <a:extLst>
                    <a:ext uri="{9D8B030D-6E8A-4147-A177-3AD203B41FA5}">
                      <a16:colId xmlns:a16="http://schemas.microsoft.com/office/drawing/2014/main" val="3507797386"/>
                    </a:ext>
                  </a:extLst>
                </a:gridCol>
                <a:gridCol w="1133856">
                  <a:extLst>
                    <a:ext uri="{9D8B030D-6E8A-4147-A177-3AD203B41FA5}">
                      <a16:colId xmlns:a16="http://schemas.microsoft.com/office/drawing/2014/main" val="1597451374"/>
                    </a:ext>
                  </a:extLst>
                </a:gridCol>
                <a:gridCol w="1133856">
                  <a:extLst>
                    <a:ext uri="{9D8B030D-6E8A-4147-A177-3AD203B41FA5}">
                      <a16:colId xmlns:a16="http://schemas.microsoft.com/office/drawing/2014/main" val="1534046594"/>
                    </a:ext>
                  </a:extLst>
                </a:gridCol>
                <a:gridCol w="1133856">
                  <a:extLst>
                    <a:ext uri="{9D8B030D-6E8A-4147-A177-3AD203B41FA5}">
                      <a16:colId xmlns:a16="http://schemas.microsoft.com/office/drawing/2014/main" val="729965784"/>
                    </a:ext>
                  </a:extLst>
                </a:gridCol>
                <a:gridCol w="1133856">
                  <a:extLst>
                    <a:ext uri="{9D8B030D-6E8A-4147-A177-3AD203B41FA5}">
                      <a16:colId xmlns:a16="http://schemas.microsoft.com/office/drawing/2014/main" val="1667076735"/>
                    </a:ext>
                  </a:extLst>
                </a:gridCol>
              </a:tblGrid>
              <a:tr h="213451">
                <a:tc>
                  <a:txBody>
                    <a:bodyPr/>
                    <a:lstStyle/>
                    <a:p>
                      <a:pPr algn="l" fontAlgn="b"/>
                      <a:r>
                        <a:rPr lang="en-US" sz="1200" b="0" i="0" u="none" strike="noStrike" dirty="0">
                          <a:solidFill>
                            <a:srgbClr val="000000"/>
                          </a:solidFill>
                          <a:effectLst/>
                          <a:latin typeface="Arial Nova Light" panose="020B0304020202020204" pitchFamily="34" charset="0"/>
                        </a:rPr>
                        <a:t>Sample Size</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1988</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6036</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3060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3189560"/>
                  </a:ext>
                </a:extLst>
              </a:tr>
              <a:tr h="213451">
                <a:tc>
                  <a:txBody>
                    <a:bodyPr/>
                    <a:lstStyle/>
                    <a:p>
                      <a:pPr algn="l" rtl="0" fontAlgn="b">
                        <a:defRPr/>
                      </a:pPr>
                      <a:r>
                        <a:rPr lang="en-US" sz="1200" b="0" i="0" u="none" strike="noStrike" dirty="0">
                          <a:solidFill>
                            <a:srgbClr val="FFFFFF"/>
                          </a:solidFill>
                          <a:effectLst/>
                          <a:latin typeface="Arial Nova Light" panose="020B0304020202020204" pitchFamily="34" charset="0"/>
                        </a:rPr>
                        <a:t>Product Documentation</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81</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82</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83</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66819254"/>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Overall quality of the document</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7"/>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Technical level</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8"/>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Organization</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9"/>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Clarity and usefulness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80</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90"/>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Data documentation helped you use the data</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91"/>
                  </a:ext>
                </a:extLst>
              </a:tr>
            </a:tbl>
          </a:graphicData>
        </a:graphic>
      </p:graphicFrame>
      <p:sp>
        <p:nvSpPr>
          <p:cNvPr id="6" name="TextBox 5">
            <a:extLst>
              <a:ext uri="{FF2B5EF4-FFF2-40B4-BE49-F238E27FC236}">
                <a16:creationId xmlns:a16="http://schemas.microsoft.com/office/drawing/2014/main" id="{AE58CD56-8DD9-479B-849D-3847B7AA7177}"/>
              </a:ext>
            </a:extLst>
          </p:cNvPr>
          <p:cNvSpPr txBox="1"/>
          <p:nvPr>
            <p:custDataLst>
              <p:tags r:id="rId3"/>
            </p:custDataLst>
          </p:nvPr>
        </p:nvSpPr>
        <p:spPr>
          <a:xfrm>
            <a:off x="6221101" y="1374773"/>
            <a:ext cx="56089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Arial Nova" panose="020B0504020202020204" pitchFamily="34" charset="0"/>
                <a:ea typeface="+mn-ea"/>
                <a:cs typeface="+mn-cs"/>
              </a:rPr>
              <a:t>Product Documentation</a:t>
            </a:r>
          </a:p>
        </p:txBody>
      </p:sp>
      <p:sp>
        <p:nvSpPr>
          <p:cNvPr id="8" name="TextBox 7">
            <a:extLst>
              <a:ext uri="{FF2B5EF4-FFF2-40B4-BE49-F238E27FC236}">
                <a16:creationId xmlns:a16="http://schemas.microsoft.com/office/drawing/2014/main" id="{32723170-BB10-4660-85A4-3A2741486DFE}"/>
              </a:ext>
            </a:extLst>
          </p:cNvPr>
          <p:cNvSpPr txBox="1"/>
          <p:nvPr/>
        </p:nvSpPr>
        <p:spPr>
          <a:xfrm>
            <a:off x="2441971" y="6470724"/>
            <a:ext cx="34328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Nova Light"/>
                <a:ea typeface="+mn-ea"/>
                <a:cs typeface="+mn-cs"/>
              </a:rPr>
              <a:t>Indicates change is significant at 90% confidence</a:t>
            </a:r>
          </a:p>
        </p:txBody>
      </p:sp>
      <p:sp>
        <p:nvSpPr>
          <p:cNvPr id="9" name="StatUp">
            <a:extLst>
              <a:ext uri="{FF2B5EF4-FFF2-40B4-BE49-F238E27FC236}">
                <a16:creationId xmlns:a16="http://schemas.microsoft.com/office/drawing/2014/main" id="{E6B0EBDA-0156-4F69-AD49-82D820629C70}"/>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0" name="StatDown">
            <a:extLst>
              <a:ext uri="{FF2B5EF4-FFF2-40B4-BE49-F238E27FC236}">
                <a16:creationId xmlns:a16="http://schemas.microsoft.com/office/drawing/2014/main" id="{A7D95C8B-96E0-4114-90D3-CB99D05E775A}"/>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7" name="TextBox 6">
            <a:extLst>
              <a:ext uri="{FF2B5EF4-FFF2-40B4-BE49-F238E27FC236}">
                <a16:creationId xmlns:a16="http://schemas.microsoft.com/office/drawing/2014/main" id="{8C1456D0-D8A7-BAD1-55DF-B7CEA2C2A576}"/>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 or 2021</a:t>
            </a:r>
          </a:p>
        </p:txBody>
      </p:sp>
    </p:spTree>
    <p:extLst>
      <p:ext uri="{BB962C8B-B14F-4D97-AF65-F5344CB8AC3E}">
        <p14:creationId xmlns:p14="http://schemas.microsoft.com/office/powerpoint/2010/main" val="10523439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D5090-CAFD-4293-AA08-4036F13042CE}"/>
              </a:ext>
            </a:extLst>
          </p:cNvPr>
          <p:cNvSpPr>
            <a:spLocks noGrp="1"/>
          </p:cNvSpPr>
          <p:nvPr>
            <p:ph type="title"/>
          </p:nvPr>
        </p:nvSpPr>
        <p:spPr/>
        <p:txBody>
          <a:bodyPr>
            <a:normAutofit/>
          </a:bodyPr>
          <a:lstStyle/>
          <a:p>
            <a:pPr>
              <a:defRPr/>
            </a:pPr>
            <a:r>
              <a:rPr lang="en-US" dirty="0"/>
              <a:t>Product Documentation: Two-Year Comparison by DAAC</a:t>
            </a:r>
          </a:p>
        </p:txBody>
      </p:sp>
      <p:sp>
        <p:nvSpPr>
          <p:cNvPr id="2" name="Text Placeholder 1">
            <a:extLst>
              <a:ext uri="{FF2B5EF4-FFF2-40B4-BE49-F238E27FC236}">
                <a16:creationId xmlns:a16="http://schemas.microsoft.com/office/drawing/2014/main" id="{19F9FFED-13EC-4361-A07E-D9A566FAB2EC}"/>
              </a:ext>
            </a:extLst>
          </p:cNvPr>
          <p:cNvSpPr>
            <a:spLocks noGrp="1"/>
          </p:cNvSpPr>
          <p:nvPr>
            <p:ph type="body" sz="quarter" idx="10"/>
          </p:nvPr>
        </p:nvSpPr>
        <p:spPr/>
        <p:txBody>
          <a:bodyPr/>
          <a:lstStyle/>
          <a:p>
            <a:r>
              <a:rPr lang="en-US" sz="1600" dirty="0"/>
              <a:t>DAAC scores range from 87 to 81.</a:t>
            </a:r>
            <a:endParaRPr lang="en-US" dirty="0"/>
          </a:p>
        </p:txBody>
      </p:sp>
      <p:graphicFrame>
        <p:nvGraphicFramePr>
          <p:cNvPr id="7" name="4Year" descr="Demo bar chart showing which IT services/equipment required assistance with in the past year. For a full data readout, reference appendix. ">
            <a:extLst>
              <a:ext uri="{FF2B5EF4-FFF2-40B4-BE49-F238E27FC236}">
                <a16:creationId xmlns:a16="http://schemas.microsoft.com/office/drawing/2014/main" id="{45EC8379-74BA-44A6-839E-76792DDB24D7}"/>
              </a:ext>
            </a:extLst>
          </p:cNvPr>
          <p:cNvGraphicFramePr/>
          <p:nvPr>
            <p:custDataLst>
              <p:tags r:id="rId1"/>
            </p:custDataLst>
          </p:nvPr>
        </p:nvGraphicFramePr>
        <p:xfrm>
          <a:off x="516649" y="923544"/>
          <a:ext cx="6638294" cy="545780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4Year" descr="Demo bar chart showing which IT services/equipment required assistance with in the past year. For a full data readout, reference appendix. ">
            <a:extLst>
              <a:ext uri="{FF2B5EF4-FFF2-40B4-BE49-F238E27FC236}">
                <a16:creationId xmlns:a16="http://schemas.microsoft.com/office/drawing/2014/main" id="{94514CFF-C4AD-4294-96B7-63FC7A288FEE}"/>
              </a:ext>
            </a:extLst>
          </p:cNvPr>
          <p:cNvGraphicFramePr/>
          <p:nvPr>
            <p:custDataLst>
              <p:tags r:id="rId2"/>
            </p:custDataLst>
          </p:nvPr>
        </p:nvGraphicFramePr>
        <p:xfrm>
          <a:off x="4676816" y="923543"/>
          <a:ext cx="3678277" cy="5457801"/>
        </p:xfrm>
        <a:graphic>
          <a:graphicData uri="http://schemas.openxmlformats.org/drawingml/2006/chart">
            <c:chart xmlns:c="http://schemas.openxmlformats.org/drawingml/2006/chart" xmlns:r="http://schemas.openxmlformats.org/officeDocument/2006/relationships" r:id="rId9"/>
          </a:graphicData>
        </a:graphic>
      </p:graphicFrame>
      <p:grpSp>
        <p:nvGrpSpPr>
          <p:cNvPr id="9" name="Group 8">
            <a:extLst>
              <a:ext uri="{FF2B5EF4-FFF2-40B4-BE49-F238E27FC236}">
                <a16:creationId xmlns:a16="http://schemas.microsoft.com/office/drawing/2014/main" id="{89EDD111-B5DF-4E92-88B7-C0C4417B0A82}"/>
              </a:ext>
            </a:extLst>
          </p:cNvPr>
          <p:cNvGrpSpPr/>
          <p:nvPr/>
        </p:nvGrpSpPr>
        <p:grpSpPr>
          <a:xfrm>
            <a:off x="2197820" y="6413574"/>
            <a:ext cx="3898180" cy="246221"/>
            <a:chOff x="2197820" y="6470724"/>
            <a:chExt cx="3898180" cy="246221"/>
          </a:xfrm>
        </p:grpSpPr>
        <p:sp>
          <p:nvSpPr>
            <p:cNvPr id="10" name="TextBox 9">
              <a:extLst>
                <a:ext uri="{FF2B5EF4-FFF2-40B4-BE49-F238E27FC236}">
                  <a16:creationId xmlns:a16="http://schemas.microsoft.com/office/drawing/2014/main" id="{D3CA9227-E88C-4083-9FB2-D8BD7D2E6869}"/>
                </a:ext>
              </a:extLst>
            </p:cNvPr>
            <p:cNvSpPr txBox="1"/>
            <p:nvPr/>
          </p:nvSpPr>
          <p:spPr>
            <a:xfrm>
              <a:off x="2456659" y="6470724"/>
              <a:ext cx="363934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pitchFamily="34" charset="0"/>
                  <a:ea typeface="+mn-ea"/>
                  <a:cs typeface="+mn-cs"/>
                </a:rPr>
                <a:t>Indicates change is significant at 90% confidence</a:t>
              </a:r>
            </a:p>
          </p:txBody>
        </p:sp>
        <p:sp>
          <p:nvSpPr>
            <p:cNvPr id="11" name="StatUp">
              <a:extLst>
                <a:ext uri="{FF2B5EF4-FFF2-40B4-BE49-F238E27FC236}">
                  <a16:creationId xmlns:a16="http://schemas.microsoft.com/office/drawing/2014/main" id="{10EB7178-E318-4748-8BE3-EA11033D4C47}"/>
                </a:ext>
              </a:extLst>
            </p:cNvPr>
            <p:cNvSpPr/>
            <p:nvPr/>
          </p:nvSpPr>
          <p:spPr>
            <a:xfrm>
              <a:off x="2197820" y="6550039"/>
              <a:ext cx="106029"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2" name="StatDown">
              <a:extLst>
                <a:ext uri="{FF2B5EF4-FFF2-40B4-BE49-F238E27FC236}">
                  <a16:creationId xmlns:a16="http://schemas.microsoft.com/office/drawing/2014/main" id="{E19B7699-D192-409A-9A1B-26A9F88756B0}"/>
                </a:ext>
              </a:extLst>
            </p:cNvPr>
            <p:cNvSpPr/>
            <p:nvPr/>
          </p:nvSpPr>
          <p:spPr>
            <a:xfrm rot="10800000">
              <a:off x="2350630" y="6546210"/>
              <a:ext cx="106029"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grpSp>
      <p:sp>
        <p:nvSpPr>
          <p:cNvPr id="3" name="StatUp">
            <a:extLst>
              <a:ext uri="{FF2B5EF4-FFF2-40B4-BE49-F238E27FC236}">
                <a16:creationId xmlns:a16="http://schemas.microsoft.com/office/drawing/2014/main" id="{E6B0EBDA-0156-4F69-AD49-82D820629C70}"/>
              </a:ext>
            </a:extLst>
          </p:cNvPr>
          <p:cNvSpPr/>
          <p:nvPr>
            <p:custDataLst>
              <p:tags r:id="rId3"/>
            </p:custDataLst>
          </p:nvPr>
        </p:nvSpPr>
        <p:spPr>
          <a:xfrm>
            <a:off x="3620652" y="227905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5" name="StatUp">
            <a:extLst>
              <a:ext uri="{FF2B5EF4-FFF2-40B4-BE49-F238E27FC236}">
                <a16:creationId xmlns:a16="http://schemas.microsoft.com/office/drawing/2014/main" id="{E6B0EBDA-0156-4F69-AD49-82D820629C70}"/>
              </a:ext>
            </a:extLst>
          </p:cNvPr>
          <p:cNvSpPr/>
          <p:nvPr>
            <p:custDataLst>
              <p:tags r:id="rId4"/>
            </p:custDataLst>
          </p:nvPr>
        </p:nvSpPr>
        <p:spPr>
          <a:xfrm>
            <a:off x="3510797" y="310455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6" name="StatUp">
            <a:extLst>
              <a:ext uri="{FF2B5EF4-FFF2-40B4-BE49-F238E27FC236}">
                <a16:creationId xmlns:a16="http://schemas.microsoft.com/office/drawing/2014/main" id="{E6B0EBDA-0156-4F69-AD49-82D820629C70}"/>
              </a:ext>
            </a:extLst>
          </p:cNvPr>
          <p:cNvSpPr/>
          <p:nvPr>
            <p:custDataLst>
              <p:tags r:id="rId5"/>
            </p:custDataLst>
          </p:nvPr>
        </p:nvSpPr>
        <p:spPr>
          <a:xfrm>
            <a:off x="7246952" y="4764730"/>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3" name="TextBox 12">
            <a:extLst>
              <a:ext uri="{FF2B5EF4-FFF2-40B4-BE49-F238E27FC236}">
                <a16:creationId xmlns:a16="http://schemas.microsoft.com/office/drawing/2014/main" id="{F467D0D9-6A98-248C-6AF7-C79BD226E348}"/>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 or 2021</a:t>
            </a:r>
          </a:p>
        </p:txBody>
      </p:sp>
    </p:spTree>
    <p:extLst>
      <p:ext uri="{BB962C8B-B14F-4D97-AF65-F5344CB8AC3E}">
        <p14:creationId xmlns:p14="http://schemas.microsoft.com/office/powerpoint/2010/main" val="2632966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rPr>
              <a:t>Introduction and Methodology</a:t>
            </a: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Arial Nova Light"/>
                <a:ea typeface="+mn-ea"/>
                <a:cs typeface="+mn-cs"/>
              </a:rPr>
              <a:t>1</a:t>
            </a: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41400416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Driver Detail: Product Selection and Order</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Arial Nova Light"/>
                <a:ea typeface="+mn-ea"/>
                <a:cs typeface="+mn-cs"/>
              </a:rPr>
              <a:t>8</a:t>
            </a: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1194408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28F-2C75-4F23-A596-E7C52EE1A511}"/>
              </a:ext>
            </a:extLst>
          </p:cNvPr>
          <p:cNvSpPr>
            <a:spLocks noGrp="1"/>
          </p:cNvSpPr>
          <p:nvPr>
            <p:ph type="title"/>
          </p:nvPr>
        </p:nvSpPr>
        <p:spPr/>
        <p:txBody>
          <a:bodyPr/>
          <a:lstStyle/>
          <a:p>
            <a:pPr>
              <a:defRPr/>
            </a:pPr>
            <a:r>
              <a:rPr lang="en-US" dirty="0"/>
              <a:t>Product Selection and Order</a:t>
            </a:r>
          </a:p>
        </p:txBody>
      </p:sp>
      <p:sp>
        <p:nvSpPr>
          <p:cNvPr id="3" name="Text Placeholder 2">
            <a:extLst>
              <a:ext uri="{FF2B5EF4-FFF2-40B4-BE49-F238E27FC236}">
                <a16:creationId xmlns:a16="http://schemas.microsoft.com/office/drawing/2014/main" id="{410D5B33-D6AD-47F5-B35F-F3AEFC13CBFA}"/>
              </a:ext>
            </a:extLst>
          </p:cNvPr>
          <p:cNvSpPr>
            <a:spLocks noGrp="1"/>
          </p:cNvSpPr>
          <p:nvPr>
            <p:ph type="body" sz="quarter" idx="10"/>
          </p:nvPr>
        </p:nvSpPr>
        <p:spPr/>
        <p:txBody>
          <a:bodyPr/>
          <a:lstStyle/>
          <a:p>
            <a:r>
              <a:rPr lang="en-US" sz="1600" dirty="0"/>
              <a:t>Sixty-nine percent of respondents requested/acquired data products from a DAAC in the last year.  </a:t>
            </a:r>
          </a:p>
          <a:p>
            <a:endParaRPr lang="en-US" sz="1600" dirty="0"/>
          </a:p>
        </p:txBody>
      </p:sp>
      <p:graphicFrame>
        <p:nvGraphicFramePr>
          <p:cNvPr id="4" name="LVMVChart">
            <a:extLst>
              <a:ext uri="{FF2B5EF4-FFF2-40B4-BE49-F238E27FC236}">
                <a16:creationId xmlns:a16="http://schemas.microsoft.com/office/drawing/2014/main" id="{B17B2E66-1240-4E9D-96AF-9790874C2641}"/>
              </a:ext>
            </a:extLst>
          </p:cNvPr>
          <p:cNvGraphicFramePr>
            <a:graphicFrameLocks/>
          </p:cNvGraphicFramePr>
          <p:nvPr>
            <p:custDataLst>
              <p:tags r:id="rId1"/>
            </p:custDataLst>
          </p:nvPr>
        </p:nvGraphicFramePr>
        <p:xfrm>
          <a:off x="3655386" y="900576"/>
          <a:ext cx="8693624" cy="36838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LVMVTable">
            <a:extLst>
              <a:ext uri="{FF2B5EF4-FFF2-40B4-BE49-F238E27FC236}">
                <a16:creationId xmlns:a16="http://schemas.microsoft.com/office/drawing/2014/main" id="{175A8CA6-5E0E-409E-B0B0-F48C91D2B362}"/>
              </a:ext>
            </a:extLst>
          </p:cNvPr>
          <p:cNvGraphicFramePr>
            <a:graphicFrameLocks noGrp="1"/>
          </p:cNvGraphicFramePr>
          <p:nvPr>
            <p:custDataLst>
              <p:tags r:id="rId2"/>
            </p:custDataLst>
          </p:nvPr>
        </p:nvGraphicFramePr>
        <p:xfrm>
          <a:off x="3965678" y="4161025"/>
          <a:ext cx="7863840" cy="1229089"/>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851001335"/>
                    </a:ext>
                  </a:extLst>
                </a:gridCol>
                <a:gridCol w="1133856">
                  <a:extLst>
                    <a:ext uri="{9D8B030D-6E8A-4147-A177-3AD203B41FA5}">
                      <a16:colId xmlns:a16="http://schemas.microsoft.com/office/drawing/2014/main" val="3507797386"/>
                    </a:ext>
                  </a:extLst>
                </a:gridCol>
                <a:gridCol w="1133856">
                  <a:extLst>
                    <a:ext uri="{9D8B030D-6E8A-4147-A177-3AD203B41FA5}">
                      <a16:colId xmlns:a16="http://schemas.microsoft.com/office/drawing/2014/main" val="1597451374"/>
                    </a:ext>
                  </a:extLst>
                </a:gridCol>
                <a:gridCol w="1133856">
                  <a:extLst>
                    <a:ext uri="{9D8B030D-6E8A-4147-A177-3AD203B41FA5}">
                      <a16:colId xmlns:a16="http://schemas.microsoft.com/office/drawing/2014/main" val="1534046594"/>
                    </a:ext>
                  </a:extLst>
                </a:gridCol>
                <a:gridCol w="1133856">
                  <a:extLst>
                    <a:ext uri="{9D8B030D-6E8A-4147-A177-3AD203B41FA5}">
                      <a16:colId xmlns:a16="http://schemas.microsoft.com/office/drawing/2014/main" val="729965784"/>
                    </a:ext>
                  </a:extLst>
                </a:gridCol>
                <a:gridCol w="1133856">
                  <a:extLst>
                    <a:ext uri="{9D8B030D-6E8A-4147-A177-3AD203B41FA5}">
                      <a16:colId xmlns:a16="http://schemas.microsoft.com/office/drawing/2014/main" val="1667076735"/>
                    </a:ext>
                  </a:extLst>
                </a:gridCol>
              </a:tblGrid>
              <a:tr h="213451">
                <a:tc>
                  <a:txBody>
                    <a:bodyPr/>
                    <a:lstStyle/>
                    <a:p>
                      <a:pPr algn="l" fontAlgn="b"/>
                      <a:r>
                        <a:rPr lang="en-US" sz="1200" b="0" i="0" u="none" strike="noStrike" dirty="0">
                          <a:solidFill>
                            <a:srgbClr val="000000"/>
                          </a:solidFill>
                          <a:effectLst/>
                          <a:latin typeface="Arial Nova Light" panose="020B0304020202020204" pitchFamily="34" charset="0"/>
                        </a:rPr>
                        <a:t>Sample Size</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1856</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4883</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2514</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3189560"/>
                  </a:ext>
                </a:extLst>
              </a:tr>
              <a:tr h="213451">
                <a:tc>
                  <a:txBody>
                    <a:bodyPr/>
                    <a:lstStyle/>
                    <a:p>
                      <a:pPr algn="l" rtl="0" fontAlgn="b">
                        <a:defRPr/>
                      </a:pPr>
                      <a:r>
                        <a:rPr lang="en-US" sz="1200" b="0" i="0" u="none" strike="noStrike" dirty="0">
                          <a:solidFill>
                            <a:srgbClr val="FFFFFF"/>
                          </a:solidFill>
                          <a:effectLst/>
                          <a:latin typeface="Arial Nova Light" panose="020B0304020202020204" pitchFamily="34" charset="0"/>
                        </a:rPr>
                        <a:t>Product Selection and Order</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83</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83</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85</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66819254"/>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Ease of selecting data products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7"/>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Ease of requesting or ordering data products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8"/>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Direct downloads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9"/>
                  </a:ext>
                </a:extLst>
              </a:tr>
            </a:tbl>
          </a:graphicData>
        </a:graphic>
      </p:graphicFrame>
      <p:sp>
        <p:nvSpPr>
          <p:cNvPr id="6" name="TextBox 5">
            <a:extLst>
              <a:ext uri="{FF2B5EF4-FFF2-40B4-BE49-F238E27FC236}">
                <a16:creationId xmlns:a16="http://schemas.microsoft.com/office/drawing/2014/main" id="{AE58CD56-8DD9-479B-849D-3847B7AA7177}"/>
              </a:ext>
            </a:extLst>
          </p:cNvPr>
          <p:cNvSpPr txBox="1"/>
          <p:nvPr>
            <p:custDataLst>
              <p:tags r:id="rId3"/>
            </p:custDataLst>
          </p:nvPr>
        </p:nvSpPr>
        <p:spPr>
          <a:xfrm>
            <a:off x="6221101" y="1374773"/>
            <a:ext cx="56089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Arial Nova" panose="020B0504020202020204" pitchFamily="34" charset="0"/>
                <a:ea typeface="+mn-ea"/>
                <a:cs typeface="+mn-cs"/>
              </a:rPr>
              <a:t>Product Selection and Order</a:t>
            </a:r>
          </a:p>
        </p:txBody>
      </p:sp>
      <p:sp>
        <p:nvSpPr>
          <p:cNvPr id="8" name="TextBox 7">
            <a:extLst>
              <a:ext uri="{FF2B5EF4-FFF2-40B4-BE49-F238E27FC236}">
                <a16:creationId xmlns:a16="http://schemas.microsoft.com/office/drawing/2014/main" id="{32723170-BB10-4660-85A4-3A2741486DFE}"/>
              </a:ext>
            </a:extLst>
          </p:cNvPr>
          <p:cNvSpPr txBox="1"/>
          <p:nvPr/>
        </p:nvSpPr>
        <p:spPr>
          <a:xfrm>
            <a:off x="2441971" y="6470724"/>
            <a:ext cx="34328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Nova Light"/>
                <a:ea typeface="+mn-ea"/>
                <a:cs typeface="+mn-cs"/>
              </a:rPr>
              <a:t>Indicates change is significant at 90% confidence</a:t>
            </a:r>
          </a:p>
        </p:txBody>
      </p:sp>
      <p:sp>
        <p:nvSpPr>
          <p:cNvPr id="9" name="StatUp">
            <a:extLst>
              <a:ext uri="{FF2B5EF4-FFF2-40B4-BE49-F238E27FC236}">
                <a16:creationId xmlns:a16="http://schemas.microsoft.com/office/drawing/2014/main" id="{E6B0EBDA-0156-4F69-AD49-82D820629C70}"/>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0" name="StatDown">
            <a:extLst>
              <a:ext uri="{FF2B5EF4-FFF2-40B4-BE49-F238E27FC236}">
                <a16:creationId xmlns:a16="http://schemas.microsoft.com/office/drawing/2014/main" id="{A7D95C8B-96E0-4114-90D3-CB99D05E775A}"/>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7" name="TextBox 6">
            <a:extLst>
              <a:ext uri="{FF2B5EF4-FFF2-40B4-BE49-F238E27FC236}">
                <a16:creationId xmlns:a16="http://schemas.microsoft.com/office/drawing/2014/main" id="{B92BBE27-DEE5-7EBA-36E0-3C48FD0B4457}"/>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 or 2021</a:t>
            </a:r>
          </a:p>
        </p:txBody>
      </p:sp>
    </p:spTree>
    <p:extLst>
      <p:ext uri="{BB962C8B-B14F-4D97-AF65-F5344CB8AC3E}">
        <p14:creationId xmlns:p14="http://schemas.microsoft.com/office/powerpoint/2010/main" val="1560523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D5090-CAFD-4293-AA08-4036F13042CE}"/>
              </a:ext>
            </a:extLst>
          </p:cNvPr>
          <p:cNvSpPr>
            <a:spLocks noGrp="1"/>
          </p:cNvSpPr>
          <p:nvPr>
            <p:ph type="title"/>
          </p:nvPr>
        </p:nvSpPr>
        <p:spPr/>
        <p:txBody>
          <a:bodyPr>
            <a:normAutofit fontScale="90000"/>
          </a:bodyPr>
          <a:lstStyle/>
          <a:p>
            <a:pPr>
              <a:defRPr/>
            </a:pPr>
            <a:r>
              <a:rPr lang="en-US" dirty="0"/>
              <a:t>Product Selection and Order: Two-Year Comparison by DAAC</a:t>
            </a:r>
          </a:p>
        </p:txBody>
      </p:sp>
      <p:sp>
        <p:nvSpPr>
          <p:cNvPr id="2" name="Text Placeholder 1">
            <a:extLst>
              <a:ext uri="{FF2B5EF4-FFF2-40B4-BE49-F238E27FC236}">
                <a16:creationId xmlns:a16="http://schemas.microsoft.com/office/drawing/2014/main" id="{19F9FFED-13EC-4361-A07E-D9A566FAB2EC}"/>
              </a:ext>
            </a:extLst>
          </p:cNvPr>
          <p:cNvSpPr>
            <a:spLocks noGrp="1"/>
          </p:cNvSpPr>
          <p:nvPr>
            <p:ph type="body" sz="quarter" idx="10"/>
          </p:nvPr>
        </p:nvSpPr>
        <p:spPr/>
        <p:txBody>
          <a:bodyPr/>
          <a:lstStyle/>
          <a:p>
            <a:r>
              <a:rPr lang="en-US" sz="1600" dirty="0"/>
              <a:t>DAAC scores range from 80 to 90.</a:t>
            </a:r>
          </a:p>
        </p:txBody>
      </p:sp>
      <p:graphicFrame>
        <p:nvGraphicFramePr>
          <p:cNvPr id="7" name="4Year" descr="Demo bar chart showing which IT services/equipment required assistance with in the past year. For a full data readout, reference appendix. ">
            <a:extLst>
              <a:ext uri="{FF2B5EF4-FFF2-40B4-BE49-F238E27FC236}">
                <a16:creationId xmlns:a16="http://schemas.microsoft.com/office/drawing/2014/main" id="{45EC8379-74BA-44A6-839E-76792DDB24D7}"/>
              </a:ext>
            </a:extLst>
          </p:cNvPr>
          <p:cNvGraphicFramePr/>
          <p:nvPr>
            <p:custDataLst>
              <p:tags r:id="rId1"/>
            </p:custDataLst>
          </p:nvPr>
        </p:nvGraphicFramePr>
        <p:xfrm>
          <a:off x="516649" y="923544"/>
          <a:ext cx="6638294" cy="545780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 name="4Year" descr="Demo bar chart showing which IT services/equipment required assistance with in the past year. For a full data readout, reference appendix. ">
            <a:extLst>
              <a:ext uri="{FF2B5EF4-FFF2-40B4-BE49-F238E27FC236}">
                <a16:creationId xmlns:a16="http://schemas.microsoft.com/office/drawing/2014/main" id="{94514CFF-C4AD-4294-96B7-63FC7A288FEE}"/>
              </a:ext>
            </a:extLst>
          </p:cNvPr>
          <p:cNvGraphicFramePr/>
          <p:nvPr>
            <p:custDataLst>
              <p:tags r:id="rId2"/>
            </p:custDataLst>
          </p:nvPr>
        </p:nvGraphicFramePr>
        <p:xfrm>
          <a:off x="4676816" y="923543"/>
          <a:ext cx="3678277" cy="5457801"/>
        </p:xfrm>
        <a:graphic>
          <a:graphicData uri="http://schemas.openxmlformats.org/drawingml/2006/chart">
            <c:chart xmlns:c="http://schemas.openxmlformats.org/drawingml/2006/chart" xmlns:r="http://schemas.openxmlformats.org/officeDocument/2006/relationships" r:id="rId10"/>
          </a:graphicData>
        </a:graphic>
      </p:graphicFrame>
      <p:grpSp>
        <p:nvGrpSpPr>
          <p:cNvPr id="9" name="Group 8">
            <a:extLst>
              <a:ext uri="{FF2B5EF4-FFF2-40B4-BE49-F238E27FC236}">
                <a16:creationId xmlns:a16="http://schemas.microsoft.com/office/drawing/2014/main" id="{89EDD111-B5DF-4E92-88B7-C0C4417B0A82}"/>
              </a:ext>
            </a:extLst>
          </p:cNvPr>
          <p:cNvGrpSpPr/>
          <p:nvPr/>
        </p:nvGrpSpPr>
        <p:grpSpPr>
          <a:xfrm>
            <a:off x="2197820" y="6413574"/>
            <a:ext cx="3898180" cy="246221"/>
            <a:chOff x="2197820" y="6470724"/>
            <a:chExt cx="3898180" cy="246221"/>
          </a:xfrm>
        </p:grpSpPr>
        <p:sp>
          <p:nvSpPr>
            <p:cNvPr id="10" name="TextBox 9">
              <a:extLst>
                <a:ext uri="{FF2B5EF4-FFF2-40B4-BE49-F238E27FC236}">
                  <a16:creationId xmlns:a16="http://schemas.microsoft.com/office/drawing/2014/main" id="{D3CA9227-E88C-4083-9FB2-D8BD7D2E6869}"/>
                </a:ext>
              </a:extLst>
            </p:cNvPr>
            <p:cNvSpPr txBox="1"/>
            <p:nvPr/>
          </p:nvSpPr>
          <p:spPr>
            <a:xfrm>
              <a:off x="2456659" y="6470724"/>
              <a:ext cx="363934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pitchFamily="34" charset="0"/>
                  <a:ea typeface="+mn-ea"/>
                  <a:cs typeface="+mn-cs"/>
                </a:rPr>
                <a:t>Indicates change is significant at 90% confidence</a:t>
              </a:r>
            </a:p>
          </p:txBody>
        </p:sp>
        <p:sp>
          <p:nvSpPr>
            <p:cNvPr id="11" name="StatUp">
              <a:extLst>
                <a:ext uri="{FF2B5EF4-FFF2-40B4-BE49-F238E27FC236}">
                  <a16:creationId xmlns:a16="http://schemas.microsoft.com/office/drawing/2014/main" id="{10EB7178-E318-4748-8BE3-EA11033D4C47}"/>
                </a:ext>
              </a:extLst>
            </p:cNvPr>
            <p:cNvSpPr/>
            <p:nvPr/>
          </p:nvSpPr>
          <p:spPr>
            <a:xfrm>
              <a:off x="2197820" y="6550039"/>
              <a:ext cx="106029"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2" name="StatDown">
              <a:extLst>
                <a:ext uri="{FF2B5EF4-FFF2-40B4-BE49-F238E27FC236}">
                  <a16:creationId xmlns:a16="http://schemas.microsoft.com/office/drawing/2014/main" id="{E19B7699-D192-409A-9A1B-26A9F88756B0}"/>
                </a:ext>
              </a:extLst>
            </p:cNvPr>
            <p:cNvSpPr/>
            <p:nvPr/>
          </p:nvSpPr>
          <p:spPr>
            <a:xfrm rot="10800000">
              <a:off x="2350630" y="6546210"/>
              <a:ext cx="106029"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grpSp>
      <p:sp>
        <p:nvSpPr>
          <p:cNvPr id="3" name="StatUp">
            <a:extLst>
              <a:ext uri="{FF2B5EF4-FFF2-40B4-BE49-F238E27FC236}">
                <a16:creationId xmlns:a16="http://schemas.microsoft.com/office/drawing/2014/main" id="{E6B0EBDA-0156-4F69-AD49-82D820629C70}"/>
              </a:ext>
            </a:extLst>
          </p:cNvPr>
          <p:cNvSpPr/>
          <p:nvPr>
            <p:custDataLst>
              <p:tags r:id="rId3"/>
            </p:custDataLst>
          </p:nvPr>
        </p:nvSpPr>
        <p:spPr>
          <a:xfrm>
            <a:off x="3510797" y="145355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5" name="StatUp">
            <a:extLst>
              <a:ext uri="{FF2B5EF4-FFF2-40B4-BE49-F238E27FC236}">
                <a16:creationId xmlns:a16="http://schemas.microsoft.com/office/drawing/2014/main" id="{E6B0EBDA-0156-4F69-AD49-82D820629C70}"/>
              </a:ext>
            </a:extLst>
          </p:cNvPr>
          <p:cNvSpPr/>
          <p:nvPr>
            <p:custDataLst>
              <p:tags r:id="rId4"/>
            </p:custDataLst>
          </p:nvPr>
        </p:nvSpPr>
        <p:spPr>
          <a:xfrm>
            <a:off x="3693889" y="227905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6" name="StatUp">
            <a:extLst>
              <a:ext uri="{FF2B5EF4-FFF2-40B4-BE49-F238E27FC236}">
                <a16:creationId xmlns:a16="http://schemas.microsoft.com/office/drawing/2014/main" id="{E6B0EBDA-0156-4F69-AD49-82D820629C70}"/>
              </a:ext>
            </a:extLst>
          </p:cNvPr>
          <p:cNvSpPr/>
          <p:nvPr>
            <p:custDataLst>
              <p:tags r:id="rId5"/>
            </p:custDataLst>
          </p:nvPr>
        </p:nvSpPr>
        <p:spPr>
          <a:xfrm>
            <a:off x="3584034" y="393005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3" name="StatUp">
            <a:extLst>
              <a:ext uri="{FF2B5EF4-FFF2-40B4-BE49-F238E27FC236}">
                <a16:creationId xmlns:a16="http://schemas.microsoft.com/office/drawing/2014/main" id="{E6B0EBDA-0156-4F69-AD49-82D820629C70}"/>
              </a:ext>
            </a:extLst>
          </p:cNvPr>
          <p:cNvSpPr/>
          <p:nvPr>
            <p:custDataLst>
              <p:tags r:id="rId6"/>
            </p:custDataLst>
          </p:nvPr>
        </p:nvSpPr>
        <p:spPr>
          <a:xfrm>
            <a:off x="7572707" y="3937113"/>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4" name="TextBox 13">
            <a:extLst>
              <a:ext uri="{FF2B5EF4-FFF2-40B4-BE49-F238E27FC236}">
                <a16:creationId xmlns:a16="http://schemas.microsoft.com/office/drawing/2014/main" id="{FDC42D04-3262-661B-B0A6-47F4C9553F49}"/>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 or 2021</a:t>
            </a:r>
          </a:p>
        </p:txBody>
      </p:sp>
    </p:spTree>
    <p:extLst>
      <p:ext uri="{BB962C8B-B14F-4D97-AF65-F5344CB8AC3E}">
        <p14:creationId xmlns:p14="http://schemas.microsoft.com/office/powerpoint/2010/main" val="17828386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Driver Detail: Customer Support</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srgbClr val="FFFFFF"/>
                </a:solidFill>
                <a:latin typeface="Arial Nova Light"/>
              </a:rPr>
              <a:t>9</a:t>
            </a:r>
            <a:endParaRPr kumimoji="0" lang="en-US" sz="72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17527100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28F-2C75-4F23-A596-E7C52EE1A511}"/>
              </a:ext>
            </a:extLst>
          </p:cNvPr>
          <p:cNvSpPr>
            <a:spLocks noGrp="1"/>
          </p:cNvSpPr>
          <p:nvPr>
            <p:ph type="title"/>
          </p:nvPr>
        </p:nvSpPr>
        <p:spPr/>
        <p:txBody>
          <a:bodyPr/>
          <a:lstStyle/>
          <a:p>
            <a:pPr>
              <a:defRPr/>
            </a:pPr>
            <a:r>
              <a:rPr lang="en-US" dirty="0"/>
              <a:t>Customer Support</a:t>
            </a:r>
          </a:p>
        </p:txBody>
      </p:sp>
      <p:sp>
        <p:nvSpPr>
          <p:cNvPr id="3" name="Text Placeholder 2">
            <a:extLst>
              <a:ext uri="{FF2B5EF4-FFF2-40B4-BE49-F238E27FC236}">
                <a16:creationId xmlns:a16="http://schemas.microsoft.com/office/drawing/2014/main" id="{410D5B33-D6AD-47F5-B35F-F3AEFC13CBFA}"/>
              </a:ext>
            </a:extLst>
          </p:cNvPr>
          <p:cNvSpPr>
            <a:spLocks noGrp="1"/>
          </p:cNvSpPr>
          <p:nvPr>
            <p:ph type="body" sz="quarter" idx="10"/>
          </p:nvPr>
        </p:nvSpPr>
        <p:spPr/>
        <p:txBody>
          <a:bodyPr/>
          <a:lstStyle/>
          <a:p>
            <a:r>
              <a:rPr lang="en-US" sz="1600" dirty="0"/>
              <a:t>Fourteen percent of respondents indicated that they contacted a DAAC User Services Office or interacted with DAAC personnel in the past year.</a:t>
            </a:r>
          </a:p>
          <a:p>
            <a:endParaRPr lang="en-US" dirty="0"/>
          </a:p>
          <a:p>
            <a:r>
              <a:rPr lang="en-US" sz="1600" dirty="0"/>
              <a:t>Customer Support had the most impact on CSI in 2022.</a:t>
            </a:r>
          </a:p>
          <a:p>
            <a:endParaRPr lang="en-US" dirty="0">
              <a:solidFill>
                <a:srgbClr val="FF0000"/>
              </a:solidFill>
            </a:endParaRPr>
          </a:p>
          <a:p>
            <a:pPr marL="0" indent="0">
              <a:buNone/>
            </a:pPr>
            <a:endParaRPr lang="en-US" sz="1600" dirty="0">
              <a:solidFill>
                <a:srgbClr val="FF0000"/>
              </a:solidFill>
            </a:endParaRPr>
          </a:p>
        </p:txBody>
      </p:sp>
      <p:graphicFrame>
        <p:nvGraphicFramePr>
          <p:cNvPr id="4" name="LVMVChart">
            <a:extLst>
              <a:ext uri="{FF2B5EF4-FFF2-40B4-BE49-F238E27FC236}">
                <a16:creationId xmlns:a16="http://schemas.microsoft.com/office/drawing/2014/main" id="{B17B2E66-1240-4E9D-96AF-9790874C2641}"/>
              </a:ext>
            </a:extLst>
          </p:cNvPr>
          <p:cNvGraphicFramePr>
            <a:graphicFrameLocks/>
          </p:cNvGraphicFramePr>
          <p:nvPr>
            <p:custDataLst>
              <p:tags r:id="rId1"/>
            </p:custDataLst>
          </p:nvPr>
        </p:nvGraphicFramePr>
        <p:xfrm>
          <a:off x="3655386" y="900576"/>
          <a:ext cx="8693624" cy="36838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LVMVTable">
            <a:extLst>
              <a:ext uri="{FF2B5EF4-FFF2-40B4-BE49-F238E27FC236}">
                <a16:creationId xmlns:a16="http://schemas.microsoft.com/office/drawing/2014/main" id="{175A8CA6-5E0E-409E-B0B0-F48C91D2B362}"/>
              </a:ext>
            </a:extLst>
          </p:cNvPr>
          <p:cNvGraphicFramePr>
            <a:graphicFrameLocks noGrp="1"/>
          </p:cNvGraphicFramePr>
          <p:nvPr>
            <p:custDataLst>
              <p:tags r:id="rId2"/>
            </p:custDataLst>
          </p:nvPr>
        </p:nvGraphicFramePr>
        <p:xfrm>
          <a:off x="3965678" y="4161025"/>
          <a:ext cx="7863840" cy="1442540"/>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851001335"/>
                    </a:ext>
                  </a:extLst>
                </a:gridCol>
                <a:gridCol w="1133856">
                  <a:extLst>
                    <a:ext uri="{9D8B030D-6E8A-4147-A177-3AD203B41FA5}">
                      <a16:colId xmlns:a16="http://schemas.microsoft.com/office/drawing/2014/main" val="3507797386"/>
                    </a:ext>
                  </a:extLst>
                </a:gridCol>
                <a:gridCol w="1133856">
                  <a:extLst>
                    <a:ext uri="{9D8B030D-6E8A-4147-A177-3AD203B41FA5}">
                      <a16:colId xmlns:a16="http://schemas.microsoft.com/office/drawing/2014/main" val="1597451374"/>
                    </a:ext>
                  </a:extLst>
                </a:gridCol>
                <a:gridCol w="1133856">
                  <a:extLst>
                    <a:ext uri="{9D8B030D-6E8A-4147-A177-3AD203B41FA5}">
                      <a16:colId xmlns:a16="http://schemas.microsoft.com/office/drawing/2014/main" val="1534046594"/>
                    </a:ext>
                  </a:extLst>
                </a:gridCol>
                <a:gridCol w="1133856">
                  <a:extLst>
                    <a:ext uri="{9D8B030D-6E8A-4147-A177-3AD203B41FA5}">
                      <a16:colId xmlns:a16="http://schemas.microsoft.com/office/drawing/2014/main" val="729965784"/>
                    </a:ext>
                  </a:extLst>
                </a:gridCol>
                <a:gridCol w="1133856">
                  <a:extLst>
                    <a:ext uri="{9D8B030D-6E8A-4147-A177-3AD203B41FA5}">
                      <a16:colId xmlns:a16="http://schemas.microsoft.com/office/drawing/2014/main" val="1667076735"/>
                    </a:ext>
                  </a:extLst>
                </a:gridCol>
              </a:tblGrid>
              <a:tr h="213451">
                <a:tc>
                  <a:txBody>
                    <a:bodyPr/>
                    <a:lstStyle/>
                    <a:p>
                      <a:pPr algn="l" fontAlgn="b"/>
                      <a:r>
                        <a:rPr lang="en-US" sz="1200" b="0" i="0" u="none" strike="noStrike" dirty="0">
                          <a:solidFill>
                            <a:srgbClr val="000000"/>
                          </a:solidFill>
                          <a:effectLst/>
                          <a:latin typeface="Arial Nova Light" panose="020B0304020202020204" pitchFamily="34" charset="0"/>
                        </a:rPr>
                        <a:t>Sample Size</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420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1168</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632</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3189560"/>
                  </a:ext>
                </a:extLst>
              </a:tr>
              <a:tr h="213451">
                <a:tc>
                  <a:txBody>
                    <a:bodyPr/>
                    <a:lstStyle/>
                    <a:p>
                      <a:pPr algn="l" rtl="0" fontAlgn="b">
                        <a:defRPr/>
                      </a:pPr>
                      <a:r>
                        <a:rPr lang="en-US" sz="1200" b="0" i="0" u="none" strike="noStrike" dirty="0">
                          <a:solidFill>
                            <a:srgbClr val="FFFFFF"/>
                          </a:solidFill>
                          <a:effectLst/>
                          <a:latin typeface="Arial Nova Light" panose="020B0304020202020204" pitchFamily="34" charset="0"/>
                        </a:rPr>
                        <a:t>Customer Support</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86</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85</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85</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66819254"/>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Professionalism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7"/>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Technical knowledge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88</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87</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8"/>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Helpfulness in resolving a problem</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9"/>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Speed of response</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90"/>
                  </a:ext>
                </a:extLst>
              </a:tr>
            </a:tbl>
          </a:graphicData>
        </a:graphic>
      </p:graphicFrame>
      <p:sp>
        <p:nvSpPr>
          <p:cNvPr id="6" name="TextBox 5">
            <a:extLst>
              <a:ext uri="{FF2B5EF4-FFF2-40B4-BE49-F238E27FC236}">
                <a16:creationId xmlns:a16="http://schemas.microsoft.com/office/drawing/2014/main" id="{AE58CD56-8DD9-479B-849D-3847B7AA7177}"/>
              </a:ext>
            </a:extLst>
          </p:cNvPr>
          <p:cNvSpPr txBox="1"/>
          <p:nvPr>
            <p:custDataLst>
              <p:tags r:id="rId3"/>
            </p:custDataLst>
          </p:nvPr>
        </p:nvSpPr>
        <p:spPr>
          <a:xfrm>
            <a:off x="6221101" y="1374773"/>
            <a:ext cx="56089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Arial Nova" panose="020B0504020202020204" pitchFamily="34" charset="0"/>
                <a:ea typeface="+mn-ea"/>
                <a:cs typeface="+mn-cs"/>
              </a:rPr>
              <a:t>Customer Support</a:t>
            </a:r>
          </a:p>
        </p:txBody>
      </p:sp>
      <p:sp>
        <p:nvSpPr>
          <p:cNvPr id="8" name="TextBox 7">
            <a:extLst>
              <a:ext uri="{FF2B5EF4-FFF2-40B4-BE49-F238E27FC236}">
                <a16:creationId xmlns:a16="http://schemas.microsoft.com/office/drawing/2014/main" id="{32723170-BB10-4660-85A4-3A2741486DFE}"/>
              </a:ext>
            </a:extLst>
          </p:cNvPr>
          <p:cNvSpPr txBox="1"/>
          <p:nvPr/>
        </p:nvSpPr>
        <p:spPr>
          <a:xfrm>
            <a:off x="2441971" y="6470724"/>
            <a:ext cx="34328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Nova Light"/>
                <a:ea typeface="+mn-ea"/>
                <a:cs typeface="+mn-cs"/>
              </a:rPr>
              <a:t>Indicates change is significant at 90% confidence</a:t>
            </a:r>
          </a:p>
        </p:txBody>
      </p:sp>
      <p:sp>
        <p:nvSpPr>
          <p:cNvPr id="9" name="StatUp">
            <a:extLst>
              <a:ext uri="{FF2B5EF4-FFF2-40B4-BE49-F238E27FC236}">
                <a16:creationId xmlns:a16="http://schemas.microsoft.com/office/drawing/2014/main" id="{E6B0EBDA-0156-4F69-AD49-82D820629C70}"/>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0" name="StatDown">
            <a:extLst>
              <a:ext uri="{FF2B5EF4-FFF2-40B4-BE49-F238E27FC236}">
                <a16:creationId xmlns:a16="http://schemas.microsoft.com/office/drawing/2014/main" id="{A7D95C8B-96E0-4114-90D3-CB99D05E775A}"/>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7" name="TextBox 6">
            <a:extLst>
              <a:ext uri="{FF2B5EF4-FFF2-40B4-BE49-F238E27FC236}">
                <a16:creationId xmlns:a16="http://schemas.microsoft.com/office/drawing/2014/main" id="{77CEC785-0A24-DB44-85C8-D429506D9205}"/>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 or 2021</a:t>
            </a:r>
          </a:p>
        </p:txBody>
      </p:sp>
    </p:spTree>
    <p:extLst>
      <p:ext uri="{BB962C8B-B14F-4D97-AF65-F5344CB8AC3E}">
        <p14:creationId xmlns:p14="http://schemas.microsoft.com/office/powerpoint/2010/main" val="5811896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D5090-CAFD-4293-AA08-4036F13042CE}"/>
              </a:ext>
            </a:extLst>
          </p:cNvPr>
          <p:cNvSpPr>
            <a:spLocks noGrp="1"/>
          </p:cNvSpPr>
          <p:nvPr>
            <p:ph type="title"/>
          </p:nvPr>
        </p:nvSpPr>
        <p:spPr/>
        <p:txBody>
          <a:bodyPr/>
          <a:lstStyle/>
          <a:p>
            <a:pPr>
              <a:defRPr/>
            </a:pPr>
            <a:r>
              <a:rPr lang="en-US" dirty="0"/>
              <a:t>Customer Support: Two-Year Comparison by DAAC</a:t>
            </a:r>
          </a:p>
        </p:txBody>
      </p:sp>
      <p:sp>
        <p:nvSpPr>
          <p:cNvPr id="2" name="Text Placeholder 1">
            <a:extLst>
              <a:ext uri="{FF2B5EF4-FFF2-40B4-BE49-F238E27FC236}">
                <a16:creationId xmlns:a16="http://schemas.microsoft.com/office/drawing/2014/main" id="{19F9FFED-13EC-4361-A07E-D9A566FAB2EC}"/>
              </a:ext>
            </a:extLst>
          </p:cNvPr>
          <p:cNvSpPr>
            <a:spLocks noGrp="1"/>
          </p:cNvSpPr>
          <p:nvPr>
            <p:ph type="body" sz="quarter" idx="10"/>
          </p:nvPr>
        </p:nvSpPr>
        <p:spPr/>
        <p:txBody>
          <a:bodyPr/>
          <a:lstStyle/>
          <a:p>
            <a:r>
              <a:rPr lang="en-US" dirty="0"/>
              <a:t>DAAC scores range from 80 to 94. </a:t>
            </a:r>
          </a:p>
          <a:p>
            <a:pPr marL="0" indent="0">
              <a:buNone/>
            </a:pPr>
            <a:endParaRPr lang="en-US" dirty="0"/>
          </a:p>
        </p:txBody>
      </p:sp>
      <p:graphicFrame>
        <p:nvGraphicFramePr>
          <p:cNvPr id="7" name="4Year" descr="Demo bar chart showing which IT services/equipment required assistance with in the past year. For a full data readout, reference appendix. ">
            <a:extLst>
              <a:ext uri="{FF2B5EF4-FFF2-40B4-BE49-F238E27FC236}">
                <a16:creationId xmlns:a16="http://schemas.microsoft.com/office/drawing/2014/main" id="{45EC8379-74BA-44A6-839E-76792DDB24D7}"/>
              </a:ext>
            </a:extLst>
          </p:cNvPr>
          <p:cNvGraphicFramePr/>
          <p:nvPr/>
        </p:nvGraphicFramePr>
        <p:xfrm>
          <a:off x="516649" y="923544"/>
          <a:ext cx="6638294" cy="54578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4Year" descr="Demo bar chart showing which IT services/equipment required assistance with in the past year. For a full data readout, reference appendix. ">
            <a:extLst>
              <a:ext uri="{FF2B5EF4-FFF2-40B4-BE49-F238E27FC236}">
                <a16:creationId xmlns:a16="http://schemas.microsoft.com/office/drawing/2014/main" id="{94514CFF-C4AD-4294-96B7-63FC7A288FEE}"/>
              </a:ext>
            </a:extLst>
          </p:cNvPr>
          <p:cNvGraphicFramePr/>
          <p:nvPr/>
        </p:nvGraphicFramePr>
        <p:xfrm>
          <a:off x="4676816" y="923543"/>
          <a:ext cx="3678277" cy="5457801"/>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Group 8">
            <a:extLst>
              <a:ext uri="{FF2B5EF4-FFF2-40B4-BE49-F238E27FC236}">
                <a16:creationId xmlns:a16="http://schemas.microsoft.com/office/drawing/2014/main" id="{89EDD111-B5DF-4E92-88B7-C0C4417B0A82}"/>
              </a:ext>
            </a:extLst>
          </p:cNvPr>
          <p:cNvGrpSpPr/>
          <p:nvPr/>
        </p:nvGrpSpPr>
        <p:grpSpPr>
          <a:xfrm>
            <a:off x="2197820" y="6413574"/>
            <a:ext cx="3898180" cy="246221"/>
            <a:chOff x="2197820" y="6470724"/>
            <a:chExt cx="3898180" cy="246221"/>
          </a:xfrm>
        </p:grpSpPr>
        <p:sp>
          <p:nvSpPr>
            <p:cNvPr id="10" name="TextBox 9">
              <a:extLst>
                <a:ext uri="{FF2B5EF4-FFF2-40B4-BE49-F238E27FC236}">
                  <a16:creationId xmlns:a16="http://schemas.microsoft.com/office/drawing/2014/main" id="{D3CA9227-E88C-4083-9FB2-D8BD7D2E6869}"/>
                </a:ext>
              </a:extLst>
            </p:cNvPr>
            <p:cNvSpPr txBox="1"/>
            <p:nvPr/>
          </p:nvSpPr>
          <p:spPr>
            <a:xfrm>
              <a:off x="2456659" y="6470724"/>
              <a:ext cx="363934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pitchFamily="34" charset="0"/>
                  <a:ea typeface="+mn-ea"/>
                  <a:cs typeface="+mn-cs"/>
                </a:rPr>
                <a:t>Indicates change is significant at 90% confidence</a:t>
              </a:r>
            </a:p>
          </p:txBody>
        </p:sp>
        <p:sp>
          <p:nvSpPr>
            <p:cNvPr id="11" name="StatUp">
              <a:extLst>
                <a:ext uri="{FF2B5EF4-FFF2-40B4-BE49-F238E27FC236}">
                  <a16:creationId xmlns:a16="http://schemas.microsoft.com/office/drawing/2014/main" id="{10EB7178-E318-4748-8BE3-EA11033D4C47}"/>
                </a:ext>
              </a:extLst>
            </p:cNvPr>
            <p:cNvSpPr/>
            <p:nvPr/>
          </p:nvSpPr>
          <p:spPr>
            <a:xfrm>
              <a:off x="2197820" y="6550039"/>
              <a:ext cx="106029"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2" name="StatDown">
              <a:extLst>
                <a:ext uri="{FF2B5EF4-FFF2-40B4-BE49-F238E27FC236}">
                  <a16:creationId xmlns:a16="http://schemas.microsoft.com/office/drawing/2014/main" id="{E19B7699-D192-409A-9A1B-26A9F88756B0}"/>
                </a:ext>
              </a:extLst>
            </p:cNvPr>
            <p:cNvSpPr/>
            <p:nvPr/>
          </p:nvSpPr>
          <p:spPr>
            <a:xfrm rot="10800000">
              <a:off x="2350630" y="6546210"/>
              <a:ext cx="106029"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grpSp>
      <p:sp>
        <p:nvSpPr>
          <p:cNvPr id="3" name="TextBox 2">
            <a:extLst>
              <a:ext uri="{FF2B5EF4-FFF2-40B4-BE49-F238E27FC236}">
                <a16:creationId xmlns:a16="http://schemas.microsoft.com/office/drawing/2014/main" id="{C22C876E-7CDD-43C6-14D4-963D2208F976}"/>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 or 2021</a:t>
            </a:r>
          </a:p>
        </p:txBody>
      </p:sp>
    </p:spTree>
    <p:extLst>
      <p:ext uri="{BB962C8B-B14F-4D97-AF65-F5344CB8AC3E}">
        <p14:creationId xmlns:p14="http://schemas.microsoft.com/office/powerpoint/2010/main" val="7402557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Driver Detail: Product Search</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Arial Nova Light"/>
                <a:ea typeface="+mn-ea"/>
                <a:cs typeface="+mn-cs"/>
              </a:rPr>
              <a:t>10</a:t>
            </a: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36931831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28F-2C75-4F23-A596-E7C52EE1A511}"/>
              </a:ext>
            </a:extLst>
          </p:cNvPr>
          <p:cNvSpPr>
            <a:spLocks noGrp="1"/>
          </p:cNvSpPr>
          <p:nvPr>
            <p:ph type="title"/>
          </p:nvPr>
        </p:nvSpPr>
        <p:spPr/>
        <p:txBody>
          <a:bodyPr/>
          <a:lstStyle/>
          <a:p>
            <a:pPr>
              <a:defRPr/>
            </a:pPr>
            <a:r>
              <a:rPr lang="en-US" dirty="0"/>
              <a:t>Product Search</a:t>
            </a:r>
          </a:p>
        </p:txBody>
      </p:sp>
      <p:sp>
        <p:nvSpPr>
          <p:cNvPr id="3" name="Text Placeholder 2">
            <a:extLst>
              <a:ext uri="{FF2B5EF4-FFF2-40B4-BE49-F238E27FC236}">
                <a16:creationId xmlns:a16="http://schemas.microsoft.com/office/drawing/2014/main" id="{410D5B33-D6AD-47F5-B35F-F3AEFC13CBFA}"/>
              </a:ext>
            </a:extLst>
          </p:cNvPr>
          <p:cNvSpPr>
            <a:spLocks noGrp="1"/>
          </p:cNvSpPr>
          <p:nvPr>
            <p:ph type="body" sz="quarter" idx="10"/>
          </p:nvPr>
        </p:nvSpPr>
        <p:spPr/>
        <p:txBody>
          <a:bodyPr/>
          <a:lstStyle/>
          <a:p>
            <a:r>
              <a:rPr lang="en-US" dirty="0"/>
              <a:t>Product Search has slowly increased over the last four years.</a:t>
            </a:r>
          </a:p>
        </p:txBody>
      </p:sp>
      <p:graphicFrame>
        <p:nvGraphicFramePr>
          <p:cNvPr id="4" name="LVMVChart">
            <a:extLst>
              <a:ext uri="{FF2B5EF4-FFF2-40B4-BE49-F238E27FC236}">
                <a16:creationId xmlns:a16="http://schemas.microsoft.com/office/drawing/2014/main" id="{B17B2E66-1240-4E9D-96AF-9790874C2641}"/>
              </a:ext>
            </a:extLst>
          </p:cNvPr>
          <p:cNvGraphicFramePr>
            <a:graphicFrameLocks/>
          </p:cNvGraphicFramePr>
          <p:nvPr>
            <p:custDataLst>
              <p:tags r:id="rId1"/>
            </p:custDataLst>
          </p:nvPr>
        </p:nvGraphicFramePr>
        <p:xfrm>
          <a:off x="3655386" y="900576"/>
          <a:ext cx="8693624" cy="36838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LVMVTable">
            <a:extLst>
              <a:ext uri="{FF2B5EF4-FFF2-40B4-BE49-F238E27FC236}">
                <a16:creationId xmlns:a16="http://schemas.microsoft.com/office/drawing/2014/main" id="{175A8CA6-5E0E-409E-B0B0-F48C91D2B362}"/>
              </a:ext>
            </a:extLst>
          </p:cNvPr>
          <p:cNvGraphicFramePr>
            <a:graphicFrameLocks noGrp="1"/>
          </p:cNvGraphicFramePr>
          <p:nvPr>
            <p:custDataLst>
              <p:tags r:id="rId2"/>
            </p:custDataLst>
          </p:nvPr>
        </p:nvGraphicFramePr>
        <p:xfrm>
          <a:off x="3965678" y="4161025"/>
          <a:ext cx="7863840" cy="1177472"/>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851001335"/>
                    </a:ext>
                  </a:extLst>
                </a:gridCol>
                <a:gridCol w="1133856">
                  <a:extLst>
                    <a:ext uri="{9D8B030D-6E8A-4147-A177-3AD203B41FA5}">
                      <a16:colId xmlns:a16="http://schemas.microsoft.com/office/drawing/2014/main" val="3507797386"/>
                    </a:ext>
                  </a:extLst>
                </a:gridCol>
                <a:gridCol w="1133856">
                  <a:extLst>
                    <a:ext uri="{9D8B030D-6E8A-4147-A177-3AD203B41FA5}">
                      <a16:colId xmlns:a16="http://schemas.microsoft.com/office/drawing/2014/main" val="1597451374"/>
                    </a:ext>
                  </a:extLst>
                </a:gridCol>
                <a:gridCol w="1133856">
                  <a:extLst>
                    <a:ext uri="{9D8B030D-6E8A-4147-A177-3AD203B41FA5}">
                      <a16:colId xmlns:a16="http://schemas.microsoft.com/office/drawing/2014/main" val="1534046594"/>
                    </a:ext>
                  </a:extLst>
                </a:gridCol>
                <a:gridCol w="1133856">
                  <a:extLst>
                    <a:ext uri="{9D8B030D-6E8A-4147-A177-3AD203B41FA5}">
                      <a16:colId xmlns:a16="http://schemas.microsoft.com/office/drawing/2014/main" val="729965784"/>
                    </a:ext>
                  </a:extLst>
                </a:gridCol>
                <a:gridCol w="1133856">
                  <a:extLst>
                    <a:ext uri="{9D8B030D-6E8A-4147-A177-3AD203B41FA5}">
                      <a16:colId xmlns:a16="http://schemas.microsoft.com/office/drawing/2014/main" val="1667076735"/>
                    </a:ext>
                  </a:extLst>
                </a:gridCol>
              </a:tblGrid>
              <a:tr h="213451">
                <a:tc>
                  <a:txBody>
                    <a:bodyPr/>
                    <a:lstStyle/>
                    <a:p>
                      <a:pPr algn="l" fontAlgn="b"/>
                      <a:r>
                        <a:rPr lang="en-US" sz="1200" b="0" i="0" u="none" strike="noStrike" dirty="0">
                          <a:solidFill>
                            <a:srgbClr val="000000"/>
                          </a:solidFill>
                          <a:effectLst/>
                          <a:latin typeface="Arial Nova Light" panose="020B0304020202020204" pitchFamily="34" charset="0"/>
                        </a:rPr>
                        <a:t>Sample Size</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2328</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7084</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3619</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3189560"/>
                  </a:ext>
                </a:extLst>
              </a:tr>
              <a:tr h="213451">
                <a:tc>
                  <a:txBody>
                    <a:bodyPr/>
                    <a:lstStyle/>
                    <a:p>
                      <a:pPr algn="l" rtl="0" fontAlgn="b">
                        <a:defRPr/>
                      </a:pPr>
                      <a:r>
                        <a:rPr lang="en-US" sz="1200" b="0" i="0" u="none" strike="noStrike" dirty="0">
                          <a:solidFill>
                            <a:srgbClr val="FFFFFF"/>
                          </a:solidFill>
                          <a:effectLst/>
                          <a:latin typeface="Arial Nova Light" panose="020B0304020202020204" pitchFamily="34" charset="0"/>
                        </a:rPr>
                        <a:t>Product Search</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81</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82</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84</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66819254"/>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Ease of using search tool/capability</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81</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7"/>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How well the search results met your needs</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82</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83</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8"/>
                  </a:ext>
                </a:extLst>
              </a:tr>
            </a:tbl>
          </a:graphicData>
        </a:graphic>
      </p:graphicFrame>
      <p:sp>
        <p:nvSpPr>
          <p:cNvPr id="6" name="TextBox 5">
            <a:extLst>
              <a:ext uri="{FF2B5EF4-FFF2-40B4-BE49-F238E27FC236}">
                <a16:creationId xmlns:a16="http://schemas.microsoft.com/office/drawing/2014/main" id="{AE58CD56-8DD9-479B-849D-3847B7AA7177}"/>
              </a:ext>
            </a:extLst>
          </p:cNvPr>
          <p:cNvSpPr txBox="1"/>
          <p:nvPr>
            <p:custDataLst>
              <p:tags r:id="rId3"/>
            </p:custDataLst>
          </p:nvPr>
        </p:nvSpPr>
        <p:spPr>
          <a:xfrm>
            <a:off x="6221101" y="1374773"/>
            <a:ext cx="56089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Arial Nova" panose="020B0504020202020204" pitchFamily="34" charset="0"/>
                <a:ea typeface="+mn-ea"/>
                <a:cs typeface="+mn-cs"/>
              </a:rPr>
              <a:t>Product Search</a:t>
            </a:r>
          </a:p>
        </p:txBody>
      </p:sp>
      <p:sp>
        <p:nvSpPr>
          <p:cNvPr id="8" name="TextBox 7">
            <a:extLst>
              <a:ext uri="{FF2B5EF4-FFF2-40B4-BE49-F238E27FC236}">
                <a16:creationId xmlns:a16="http://schemas.microsoft.com/office/drawing/2014/main" id="{32723170-BB10-4660-85A4-3A2741486DFE}"/>
              </a:ext>
            </a:extLst>
          </p:cNvPr>
          <p:cNvSpPr txBox="1"/>
          <p:nvPr/>
        </p:nvSpPr>
        <p:spPr>
          <a:xfrm>
            <a:off x="2441971" y="6470724"/>
            <a:ext cx="34328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Nova Light"/>
                <a:ea typeface="+mn-ea"/>
                <a:cs typeface="+mn-cs"/>
              </a:rPr>
              <a:t>Indicates change is significant at 90% confidence</a:t>
            </a:r>
          </a:p>
        </p:txBody>
      </p:sp>
      <p:sp>
        <p:nvSpPr>
          <p:cNvPr id="9" name="StatUp">
            <a:extLst>
              <a:ext uri="{FF2B5EF4-FFF2-40B4-BE49-F238E27FC236}">
                <a16:creationId xmlns:a16="http://schemas.microsoft.com/office/drawing/2014/main" id="{E6B0EBDA-0156-4F69-AD49-82D820629C70}"/>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0" name="StatDown">
            <a:extLst>
              <a:ext uri="{FF2B5EF4-FFF2-40B4-BE49-F238E27FC236}">
                <a16:creationId xmlns:a16="http://schemas.microsoft.com/office/drawing/2014/main" id="{A7D95C8B-96E0-4114-90D3-CB99D05E775A}"/>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7" name="TextBox 6">
            <a:extLst>
              <a:ext uri="{FF2B5EF4-FFF2-40B4-BE49-F238E27FC236}">
                <a16:creationId xmlns:a16="http://schemas.microsoft.com/office/drawing/2014/main" id="{9DD0970E-9959-0052-76E7-2355409D0CBA}"/>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 or 2021</a:t>
            </a:r>
          </a:p>
        </p:txBody>
      </p:sp>
    </p:spTree>
    <p:extLst>
      <p:ext uri="{BB962C8B-B14F-4D97-AF65-F5344CB8AC3E}">
        <p14:creationId xmlns:p14="http://schemas.microsoft.com/office/powerpoint/2010/main" val="26255708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D5090-CAFD-4293-AA08-4036F13042CE}"/>
              </a:ext>
            </a:extLst>
          </p:cNvPr>
          <p:cNvSpPr>
            <a:spLocks noGrp="1"/>
          </p:cNvSpPr>
          <p:nvPr>
            <p:ph type="title"/>
          </p:nvPr>
        </p:nvSpPr>
        <p:spPr/>
        <p:txBody>
          <a:bodyPr/>
          <a:lstStyle/>
          <a:p>
            <a:pPr>
              <a:defRPr/>
            </a:pPr>
            <a:r>
              <a:rPr lang="en-US" dirty="0"/>
              <a:t>Product Search: Two-Year Comparison by DAAC</a:t>
            </a:r>
          </a:p>
        </p:txBody>
      </p:sp>
      <p:sp>
        <p:nvSpPr>
          <p:cNvPr id="2" name="Text Placeholder 1">
            <a:extLst>
              <a:ext uri="{FF2B5EF4-FFF2-40B4-BE49-F238E27FC236}">
                <a16:creationId xmlns:a16="http://schemas.microsoft.com/office/drawing/2014/main" id="{19F9FFED-13EC-4361-A07E-D9A566FAB2EC}"/>
              </a:ext>
            </a:extLst>
          </p:cNvPr>
          <p:cNvSpPr>
            <a:spLocks noGrp="1"/>
          </p:cNvSpPr>
          <p:nvPr>
            <p:ph type="body" sz="quarter" idx="10"/>
          </p:nvPr>
        </p:nvSpPr>
        <p:spPr/>
        <p:txBody>
          <a:bodyPr/>
          <a:lstStyle/>
          <a:p>
            <a:r>
              <a:rPr lang="en-US" dirty="0"/>
              <a:t>Most DAACs saw a slight rise in Product Search scores in 2020.</a:t>
            </a:r>
          </a:p>
        </p:txBody>
      </p:sp>
      <p:graphicFrame>
        <p:nvGraphicFramePr>
          <p:cNvPr id="7" name="4Year" descr="Demo bar chart showing which IT services/equipment required assistance with in the past year. For a full data readout, reference appendix. ">
            <a:extLst>
              <a:ext uri="{FF2B5EF4-FFF2-40B4-BE49-F238E27FC236}">
                <a16:creationId xmlns:a16="http://schemas.microsoft.com/office/drawing/2014/main" id="{45EC8379-74BA-44A6-839E-76792DDB24D7}"/>
              </a:ext>
            </a:extLst>
          </p:cNvPr>
          <p:cNvGraphicFramePr/>
          <p:nvPr>
            <p:custDataLst>
              <p:tags r:id="rId1"/>
            </p:custDataLst>
          </p:nvPr>
        </p:nvGraphicFramePr>
        <p:xfrm>
          <a:off x="516649" y="923544"/>
          <a:ext cx="6638294" cy="545780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4Year" descr="Demo bar chart showing which IT services/equipment required assistance with in the past year. For a full data readout, reference appendix. ">
            <a:extLst>
              <a:ext uri="{FF2B5EF4-FFF2-40B4-BE49-F238E27FC236}">
                <a16:creationId xmlns:a16="http://schemas.microsoft.com/office/drawing/2014/main" id="{94514CFF-C4AD-4294-96B7-63FC7A288FEE}"/>
              </a:ext>
            </a:extLst>
          </p:cNvPr>
          <p:cNvGraphicFramePr/>
          <p:nvPr/>
        </p:nvGraphicFramePr>
        <p:xfrm>
          <a:off x="4676816" y="923543"/>
          <a:ext cx="3678277" cy="5457801"/>
        </p:xfrm>
        <a:graphic>
          <a:graphicData uri="http://schemas.openxmlformats.org/drawingml/2006/chart">
            <c:chart xmlns:c="http://schemas.openxmlformats.org/drawingml/2006/chart" xmlns:r="http://schemas.openxmlformats.org/officeDocument/2006/relationships" r:id="rId9"/>
          </a:graphicData>
        </a:graphic>
      </p:graphicFrame>
      <p:grpSp>
        <p:nvGrpSpPr>
          <p:cNvPr id="9" name="Group 8">
            <a:extLst>
              <a:ext uri="{FF2B5EF4-FFF2-40B4-BE49-F238E27FC236}">
                <a16:creationId xmlns:a16="http://schemas.microsoft.com/office/drawing/2014/main" id="{89EDD111-B5DF-4E92-88B7-C0C4417B0A82}"/>
              </a:ext>
            </a:extLst>
          </p:cNvPr>
          <p:cNvGrpSpPr/>
          <p:nvPr/>
        </p:nvGrpSpPr>
        <p:grpSpPr>
          <a:xfrm>
            <a:off x="2197820" y="6413574"/>
            <a:ext cx="3898180" cy="246221"/>
            <a:chOff x="2197820" y="6470724"/>
            <a:chExt cx="3898180" cy="246221"/>
          </a:xfrm>
        </p:grpSpPr>
        <p:sp>
          <p:nvSpPr>
            <p:cNvPr id="10" name="TextBox 9">
              <a:extLst>
                <a:ext uri="{FF2B5EF4-FFF2-40B4-BE49-F238E27FC236}">
                  <a16:creationId xmlns:a16="http://schemas.microsoft.com/office/drawing/2014/main" id="{D3CA9227-E88C-4083-9FB2-D8BD7D2E6869}"/>
                </a:ext>
              </a:extLst>
            </p:cNvPr>
            <p:cNvSpPr txBox="1"/>
            <p:nvPr/>
          </p:nvSpPr>
          <p:spPr>
            <a:xfrm>
              <a:off x="2456659" y="6470724"/>
              <a:ext cx="363934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pitchFamily="34" charset="0"/>
                  <a:ea typeface="+mn-ea"/>
                  <a:cs typeface="+mn-cs"/>
                </a:rPr>
                <a:t>Indicates change is significant at 90% confidence</a:t>
              </a:r>
            </a:p>
          </p:txBody>
        </p:sp>
        <p:sp>
          <p:nvSpPr>
            <p:cNvPr id="11" name="StatUp">
              <a:extLst>
                <a:ext uri="{FF2B5EF4-FFF2-40B4-BE49-F238E27FC236}">
                  <a16:creationId xmlns:a16="http://schemas.microsoft.com/office/drawing/2014/main" id="{10EB7178-E318-4748-8BE3-EA11033D4C47}"/>
                </a:ext>
              </a:extLst>
            </p:cNvPr>
            <p:cNvSpPr/>
            <p:nvPr/>
          </p:nvSpPr>
          <p:spPr>
            <a:xfrm>
              <a:off x="2197820" y="6550039"/>
              <a:ext cx="106029"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2" name="StatDown">
              <a:extLst>
                <a:ext uri="{FF2B5EF4-FFF2-40B4-BE49-F238E27FC236}">
                  <a16:creationId xmlns:a16="http://schemas.microsoft.com/office/drawing/2014/main" id="{E19B7699-D192-409A-9A1B-26A9F88756B0}"/>
                </a:ext>
              </a:extLst>
            </p:cNvPr>
            <p:cNvSpPr/>
            <p:nvPr/>
          </p:nvSpPr>
          <p:spPr>
            <a:xfrm rot="10800000">
              <a:off x="2350630" y="6546210"/>
              <a:ext cx="106029"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grpSp>
      <p:sp>
        <p:nvSpPr>
          <p:cNvPr id="3" name="StatUp">
            <a:extLst>
              <a:ext uri="{FF2B5EF4-FFF2-40B4-BE49-F238E27FC236}">
                <a16:creationId xmlns:a16="http://schemas.microsoft.com/office/drawing/2014/main" id="{E6B0EBDA-0156-4F69-AD49-82D820629C70}"/>
              </a:ext>
            </a:extLst>
          </p:cNvPr>
          <p:cNvSpPr/>
          <p:nvPr>
            <p:custDataLst>
              <p:tags r:id="rId2"/>
            </p:custDataLst>
          </p:nvPr>
        </p:nvSpPr>
        <p:spPr>
          <a:xfrm>
            <a:off x="3474179" y="145355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5" name="StatUp">
            <a:extLst>
              <a:ext uri="{FF2B5EF4-FFF2-40B4-BE49-F238E27FC236}">
                <a16:creationId xmlns:a16="http://schemas.microsoft.com/office/drawing/2014/main" id="{E6B0EBDA-0156-4F69-AD49-82D820629C70}"/>
              </a:ext>
            </a:extLst>
          </p:cNvPr>
          <p:cNvSpPr/>
          <p:nvPr>
            <p:custDataLst>
              <p:tags r:id="rId3"/>
            </p:custDataLst>
          </p:nvPr>
        </p:nvSpPr>
        <p:spPr>
          <a:xfrm>
            <a:off x="3510797" y="393005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6" name="StatUp">
            <a:extLst>
              <a:ext uri="{FF2B5EF4-FFF2-40B4-BE49-F238E27FC236}">
                <a16:creationId xmlns:a16="http://schemas.microsoft.com/office/drawing/2014/main" id="{E6B0EBDA-0156-4F69-AD49-82D820629C70}"/>
              </a:ext>
            </a:extLst>
          </p:cNvPr>
          <p:cNvSpPr/>
          <p:nvPr>
            <p:custDataLst>
              <p:tags r:id="rId4"/>
            </p:custDataLst>
          </p:nvPr>
        </p:nvSpPr>
        <p:spPr>
          <a:xfrm>
            <a:off x="3437561" y="475555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3" name="StatUp">
            <a:extLst>
              <a:ext uri="{FF2B5EF4-FFF2-40B4-BE49-F238E27FC236}">
                <a16:creationId xmlns:a16="http://schemas.microsoft.com/office/drawing/2014/main" id="{E6B0EBDA-0156-4F69-AD49-82D820629C70}"/>
              </a:ext>
            </a:extLst>
          </p:cNvPr>
          <p:cNvSpPr/>
          <p:nvPr>
            <p:custDataLst>
              <p:tags r:id="rId5"/>
            </p:custDataLst>
          </p:nvPr>
        </p:nvSpPr>
        <p:spPr>
          <a:xfrm>
            <a:off x="3547416" y="558105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4" name="TextBox 13">
            <a:extLst>
              <a:ext uri="{FF2B5EF4-FFF2-40B4-BE49-F238E27FC236}">
                <a16:creationId xmlns:a16="http://schemas.microsoft.com/office/drawing/2014/main" id="{54B789E9-5553-E0B9-9A09-2D193D97CAD5}"/>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 or 2021</a:t>
            </a:r>
          </a:p>
        </p:txBody>
      </p:sp>
    </p:spTree>
    <p:extLst>
      <p:ext uri="{BB962C8B-B14F-4D97-AF65-F5344CB8AC3E}">
        <p14:creationId xmlns:p14="http://schemas.microsoft.com/office/powerpoint/2010/main" val="35929728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Driver Detail: Delivery</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Arial Nova Light"/>
                <a:ea typeface="+mn-ea"/>
                <a:cs typeface="+mn-cs"/>
              </a:rPr>
              <a:t>1</a:t>
            </a:r>
            <a:r>
              <a:rPr lang="en-US" sz="7200" dirty="0">
                <a:solidFill>
                  <a:srgbClr val="FFFFFF"/>
                </a:solidFill>
                <a:latin typeface="Arial Nova Light"/>
              </a:rPr>
              <a:t>1</a:t>
            </a:r>
            <a:endParaRPr kumimoji="0" lang="en-US" sz="72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3589626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FF23-A64A-4092-AB88-402BCC600E5F}"/>
              </a:ext>
            </a:extLst>
          </p:cNvPr>
          <p:cNvSpPr>
            <a:spLocks noGrp="1"/>
          </p:cNvSpPr>
          <p:nvPr>
            <p:ph type="title"/>
          </p:nvPr>
        </p:nvSpPr>
        <p:spPr/>
        <p:txBody>
          <a:bodyPr/>
          <a:lstStyle/>
          <a:p>
            <a:r>
              <a:rPr lang="en-US" dirty="0"/>
              <a:t>Introduction and Methodology</a:t>
            </a:r>
          </a:p>
        </p:txBody>
      </p:sp>
      <p:sp>
        <p:nvSpPr>
          <p:cNvPr id="3" name="Content Placeholder 2">
            <a:extLst>
              <a:ext uri="{FF2B5EF4-FFF2-40B4-BE49-F238E27FC236}">
                <a16:creationId xmlns:a16="http://schemas.microsoft.com/office/drawing/2014/main" id="{6458E388-23E9-4B67-A65F-81BE01DF255B}"/>
              </a:ext>
            </a:extLst>
          </p:cNvPr>
          <p:cNvSpPr>
            <a:spLocks noGrp="1"/>
          </p:cNvSpPr>
          <p:nvPr>
            <p:ph idx="1"/>
          </p:nvPr>
        </p:nvSpPr>
        <p:spPr/>
        <p:txBody>
          <a:bodyPr>
            <a:normAutofit/>
          </a:bodyPr>
          <a:lstStyle/>
          <a:p>
            <a:r>
              <a:rPr lang="en-US" dirty="0"/>
              <a:t>Measure customer satisfaction with NASA Earth Observing System Data and Information System (EOSDIS) at a national level for each Distributed Active Archive Center (DAAC).</a:t>
            </a:r>
          </a:p>
          <a:p>
            <a:r>
              <a:rPr lang="en-US" dirty="0"/>
              <a:t>Identify the key areas that NASA can leverage across the DAACs to continuously improve its service to its customers.</a:t>
            </a:r>
          </a:p>
          <a:p>
            <a:r>
              <a:rPr lang="en-US" dirty="0"/>
              <a:t>Assess the trends in satisfaction with NASA EOSDIS specifically in the following areas:</a:t>
            </a:r>
          </a:p>
          <a:p>
            <a:pPr lvl="1"/>
            <a:r>
              <a:rPr lang="en-US" dirty="0"/>
              <a:t>Customer Support</a:t>
            </a:r>
          </a:p>
          <a:p>
            <a:pPr lvl="1"/>
            <a:r>
              <a:rPr lang="en-US" dirty="0"/>
              <a:t>Product Selection and Order</a:t>
            </a:r>
          </a:p>
          <a:p>
            <a:pPr lvl="1"/>
            <a:r>
              <a:rPr lang="en-US" dirty="0"/>
              <a:t>Product Search</a:t>
            </a:r>
          </a:p>
          <a:p>
            <a:pPr lvl="1"/>
            <a:r>
              <a:rPr lang="en-US" dirty="0"/>
              <a:t>Product Documentation</a:t>
            </a:r>
          </a:p>
          <a:p>
            <a:pPr lvl="1"/>
            <a:r>
              <a:rPr lang="en-US" dirty="0"/>
              <a:t>Product Quality</a:t>
            </a:r>
          </a:p>
          <a:p>
            <a:pPr lvl="1"/>
            <a:r>
              <a:rPr lang="en-US" dirty="0"/>
              <a:t>Delivery</a:t>
            </a:r>
          </a:p>
          <a:p>
            <a:endParaRPr lang="en-US" dirty="0"/>
          </a:p>
          <a:p>
            <a:endParaRPr lang="en-US" dirty="0"/>
          </a:p>
        </p:txBody>
      </p:sp>
    </p:spTree>
    <p:extLst>
      <p:ext uri="{BB962C8B-B14F-4D97-AF65-F5344CB8AC3E}">
        <p14:creationId xmlns:p14="http://schemas.microsoft.com/office/powerpoint/2010/main" val="3387988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7728F-2C75-4F23-A596-E7C52EE1A511}"/>
              </a:ext>
            </a:extLst>
          </p:cNvPr>
          <p:cNvSpPr>
            <a:spLocks noGrp="1"/>
          </p:cNvSpPr>
          <p:nvPr>
            <p:ph type="title"/>
          </p:nvPr>
        </p:nvSpPr>
        <p:spPr/>
        <p:txBody>
          <a:bodyPr/>
          <a:lstStyle/>
          <a:p>
            <a:pPr>
              <a:defRPr/>
            </a:pPr>
            <a:r>
              <a:rPr lang="en-US" dirty="0"/>
              <a:t>Delivery</a:t>
            </a:r>
          </a:p>
        </p:txBody>
      </p:sp>
      <p:sp>
        <p:nvSpPr>
          <p:cNvPr id="3" name="Text Placeholder 2">
            <a:extLst>
              <a:ext uri="{FF2B5EF4-FFF2-40B4-BE49-F238E27FC236}">
                <a16:creationId xmlns:a16="http://schemas.microsoft.com/office/drawing/2014/main" id="{410D5B33-D6AD-47F5-B35F-F3AEFC13CBFA}"/>
              </a:ext>
            </a:extLst>
          </p:cNvPr>
          <p:cNvSpPr>
            <a:spLocks noGrp="1"/>
          </p:cNvSpPr>
          <p:nvPr>
            <p:ph type="body" sz="quarter" idx="10"/>
          </p:nvPr>
        </p:nvSpPr>
        <p:spPr/>
        <p:txBody>
          <a:bodyPr/>
          <a:lstStyle/>
          <a:p>
            <a:r>
              <a:rPr lang="en-US" dirty="0"/>
              <a:t>After scoring 84 since 2018, Delivery gained two points in 2022.</a:t>
            </a:r>
          </a:p>
        </p:txBody>
      </p:sp>
      <p:graphicFrame>
        <p:nvGraphicFramePr>
          <p:cNvPr id="4" name="LVMVChart">
            <a:extLst>
              <a:ext uri="{FF2B5EF4-FFF2-40B4-BE49-F238E27FC236}">
                <a16:creationId xmlns:a16="http://schemas.microsoft.com/office/drawing/2014/main" id="{B17B2E66-1240-4E9D-96AF-9790874C2641}"/>
              </a:ext>
            </a:extLst>
          </p:cNvPr>
          <p:cNvGraphicFramePr>
            <a:graphicFrameLocks/>
          </p:cNvGraphicFramePr>
          <p:nvPr>
            <p:custDataLst>
              <p:tags r:id="rId1"/>
            </p:custDataLst>
          </p:nvPr>
        </p:nvGraphicFramePr>
        <p:xfrm>
          <a:off x="3655386" y="900576"/>
          <a:ext cx="8693624" cy="3683829"/>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LVMVTable">
            <a:extLst>
              <a:ext uri="{FF2B5EF4-FFF2-40B4-BE49-F238E27FC236}">
                <a16:creationId xmlns:a16="http://schemas.microsoft.com/office/drawing/2014/main" id="{175A8CA6-5E0E-409E-B0B0-F48C91D2B362}"/>
              </a:ext>
            </a:extLst>
          </p:cNvPr>
          <p:cNvGraphicFramePr>
            <a:graphicFrameLocks noGrp="1"/>
          </p:cNvGraphicFramePr>
          <p:nvPr>
            <p:custDataLst>
              <p:tags r:id="rId2"/>
            </p:custDataLst>
          </p:nvPr>
        </p:nvGraphicFramePr>
        <p:xfrm>
          <a:off x="3965678" y="4161025"/>
          <a:ext cx="7863840" cy="853804"/>
        </p:xfrm>
        <a:graphic>
          <a:graphicData uri="http://schemas.openxmlformats.org/drawingml/2006/table">
            <a:tbl>
              <a:tblPr>
                <a:tableStyleId>{5C22544A-7EE6-4342-B048-85BDC9FD1C3A}</a:tableStyleId>
              </a:tblPr>
              <a:tblGrid>
                <a:gridCol w="2194560">
                  <a:extLst>
                    <a:ext uri="{9D8B030D-6E8A-4147-A177-3AD203B41FA5}">
                      <a16:colId xmlns:a16="http://schemas.microsoft.com/office/drawing/2014/main" val="851001335"/>
                    </a:ext>
                  </a:extLst>
                </a:gridCol>
                <a:gridCol w="1133856">
                  <a:extLst>
                    <a:ext uri="{9D8B030D-6E8A-4147-A177-3AD203B41FA5}">
                      <a16:colId xmlns:a16="http://schemas.microsoft.com/office/drawing/2014/main" val="3507797386"/>
                    </a:ext>
                  </a:extLst>
                </a:gridCol>
                <a:gridCol w="1133856">
                  <a:extLst>
                    <a:ext uri="{9D8B030D-6E8A-4147-A177-3AD203B41FA5}">
                      <a16:colId xmlns:a16="http://schemas.microsoft.com/office/drawing/2014/main" val="1597451374"/>
                    </a:ext>
                  </a:extLst>
                </a:gridCol>
                <a:gridCol w="1133856">
                  <a:extLst>
                    <a:ext uri="{9D8B030D-6E8A-4147-A177-3AD203B41FA5}">
                      <a16:colId xmlns:a16="http://schemas.microsoft.com/office/drawing/2014/main" val="1534046594"/>
                    </a:ext>
                  </a:extLst>
                </a:gridCol>
                <a:gridCol w="1133856">
                  <a:extLst>
                    <a:ext uri="{9D8B030D-6E8A-4147-A177-3AD203B41FA5}">
                      <a16:colId xmlns:a16="http://schemas.microsoft.com/office/drawing/2014/main" val="729965784"/>
                    </a:ext>
                  </a:extLst>
                </a:gridCol>
                <a:gridCol w="1133856">
                  <a:extLst>
                    <a:ext uri="{9D8B030D-6E8A-4147-A177-3AD203B41FA5}">
                      <a16:colId xmlns:a16="http://schemas.microsoft.com/office/drawing/2014/main" val="1667076735"/>
                    </a:ext>
                  </a:extLst>
                </a:gridCol>
              </a:tblGrid>
              <a:tr h="213451">
                <a:tc>
                  <a:txBody>
                    <a:bodyPr/>
                    <a:lstStyle/>
                    <a:p>
                      <a:pPr algn="l" fontAlgn="b"/>
                      <a:r>
                        <a:rPr lang="en-US" sz="1200" b="0" i="0" u="none" strike="noStrike" dirty="0">
                          <a:solidFill>
                            <a:srgbClr val="000000"/>
                          </a:solidFill>
                          <a:effectLst/>
                          <a:latin typeface="Arial Nova Light" panose="020B0304020202020204" pitchFamily="34" charset="0"/>
                        </a:rPr>
                        <a:t>Sample Size</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1725</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4384</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0</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rtl="0" fontAlgn="b">
                        <a:defRPr/>
                      </a:pPr>
                      <a:r>
                        <a:rPr lang="en-US" sz="1200" b="0" i="0" u="none" strike="noStrike" dirty="0">
                          <a:solidFill>
                            <a:schemeClr val="bg2">
                              <a:lumMod val="10000"/>
                            </a:schemeClr>
                          </a:solidFill>
                          <a:effectLst/>
                          <a:latin typeface="Arial Nova Light" panose="020B0304020202020204" pitchFamily="34" charset="0"/>
                        </a:rPr>
                        <a:t>2342</a:t>
                      </a:r>
                    </a:p>
                  </a:txBody>
                  <a:tcPr marL="9525" marR="9525" marT="9525" marB="0" anchor="ctr">
                    <a:lnL w="12700" cmpd="sng">
                      <a:noFill/>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73189560"/>
                  </a:ext>
                </a:extLst>
              </a:tr>
              <a:tr h="213451">
                <a:tc>
                  <a:txBody>
                    <a:bodyPr/>
                    <a:lstStyle/>
                    <a:p>
                      <a:pPr algn="l" rtl="0" fontAlgn="b">
                        <a:defRPr/>
                      </a:pPr>
                      <a:r>
                        <a:rPr lang="en-US" sz="1200" b="0" i="0" u="none" strike="noStrike" dirty="0">
                          <a:solidFill>
                            <a:srgbClr val="FFFFFF"/>
                          </a:solidFill>
                          <a:effectLst/>
                          <a:latin typeface="Arial Nova Light" panose="020B0304020202020204" pitchFamily="34" charset="0"/>
                        </a:rPr>
                        <a:t>Delivery</a:t>
                      </a:r>
                    </a:p>
                  </a:txBody>
                  <a:tcPr marL="9525" marR="9525" marT="9525"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84</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84</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tc>
                  <a:txBody>
                    <a:bodyPr/>
                    <a:lstStyle/>
                    <a:p>
                      <a:pPr algn="ctr" fontAlgn="ctr">
                        <a:defRPr/>
                      </a:pPr>
                      <a:r>
                        <a:rPr lang="en-US" sz="1200" b="0" i="0" u="none" strike="noStrike" dirty="0">
                          <a:solidFill>
                            <a:schemeClr val="bg1"/>
                          </a:solidFill>
                          <a:effectLst/>
                          <a:latin typeface="Arial Nova Light" panose="020B0304020202020204" pitchFamily="34" charset="0"/>
                        </a:rPr>
                        <a:t>86</a:t>
                      </a:r>
                    </a:p>
                  </a:txBody>
                  <a:tcPr marL="7620" marR="7620" marT="7620" marB="0" anchor="ctr">
                    <a:lnL w="12700" cmpd="sng">
                      <a:noFill/>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466819254"/>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Convenience of delivery method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86</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7"/>
                  </a:ext>
                </a:extLst>
              </a:tr>
              <a:tr h="213451">
                <a:tc>
                  <a:txBody>
                    <a:bodyPr/>
                    <a:lstStyle/>
                    <a:p>
                      <a:pPr algn="l" rtl="0" fontAlgn="b">
                        <a:defRPr/>
                      </a:pPr>
                      <a:r>
                        <a:rPr lang="en-US" sz="1200" b="0" i="0" u="none" strike="noStrike" dirty="0">
                          <a:solidFill>
                            <a:srgbClr val="3F3F3F"/>
                          </a:solidFill>
                          <a:effectLst/>
                          <a:latin typeface="Arial Nova Light" panose="020B0304020202020204" pitchFamily="34" charset="0"/>
                        </a:rPr>
                        <a:t>Speed of delivery method</a:t>
                      </a:r>
                    </a:p>
                  </a:txBody>
                  <a:tcPr marL="9525" marR="9525" marT="9525"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84</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defRPr/>
                      </a:pPr>
                      <a:r>
                        <a:rPr lang="en-US" sz="1200" b="0" i="0" u="none" strike="noStrike" dirty="0">
                          <a:effectLst/>
                          <a:latin typeface="Arial Nova Light" panose="020B0304020202020204" pitchFamily="34" charset="0"/>
                        </a:rPr>
                        <a:t>85</a:t>
                      </a:r>
                    </a:p>
                  </a:txBody>
                  <a:tcPr marL="7620" marR="7620" marT="762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719356188"/>
                  </a:ext>
                </a:extLst>
              </a:tr>
            </a:tbl>
          </a:graphicData>
        </a:graphic>
      </p:graphicFrame>
      <p:sp>
        <p:nvSpPr>
          <p:cNvPr id="6" name="TextBox 5">
            <a:extLst>
              <a:ext uri="{FF2B5EF4-FFF2-40B4-BE49-F238E27FC236}">
                <a16:creationId xmlns:a16="http://schemas.microsoft.com/office/drawing/2014/main" id="{AE58CD56-8DD9-479B-849D-3847B7AA7177}"/>
              </a:ext>
            </a:extLst>
          </p:cNvPr>
          <p:cNvSpPr txBox="1"/>
          <p:nvPr>
            <p:custDataLst>
              <p:tags r:id="rId3"/>
            </p:custDataLst>
          </p:nvPr>
        </p:nvSpPr>
        <p:spPr>
          <a:xfrm>
            <a:off x="6221101" y="1374773"/>
            <a:ext cx="5608949"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F3F3F"/>
                </a:solidFill>
                <a:effectLst/>
                <a:uLnTx/>
                <a:uFillTx/>
                <a:latin typeface="Arial Nova" panose="020B0504020202020204" pitchFamily="34" charset="0"/>
                <a:ea typeface="+mn-ea"/>
                <a:cs typeface="+mn-cs"/>
              </a:rPr>
              <a:t>Delivery</a:t>
            </a:r>
          </a:p>
        </p:txBody>
      </p:sp>
      <p:sp>
        <p:nvSpPr>
          <p:cNvPr id="8" name="TextBox 7">
            <a:extLst>
              <a:ext uri="{FF2B5EF4-FFF2-40B4-BE49-F238E27FC236}">
                <a16:creationId xmlns:a16="http://schemas.microsoft.com/office/drawing/2014/main" id="{32723170-BB10-4660-85A4-3A2741486DFE}"/>
              </a:ext>
            </a:extLst>
          </p:cNvPr>
          <p:cNvSpPr txBox="1"/>
          <p:nvPr/>
        </p:nvSpPr>
        <p:spPr>
          <a:xfrm>
            <a:off x="2441971" y="6470724"/>
            <a:ext cx="343282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Nova Light"/>
                <a:ea typeface="+mn-ea"/>
                <a:cs typeface="+mn-cs"/>
              </a:rPr>
              <a:t>Indicates change is significant at 90% confidence</a:t>
            </a:r>
          </a:p>
        </p:txBody>
      </p:sp>
      <p:sp>
        <p:nvSpPr>
          <p:cNvPr id="9" name="StatUp">
            <a:extLst>
              <a:ext uri="{FF2B5EF4-FFF2-40B4-BE49-F238E27FC236}">
                <a16:creationId xmlns:a16="http://schemas.microsoft.com/office/drawing/2014/main" id="{E6B0EBDA-0156-4F69-AD49-82D820629C70}"/>
              </a:ext>
            </a:extLst>
          </p:cNvPr>
          <p:cNvSpPr/>
          <p:nvPr/>
        </p:nvSpPr>
        <p:spPr>
          <a:xfrm>
            <a:off x="2197820" y="6550039"/>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0" name="StatDown">
            <a:extLst>
              <a:ext uri="{FF2B5EF4-FFF2-40B4-BE49-F238E27FC236}">
                <a16:creationId xmlns:a16="http://schemas.microsoft.com/office/drawing/2014/main" id="{A7D95C8B-96E0-4114-90D3-CB99D05E775A}"/>
              </a:ext>
            </a:extLst>
          </p:cNvPr>
          <p:cNvSpPr/>
          <p:nvPr/>
        </p:nvSpPr>
        <p:spPr>
          <a:xfrm rot="10800000">
            <a:off x="2341959" y="6546210"/>
            <a:ext cx="100012"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sp>
        <p:nvSpPr>
          <p:cNvPr id="7" name="TextBox 6">
            <a:extLst>
              <a:ext uri="{FF2B5EF4-FFF2-40B4-BE49-F238E27FC236}">
                <a16:creationId xmlns:a16="http://schemas.microsoft.com/office/drawing/2014/main" id="{0B106576-4763-1029-F2FA-2E6FACC12D4D}"/>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 or 2021</a:t>
            </a:r>
          </a:p>
        </p:txBody>
      </p:sp>
    </p:spTree>
    <p:extLst>
      <p:ext uri="{BB962C8B-B14F-4D97-AF65-F5344CB8AC3E}">
        <p14:creationId xmlns:p14="http://schemas.microsoft.com/office/powerpoint/2010/main" val="42920624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DD5090-CAFD-4293-AA08-4036F13042CE}"/>
              </a:ext>
            </a:extLst>
          </p:cNvPr>
          <p:cNvSpPr>
            <a:spLocks noGrp="1"/>
          </p:cNvSpPr>
          <p:nvPr>
            <p:ph type="title"/>
          </p:nvPr>
        </p:nvSpPr>
        <p:spPr/>
        <p:txBody>
          <a:bodyPr/>
          <a:lstStyle/>
          <a:p>
            <a:pPr>
              <a:defRPr/>
            </a:pPr>
            <a:r>
              <a:rPr lang="en-US" dirty="0"/>
              <a:t>Delivery: Two-Year Comparison by DAAC</a:t>
            </a:r>
          </a:p>
        </p:txBody>
      </p:sp>
      <p:sp>
        <p:nvSpPr>
          <p:cNvPr id="2" name="Text Placeholder 1">
            <a:extLst>
              <a:ext uri="{FF2B5EF4-FFF2-40B4-BE49-F238E27FC236}">
                <a16:creationId xmlns:a16="http://schemas.microsoft.com/office/drawing/2014/main" id="{19F9FFED-13EC-4361-A07E-D9A566FAB2EC}"/>
              </a:ext>
            </a:extLst>
          </p:cNvPr>
          <p:cNvSpPr>
            <a:spLocks noGrp="1"/>
          </p:cNvSpPr>
          <p:nvPr>
            <p:ph type="body" sz="quarter" idx="10"/>
          </p:nvPr>
        </p:nvSpPr>
        <p:spPr/>
        <p:txBody>
          <a:bodyPr/>
          <a:lstStyle/>
          <a:p>
            <a:r>
              <a:rPr lang="en-US" dirty="0"/>
              <a:t>DAAC scores range from 81 to 90.</a:t>
            </a:r>
          </a:p>
        </p:txBody>
      </p:sp>
      <p:graphicFrame>
        <p:nvGraphicFramePr>
          <p:cNvPr id="7" name="4Year" descr="Demo bar chart showing which IT services/equipment required assistance with in the past year. For a full data readout, reference appendix. ">
            <a:extLst>
              <a:ext uri="{FF2B5EF4-FFF2-40B4-BE49-F238E27FC236}">
                <a16:creationId xmlns:a16="http://schemas.microsoft.com/office/drawing/2014/main" id="{45EC8379-74BA-44A6-839E-76792DDB24D7}"/>
              </a:ext>
            </a:extLst>
          </p:cNvPr>
          <p:cNvGraphicFramePr/>
          <p:nvPr>
            <p:custDataLst>
              <p:tags r:id="rId1"/>
            </p:custDataLst>
          </p:nvPr>
        </p:nvGraphicFramePr>
        <p:xfrm>
          <a:off x="516649" y="923544"/>
          <a:ext cx="6638294" cy="545780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8" name="4Year" descr="Demo bar chart showing which IT services/equipment required assistance with in the past year. For a full data readout, reference appendix. ">
            <a:extLst>
              <a:ext uri="{FF2B5EF4-FFF2-40B4-BE49-F238E27FC236}">
                <a16:creationId xmlns:a16="http://schemas.microsoft.com/office/drawing/2014/main" id="{94514CFF-C4AD-4294-96B7-63FC7A288FEE}"/>
              </a:ext>
            </a:extLst>
          </p:cNvPr>
          <p:cNvGraphicFramePr/>
          <p:nvPr>
            <p:custDataLst>
              <p:tags r:id="rId2"/>
            </p:custDataLst>
          </p:nvPr>
        </p:nvGraphicFramePr>
        <p:xfrm>
          <a:off x="4676816" y="923543"/>
          <a:ext cx="3678277" cy="5457801"/>
        </p:xfrm>
        <a:graphic>
          <a:graphicData uri="http://schemas.openxmlformats.org/drawingml/2006/chart">
            <c:chart xmlns:c="http://schemas.openxmlformats.org/drawingml/2006/chart" xmlns:r="http://schemas.openxmlformats.org/officeDocument/2006/relationships" r:id="rId8"/>
          </a:graphicData>
        </a:graphic>
      </p:graphicFrame>
      <p:grpSp>
        <p:nvGrpSpPr>
          <p:cNvPr id="9" name="Group 8">
            <a:extLst>
              <a:ext uri="{FF2B5EF4-FFF2-40B4-BE49-F238E27FC236}">
                <a16:creationId xmlns:a16="http://schemas.microsoft.com/office/drawing/2014/main" id="{89EDD111-B5DF-4E92-88B7-C0C4417B0A82}"/>
              </a:ext>
            </a:extLst>
          </p:cNvPr>
          <p:cNvGrpSpPr/>
          <p:nvPr/>
        </p:nvGrpSpPr>
        <p:grpSpPr>
          <a:xfrm>
            <a:off x="2197820" y="6413574"/>
            <a:ext cx="3898180" cy="246221"/>
            <a:chOff x="2197820" y="6470724"/>
            <a:chExt cx="3898180" cy="246221"/>
          </a:xfrm>
        </p:grpSpPr>
        <p:sp>
          <p:nvSpPr>
            <p:cNvPr id="10" name="TextBox 9">
              <a:extLst>
                <a:ext uri="{FF2B5EF4-FFF2-40B4-BE49-F238E27FC236}">
                  <a16:creationId xmlns:a16="http://schemas.microsoft.com/office/drawing/2014/main" id="{D3CA9227-E88C-4083-9FB2-D8BD7D2E6869}"/>
                </a:ext>
              </a:extLst>
            </p:cNvPr>
            <p:cNvSpPr txBox="1"/>
            <p:nvPr/>
          </p:nvSpPr>
          <p:spPr>
            <a:xfrm>
              <a:off x="2456659" y="6470724"/>
              <a:ext cx="3639341" cy="246221"/>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1" u="none" strike="noStrike" kern="1200" cap="none" spc="0" normalizeH="0" baseline="0" noProof="0" dirty="0">
                  <a:ln>
                    <a:noFill/>
                  </a:ln>
                  <a:solidFill>
                    <a:srgbClr val="3F3F3F"/>
                  </a:solidFill>
                  <a:effectLst/>
                  <a:uLnTx/>
                  <a:uFillTx/>
                  <a:latin typeface="Arial" pitchFamily="34" charset="0"/>
                  <a:ea typeface="+mn-ea"/>
                  <a:cs typeface="+mn-cs"/>
                </a:rPr>
                <a:t>Indicates change is significant at 90% confidence</a:t>
              </a:r>
            </a:p>
          </p:txBody>
        </p:sp>
        <p:sp>
          <p:nvSpPr>
            <p:cNvPr id="11" name="StatUp">
              <a:extLst>
                <a:ext uri="{FF2B5EF4-FFF2-40B4-BE49-F238E27FC236}">
                  <a16:creationId xmlns:a16="http://schemas.microsoft.com/office/drawing/2014/main" id="{10EB7178-E318-4748-8BE3-EA11033D4C47}"/>
                </a:ext>
              </a:extLst>
            </p:cNvPr>
            <p:cNvSpPr/>
            <p:nvPr/>
          </p:nvSpPr>
          <p:spPr>
            <a:xfrm>
              <a:off x="2197820" y="6550039"/>
              <a:ext cx="106029"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12" name="StatDown">
              <a:extLst>
                <a:ext uri="{FF2B5EF4-FFF2-40B4-BE49-F238E27FC236}">
                  <a16:creationId xmlns:a16="http://schemas.microsoft.com/office/drawing/2014/main" id="{E19B7699-D192-409A-9A1B-26A9F88756B0}"/>
                </a:ext>
              </a:extLst>
            </p:cNvPr>
            <p:cNvSpPr/>
            <p:nvPr/>
          </p:nvSpPr>
          <p:spPr>
            <a:xfrm rot="10800000">
              <a:off x="2350630" y="6546210"/>
              <a:ext cx="106029" cy="95250"/>
            </a:xfrm>
            <a:prstGeom prst="triangle">
              <a:avLst/>
            </a:prstGeom>
            <a:solidFill>
              <a:srgbClr val="EF9562"/>
            </a:solidFill>
            <a:ln>
              <a:solidFill>
                <a:srgbClr val="EF9562"/>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0000"/>
                </a:solidFill>
                <a:effectLst/>
                <a:uLnTx/>
                <a:uFillTx/>
                <a:latin typeface="Arial Nova Light"/>
                <a:ea typeface="+mn-ea"/>
                <a:cs typeface="+mn-cs"/>
              </a:endParaRPr>
            </a:p>
          </p:txBody>
        </p:sp>
      </p:grpSp>
      <p:sp>
        <p:nvSpPr>
          <p:cNvPr id="3" name="StatUp">
            <a:extLst>
              <a:ext uri="{FF2B5EF4-FFF2-40B4-BE49-F238E27FC236}">
                <a16:creationId xmlns:a16="http://schemas.microsoft.com/office/drawing/2014/main" id="{E6B0EBDA-0156-4F69-AD49-82D820629C70}"/>
              </a:ext>
            </a:extLst>
          </p:cNvPr>
          <p:cNvSpPr/>
          <p:nvPr>
            <p:custDataLst>
              <p:tags r:id="rId3"/>
            </p:custDataLst>
          </p:nvPr>
        </p:nvSpPr>
        <p:spPr>
          <a:xfrm>
            <a:off x="3584034" y="3930058"/>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5" name="StatUp">
            <a:extLst>
              <a:ext uri="{FF2B5EF4-FFF2-40B4-BE49-F238E27FC236}">
                <a16:creationId xmlns:a16="http://schemas.microsoft.com/office/drawing/2014/main" id="{E6B0EBDA-0156-4F69-AD49-82D820629C70}"/>
              </a:ext>
            </a:extLst>
          </p:cNvPr>
          <p:cNvSpPr/>
          <p:nvPr>
            <p:custDataLst>
              <p:tags r:id="rId4"/>
            </p:custDataLst>
          </p:nvPr>
        </p:nvSpPr>
        <p:spPr>
          <a:xfrm>
            <a:off x="7464122" y="5592346"/>
            <a:ext cx="100012" cy="95250"/>
          </a:xfrm>
          <a:prstGeom prst="triangl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6" name="TextBox 5">
            <a:extLst>
              <a:ext uri="{FF2B5EF4-FFF2-40B4-BE49-F238E27FC236}">
                <a16:creationId xmlns:a16="http://schemas.microsoft.com/office/drawing/2014/main" id="{424CCD8B-4898-D400-7015-A19BC75D3F7B}"/>
              </a:ext>
            </a:extLst>
          </p:cNvPr>
          <p:cNvSpPr txBox="1"/>
          <p:nvPr/>
        </p:nvSpPr>
        <p:spPr>
          <a:xfrm>
            <a:off x="5938787" y="6466746"/>
            <a:ext cx="3432820" cy="246221"/>
          </a:xfrm>
          <a:prstGeom prst="rect">
            <a:avLst/>
          </a:prstGeom>
          <a:noFill/>
        </p:spPr>
        <p:txBody>
          <a:bodyPr wrap="square" rtlCol="0">
            <a:spAutoFit/>
          </a:bodyPr>
          <a:lstStyle/>
          <a:p>
            <a:pPr lvl="0" algn="r">
              <a:defRPr/>
            </a:pPr>
            <a:r>
              <a:rPr lang="en-US" sz="1000" i="1" dirty="0">
                <a:solidFill>
                  <a:srgbClr val="3F3F3F"/>
                </a:solidFill>
              </a:rPr>
              <a:t>Question not asked in 2019 or 2021</a:t>
            </a:r>
          </a:p>
        </p:txBody>
      </p:sp>
    </p:spTree>
    <p:extLst>
      <p:ext uri="{BB962C8B-B14F-4D97-AF65-F5344CB8AC3E}">
        <p14:creationId xmlns:p14="http://schemas.microsoft.com/office/powerpoint/2010/main" val="125262596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Appendix</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Arial Nova Light"/>
                <a:ea typeface="+mn-ea"/>
                <a:cs typeface="+mn-cs"/>
              </a:rPr>
              <a:t>12</a:t>
            </a: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13480718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0763-2893-43BD-9B52-9DD1A273A6EF}"/>
              </a:ext>
            </a:extLst>
          </p:cNvPr>
          <p:cNvSpPr>
            <a:spLocks noGrp="1"/>
          </p:cNvSpPr>
          <p:nvPr>
            <p:ph type="title"/>
          </p:nvPr>
        </p:nvSpPr>
        <p:spPr/>
        <p:txBody>
          <a:bodyPr/>
          <a:lstStyle/>
          <a:p>
            <a:r>
              <a:rPr lang="en-US" dirty="0"/>
              <a:t>Appendix</a:t>
            </a:r>
          </a:p>
        </p:txBody>
      </p:sp>
      <p:graphicFrame>
        <p:nvGraphicFramePr>
          <p:cNvPr id="3" name="Table 2">
            <a:extLst>
              <a:ext uri="{FF2B5EF4-FFF2-40B4-BE49-F238E27FC236}">
                <a16:creationId xmlns:a16="http://schemas.microsoft.com/office/drawing/2014/main" id="{075C9D41-4B79-4654-81C4-D6F63DDB2212}"/>
              </a:ext>
            </a:extLst>
          </p:cNvPr>
          <p:cNvGraphicFramePr>
            <a:graphicFrameLocks noGrp="1"/>
          </p:cNvGraphicFramePr>
          <p:nvPr>
            <p:extLst>
              <p:ext uri="{D42A27DB-BD31-4B8C-83A1-F6EECF244321}">
                <p14:modId xmlns:p14="http://schemas.microsoft.com/office/powerpoint/2010/main" val="1609922647"/>
              </p:ext>
            </p:extLst>
          </p:nvPr>
        </p:nvGraphicFramePr>
        <p:xfrm>
          <a:off x="2397103" y="922713"/>
          <a:ext cx="7466931" cy="5357633"/>
        </p:xfrm>
        <a:graphic>
          <a:graphicData uri="http://schemas.openxmlformats.org/drawingml/2006/table">
            <a:tbl>
              <a:tblPr/>
              <a:tblGrid>
                <a:gridCol w="4965282">
                  <a:extLst>
                    <a:ext uri="{9D8B030D-6E8A-4147-A177-3AD203B41FA5}">
                      <a16:colId xmlns:a16="http://schemas.microsoft.com/office/drawing/2014/main" val="1322976687"/>
                    </a:ext>
                  </a:extLst>
                </a:gridCol>
                <a:gridCol w="1461175">
                  <a:extLst>
                    <a:ext uri="{9D8B030D-6E8A-4147-A177-3AD203B41FA5}">
                      <a16:colId xmlns:a16="http://schemas.microsoft.com/office/drawing/2014/main" val="845583092"/>
                    </a:ext>
                  </a:extLst>
                </a:gridCol>
                <a:gridCol w="1040474">
                  <a:extLst>
                    <a:ext uri="{9D8B030D-6E8A-4147-A177-3AD203B41FA5}">
                      <a16:colId xmlns:a16="http://schemas.microsoft.com/office/drawing/2014/main" val="3263062520"/>
                    </a:ext>
                  </a:extLst>
                </a:gridCol>
              </a:tblGrid>
              <a:tr h="265568">
                <a:tc>
                  <a:txBody>
                    <a:bodyPr/>
                    <a:lstStyle/>
                    <a:p>
                      <a:pPr algn="l" fontAlgn="b"/>
                      <a:endParaRPr lang="en-US" sz="1200" b="0" i="0" u="none" strike="noStrike" dirty="0">
                        <a:solidFill>
                          <a:schemeClr val="bg1"/>
                        </a:solidFill>
                        <a:effectLst/>
                        <a:latin typeface="Arial Nova Light" panose="020B0304020202020204" pitchFamily="34" charset="0"/>
                      </a:endParaRPr>
                    </a:p>
                  </a:txBody>
                  <a:tcPr marL="9525" marR="9525" marT="9525" marB="0" anchor="ctr">
                    <a:lnL>
                      <a:noFill/>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Arial Nova Light" panose="020B0304020202020204" pitchFamily="34" charset="0"/>
                        </a:rPr>
                        <a:t>2022 Scores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0" i="0" u="none" strike="noStrike" dirty="0">
                          <a:solidFill>
                            <a:schemeClr val="bg1"/>
                          </a:solidFill>
                          <a:effectLst/>
                          <a:latin typeface="Arial Nova Light" panose="020B0304020202020204" pitchFamily="34" charset="0"/>
                        </a:rPr>
                        <a:t>Aggregate Impact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929385486"/>
                  </a:ext>
                </a:extLst>
              </a:tr>
              <a:tr h="265568">
                <a:tc>
                  <a:txBody>
                    <a:bodyPr/>
                    <a:lstStyle/>
                    <a:p>
                      <a:pPr algn="l" fontAlgn="b">
                        <a:defRPr/>
                      </a:pPr>
                      <a:r>
                        <a:rPr lang="en-US" sz="1200" b="0" i="0" u="none" strike="noStrike" dirty="0">
                          <a:effectLst/>
                          <a:latin typeface="Arial Nova Light" panose="020B0304020202020204" pitchFamily="34" charset="0"/>
                        </a:rPr>
                        <a:t>Sample Size</a:t>
                      </a:r>
                    </a:p>
                  </a:txBody>
                  <a:tcPr marL="7620" marR="7620" marT="7620" marB="0" anchor="ctr">
                    <a:lnL>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effectLst/>
                          <a:latin typeface="Arial Nova Light" panose="020B0304020202020204" pitchFamily="34" charset="0"/>
                        </a:rPr>
                        <a:t>4,582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t"/>
                      <a:endParaRPr lang="en-US" sz="1200" b="0" i="0" u="none" strike="noStrike" dirty="0">
                        <a:effectLst/>
                        <a:latin typeface="Arial Nova Light" panose="020B0304020202020204" pitchFamily="34" charset="0"/>
                      </a:endParaRP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2172914"/>
                  </a:ext>
                </a:extLst>
              </a:tr>
              <a:tr h="228600">
                <a:tc>
                  <a:txBody>
                    <a:bodyPr/>
                    <a:lstStyle/>
                    <a:p>
                      <a:pPr algn="l" fontAlgn="b">
                        <a:defRPr/>
                      </a:pPr>
                      <a:r>
                        <a:rPr lang="en-US" sz="1200" b="0" i="0" u="none" strike="noStrike" dirty="0">
                          <a:effectLst/>
                          <a:latin typeface="Arial Nova" panose="020B0504020202020204" pitchFamily="34" charset="0"/>
                        </a:rPr>
                        <a:t>Product Search</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200" b="0" i="0" u="none" strike="noStrike" dirty="0">
                          <a:effectLst/>
                          <a:latin typeface="Arial Nova Light" panose="020B0304020202020204" pitchFamily="34" charset="0"/>
                        </a:rPr>
                        <a:t>84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200" b="0" i="0" u="none" strike="noStrike">
                          <a:effectLst/>
                          <a:latin typeface="Arial Nova Light" panose="020B0304020202020204" pitchFamily="34" charset="0"/>
                        </a:rPr>
                        <a:t>0.7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38420203"/>
                  </a:ext>
                </a:extLst>
              </a:tr>
              <a:tr h="228600">
                <a:tc>
                  <a:txBody>
                    <a:bodyPr/>
                    <a:lstStyle/>
                    <a:p>
                      <a:pPr algn="l" fontAlgn="b">
                        <a:defRPr/>
                      </a:pPr>
                      <a:r>
                        <a:rPr lang="en-US" sz="1200" b="0" i="0" u="none" strike="noStrike" dirty="0">
                          <a:effectLst/>
                          <a:latin typeface="Arial Nova Light" panose="020B0304020202020204" pitchFamily="34" charset="0"/>
                        </a:rPr>
                        <a:t>Ease of using search tool/capability</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71312993"/>
                  </a:ext>
                </a:extLst>
              </a:tr>
              <a:tr h="228600">
                <a:tc>
                  <a:txBody>
                    <a:bodyPr/>
                    <a:lstStyle/>
                    <a:p>
                      <a:pPr algn="l" fontAlgn="b">
                        <a:defRPr/>
                      </a:pPr>
                      <a:r>
                        <a:rPr lang="en-US" sz="1200" b="0" i="0" u="none" strike="noStrike" dirty="0">
                          <a:effectLst/>
                          <a:latin typeface="Arial Nova Light" panose="020B0304020202020204" pitchFamily="34" charset="0"/>
                        </a:rPr>
                        <a:t>How well the search results met your needs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92494808"/>
                  </a:ext>
                </a:extLst>
              </a:tr>
              <a:tr h="228600">
                <a:tc>
                  <a:txBody>
                    <a:bodyPr/>
                    <a:lstStyle/>
                    <a:p>
                      <a:pPr algn="l" fontAlgn="b">
                        <a:defRPr/>
                      </a:pPr>
                      <a:r>
                        <a:rPr lang="en-US" sz="1200" b="0" i="0" u="none" strike="noStrike" dirty="0">
                          <a:effectLst/>
                          <a:latin typeface="Arial Nova" panose="020B0504020202020204" pitchFamily="34" charset="0"/>
                        </a:rPr>
                        <a:t>Product Selection and Order</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85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1.0</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952051636"/>
                  </a:ext>
                </a:extLst>
              </a:tr>
              <a:tr h="228600">
                <a:tc>
                  <a:txBody>
                    <a:bodyPr/>
                    <a:lstStyle/>
                    <a:p>
                      <a:pPr algn="l" fontAlgn="b">
                        <a:defRPr/>
                      </a:pPr>
                      <a:r>
                        <a:rPr lang="en-US" sz="1200" b="0" i="0" u="none" strike="noStrike" dirty="0">
                          <a:effectLst/>
                          <a:latin typeface="Arial Nova Light" panose="020B0304020202020204" pitchFamily="34" charset="0"/>
                        </a:rPr>
                        <a:t>Ease of selecting data products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27561275"/>
                  </a:ext>
                </a:extLst>
              </a:tr>
              <a:tr h="228600">
                <a:tc>
                  <a:txBody>
                    <a:bodyPr/>
                    <a:lstStyle/>
                    <a:p>
                      <a:pPr algn="l" fontAlgn="b">
                        <a:defRPr/>
                      </a:pPr>
                      <a:r>
                        <a:rPr lang="en-US" sz="1200" b="0" i="0" u="none" strike="noStrike" dirty="0">
                          <a:effectLst/>
                          <a:latin typeface="Arial Nova Light" panose="020B0304020202020204" pitchFamily="34" charset="0"/>
                        </a:rPr>
                        <a:t>Ease of requesting or ordering data products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53744013"/>
                  </a:ext>
                </a:extLst>
              </a:tr>
              <a:tr h="228600">
                <a:tc>
                  <a:txBody>
                    <a:bodyPr/>
                    <a:lstStyle/>
                    <a:p>
                      <a:pPr algn="l" fontAlgn="b">
                        <a:defRPr/>
                      </a:pPr>
                      <a:r>
                        <a:rPr lang="en-US" sz="1200" b="0" i="0" u="none" strike="noStrike" dirty="0">
                          <a:effectLst/>
                          <a:latin typeface="Arial Nova Light" panose="020B0304020202020204" pitchFamily="34" charset="0"/>
                        </a:rPr>
                        <a:t>Direct downloads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0640173"/>
                  </a:ext>
                </a:extLst>
              </a:tr>
              <a:tr h="228600">
                <a:tc>
                  <a:txBody>
                    <a:bodyPr/>
                    <a:lstStyle/>
                    <a:p>
                      <a:pPr algn="l" fontAlgn="b">
                        <a:defRPr/>
                      </a:pPr>
                      <a:r>
                        <a:rPr lang="en-US" sz="1200" b="0" i="0" u="none" strike="noStrike" dirty="0">
                          <a:effectLst/>
                          <a:latin typeface="Arial Nova" panose="020B0504020202020204" pitchFamily="34" charset="0"/>
                        </a:rPr>
                        <a:t>Delivery</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86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0.6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18629414"/>
                  </a:ext>
                </a:extLst>
              </a:tr>
              <a:tr h="228600">
                <a:tc>
                  <a:txBody>
                    <a:bodyPr/>
                    <a:lstStyle/>
                    <a:p>
                      <a:pPr algn="l" fontAlgn="b">
                        <a:defRPr/>
                      </a:pPr>
                      <a:r>
                        <a:rPr lang="en-US" sz="1200" b="0" i="0" u="none" strike="noStrike" dirty="0">
                          <a:effectLst/>
                          <a:latin typeface="Arial Nova Light" panose="020B0304020202020204" pitchFamily="34" charset="0"/>
                        </a:rPr>
                        <a:t>Convenience of delivery method</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6101797"/>
                  </a:ext>
                </a:extLst>
              </a:tr>
              <a:tr h="228600">
                <a:tc>
                  <a:txBody>
                    <a:bodyPr/>
                    <a:lstStyle/>
                    <a:p>
                      <a:pPr algn="l" fontAlgn="b">
                        <a:defRPr/>
                      </a:pPr>
                      <a:r>
                        <a:rPr lang="en-US" sz="1200" b="0" i="0" u="none" strike="noStrike" dirty="0">
                          <a:effectLst/>
                          <a:latin typeface="Arial Nova Light" panose="020B0304020202020204" pitchFamily="34" charset="0"/>
                        </a:rPr>
                        <a:t>Speed of delivery method</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948210"/>
                  </a:ext>
                </a:extLst>
              </a:tr>
              <a:tr h="228600">
                <a:tc>
                  <a:txBody>
                    <a:bodyPr/>
                    <a:lstStyle/>
                    <a:p>
                      <a:pPr algn="l" fontAlgn="b">
                        <a:defRPr/>
                      </a:pPr>
                      <a:r>
                        <a:rPr lang="en-US" sz="1200" b="0" i="0" u="none" strike="noStrike" dirty="0">
                          <a:effectLst/>
                          <a:latin typeface="Arial Nova" panose="020B0504020202020204" pitchFamily="34" charset="0"/>
                        </a:rPr>
                        <a:t>Product Quality</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87</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0.9</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48678292"/>
                  </a:ext>
                </a:extLst>
              </a:tr>
              <a:tr h="228600">
                <a:tc>
                  <a:txBody>
                    <a:bodyPr/>
                    <a:lstStyle/>
                    <a:p>
                      <a:pPr algn="l" fontAlgn="b">
                        <a:defRPr/>
                      </a:pPr>
                      <a:r>
                        <a:rPr lang="en-US" sz="1200" b="0" i="0" u="none" strike="noStrike" dirty="0">
                          <a:effectLst/>
                          <a:latin typeface="Arial Nova Light" panose="020B0304020202020204" pitchFamily="34" charset="0"/>
                        </a:rPr>
                        <a:t>Ease of using the data product(s) in the delivered format(s)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86</a:t>
                      </a:r>
                    </a:p>
                  </a:txBody>
                  <a:tcPr marL="7620" marR="7620" marT="762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379826"/>
                  </a:ext>
                </a:extLst>
              </a:tr>
              <a:tr h="228600">
                <a:tc>
                  <a:txBody>
                    <a:bodyPr/>
                    <a:lstStyle/>
                    <a:p>
                      <a:pPr algn="l" fontAlgn="b">
                        <a:defRPr/>
                      </a:pPr>
                      <a:r>
                        <a:rPr lang="en-US" sz="1200" b="0" i="0" u="none" strike="noStrike" dirty="0">
                          <a:effectLst/>
                          <a:latin typeface="Arial Nova Light" panose="020B0304020202020204" pitchFamily="34" charset="0"/>
                        </a:rPr>
                        <a:t>The degree the data product(s) matched what you originally intended to order</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87</a:t>
                      </a:r>
                    </a:p>
                  </a:txBody>
                  <a:tcPr marL="7620" marR="7620" marT="762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2791375"/>
                  </a:ext>
                </a:extLst>
              </a:tr>
              <a:tr h="228600">
                <a:tc>
                  <a:txBody>
                    <a:bodyPr/>
                    <a:lstStyle/>
                    <a:p>
                      <a:pPr algn="l" fontAlgn="b">
                        <a:defRPr/>
                      </a:pPr>
                      <a:r>
                        <a:rPr lang="en-US" sz="1200" b="0" i="0" u="none" strike="noStrike" dirty="0">
                          <a:effectLst/>
                          <a:latin typeface="Arial Nova Light" panose="020B0304020202020204" pitchFamily="34" charset="0"/>
                        </a:rPr>
                        <a:t>Degree data product helped accomplish intended goals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87</a:t>
                      </a:r>
                    </a:p>
                  </a:txBody>
                  <a:tcPr marL="7620" marR="7620" marT="762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746328217"/>
                  </a:ext>
                </a:extLst>
              </a:tr>
              <a:tr h="228600">
                <a:tc>
                  <a:txBody>
                    <a:bodyPr/>
                    <a:lstStyle/>
                    <a:p>
                      <a:pPr algn="l" fontAlgn="b">
                        <a:defRPr/>
                      </a:pPr>
                      <a:r>
                        <a:rPr lang="en-US" sz="1200" b="0" i="0" u="none" strike="noStrike" dirty="0">
                          <a:effectLst/>
                          <a:latin typeface="Arial Nova" panose="020B0504020202020204" pitchFamily="34" charset="0"/>
                        </a:rPr>
                        <a:t>Product Documentation</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83</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1.1</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754523870"/>
                  </a:ext>
                </a:extLst>
              </a:tr>
              <a:tr h="228600">
                <a:tc>
                  <a:txBody>
                    <a:bodyPr/>
                    <a:lstStyle/>
                    <a:p>
                      <a:pPr algn="l" fontAlgn="b">
                        <a:defRPr/>
                      </a:pPr>
                      <a:r>
                        <a:rPr lang="en-US" sz="1200" b="0" i="0" u="none" strike="noStrike" dirty="0">
                          <a:effectLst/>
                          <a:latin typeface="Arial Nova Light" panose="020B0304020202020204" pitchFamily="34" charset="0"/>
                        </a:rPr>
                        <a:t>Overall quality of the document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15596860"/>
                  </a:ext>
                </a:extLst>
              </a:tr>
              <a:tr h="228600">
                <a:tc>
                  <a:txBody>
                    <a:bodyPr/>
                    <a:lstStyle/>
                    <a:p>
                      <a:pPr algn="l" fontAlgn="b">
                        <a:defRPr/>
                      </a:pPr>
                      <a:r>
                        <a:rPr lang="en-US" sz="1200" b="0" i="0" u="none" strike="noStrike" dirty="0">
                          <a:effectLst/>
                          <a:latin typeface="Arial Nova Light" panose="020B0304020202020204" pitchFamily="34" charset="0"/>
                        </a:rPr>
                        <a:t>Technical level</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2620163"/>
                  </a:ext>
                </a:extLst>
              </a:tr>
              <a:tr h="228600">
                <a:tc>
                  <a:txBody>
                    <a:bodyPr/>
                    <a:lstStyle/>
                    <a:p>
                      <a:pPr algn="l" fontAlgn="b">
                        <a:defRPr/>
                      </a:pPr>
                      <a:r>
                        <a:rPr lang="en-US" sz="1200" b="0" i="0" u="none" strike="noStrike" dirty="0">
                          <a:effectLst/>
                          <a:latin typeface="Arial Nova Light" panose="020B0304020202020204" pitchFamily="34" charset="0"/>
                        </a:rPr>
                        <a:t>Organization</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65702620"/>
                  </a:ext>
                </a:extLst>
              </a:tr>
              <a:tr h="228600">
                <a:tc>
                  <a:txBody>
                    <a:bodyPr/>
                    <a:lstStyle/>
                    <a:p>
                      <a:pPr algn="l" fontAlgn="b">
                        <a:defRPr/>
                      </a:pPr>
                      <a:r>
                        <a:rPr lang="en-US" sz="1200" b="0" i="0" u="none" strike="noStrike" dirty="0">
                          <a:effectLst/>
                          <a:latin typeface="Arial Nova Light" panose="020B0304020202020204" pitchFamily="34" charset="0"/>
                        </a:rPr>
                        <a:t>Clarity and usefulness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2503140"/>
                  </a:ext>
                </a:extLst>
              </a:tr>
              <a:tr h="228600">
                <a:tc>
                  <a:txBody>
                    <a:bodyPr/>
                    <a:lstStyle/>
                    <a:p>
                      <a:pPr algn="l" fontAlgn="b">
                        <a:defRPr/>
                      </a:pPr>
                      <a:r>
                        <a:rPr lang="en-US" sz="1200" b="0" i="0" u="none" strike="noStrike" dirty="0">
                          <a:effectLst/>
                          <a:latin typeface="Arial Nova Light" panose="020B0304020202020204" pitchFamily="34" charset="0"/>
                        </a:rPr>
                        <a:t>Data documentation helped you use the data</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82</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2712901"/>
                  </a:ext>
                </a:extLst>
              </a:tr>
            </a:tbl>
          </a:graphicData>
        </a:graphic>
      </p:graphicFrame>
    </p:spTree>
    <p:extLst>
      <p:ext uri="{BB962C8B-B14F-4D97-AF65-F5344CB8AC3E}">
        <p14:creationId xmlns:p14="http://schemas.microsoft.com/office/powerpoint/2010/main" val="2097463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0763-2893-43BD-9B52-9DD1A273A6EF}"/>
              </a:ext>
            </a:extLst>
          </p:cNvPr>
          <p:cNvSpPr>
            <a:spLocks noGrp="1"/>
          </p:cNvSpPr>
          <p:nvPr>
            <p:ph type="title"/>
          </p:nvPr>
        </p:nvSpPr>
        <p:spPr/>
        <p:txBody>
          <a:bodyPr/>
          <a:lstStyle/>
          <a:p>
            <a:r>
              <a:rPr lang="en-US" dirty="0"/>
              <a:t>Appendix</a:t>
            </a:r>
          </a:p>
        </p:txBody>
      </p:sp>
      <p:graphicFrame>
        <p:nvGraphicFramePr>
          <p:cNvPr id="3" name="Table 2">
            <a:extLst>
              <a:ext uri="{FF2B5EF4-FFF2-40B4-BE49-F238E27FC236}">
                <a16:creationId xmlns:a16="http://schemas.microsoft.com/office/drawing/2014/main" id="{075C9D41-4B79-4654-81C4-D6F63DDB2212}"/>
              </a:ext>
            </a:extLst>
          </p:cNvPr>
          <p:cNvGraphicFramePr>
            <a:graphicFrameLocks noGrp="1"/>
          </p:cNvGraphicFramePr>
          <p:nvPr>
            <p:extLst>
              <p:ext uri="{D42A27DB-BD31-4B8C-83A1-F6EECF244321}">
                <p14:modId xmlns:p14="http://schemas.microsoft.com/office/powerpoint/2010/main" val="616046910"/>
              </p:ext>
            </p:extLst>
          </p:nvPr>
        </p:nvGraphicFramePr>
        <p:xfrm>
          <a:off x="2397103" y="922713"/>
          <a:ext cx="7466931" cy="5404485"/>
        </p:xfrm>
        <a:graphic>
          <a:graphicData uri="http://schemas.openxmlformats.org/drawingml/2006/table">
            <a:tbl>
              <a:tblPr/>
              <a:tblGrid>
                <a:gridCol w="4965282">
                  <a:extLst>
                    <a:ext uri="{9D8B030D-6E8A-4147-A177-3AD203B41FA5}">
                      <a16:colId xmlns:a16="http://schemas.microsoft.com/office/drawing/2014/main" val="1322976687"/>
                    </a:ext>
                  </a:extLst>
                </a:gridCol>
                <a:gridCol w="1461175">
                  <a:extLst>
                    <a:ext uri="{9D8B030D-6E8A-4147-A177-3AD203B41FA5}">
                      <a16:colId xmlns:a16="http://schemas.microsoft.com/office/drawing/2014/main" val="845583092"/>
                    </a:ext>
                  </a:extLst>
                </a:gridCol>
                <a:gridCol w="1040474">
                  <a:extLst>
                    <a:ext uri="{9D8B030D-6E8A-4147-A177-3AD203B41FA5}">
                      <a16:colId xmlns:a16="http://schemas.microsoft.com/office/drawing/2014/main" val="3263062520"/>
                    </a:ext>
                  </a:extLst>
                </a:gridCol>
              </a:tblGrid>
              <a:tr h="265568">
                <a:tc>
                  <a:txBody>
                    <a:bodyPr/>
                    <a:lstStyle/>
                    <a:p>
                      <a:pPr algn="l" fontAlgn="b"/>
                      <a:endParaRPr lang="en-US" sz="1200" b="0" i="0" u="none" strike="noStrike" dirty="0">
                        <a:solidFill>
                          <a:schemeClr val="bg1"/>
                        </a:solidFill>
                        <a:effectLst/>
                        <a:latin typeface="Arial Nova Light" panose="020B0304020202020204" pitchFamily="34" charset="0"/>
                      </a:endParaRPr>
                    </a:p>
                  </a:txBody>
                  <a:tcPr marL="9525" marR="9525" marT="9525" marB="0" anchor="ctr">
                    <a:lnL>
                      <a:noFill/>
                    </a:lnL>
                    <a:lnR w="635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Arial Nova Light" panose="020B0304020202020204" pitchFamily="34" charset="0"/>
                        </a:rPr>
                        <a:t>2022 Scores</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fontAlgn="ctr"/>
                      <a:r>
                        <a:rPr lang="en-US" sz="1200" b="0" i="0" u="none" strike="noStrike" dirty="0">
                          <a:solidFill>
                            <a:schemeClr val="bg1"/>
                          </a:solidFill>
                          <a:effectLst/>
                          <a:latin typeface="Arial Nova Light" panose="020B0304020202020204" pitchFamily="34" charset="0"/>
                        </a:rPr>
                        <a:t>Aggregate Impact</a:t>
                      </a:r>
                    </a:p>
                  </a:txBody>
                  <a:tcPr marL="9525" marR="9525" marT="9525"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929385486"/>
                  </a:ext>
                </a:extLst>
              </a:tr>
              <a:tr h="228600">
                <a:tc>
                  <a:txBody>
                    <a:bodyPr/>
                    <a:lstStyle/>
                    <a:p>
                      <a:pPr algn="l" fontAlgn="b">
                        <a:defRPr/>
                      </a:pPr>
                      <a:r>
                        <a:rPr lang="en-US" sz="1200" b="0" i="0" u="none" strike="noStrike" dirty="0">
                          <a:effectLst/>
                          <a:latin typeface="Arial Nova" panose="020B0504020202020204" pitchFamily="34" charset="0"/>
                        </a:rPr>
                        <a:t>Customer Support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200" b="0" i="0" u="none" strike="noStrike" dirty="0">
                          <a:effectLst/>
                          <a:latin typeface="Arial Nova Light" panose="020B0304020202020204" pitchFamily="34" charset="0"/>
                        </a:rPr>
                        <a:t>85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tc>
                  <a:txBody>
                    <a:bodyPr/>
                    <a:lstStyle/>
                    <a:p>
                      <a:pPr algn="ctr" fontAlgn="ctr"/>
                      <a:r>
                        <a:rPr lang="en-US" sz="1200" b="0" i="0" u="none" strike="noStrike">
                          <a:effectLst/>
                          <a:latin typeface="Arial Nova Light" panose="020B0304020202020204" pitchFamily="34" charset="0"/>
                        </a:rPr>
                        <a:t>1.5</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38420203"/>
                  </a:ext>
                </a:extLst>
              </a:tr>
              <a:tr h="228600">
                <a:tc>
                  <a:txBody>
                    <a:bodyPr/>
                    <a:lstStyle/>
                    <a:p>
                      <a:pPr algn="l" fontAlgn="b">
                        <a:defRPr/>
                      </a:pPr>
                      <a:r>
                        <a:rPr lang="en-US" sz="1200" b="0" i="0" u="none" strike="noStrike" dirty="0">
                          <a:effectLst/>
                          <a:latin typeface="Arial Nova Light" panose="020B0304020202020204" pitchFamily="34" charset="0"/>
                        </a:rPr>
                        <a:t>Professionalism</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87</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71312993"/>
                  </a:ext>
                </a:extLst>
              </a:tr>
              <a:tr h="228600">
                <a:tc>
                  <a:txBody>
                    <a:bodyPr/>
                    <a:lstStyle/>
                    <a:p>
                      <a:pPr algn="l" fontAlgn="b">
                        <a:defRPr/>
                      </a:pPr>
                      <a:r>
                        <a:rPr lang="en-US" sz="1200" b="0" i="0" u="none" strike="noStrike" dirty="0">
                          <a:effectLst/>
                          <a:latin typeface="Arial Nova Light" panose="020B0304020202020204" pitchFamily="34" charset="0"/>
                        </a:rPr>
                        <a:t>Technical knowledge</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86</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92494808"/>
                  </a:ext>
                </a:extLst>
              </a:tr>
              <a:tr h="228600">
                <a:tc>
                  <a:txBody>
                    <a:bodyPr/>
                    <a:lstStyle/>
                    <a:p>
                      <a:pPr algn="l" fontAlgn="b">
                        <a:defRPr/>
                      </a:pPr>
                      <a:r>
                        <a:rPr lang="en-US" sz="1200" b="0" i="0" u="none" strike="noStrike" dirty="0">
                          <a:effectLst/>
                          <a:latin typeface="Arial Nova Light" panose="020B0304020202020204" pitchFamily="34" charset="0"/>
                        </a:rPr>
                        <a:t>Helpfulness in resolving a problem</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674270663"/>
                  </a:ext>
                </a:extLst>
              </a:tr>
              <a:tr h="228600">
                <a:tc>
                  <a:txBody>
                    <a:bodyPr/>
                    <a:lstStyle/>
                    <a:p>
                      <a:pPr algn="l" fontAlgn="b">
                        <a:defRPr/>
                      </a:pPr>
                      <a:r>
                        <a:rPr lang="en-US" sz="1200" b="0" i="0" u="none" strike="noStrike" dirty="0">
                          <a:effectLst/>
                          <a:latin typeface="Arial Nova Light" panose="020B0304020202020204" pitchFamily="34" charset="0"/>
                        </a:rPr>
                        <a:t>Speed of response</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84</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940663912"/>
                  </a:ext>
                </a:extLst>
              </a:tr>
              <a:tr h="228600">
                <a:tc>
                  <a:txBody>
                    <a:bodyPr/>
                    <a:lstStyle/>
                    <a:p>
                      <a:pPr algn="l" fontAlgn="b">
                        <a:defRPr/>
                      </a:pPr>
                      <a:r>
                        <a:rPr lang="en-US" sz="1200" b="0" i="0" u="none" strike="noStrike" dirty="0">
                          <a:effectLst/>
                          <a:latin typeface="Arial Nova" panose="020B0504020202020204" pitchFamily="34" charset="0"/>
                        </a:rPr>
                        <a:t>GES DISC - Data How-To</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N/A</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952051636"/>
                  </a:ext>
                </a:extLst>
              </a:tr>
              <a:tr h="228600">
                <a:tc>
                  <a:txBody>
                    <a:bodyPr/>
                    <a:lstStyle/>
                    <a:p>
                      <a:pPr algn="l" fontAlgn="b">
                        <a:defRPr/>
                      </a:pPr>
                      <a:r>
                        <a:rPr lang="en-US" sz="1200" b="0" i="0" u="none" strike="noStrike" dirty="0">
                          <a:effectLst/>
                          <a:latin typeface="Arial Nova Light" panose="020B0304020202020204" pitchFamily="34" charset="0"/>
                        </a:rPr>
                        <a:t>GES DISC - Ease of using Data How-to</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27561275"/>
                  </a:ext>
                </a:extLst>
              </a:tr>
              <a:tr h="228600">
                <a:tc>
                  <a:txBody>
                    <a:bodyPr/>
                    <a:lstStyle/>
                    <a:p>
                      <a:pPr algn="l" fontAlgn="b">
                        <a:defRPr/>
                      </a:pPr>
                      <a:r>
                        <a:rPr lang="en-US" sz="1200" b="0" i="0" u="none" strike="noStrike" dirty="0">
                          <a:effectLst/>
                          <a:latin typeface="Arial Nova Light" panose="020B0304020202020204" pitchFamily="34" charset="0"/>
                        </a:rPr>
                        <a:t>GES DISC - How Data How-to helped accomplish intended goals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0640173"/>
                  </a:ext>
                </a:extLst>
              </a:tr>
              <a:tr h="228600">
                <a:tc>
                  <a:txBody>
                    <a:bodyPr/>
                    <a:lstStyle/>
                    <a:p>
                      <a:pPr algn="l" fontAlgn="b">
                        <a:defRPr/>
                      </a:pPr>
                      <a:r>
                        <a:rPr lang="en-US" sz="1200" b="0" i="0" u="none" strike="noStrike" dirty="0">
                          <a:effectLst/>
                          <a:latin typeface="Arial Nova" panose="020B0504020202020204" pitchFamily="34" charset="0"/>
                        </a:rPr>
                        <a:t>GHRC - Data Recipes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N/A</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218629414"/>
                  </a:ext>
                </a:extLst>
              </a:tr>
              <a:tr h="228600">
                <a:tc>
                  <a:txBody>
                    <a:bodyPr/>
                    <a:lstStyle/>
                    <a:p>
                      <a:pPr algn="l" fontAlgn="b">
                        <a:defRPr/>
                      </a:pPr>
                      <a:r>
                        <a:rPr lang="en-US" sz="1200" b="0" i="0" u="none" strike="noStrike" dirty="0">
                          <a:effectLst/>
                          <a:latin typeface="Arial Nova Light" panose="020B0304020202020204" pitchFamily="34" charset="0"/>
                        </a:rPr>
                        <a:t>GHRC - Ease of using the Data Recipes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8948210"/>
                  </a:ext>
                </a:extLst>
              </a:tr>
              <a:tr h="228600">
                <a:tc>
                  <a:txBody>
                    <a:bodyPr/>
                    <a:lstStyle/>
                    <a:p>
                      <a:pPr algn="l" fontAlgn="b">
                        <a:defRPr/>
                      </a:pPr>
                      <a:r>
                        <a:rPr lang="en-US" sz="1200" b="0" i="0" u="none" strike="noStrike" dirty="0">
                          <a:effectLst/>
                          <a:latin typeface="Arial Nova Light" panose="020B0304020202020204" pitchFamily="34" charset="0"/>
                        </a:rPr>
                        <a:t>GHRC - Correctness of steps</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68580616"/>
                  </a:ext>
                </a:extLst>
              </a:tr>
              <a:tr h="228600">
                <a:tc>
                  <a:txBody>
                    <a:bodyPr/>
                    <a:lstStyle/>
                    <a:p>
                      <a:pPr algn="l" fontAlgn="b">
                        <a:defRPr/>
                      </a:pPr>
                      <a:r>
                        <a:rPr lang="en-US" sz="1200" b="0" i="0" u="none" strike="noStrike" dirty="0">
                          <a:effectLst/>
                          <a:latin typeface="Arial Nova Light" panose="020B0304020202020204" pitchFamily="34" charset="0"/>
                        </a:rPr>
                        <a:t>GHRC - How Data Recipes helped accomplish intended goal</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12242682"/>
                  </a:ext>
                </a:extLst>
              </a:tr>
              <a:tr h="228600">
                <a:tc>
                  <a:txBody>
                    <a:bodyPr/>
                    <a:lstStyle/>
                    <a:p>
                      <a:pPr algn="l" fontAlgn="b">
                        <a:defRPr/>
                      </a:pPr>
                      <a:r>
                        <a:rPr lang="en-US" sz="1200" b="0" i="0" u="none" strike="noStrike" dirty="0">
                          <a:effectLst/>
                          <a:latin typeface="Arial Nova" panose="020B0504020202020204" pitchFamily="34" charset="0"/>
                        </a:rPr>
                        <a:t>LP DAAC Tutorial</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N/A</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348678292"/>
                  </a:ext>
                </a:extLst>
              </a:tr>
              <a:tr h="228600">
                <a:tc>
                  <a:txBody>
                    <a:bodyPr/>
                    <a:lstStyle/>
                    <a:p>
                      <a:pPr algn="l" fontAlgn="b">
                        <a:defRPr/>
                      </a:pPr>
                      <a:r>
                        <a:rPr lang="en-US" sz="1200" b="0" i="0" u="none" strike="noStrike" dirty="0">
                          <a:effectLst/>
                          <a:latin typeface="Arial Nova Light" panose="020B0304020202020204" pitchFamily="34" charset="0"/>
                        </a:rPr>
                        <a:t>LP DAAC - How Tutorial helped accomplish intended goal</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16889013"/>
                  </a:ext>
                </a:extLst>
              </a:tr>
              <a:tr h="228600">
                <a:tc>
                  <a:txBody>
                    <a:bodyPr/>
                    <a:lstStyle/>
                    <a:p>
                      <a:pPr algn="l" fontAlgn="b">
                        <a:defRPr/>
                      </a:pPr>
                      <a:r>
                        <a:rPr lang="en-US" sz="1200" b="0" i="0" u="none" strike="noStrike" dirty="0">
                          <a:effectLst/>
                          <a:latin typeface="Arial Nova" panose="020B0504020202020204" pitchFamily="34" charset="0"/>
                        </a:rPr>
                        <a:t>Customer Satisfaction Index</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79</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N/A</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568348193"/>
                  </a:ext>
                </a:extLst>
              </a:tr>
              <a:tr h="228600">
                <a:tc>
                  <a:txBody>
                    <a:bodyPr/>
                    <a:lstStyle/>
                    <a:p>
                      <a:pPr algn="l" fontAlgn="b">
                        <a:defRPr/>
                      </a:pPr>
                      <a:r>
                        <a:rPr lang="en-US" sz="1200" b="0" i="0" u="none" strike="noStrike" dirty="0">
                          <a:effectLst/>
                          <a:latin typeface="Arial Nova Light" panose="020B0304020202020204" pitchFamily="34" charset="0"/>
                        </a:rPr>
                        <a:t>Overall Satisfaction</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82</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71977964"/>
                  </a:ext>
                </a:extLst>
              </a:tr>
              <a:tr h="228600">
                <a:tc>
                  <a:txBody>
                    <a:bodyPr/>
                    <a:lstStyle/>
                    <a:p>
                      <a:pPr algn="l" fontAlgn="b">
                        <a:defRPr/>
                      </a:pPr>
                      <a:r>
                        <a:rPr lang="en-US" sz="1200" b="0" i="0" u="none" strike="noStrike" dirty="0">
                          <a:effectLst/>
                          <a:latin typeface="Arial Nova Light" panose="020B0304020202020204" pitchFamily="34" charset="0"/>
                        </a:rPr>
                        <a:t>Expectations</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77</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03863247"/>
                  </a:ext>
                </a:extLst>
              </a:tr>
              <a:tr h="228600">
                <a:tc>
                  <a:txBody>
                    <a:bodyPr/>
                    <a:lstStyle/>
                    <a:p>
                      <a:pPr algn="l" fontAlgn="b">
                        <a:defRPr/>
                      </a:pPr>
                      <a:r>
                        <a:rPr lang="en-US" sz="1200" b="0" i="0" u="none" strike="noStrike" dirty="0">
                          <a:effectLst/>
                          <a:latin typeface="Arial Nova Light" panose="020B0304020202020204" pitchFamily="34" charset="0"/>
                        </a:rPr>
                        <a:t>Ideal</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78</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80534347"/>
                  </a:ext>
                </a:extLst>
              </a:tr>
              <a:tr h="228600">
                <a:tc>
                  <a:txBody>
                    <a:bodyPr/>
                    <a:lstStyle/>
                    <a:p>
                      <a:pPr algn="l" fontAlgn="b">
                        <a:defRPr/>
                      </a:pPr>
                      <a:r>
                        <a:rPr lang="en-US" sz="1200" b="0" i="0" u="none" strike="noStrike" dirty="0">
                          <a:effectLst/>
                          <a:latin typeface="Arial Nova" panose="020B0504020202020204" pitchFamily="34" charset="0"/>
                        </a:rPr>
                        <a:t>Likelihood to Recommend</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87</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3.8</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1142567317"/>
                  </a:ext>
                </a:extLst>
              </a:tr>
              <a:tr h="228600">
                <a:tc>
                  <a:txBody>
                    <a:bodyPr/>
                    <a:lstStyle/>
                    <a:p>
                      <a:pPr algn="l" fontAlgn="b">
                        <a:defRPr/>
                      </a:pPr>
                      <a:r>
                        <a:rPr lang="en-US" sz="1200" b="0" i="0" u="none" strike="noStrike" dirty="0">
                          <a:effectLst/>
                          <a:latin typeface="Arial Nova Light" panose="020B0304020202020204" pitchFamily="34" charset="0"/>
                        </a:rPr>
                        <a:t>Likelihood to recommend</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87</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13325193"/>
                  </a:ext>
                </a:extLst>
              </a:tr>
              <a:tr h="228600">
                <a:tc>
                  <a:txBody>
                    <a:bodyPr/>
                    <a:lstStyle/>
                    <a:p>
                      <a:pPr algn="l" fontAlgn="b">
                        <a:defRPr/>
                      </a:pPr>
                      <a:r>
                        <a:rPr lang="en-US" sz="1200" b="0" i="0" u="none" strike="noStrike" dirty="0">
                          <a:effectLst/>
                          <a:latin typeface="Arial Nova" panose="020B0504020202020204" pitchFamily="34" charset="0"/>
                        </a:rPr>
                        <a:t>Likelihood to Use Services in Future</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88</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algn="ctr" fontAlgn="ctr"/>
                      <a:r>
                        <a:rPr lang="en-US" sz="1200" b="0" i="0" u="none" strike="noStrike">
                          <a:effectLst/>
                          <a:latin typeface="Arial Nova Light" panose="020B0304020202020204" pitchFamily="34" charset="0"/>
                        </a:rPr>
                        <a:t>3.4</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extLst>
                  <a:ext uri="{0D108BD9-81ED-4DB2-BD59-A6C34878D82A}">
                    <a16:rowId xmlns:a16="http://schemas.microsoft.com/office/drawing/2014/main" val="690276863"/>
                  </a:ext>
                </a:extLst>
              </a:tr>
              <a:tr h="228600">
                <a:tc>
                  <a:txBody>
                    <a:bodyPr/>
                    <a:lstStyle/>
                    <a:p>
                      <a:pPr algn="l" fontAlgn="b">
                        <a:defRPr/>
                      </a:pPr>
                      <a:r>
                        <a:rPr lang="en-US" sz="1200" b="0" i="0" u="none" strike="noStrike" dirty="0">
                          <a:effectLst/>
                          <a:latin typeface="Arial Nova Light" panose="020B0304020202020204" pitchFamily="34" charset="0"/>
                        </a:rPr>
                        <a:t>Likelihood to use services in future</a:t>
                      </a:r>
                    </a:p>
                  </a:txBody>
                  <a:tcPr marL="7620" marR="7620" marT="762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a:effectLst/>
                          <a:latin typeface="Arial Nova Light" panose="020B0304020202020204" pitchFamily="34" charset="0"/>
                        </a:rPr>
                        <a:t>88</a:t>
                      </a:r>
                    </a:p>
                  </a:txBody>
                  <a:tcPr marL="7620" marR="7620" marT="7620" marB="0" anchor="ctr">
                    <a:lnL w="6350" cap="flat" cmpd="sng" algn="ctr">
                      <a:noFill/>
                      <a:prstDash val="solid"/>
                      <a:round/>
                      <a:headEnd type="none" w="med" len="med"/>
                      <a:tailEnd type="none" w="med" len="med"/>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200" b="0" i="0" u="none" strike="noStrike" dirty="0">
                          <a:effectLst/>
                          <a:latin typeface="Arial Nova Light" panose="020B0304020202020204" pitchFamily="34" charset="0"/>
                        </a:rPr>
                        <a:t>--</a:t>
                      </a:r>
                    </a:p>
                  </a:txBody>
                  <a:tcPr marL="7620" marR="7620" marT="762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71379826"/>
                  </a:ext>
                </a:extLst>
              </a:tr>
            </a:tbl>
          </a:graphicData>
        </a:graphic>
      </p:graphicFrame>
    </p:spTree>
    <p:extLst>
      <p:ext uri="{BB962C8B-B14F-4D97-AF65-F5344CB8AC3E}">
        <p14:creationId xmlns:p14="http://schemas.microsoft.com/office/powerpoint/2010/main" val="36282753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7362-9A68-49F8-B4DE-22DBC4F3BE47}"/>
              </a:ext>
            </a:extLst>
          </p:cNvPr>
          <p:cNvSpPr>
            <a:spLocks noGrp="1"/>
          </p:cNvSpPr>
          <p:nvPr>
            <p:ph type="title"/>
          </p:nvPr>
        </p:nvSpPr>
        <p:spPr/>
        <p:txBody>
          <a:bodyPr/>
          <a:lstStyle/>
          <a:p>
            <a:r>
              <a:rPr lang="en-US" dirty="0"/>
              <a:t>Appendix</a:t>
            </a:r>
          </a:p>
        </p:txBody>
      </p:sp>
      <p:graphicFrame>
        <p:nvGraphicFramePr>
          <p:cNvPr id="3" name="Table 2">
            <a:extLst>
              <a:ext uri="{FF2B5EF4-FFF2-40B4-BE49-F238E27FC236}">
                <a16:creationId xmlns:a16="http://schemas.microsoft.com/office/drawing/2014/main" id="{F2646153-CDD9-4060-BD3E-70CE8726668F}"/>
              </a:ext>
            </a:extLst>
          </p:cNvPr>
          <p:cNvGraphicFramePr>
            <a:graphicFrameLocks noGrp="1"/>
          </p:cNvGraphicFramePr>
          <p:nvPr>
            <p:extLst>
              <p:ext uri="{D42A27DB-BD31-4B8C-83A1-F6EECF244321}">
                <p14:modId xmlns:p14="http://schemas.microsoft.com/office/powerpoint/2010/main" val="361486787"/>
              </p:ext>
            </p:extLst>
          </p:nvPr>
        </p:nvGraphicFramePr>
        <p:xfrm>
          <a:off x="1657351" y="922713"/>
          <a:ext cx="8877295" cy="5530622"/>
        </p:xfrm>
        <a:graphic>
          <a:graphicData uri="http://schemas.openxmlformats.org/drawingml/2006/table">
            <a:tbl>
              <a:tblPr/>
              <a:tblGrid>
                <a:gridCol w="2647615">
                  <a:extLst>
                    <a:ext uri="{9D8B030D-6E8A-4147-A177-3AD203B41FA5}">
                      <a16:colId xmlns:a16="http://schemas.microsoft.com/office/drawing/2014/main" val="2829502957"/>
                    </a:ext>
                  </a:extLst>
                </a:gridCol>
                <a:gridCol w="778710">
                  <a:extLst>
                    <a:ext uri="{9D8B030D-6E8A-4147-A177-3AD203B41FA5}">
                      <a16:colId xmlns:a16="http://schemas.microsoft.com/office/drawing/2014/main" val="497030339"/>
                    </a:ext>
                  </a:extLst>
                </a:gridCol>
                <a:gridCol w="778710">
                  <a:extLst>
                    <a:ext uri="{9D8B030D-6E8A-4147-A177-3AD203B41FA5}">
                      <a16:colId xmlns:a16="http://schemas.microsoft.com/office/drawing/2014/main" val="748983828"/>
                    </a:ext>
                  </a:extLst>
                </a:gridCol>
                <a:gridCol w="778710">
                  <a:extLst>
                    <a:ext uri="{9D8B030D-6E8A-4147-A177-3AD203B41FA5}">
                      <a16:colId xmlns:a16="http://schemas.microsoft.com/office/drawing/2014/main" val="645459737"/>
                    </a:ext>
                  </a:extLst>
                </a:gridCol>
                <a:gridCol w="778710">
                  <a:extLst>
                    <a:ext uri="{9D8B030D-6E8A-4147-A177-3AD203B41FA5}">
                      <a16:colId xmlns:a16="http://schemas.microsoft.com/office/drawing/2014/main" val="1560660992"/>
                    </a:ext>
                  </a:extLst>
                </a:gridCol>
                <a:gridCol w="778710">
                  <a:extLst>
                    <a:ext uri="{9D8B030D-6E8A-4147-A177-3AD203B41FA5}">
                      <a16:colId xmlns:a16="http://schemas.microsoft.com/office/drawing/2014/main" val="4098175323"/>
                    </a:ext>
                  </a:extLst>
                </a:gridCol>
                <a:gridCol w="778710">
                  <a:extLst>
                    <a:ext uri="{9D8B030D-6E8A-4147-A177-3AD203B41FA5}">
                      <a16:colId xmlns:a16="http://schemas.microsoft.com/office/drawing/2014/main" val="1865226988"/>
                    </a:ext>
                  </a:extLst>
                </a:gridCol>
                <a:gridCol w="778710">
                  <a:extLst>
                    <a:ext uri="{9D8B030D-6E8A-4147-A177-3AD203B41FA5}">
                      <a16:colId xmlns:a16="http://schemas.microsoft.com/office/drawing/2014/main" val="1749419225"/>
                    </a:ext>
                  </a:extLst>
                </a:gridCol>
                <a:gridCol w="778710">
                  <a:extLst>
                    <a:ext uri="{9D8B030D-6E8A-4147-A177-3AD203B41FA5}">
                      <a16:colId xmlns:a16="http://schemas.microsoft.com/office/drawing/2014/main" val="455754964"/>
                    </a:ext>
                  </a:extLst>
                </a:gridCol>
              </a:tblGrid>
              <a:tr h="274320">
                <a:tc>
                  <a:txBody>
                    <a:bodyPr/>
                    <a:lstStyle/>
                    <a:p>
                      <a:pPr algn="l" fontAlgn="ctr"/>
                      <a:r>
                        <a:rPr lang="en-US" sz="1000" b="0" i="0" u="none" strike="noStrike" dirty="0">
                          <a:solidFill>
                            <a:srgbClr val="FFFFFF"/>
                          </a:solidFill>
                          <a:effectLst/>
                          <a:latin typeface="Arial Nova" panose="020B0504020202020204" pitchFamily="34" charset="0"/>
                        </a:rPr>
                        <a:t> </a:t>
                      </a:r>
                    </a:p>
                  </a:txBody>
                  <a:tcPr marL="7406" marR="7406" marT="7406" marB="0" anchor="ctr">
                    <a:lnL>
                      <a:noFill/>
                    </a:lnL>
                    <a:lnR>
                      <a:noFill/>
                    </a:lnR>
                    <a:lnT>
                      <a:noFill/>
                    </a:lnT>
                    <a:lnB>
                      <a:noFill/>
                    </a:lnB>
                    <a:solidFill>
                      <a:schemeClr val="accent2"/>
                    </a:solid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ASDC-LaRC</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2015</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2017</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2020</a:t>
                      </a:r>
                    </a:p>
                  </a:txBody>
                  <a:tcPr marL="7406" marR="7406" marT="7406" marB="0" anchor="ctr">
                    <a:lnL>
                      <a:noFill/>
                    </a:lnL>
                    <a:lnR>
                      <a:noFill/>
                    </a:lnR>
                    <a:lnT>
                      <a:noFill/>
                    </a:lnT>
                    <a:lnB>
                      <a:noFill/>
                    </a:lnB>
                    <a:solidFill>
                      <a:schemeClr val="accent2"/>
                    </a:solid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ASF DAAC</a:t>
                      </a: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extLst>
                  <a:ext uri="{0D108BD9-81ED-4DB2-BD59-A6C34878D82A}">
                    <a16:rowId xmlns:a16="http://schemas.microsoft.com/office/drawing/2014/main" val="2849121304"/>
                  </a:ext>
                </a:extLst>
              </a:tr>
              <a:tr h="274320">
                <a:tc>
                  <a:txBody>
                    <a:bodyPr/>
                    <a:lstStyle/>
                    <a:p>
                      <a:pPr algn="l"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2021</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2022</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2021</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2022</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extLst>
                  <a:ext uri="{0D108BD9-81ED-4DB2-BD59-A6C34878D82A}">
                    <a16:rowId xmlns:a16="http://schemas.microsoft.com/office/drawing/2014/main" val="1747721159"/>
                  </a:ext>
                </a:extLst>
              </a:tr>
              <a:tr h="105446">
                <a:tc>
                  <a:txBody>
                    <a:bodyPr/>
                    <a:lstStyle/>
                    <a:p>
                      <a:pPr algn="l" fontAlgn="ctr"/>
                      <a:r>
                        <a:rPr lang="en-US" sz="1000" b="0" i="0" u="none" strike="noStrike" dirty="0">
                          <a:effectLst/>
                          <a:latin typeface="Arial Nova Light" panose="020B0304020202020204" pitchFamily="34" charset="0"/>
                        </a:rPr>
                        <a:t>Product Search</a:t>
                      </a:r>
                    </a:p>
                  </a:txBody>
                  <a:tcPr marL="7406" marR="7406" marT="7406" marB="0" anchor="ctr">
                    <a:lnL>
                      <a:noFill/>
                    </a:lnL>
                    <a:lnR>
                      <a:noFill/>
                    </a:lnR>
                    <a:lnT>
                      <a:noFill/>
                    </a:lnT>
                    <a:lnB>
                      <a:noFill/>
                    </a:lnB>
                  </a:tcPr>
                </a:tc>
                <a:tc>
                  <a:txBody>
                    <a:bodyPr/>
                    <a:lstStyle/>
                    <a:p>
                      <a:pPr algn="ctr" fontAlgn="ctr"/>
                      <a:r>
                        <a:rPr lang="en-US" sz="1100" b="0" i="0" u="none" strike="noStrike" dirty="0">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87</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88</a:t>
                      </a:r>
                    </a:p>
                  </a:txBody>
                  <a:tcPr marL="7620" marR="7620" marT="7620" marB="0" anchor="ctr">
                    <a:lnL>
                      <a:noFill/>
                    </a:lnL>
                    <a:lnR>
                      <a:noFill/>
                    </a:lnR>
                    <a:lnT>
                      <a:noFill/>
                    </a:lnT>
                    <a:lnB>
                      <a:noFill/>
                    </a:lnB>
                  </a:tcPr>
                </a:tc>
                <a:extLst>
                  <a:ext uri="{0D108BD9-81ED-4DB2-BD59-A6C34878D82A}">
                    <a16:rowId xmlns:a16="http://schemas.microsoft.com/office/drawing/2014/main" val="1030298724"/>
                  </a:ext>
                </a:extLst>
              </a:tr>
              <a:tr h="105446">
                <a:tc>
                  <a:txBody>
                    <a:bodyPr/>
                    <a:lstStyle/>
                    <a:p>
                      <a:pPr algn="l" fontAlgn="ctr"/>
                      <a:r>
                        <a:rPr lang="en-US" sz="1000" b="0" i="0" u="none" strike="noStrike" dirty="0">
                          <a:effectLst/>
                          <a:latin typeface="Arial Nova Light" panose="020B0304020202020204" pitchFamily="34" charset="0"/>
                        </a:rPr>
                        <a:t>Product Selection and Order</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87</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89</a:t>
                      </a:r>
                    </a:p>
                  </a:txBody>
                  <a:tcPr marL="7620" marR="7620" marT="7620" marB="0" anchor="ctr">
                    <a:lnL>
                      <a:noFill/>
                    </a:lnL>
                    <a:lnR>
                      <a:noFill/>
                    </a:lnR>
                    <a:lnT>
                      <a:noFill/>
                    </a:lnT>
                    <a:lnB>
                      <a:noFill/>
                    </a:lnB>
                    <a:noFill/>
                  </a:tcPr>
                </a:tc>
                <a:extLst>
                  <a:ext uri="{0D108BD9-81ED-4DB2-BD59-A6C34878D82A}">
                    <a16:rowId xmlns:a16="http://schemas.microsoft.com/office/drawing/2014/main" val="207396170"/>
                  </a:ext>
                </a:extLst>
              </a:tr>
              <a:tr h="105446">
                <a:tc>
                  <a:txBody>
                    <a:bodyPr/>
                    <a:lstStyle/>
                    <a:p>
                      <a:pPr algn="l" fontAlgn="ctr"/>
                      <a:r>
                        <a:rPr lang="en-US" sz="1000" b="0" i="0" u="none" strike="noStrike" dirty="0">
                          <a:effectLst/>
                          <a:latin typeface="Arial Nova Light" panose="020B0304020202020204" pitchFamily="34" charset="0"/>
                        </a:rPr>
                        <a:t>Delivery</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88</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89</a:t>
                      </a:r>
                    </a:p>
                  </a:txBody>
                  <a:tcPr marL="7620" marR="7620" marT="7620" marB="0" anchor="ctr">
                    <a:lnL>
                      <a:noFill/>
                    </a:lnL>
                    <a:lnR>
                      <a:noFill/>
                    </a:lnR>
                    <a:lnT>
                      <a:noFill/>
                    </a:lnT>
                    <a:lnB>
                      <a:noFill/>
                    </a:lnB>
                    <a:noFill/>
                  </a:tcPr>
                </a:tc>
                <a:extLst>
                  <a:ext uri="{0D108BD9-81ED-4DB2-BD59-A6C34878D82A}">
                    <a16:rowId xmlns:a16="http://schemas.microsoft.com/office/drawing/2014/main" val="331971523"/>
                  </a:ext>
                </a:extLst>
              </a:tr>
              <a:tr h="105446">
                <a:tc>
                  <a:txBody>
                    <a:bodyPr/>
                    <a:lstStyle/>
                    <a:p>
                      <a:pPr algn="l" fontAlgn="ctr"/>
                      <a:r>
                        <a:rPr lang="en-US" sz="1000" b="0" i="0" u="none" strike="noStrike" dirty="0">
                          <a:effectLst/>
                          <a:latin typeface="Arial Nova Light" panose="020B0304020202020204" pitchFamily="34" charset="0"/>
                        </a:rPr>
                        <a:t>Product Quality</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85</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88</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89</a:t>
                      </a:r>
                    </a:p>
                  </a:txBody>
                  <a:tcPr marL="7620" marR="7620" marT="7620" marB="0" anchor="ctr">
                    <a:lnL>
                      <a:noFill/>
                    </a:lnL>
                    <a:lnR>
                      <a:noFill/>
                    </a:lnR>
                    <a:lnT>
                      <a:noFill/>
                    </a:lnT>
                    <a:lnB>
                      <a:noFill/>
                    </a:lnB>
                    <a:noFill/>
                  </a:tcPr>
                </a:tc>
                <a:extLst>
                  <a:ext uri="{0D108BD9-81ED-4DB2-BD59-A6C34878D82A}">
                    <a16:rowId xmlns:a16="http://schemas.microsoft.com/office/drawing/2014/main" val="2631697517"/>
                  </a:ext>
                </a:extLst>
              </a:tr>
              <a:tr h="105446">
                <a:tc>
                  <a:txBody>
                    <a:bodyPr/>
                    <a:lstStyle/>
                    <a:p>
                      <a:pPr algn="l" fontAlgn="ctr"/>
                      <a:r>
                        <a:rPr lang="en-US" sz="1000" b="0" i="0" u="none" strike="noStrike" dirty="0">
                          <a:effectLst/>
                          <a:latin typeface="Arial Nova Light" panose="020B0304020202020204" pitchFamily="34" charset="0"/>
                        </a:rPr>
                        <a:t>Product Documentation</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85</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87</a:t>
                      </a:r>
                    </a:p>
                  </a:txBody>
                  <a:tcPr marL="7620" marR="7620" marT="7620" marB="0" anchor="ctr">
                    <a:lnL>
                      <a:noFill/>
                    </a:lnL>
                    <a:lnR>
                      <a:noFill/>
                    </a:lnR>
                    <a:lnT>
                      <a:noFill/>
                    </a:lnT>
                    <a:lnB>
                      <a:noFill/>
                    </a:lnB>
                    <a:noFill/>
                  </a:tcPr>
                </a:tc>
                <a:extLst>
                  <a:ext uri="{0D108BD9-81ED-4DB2-BD59-A6C34878D82A}">
                    <a16:rowId xmlns:a16="http://schemas.microsoft.com/office/drawing/2014/main" val="958247044"/>
                  </a:ext>
                </a:extLst>
              </a:tr>
              <a:tr h="105446">
                <a:tc>
                  <a:txBody>
                    <a:bodyPr/>
                    <a:lstStyle/>
                    <a:p>
                      <a:pPr algn="l" fontAlgn="ctr"/>
                      <a:r>
                        <a:rPr lang="en-US" sz="1000" b="0" i="0" u="none" strike="noStrike" dirty="0">
                          <a:effectLst/>
                          <a:latin typeface="Arial Nova Light" panose="020B0304020202020204" pitchFamily="34" charset="0"/>
                        </a:rPr>
                        <a:t>Customer Support</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91</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89</a:t>
                      </a:r>
                    </a:p>
                  </a:txBody>
                  <a:tcPr marL="7620" marR="7620" marT="7620" marB="0" anchor="ctr">
                    <a:lnL>
                      <a:noFill/>
                    </a:lnL>
                    <a:lnR>
                      <a:noFill/>
                    </a:lnR>
                    <a:lnT>
                      <a:noFill/>
                    </a:lnT>
                    <a:lnB>
                      <a:noFill/>
                    </a:lnB>
                    <a:noFill/>
                  </a:tcPr>
                </a:tc>
                <a:extLst>
                  <a:ext uri="{0D108BD9-81ED-4DB2-BD59-A6C34878D82A}">
                    <a16:rowId xmlns:a16="http://schemas.microsoft.com/office/drawing/2014/main" val="979928946"/>
                  </a:ext>
                </a:extLst>
              </a:tr>
              <a:tr h="105446">
                <a:tc>
                  <a:txBody>
                    <a:bodyPr/>
                    <a:lstStyle/>
                    <a:p>
                      <a:pPr algn="l" fontAlgn="ctr"/>
                      <a:r>
                        <a:rPr lang="en-US" sz="1000" b="0" i="0" u="none" strike="noStrike" dirty="0">
                          <a:effectLst/>
                          <a:latin typeface="Arial Nova Light" panose="020B0304020202020204" pitchFamily="34" charset="0"/>
                        </a:rPr>
                        <a:t>Customer Satisfaction Index</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76</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77</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78</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78</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a:noFill/>
                    </a:lnT>
                    <a:lnB>
                      <a:noFill/>
                    </a:lnB>
                    <a:noFill/>
                  </a:tcPr>
                </a:tc>
                <a:tc>
                  <a:txBody>
                    <a:bodyPr/>
                    <a:lstStyle/>
                    <a:p>
                      <a:pPr algn="ctr" fontAlgn="ctr"/>
                      <a:r>
                        <a:rPr lang="en-US" sz="1100" b="0" i="0" u="none" strike="noStrike" dirty="0">
                          <a:effectLst/>
                          <a:latin typeface="Arial Nova Light" panose="020B0304020202020204" pitchFamily="34" charset="0"/>
                        </a:rPr>
                        <a:t>84</a:t>
                      </a:r>
                    </a:p>
                  </a:txBody>
                  <a:tcPr marL="7620" marR="7620" marT="7620" marB="0" anchor="ctr">
                    <a:lnL>
                      <a:noFill/>
                    </a:lnL>
                    <a:lnR>
                      <a:noFill/>
                    </a:lnR>
                    <a:lnT>
                      <a:noFill/>
                    </a:lnT>
                    <a:lnB>
                      <a:noFill/>
                    </a:lnB>
                    <a:noFill/>
                  </a:tcPr>
                </a:tc>
                <a:extLst>
                  <a:ext uri="{0D108BD9-81ED-4DB2-BD59-A6C34878D82A}">
                    <a16:rowId xmlns:a16="http://schemas.microsoft.com/office/drawing/2014/main" val="2071767851"/>
                  </a:ext>
                </a:extLst>
              </a:tr>
              <a:tr h="105446">
                <a:tc>
                  <a:txBody>
                    <a:bodyPr/>
                    <a:lstStyle/>
                    <a:p>
                      <a:pPr algn="l"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extLst>
                  <a:ext uri="{0D108BD9-81ED-4DB2-BD59-A6C34878D82A}">
                    <a16:rowId xmlns:a16="http://schemas.microsoft.com/office/drawing/2014/main" val="3426436706"/>
                  </a:ext>
                </a:extLst>
              </a:tr>
              <a:tr h="105446">
                <a:tc>
                  <a:txBody>
                    <a:bodyPr/>
                    <a:lstStyle/>
                    <a:p>
                      <a:pPr algn="l" fontAlgn="ctr"/>
                      <a:r>
                        <a:rPr lang="en-US" sz="1000" b="0" i="0" u="none" strike="noStrike" dirty="0">
                          <a:solidFill>
                            <a:srgbClr val="FFFFFF"/>
                          </a:solidFill>
                          <a:effectLst/>
                          <a:latin typeface="Arial Nova" panose="020B0504020202020204" pitchFamily="34" charset="0"/>
                        </a:rPr>
                        <a:t> </a:t>
                      </a:r>
                    </a:p>
                  </a:txBody>
                  <a:tcPr marL="7406" marR="7406" marT="7406" marB="0" anchor="ctr">
                    <a:lnL>
                      <a:noFill/>
                    </a:lnL>
                    <a:lnR>
                      <a:noFill/>
                    </a:lnR>
                    <a:lnT>
                      <a:noFill/>
                    </a:lnT>
                    <a:lnB>
                      <a:noFill/>
                    </a:lnB>
                    <a:solidFill>
                      <a:schemeClr val="accent2"/>
                    </a:solid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CDDIS</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2015</a:t>
                      </a:r>
                    </a:p>
                  </a:txBody>
                  <a:tcPr marL="7406" marR="7406" marT="7406" marB="0" anchor="ctr">
                    <a:lnL>
                      <a:noFill/>
                    </a:lnL>
                    <a:lnR>
                      <a:noFill/>
                    </a:lnR>
                    <a:lnT>
                      <a:noFill/>
                    </a:lnT>
                    <a:lnB>
                      <a:noFill/>
                    </a:lnB>
                  </a:tcPr>
                </a:tc>
                <a:tc hMerge="1">
                  <a:txBody>
                    <a:bodyPr/>
                    <a:lstStyle/>
                    <a:p>
                      <a:pPr algn="ctr" fontAlgn="ctr"/>
                      <a:r>
                        <a:rPr lang="en-US" sz="1000" b="0" i="0" u="none" strike="noStrike" dirty="0">
                          <a:solidFill>
                            <a:srgbClr val="FFFFFF"/>
                          </a:solidFill>
                          <a:effectLst/>
                          <a:latin typeface="Arial Nova" panose="020B0504020202020204" pitchFamily="34" charset="0"/>
                        </a:rPr>
                        <a:t>2017</a:t>
                      </a:r>
                    </a:p>
                  </a:txBody>
                  <a:tcPr marL="7406" marR="7406" marT="7406" marB="0" anchor="ctr">
                    <a:lnL>
                      <a:noFill/>
                    </a:lnL>
                    <a:lnR>
                      <a:noFill/>
                    </a:lnR>
                    <a:lnT>
                      <a:noFill/>
                    </a:lnT>
                    <a:lnB>
                      <a:noFill/>
                    </a:lnB>
                  </a:tcPr>
                </a:tc>
                <a:tc hMerge="1">
                  <a:txBody>
                    <a:bodyPr/>
                    <a:lstStyle/>
                    <a:p>
                      <a:pPr algn="ctr" fontAlgn="ctr"/>
                      <a:r>
                        <a:rPr lang="en-US" sz="1000" b="0" i="0" u="none" strike="noStrike" dirty="0">
                          <a:solidFill>
                            <a:srgbClr val="FFFFFF"/>
                          </a:solidFill>
                          <a:effectLst/>
                          <a:latin typeface="Arial Nova" panose="020B0504020202020204" pitchFamily="34" charset="0"/>
                        </a:rPr>
                        <a:t>2020</a:t>
                      </a:r>
                    </a:p>
                  </a:txBody>
                  <a:tcPr marL="7406" marR="7406" marT="7406" marB="0" anchor="ctr">
                    <a:lnL>
                      <a:noFill/>
                    </a:lnL>
                    <a:lnR>
                      <a:noFill/>
                    </a:lnR>
                    <a:lnT>
                      <a:noFill/>
                    </a:lnT>
                    <a:lnB>
                      <a:noFill/>
                    </a:lnB>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GES DISC</a:t>
                      </a: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tcPr>
                </a:tc>
                <a:extLst>
                  <a:ext uri="{0D108BD9-81ED-4DB2-BD59-A6C34878D82A}">
                    <a16:rowId xmlns:a16="http://schemas.microsoft.com/office/drawing/2014/main" val="4246041890"/>
                  </a:ext>
                </a:extLst>
              </a:tr>
              <a:tr h="105446">
                <a:tc>
                  <a:txBody>
                    <a:bodyPr/>
                    <a:lstStyle/>
                    <a:p>
                      <a:pPr algn="l"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2021</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2022</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2021</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2022</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extLst>
                  <a:ext uri="{0D108BD9-81ED-4DB2-BD59-A6C34878D82A}">
                    <a16:rowId xmlns:a16="http://schemas.microsoft.com/office/drawing/2014/main" val="1615495783"/>
                  </a:ext>
                </a:extLst>
              </a:tr>
              <a:tr h="105446">
                <a:tc>
                  <a:txBody>
                    <a:bodyPr/>
                    <a:lstStyle/>
                    <a:p>
                      <a:pPr algn="l" fontAlgn="ctr"/>
                      <a:r>
                        <a:rPr lang="en-US" sz="1000" b="0" i="0" u="none" strike="noStrike" dirty="0">
                          <a:effectLst/>
                          <a:latin typeface="Arial Nova Light" panose="020B0304020202020204" pitchFamily="34" charset="0"/>
                        </a:rPr>
                        <a:t>Product Search</a:t>
                      </a:r>
                    </a:p>
                  </a:txBody>
                  <a:tcPr marL="7406" marR="7406" marT="7406" marB="0" anchor="ctr">
                    <a:lnL>
                      <a:noFill/>
                    </a:lnL>
                    <a:lnR>
                      <a:noFill/>
                    </a:lnR>
                    <a:lnT>
                      <a:noFill/>
                    </a:lnT>
                    <a:lnB>
                      <a:noFill/>
                    </a:lnB>
                  </a:tcPr>
                </a:tc>
                <a:tc>
                  <a:txBody>
                    <a:bodyPr/>
                    <a:lstStyle/>
                    <a:p>
                      <a:pPr algn="ctr" fontAlgn="ctr"/>
                      <a:r>
                        <a:rPr lang="en-US" sz="1100" b="0" i="0" u="none" strike="noStrike" dirty="0">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a:noFill/>
                    </a:lnT>
                    <a:lnB>
                      <a:noFill/>
                    </a:lnB>
                  </a:tcPr>
                </a:tc>
                <a:extLst>
                  <a:ext uri="{0D108BD9-81ED-4DB2-BD59-A6C34878D82A}">
                    <a16:rowId xmlns:a16="http://schemas.microsoft.com/office/drawing/2014/main" val="3316224244"/>
                  </a:ext>
                </a:extLst>
              </a:tr>
              <a:tr h="105446">
                <a:tc>
                  <a:txBody>
                    <a:bodyPr/>
                    <a:lstStyle/>
                    <a:p>
                      <a:pPr algn="l" fontAlgn="ctr"/>
                      <a:r>
                        <a:rPr lang="en-US" sz="1000" b="0" i="0" u="none" strike="noStrike" dirty="0">
                          <a:effectLst/>
                          <a:latin typeface="Arial Nova Light" panose="020B0304020202020204" pitchFamily="34" charset="0"/>
                        </a:rPr>
                        <a:t>Product Selection and Order</a:t>
                      </a:r>
                    </a:p>
                  </a:txBody>
                  <a:tcPr marL="7406" marR="7406" marT="7406"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86</a:t>
                      </a:r>
                    </a:p>
                  </a:txBody>
                  <a:tcPr marL="7620" marR="7620" marT="7620" marB="0" anchor="ctr">
                    <a:lnL>
                      <a:noFill/>
                    </a:lnL>
                    <a:lnR>
                      <a:noFill/>
                    </a:lnR>
                    <a:lnT>
                      <a:noFill/>
                    </a:lnT>
                    <a:lnB>
                      <a:noFill/>
                    </a:lnB>
                  </a:tcPr>
                </a:tc>
                <a:extLst>
                  <a:ext uri="{0D108BD9-81ED-4DB2-BD59-A6C34878D82A}">
                    <a16:rowId xmlns:a16="http://schemas.microsoft.com/office/drawing/2014/main" val="249895963"/>
                  </a:ext>
                </a:extLst>
              </a:tr>
              <a:tr h="105446">
                <a:tc>
                  <a:txBody>
                    <a:bodyPr/>
                    <a:lstStyle/>
                    <a:p>
                      <a:pPr algn="l" fontAlgn="ctr"/>
                      <a:r>
                        <a:rPr lang="en-US" sz="1000" b="0" i="0" u="none" strike="noStrike" dirty="0">
                          <a:effectLst/>
                          <a:latin typeface="Arial Nova Light" panose="020B0304020202020204" pitchFamily="34" charset="0"/>
                        </a:rPr>
                        <a:t>Delivery</a:t>
                      </a:r>
                    </a:p>
                  </a:txBody>
                  <a:tcPr marL="7406" marR="7406" marT="7406"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86</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85</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86</a:t>
                      </a:r>
                    </a:p>
                  </a:txBody>
                  <a:tcPr marL="7620" marR="7620" marT="7620" marB="0" anchor="ctr">
                    <a:lnL>
                      <a:noFill/>
                    </a:lnL>
                    <a:lnR>
                      <a:noFill/>
                    </a:lnR>
                    <a:lnT>
                      <a:noFill/>
                    </a:lnT>
                    <a:lnB>
                      <a:noFill/>
                    </a:lnB>
                  </a:tcPr>
                </a:tc>
                <a:extLst>
                  <a:ext uri="{0D108BD9-81ED-4DB2-BD59-A6C34878D82A}">
                    <a16:rowId xmlns:a16="http://schemas.microsoft.com/office/drawing/2014/main" val="1827323966"/>
                  </a:ext>
                </a:extLst>
              </a:tr>
              <a:tr h="105446">
                <a:tc>
                  <a:txBody>
                    <a:bodyPr/>
                    <a:lstStyle/>
                    <a:p>
                      <a:pPr algn="l" fontAlgn="ctr"/>
                      <a:r>
                        <a:rPr lang="en-US" sz="1000" b="0" i="0" u="none" strike="noStrike" dirty="0">
                          <a:effectLst/>
                          <a:latin typeface="Arial Nova Light" panose="020B0304020202020204" pitchFamily="34" charset="0"/>
                        </a:rPr>
                        <a:t>Product Quality</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91</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89</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85</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89</a:t>
                      </a:r>
                    </a:p>
                  </a:txBody>
                  <a:tcPr marL="7620" marR="7620" marT="7620" marB="0" anchor="ctr">
                    <a:lnL>
                      <a:noFill/>
                    </a:lnL>
                    <a:lnR>
                      <a:noFill/>
                    </a:lnR>
                    <a:lnT>
                      <a:noFill/>
                    </a:lnT>
                    <a:lnB>
                      <a:noFill/>
                    </a:lnB>
                    <a:noFill/>
                  </a:tcPr>
                </a:tc>
                <a:extLst>
                  <a:ext uri="{0D108BD9-81ED-4DB2-BD59-A6C34878D82A}">
                    <a16:rowId xmlns:a16="http://schemas.microsoft.com/office/drawing/2014/main" val="3934220232"/>
                  </a:ext>
                </a:extLst>
              </a:tr>
              <a:tr h="105446">
                <a:tc>
                  <a:txBody>
                    <a:bodyPr/>
                    <a:lstStyle/>
                    <a:p>
                      <a:pPr algn="l" fontAlgn="ctr"/>
                      <a:r>
                        <a:rPr lang="en-US" sz="1000" b="0" i="0" u="none" strike="noStrike" dirty="0">
                          <a:effectLst/>
                          <a:latin typeface="Arial Nova Light" panose="020B0304020202020204" pitchFamily="34" charset="0"/>
                        </a:rPr>
                        <a:t>Product Documentation</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noFill/>
                  </a:tcPr>
                </a:tc>
                <a:extLst>
                  <a:ext uri="{0D108BD9-81ED-4DB2-BD59-A6C34878D82A}">
                    <a16:rowId xmlns:a16="http://schemas.microsoft.com/office/drawing/2014/main" val="3882428278"/>
                  </a:ext>
                </a:extLst>
              </a:tr>
              <a:tr h="105446">
                <a:tc>
                  <a:txBody>
                    <a:bodyPr/>
                    <a:lstStyle/>
                    <a:p>
                      <a:pPr algn="l" fontAlgn="ctr"/>
                      <a:r>
                        <a:rPr lang="en-US" sz="1000" b="0" i="0" u="none" strike="noStrike" dirty="0">
                          <a:effectLst/>
                          <a:latin typeface="Arial Nova Light" panose="020B0304020202020204" pitchFamily="34" charset="0"/>
                        </a:rPr>
                        <a:t>Customer Support</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87</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90</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86</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85</a:t>
                      </a:r>
                    </a:p>
                  </a:txBody>
                  <a:tcPr marL="7620" marR="7620" marT="7620" marB="0" anchor="ctr">
                    <a:lnL>
                      <a:noFill/>
                    </a:lnL>
                    <a:lnR>
                      <a:noFill/>
                    </a:lnR>
                    <a:lnT>
                      <a:noFill/>
                    </a:lnT>
                    <a:lnB>
                      <a:noFill/>
                    </a:lnB>
                    <a:noFill/>
                  </a:tcPr>
                </a:tc>
                <a:extLst>
                  <a:ext uri="{0D108BD9-81ED-4DB2-BD59-A6C34878D82A}">
                    <a16:rowId xmlns:a16="http://schemas.microsoft.com/office/drawing/2014/main" val="518674019"/>
                  </a:ext>
                </a:extLst>
              </a:tr>
              <a:tr h="105446">
                <a:tc>
                  <a:txBody>
                    <a:bodyPr/>
                    <a:lstStyle/>
                    <a:p>
                      <a:pPr algn="l" fontAlgn="ctr"/>
                      <a:r>
                        <a:rPr lang="en-US" sz="1000" b="0" i="0" u="none" strike="noStrike" dirty="0">
                          <a:effectLst/>
                          <a:latin typeface="Arial Nova Light" panose="020B0304020202020204" pitchFamily="34" charset="0"/>
                        </a:rPr>
                        <a:t>Customer Satisfaction Index</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79</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77</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76</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79</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78</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79</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noFill/>
                  </a:tcPr>
                </a:tc>
                <a:tc>
                  <a:txBody>
                    <a:bodyPr/>
                    <a:lstStyle/>
                    <a:p>
                      <a:pPr algn="ctr" fontAlgn="ctr"/>
                      <a:r>
                        <a:rPr lang="en-US" sz="1100" b="0" i="0" u="none" strike="noStrike" dirty="0">
                          <a:effectLst/>
                          <a:latin typeface="Arial Nova Light" panose="020B0304020202020204" pitchFamily="34" charset="0"/>
                        </a:rPr>
                        <a:t>80</a:t>
                      </a:r>
                    </a:p>
                  </a:txBody>
                  <a:tcPr marL="7620" marR="7620" marT="7620" marB="0" anchor="ctr">
                    <a:lnL>
                      <a:noFill/>
                    </a:lnL>
                    <a:lnR>
                      <a:noFill/>
                    </a:lnR>
                    <a:lnT>
                      <a:noFill/>
                    </a:lnT>
                    <a:lnB>
                      <a:noFill/>
                    </a:lnB>
                    <a:noFill/>
                  </a:tcPr>
                </a:tc>
                <a:extLst>
                  <a:ext uri="{0D108BD9-81ED-4DB2-BD59-A6C34878D82A}">
                    <a16:rowId xmlns:a16="http://schemas.microsoft.com/office/drawing/2014/main" val="2105726640"/>
                  </a:ext>
                </a:extLst>
              </a:tr>
              <a:tr h="105446">
                <a:tc>
                  <a:txBody>
                    <a:bodyPr/>
                    <a:lstStyle/>
                    <a:p>
                      <a:pPr algn="l"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extLst>
                  <a:ext uri="{0D108BD9-81ED-4DB2-BD59-A6C34878D82A}">
                    <a16:rowId xmlns:a16="http://schemas.microsoft.com/office/drawing/2014/main" val="2317412783"/>
                  </a:ext>
                </a:extLst>
              </a:tr>
              <a:tr h="105446">
                <a:tc>
                  <a:txBody>
                    <a:bodyPr/>
                    <a:lstStyle/>
                    <a:p>
                      <a:pPr algn="l" fontAlgn="ctr"/>
                      <a:r>
                        <a:rPr lang="en-US" sz="1000" b="0" i="0" u="none" strike="noStrike" dirty="0">
                          <a:solidFill>
                            <a:srgbClr val="FFFFFF"/>
                          </a:solidFill>
                          <a:effectLst/>
                          <a:latin typeface="Arial Nova" panose="020B0504020202020204" pitchFamily="34" charset="0"/>
                        </a:rPr>
                        <a:t> </a:t>
                      </a:r>
                    </a:p>
                  </a:txBody>
                  <a:tcPr marL="7406" marR="7406" marT="7406" marB="0" anchor="ctr">
                    <a:lnL>
                      <a:noFill/>
                    </a:lnL>
                    <a:lnR>
                      <a:noFill/>
                    </a:lnR>
                    <a:lnT>
                      <a:noFill/>
                    </a:lnT>
                    <a:lnB>
                      <a:noFill/>
                    </a:lnB>
                    <a:solidFill>
                      <a:schemeClr val="accent2"/>
                    </a:solid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GHRC</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2015</a:t>
                      </a:r>
                    </a:p>
                  </a:txBody>
                  <a:tcPr marL="7406" marR="7406" marT="7406" marB="0" anchor="ctr">
                    <a:lnL>
                      <a:noFill/>
                    </a:lnL>
                    <a:lnR>
                      <a:noFill/>
                    </a:lnR>
                    <a:lnT>
                      <a:noFill/>
                    </a:lnT>
                    <a:lnB>
                      <a:noFill/>
                    </a:lnB>
                    <a:noFill/>
                  </a:tcPr>
                </a:tc>
                <a:tc hMerge="1">
                  <a:txBody>
                    <a:bodyPr/>
                    <a:lstStyle/>
                    <a:p>
                      <a:pPr algn="ctr" fontAlgn="ctr"/>
                      <a:r>
                        <a:rPr lang="en-US" sz="1000" b="0" i="0" u="none" strike="noStrike" dirty="0">
                          <a:solidFill>
                            <a:srgbClr val="FFFFFF"/>
                          </a:solidFill>
                          <a:effectLst/>
                          <a:latin typeface="Arial Nova" panose="020B0504020202020204" pitchFamily="34" charset="0"/>
                        </a:rPr>
                        <a:t>2017</a:t>
                      </a:r>
                    </a:p>
                  </a:txBody>
                  <a:tcPr marL="7406" marR="7406" marT="7406" marB="0" anchor="ctr">
                    <a:lnL>
                      <a:noFill/>
                    </a:lnL>
                    <a:lnR>
                      <a:noFill/>
                    </a:lnR>
                    <a:lnT>
                      <a:noFill/>
                    </a:lnT>
                    <a:lnB>
                      <a:noFill/>
                    </a:lnB>
                    <a:noFill/>
                  </a:tcPr>
                </a:tc>
                <a:tc hMerge="1">
                  <a:txBody>
                    <a:bodyPr/>
                    <a:lstStyle/>
                    <a:p>
                      <a:pPr algn="ctr" fontAlgn="ctr"/>
                      <a:r>
                        <a:rPr lang="en-US" sz="1000" b="0" i="0" u="none" strike="noStrike" dirty="0">
                          <a:solidFill>
                            <a:srgbClr val="FFFFFF"/>
                          </a:solidFill>
                          <a:effectLst/>
                          <a:latin typeface="Arial Nova" panose="020B0504020202020204" pitchFamily="34" charset="0"/>
                        </a:rPr>
                        <a:t>2020</a:t>
                      </a:r>
                    </a:p>
                  </a:txBody>
                  <a:tcPr marL="7406" marR="7406" marT="7406" marB="0" anchor="ctr">
                    <a:lnL>
                      <a:noFill/>
                    </a:lnL>
                    <a:lnR>
                      <a:noFill/>
                    </a:lnR>
                    <a:lnT>
                      <a:noFill/>
                    </a:lnT>
                    <a:lnB>
                      <a:noFill/>
                    </a:lnB>
                    <a:no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LP DAAC</a:t>
                      </a: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no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no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noFill/>
                  </a:tcPr>
                </a:tc>
                <a:extLst>
                  <a:ext uri="{0D108BD9-81ED-4DB2-BD59-A6C34878D82A}">
                    <a16:rowId xmlns:a16="http://schemas.microsoft.com/office/drawing/2014/main" val="3587898848"/>
                  </a:ext>
                </a:extLst>
              </a:tr>
              <a:tr h="105446">
                <a:tc>
                  <a:txBody>
                    <a:bodyPr/>
                    <a:lstStyle/>
                    <a:p>
                      <a:pPr algn="l"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2021</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2022</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2021</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2022</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extLst>
                  <a:ext uri="{0D108BD9-81ED-4DB2-BD59-A6C34878D82A}">
                    <a16:rowId xmlns:a16="http://schemas.microsoft.com/office/drawing/2014/main" val="332284665"/>
                  </a:ext>
                </a:extLst>
              </a:tr>
              <a:tr h="105446">
                <a:tc>
                  <a:txBody>
                    <a:bodyPr/>
                    <a:lstStyle/>
                    <a:p>
                      <a:pPr algn="l" fontAlgn="ctr"/>
                      <a:r>
                        <a:rPr lang="en-US" sz="1000" b="0" i="0" u="none" strike="noStrike" dirty="0">
                          <a:effectLst/>
                          <a:latin typeface="Arial Nova Light" panose="020B0304020202020204" pitchFamily="34" charset="0"/>
                        </a:rPr>
                        <a:t>Product Search</a:t>
                      </a:r>
                    </a:p>
                  </a:txBody>
                  <a:tcPr marL="7406" marR="7406" marT="7406" marB="0" anchor="ctr">
                    <a:lnL>
                      <a:noFill/>
                    </a:lnL>
                    <a:lnR>
                      <a:noFill/>
                    </a:lnR>
                    <a:lnT>
                      <a:noFill/>
                    </a:lnT>
                    <a:lnB>
                      <a:noFill/>
                    </a:lnB>
                  </a:tcPr>
                </a:tc>
                <a:tc>
                  <a:txBody>
                    <a:bodyPr/>
                    <a:lstStyle/>
                    <a:p>
                      <a:pPr algn="ctr" fontAlgn="ctr"/>
                      <a:r>
                        <a:rPr lang="en-US" sz="1100" b="0" i="0" u="none" strike="noStrike" dirty="0">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77</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85</a:t>
                      </a:r>
                    </a:p>
                  </a:txBody>
                  <a:tcPr marL="7620" marR="7620" marT="7620" marB="0" anchor="ctr">
                    <a:lnL>
                      <a:noFill/>
                    </a:lnL>
                    <a:lnR>
                      <a:noFill/>
                    </a:lnR>
                    <a:lnT>
                      <a:noFill/>
                    </a:lnT>
                    <a:lnB>
                      <a:noFill/>
                    </a:lnB>
                  </a:tcPr>
                </a:tc>
                <a:extLst>
                  <a:ext uri="{0D108BD9-81ED-4DB2-BD59-A6C34878D82A}">
                    <a16:rowId xmlns:a16="http://schemas.microsoft.com/office/drawing/2014/main" val="2110284891"/>
                  </a:ext>
                </a:extLst>
              </a:tr>
              <a:tr h="105446">
                <a:tc>
                  <a:txBody>
                    <a:bodyPr/>
                    <a:lstStyle/>
                    <a:p>
                      <a:pPr algn="l" fontAlgn="ctr"/>
                      <a:r>
                        <a:rPr lang="en-US" sz="1000" b="0" i="0" u="none" strike="noStrike" dirty="0">
                          <a:effectLst/>
                          <a:latin typeface="Arial Nova Light" panose="020B0304020202020204" pitchFamily="34" charset="0"/>
                        </a:rPr>
                        <a:t>Product Selection and Order</a:t>
                      </a:r>
                    </a:p>
                  </a:txBody>
                  <a:tcPr marL="7406" marR="7406" marT="7406"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78</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85</a:t>
                      </a:r>
                    </a:p>
                  </a:txBody>
                  <a:tcPr marL="7620" marR="7620" marT="7620" marB="0" anchor="ctr">
                    <a:lnL>
                      <a:noFill/>
                    </a:lnL>
                    <a:lnR>
                      <a:noFill/>
                    </a:lnR>
                    <a:lnT>
                      <a:noFill/>
                    </a:lnT>
                    <a:lnB>
                      <a:noFill/>
                    </a:lnB>
                  </a:tcPr>
                </a:tc>
                <a:extLst>
                  <a:ext uri="{0D108BD9-81ED-4DB2-BD59-A6C34878D82A}">
                    <a16:rowId xmlns:a16="http://schemas.microsoft.com/office/drawing/2014/main" val="454959592"/>
                  </a:ext>
                </a:extLst>
              </a:tr>
              <a:tr h="105446">
                <a:tc>
                  <a:txBody>
                    <a:bodyPr/>
                    <a:lstStyle/>
                    <a:p>
                      <a:pPr algn="l" fontAlgn="ctr"/>
                      <a:r>
                        <a:rPr lang="en-US" sz="1000" b="0" i="0" u="none" strike="noStrike" dirty="0">
                          <a:effectLst/>
                          <a:latin typeface="Arial Nova Light" panose="020B0304020202020204" pitchFamily="34" charset="0"/>
                        </a:rPr>
                        <a:t>Delivery</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78</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85</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85</a:t>
                      </a:r>
                    </a:p>
                  </a:txBody>
                  <a:tcPr marL="7620" marR="7620" marT="7620" marB="0" anchor="ctr">
                    <a:lnL>
                      <a:noFill/>
                    </a:lnL>
                    <a:lnR>
                      <a:noFill/>
                    </a:lnR>
                    <a:lnT>
                      <a:noFill/>
                    </a:lnT>
                    <a:lnB>
                      <a:noFill/>
                    </a:lnB>
                    <a:noFill/>
                  </a:tcPr>
                </a:tc>
                <a:extLst>
                  <a:ext uri="{0D108BD9-81ED-4DB2-BD59-A6C34878D82A}">
                    <a16:rowId xmlns:a16="http://schemas.microsoft.com/office/drawing/2014/main" val="4072891446"/>
                  </a:ext>
                </a:extLst>
              </a:tr>
              <a:tr h="105446">
                <a:tc>
                  <a:txBody>
                    <a:bodyPr/>
                    <a:lstStyle/>
                    <a:p>
                      <a:pPr algn="l" fontAlgn="ctr"/>
                      <a:r>
                        <a:rPr lang="en-US" sz="1000" b="0" i="0" u="none" strike="noStrike" dirty="0">
                          <a:effectLst/>
                          <a:latin typeface="Arial Nova Light" panose="020B0304020202020204" pitchFamily="34" charset="0"/>
                        </a:rPr>
                        <a:t>Product Quality</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78</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86</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86</a:t>
                      </a:r>
                    </a:p>
                  </a:txBody>
                  <a:tcPr marL="7620" marR="7620" marT="7620" marB="0" anchor="ctr">
                    <a:lnL>
                      <a:noFill/>
                    </a:lnL>
                    <a:lnR>
                      <a:noFill/>
                    </a:lnR>
                    <a:lnT>
                      <a:noFill/>
                    </a:lnT>
                    <a:lnB>
                      <a:noFill/>
                    </a:lnB>
                    <a:noFill/>
                  </a:tcPr>
                </a:tc>
                <a:extLst>
                  <a:ext uri="{0D108BD9-81ED-4DB2-BD59-A6C34878D82A}">
                    <a16:rowId xmlns:a16="http://schemas.microsoft.com/office/drawing/2014/main" val="4219335110"/>
                  </a:ext>
                </a:extLst>
              </a:tr>
              <a:tr h="105446">
                <a:tc>
                  <a:txBody>
                    <a:bodyPr/>
                    <a:lstStyle/>
                    <a:p>
                      <a:pPr algn="l" fontAlgn="ctr"/>
                      <a:r>
                        <a:rPr lang="en-US" sz="1000" b="0" i="0" u="none" strike="noStrike" dirty="0">
                          <a:effectLst/>
                          <a:latin typeface="Arial Nova Light" panose="020B0304020202020204" pitchFamily="34" charset="0"/>
                        </a:rPr>
                        <a:t>Product Documentation</a:t>
                      </a:r>
                    </a:p>
                  </a:txBody>
                  <a:tcPr marL="7406" marR="7406" marT="7406"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79</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a:noFill/>
                    </a:lnT>
                    <a:lnB>
                      <a:noFill/>
                    </a:lnB>
                  </a:tcPr>
                </a:tc>
                <a:extLst>
                  <a:ext uri="{0D108BD9-81ED-4DB2-BD59-A6C34878D82A}">
                    <a16:rowId xmlns:a16="http://schemas.microsoft.com/office/drawing/2014/main" val="721031735"/>
                  </a:ext>
                </a:extLst>
              </a:tr>
              <a:tr h="105446">
                <a:tc>
                  <a:txBody>
                    <a:bodyPr/>
                    <a:lstStyle/>
                    <a:p>
                      <a:pPr algn="l" fontAlgn="ctr"/>
                      <a:r>
                        <a:rPr lang="en-US" sz="1000" b="0" i="0" u="none" strike="noStrike" dirty="0">
                          <a:effectLst/>
                          <a:latin typeface="Arial Nova Light" panose="020B0304020202020204" pitchFamily="34" charset="0"/>
                        </a:rPr>
                        <a:t>Customer Support</a:t>
                      </a:r>
                    </a:p>
                  </a:txBody>
                  <a:tcPr marL="7406" marR="7406" marT="7406"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78</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85</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tcPr>
                </a:tc>
                <a:extLst>
                  <a:ext uri="{0D108BD9-81ED-4DB2-BD59-A6C34878D82A}">
                    <a16:rowId xmlns:a16="http://schemas.microsoft.com/office/drawing/2014/main" val="326731287"/>
                  </a:ext>
                </a:extLst>
              </a:tr>
              <a:tr h="105446">
                <a:tc>
                  <a:txBody>
                    <a:bodyPr/>
                    <a:lstStyle/>
                    <a:p>
                      <a:pPr algn="l" fontAlgn="ctr"/>
                      <a:r>
                        <a:rPr lang="en-US" sz="1000" b="0" i="0" u="none" strike="noStrike" dirty="0">
                          <a:effectLst/>
                          <a:latin typeface="Arial Nova Light" panose="020B0304020202020204" pitchFamily="34" charset="0"/>
                        </a:rPr>
                        <a:t>Customer Satisfaction Index</a:t>
                      </a:r>
                    </a:p>
                  </a:txBody>
                  <a:tcPr marL="7406" marR="7406" marT="7406"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74</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71</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76</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74</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79</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100" b="0" i="0" u="none" strike="noStrike" dirty="0">
                          <a:effectLst/>
                          <a:latin typeface="Arial Nova Light" panose="020B0304020202020204" pitchFamily="34" charset="0"/>
                        </a:rPr>
                        <a:t>79</a:t>
                      </a:r>
                    </a:p>
                  </a:txBody>
                  <a:tcPr marL="7620" marR="7620" marT="7620" marB="0" anchor="ctr">
                    <a:lnL>
                      <a:noFill/>
                    </a:lnL>
                    <a:lnR>
                      <a:noFill/>
                    </a:lnR>
                    <a:lnT>
                      <a:noFill/>
                    </a:lnT>
                    <a:lnB>
                      <a:noFill/>
                    </a:lnB>
                  </a:tcPr>
                </a:tc>
                <a:extLst>
                  <a:ext uri="{0D108BD9-81ED-4DB2-BD59-A6C34878D82A}">
                    <a16:rowId xmlns:a16="http://schemas.microsoft.com/office/drawing/2014/main" val="238702256"/>
                  </a:ext>
                </a:extLst>
              </a:tr>
            </a:tbl>
          </a:graphicData>
        </a:graphic>
      </p:graphicFrame>
    </p:spTree>
    <p:extLst>
      <p:ext uri="{BB962C8B-B14F-4D97-AF65-F5344CB8AC3E}">
        <p14:creationId xmlns:p14="http://schemas.microsoft.com/office/powerpoint/2010/main" val="26195159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57362-9A68-49F8-B4DE-22DBC4F3BE47}"/>
              </a:ext>
            </a:extLst>
          </p:cNvPr>
          <p:cNvSpPr>
            <a:spLocks noGrp="1"/>
          </p:cNvSpPr>
          <p:nvPr>
            <p:ph type="title"/>
          </p:nvPr>
        </p:nvSpPr>
        <p:spPr/>
        <p:txBody>
          <a:bodyPr/>
          <a:lstStyle/>
          <a:p>
            <a:r>
              <a:rPr lang="en-US" dirty="0"/>
              <a:t>Appendix</a:t>
            </a:r>
          </a:p>
        </p:txBody>
      </p:sp>
      <p:graphicFrame>
        <p:nvGraphicFramePr>
          <p:cNvPr id="3" name="Table 2">
            <a:extLst>
              <a:ext uri="{FF2B5EF4-FFF2-40B4-BE49-F238E27FC236}">
                <a16:creationId xmlns:a16="http://schemas.microsoft.com/office/drawing/2014/main" id="{F2646153-CDD9-4060-BD3E-70CE8726668F}"/>
              </a:ext>
            </a:extLst>
          </p:cNvPr>
          <p:cNvGraphicFramePr>
            <a:graphicFrameLocks noGrp="1"/>
          </p:cNvGraphicFramePr>
          <p:nvPr>
            <p:extLst>
              <p:ext uri="{D42A27DB-BD31-4B8C-83A1-F6EECF244321}">
                <p14:modId xmlns:p14="http://schemas.microsoft.com/office/powerpoint/2010/main" val="2498033358"/>
              </p:ext>
            </p:extLst>
          </p:nvPr>
        </p:nvGraphicFramePr>
        <p:xfrm>
          <a:off x="1657351" y="922713"/>
          <a:ext cx="8877295" cy="5530622"/>
        </p:xfrm>
        <a:graphic>
          <a:graphicData uri="http://schemas.openxmlformats.org/drawingml/2006/table">
            <a:tbl>
              <a:tblPr/>
              <a:tblGrid>
                <a:gridCol w="2647615">
                  <a:extLst>
                    <a:ext uri="{9D8B030D-6E8A-4147-A177-3AD203B41FA5}">
                      <a16:colId xmlns:a16="http://schemas.microsoft.com/office/drawing/2014/main" val="2829502957"/>
                    </a:ext>
                  </a:extLst>
                </a:gridCol>
                <a:gridCol w="778710">
                  <a:extLst>
                    <a:ext uri="{9D8B030D-6E8A-4147-A177-3AD203B41FA5}">
                      <a16:colId xmlns:a16="http://schemas.microsoft.com/office/drawing/2014/main" val="497030339"/>
                    </a:ext>
                  </a:extLst>
                </a:gridCol>
                <a:gridCol w="778710">
                  <a:extLst>
                    <a:ext uri="{9D8B030D-6E8A-4147-A177-3AD203B41FA5}">
                      <a16:colId xmlns:a16="http://schemas.microsoft.com/office/drawing/2014/main" val="748983828"/>
                    </a:ext>
                  </a:extLst>
                </a:gridCol>
                <a:gridCol w="778710">
                  <a:extLst>
                    <a:ext uri="{9D8B030D-6E8A-4147-A177-3AD203B41FA5}">
                      <a16:colId xmlns:a16="http://schemas.microsoft.com/office/drawing/2014/main" val="645459737"/>
                    </a:ext>
                  </a:extLst>
                </a:gridCol>
                <a:gridCol w="778710">
                  <a:extLst>
                    <a:ext uri="{9D8B030D-6E8A-4147-A177-3AD203B41FA5}">
                      <a16:colId xmlns:a16="http://schemas.microsoft.com/office/drawing/2014/main" val="1560660992"/>
                    </a:ext>
                  </a:extLst>
                </a:gridCol>
                <a:gridCol w="778710">
                  <a:extLst>
                    <a:ext uri="{9D8B030D-6E8A-4147-A177-3AD203B41FA5}">
                      <a16:colId xmlns:a16="http://schemas.microsoft.com/office/drawing/2014/main" val="4098175323"/>
                    </a:ext>
                  </a:extLst>
                </a:gridCol>
                <a:gridCol w="778710">
                  <a:extLst>
                    <a:ext uri="{9D8B030D-6E8A-4147-A177-3AD203B41FA5}">
                      <a16:colId xmlns:a16="http://schemas.microsoft.com/office/drawing/2014/main" val="1865226988"/>
                    </a:ext>
                  </a:extLst>
                </a:gridCol>
                <a:gridCol w="778710">
                  <a:extLst>
                    <a:ext uri="{9D8B030D-6E8A-4147-A177-3AD203B41FA5}">
                      <a16:colId xmlns:a16="http://schemas.microsoft.com/office/drawing/2014/main" val="1749419225"/>
                    </a:ext>
                  </a:extLst>
                </a:gridCol>
                <a:gridCol w="778710">
                  <a:extLst>
                    <a:ext uri="{9D8B030D-6E8A-4147-A177-3AD203B41FA5}">
                      <a16:colId xmlns:a16="http://schemas.microsoft.com/office/drawing/2014/main" val="455754964"/>
                    </a:ext>
                  </a:extLst>
                </a:gridCol>
              </a:tblGrid>
              <a:tr h="274320">
                <a:tc>
                  <a:txBody>
                    <a:bodyPr/>
                    <a:lstStyle/>
                    <a:p>
                      <a:pPr algn="l" fontAlgn="ctr"/>
                      <a:r>
                        <a:rPr lang="en-US" sz="1000" b="0" i="0" u="none" strike="noStrike" dirty="0">
                          <a:solidFill>
                            <a:srgbClr val="FFFFFF"/>
                          </a:solidFill>
                          <a:effectLst/>
                          <a:latin typeface="Arial Nova" panose="020B0504020202020204" pitchFamily="34" charset="0"/>
                        </a:rPr>
                        <a:t> </a:t>
                      </a:r>
                    </a:p>
                  </a:txBody>
                  <a:tcPr marL="7406" marR="7406" marT="7406" marB="0" anchor="ctr">
                    <a:lnL>
                      <a:noFill/>
                    </a:lnL>
                    <a:lnR>
                      <a:noFill/>
                    </a:lnR>
                    <a:lnT>
                      <a:noFill/>
                    </a:lnT>
                    <a:lnB>
                      <a:noFill/>
                    </a:lnB>
                    <a:solidFill>
                      <a:schemeClr val="accent2"/>
                    </a:solid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MODAPS LAADS</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2015</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2017</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2020</a:t>
                      </a:r>
                    </a:p>
                  </a:txBody>
                  <a:tcPr marL="7406" marR="7406" marT="7406" marB="0" anchor="ctr">
                    <a:lnL>
                      <a:noFill/>
                    </a:lnL>
                    <a:lnR>
                      <a:noFill/>
                    </a:lnR>
                    <a:lnT>
                      <a:noFill/>
                    </a:lnT>
                    <a:lnB>
                      <a:noFill/>
                    </a:lnB>
                    <a:solidFill>
                      <a:schemeClr val="accent2"/>
                    </a:solid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NSIDC DAAC</a:t>
                      </a: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extLst>
                  <a:ext uri="{0D108BD9-81ED-4DB2-BD59-A6C34878D82A}">
                    <a16:rowId xmlns:a16="http://schemas.microsoft.com/office/drawing/2014/main" val="2849121304"/>
                  </a:ext>
                </a:extLst>
              </a:tr>
              <a:tr h="274320">
                <a:tc>
                  <a:txBody>
                    <a:bodyPr/>
                    <a:lstStyle/>
                    <a:p>
                      <a:pPr algn="l"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2021</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2022</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2021</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2022</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extLst>
                  <a:ext uri="{0D108BD9-81ED-4DB2-BD59-A6C34878D82A}">
                    <a16:rowId xmlns:a16="http://schemas.microsoft.com/office/drawing/2014/main" val="1747721159"/>
                  </a:ext>
                </a:extLst>
              </a:tr>
              <a:tr h="105446">
                <a:tc>
                  <a:txBody>
                    <a:bodyPr/>
                    <a:lstStyle/>
                    <a:p>
                      <a:pPr algn="l" fontAlgn="ctr"/>
                      <a:r>
                        <a:rPr lang="en-US" sz="1000" b="0" i="0" u="none" strike="noStrike" dirty="0">
                          <a:effectLst/>
                          <a:latin typeface="Arial Nova Light" panose="020B0304020202020204" pitchFamily="34" charset="0"/>
                        </a:rPr>
                        <a:t>Product Search</a:t>
                      </a:r>
                    </a:p>
                  </a:txBody>
                  <a:tcPr marL="7406" marR="7406" marT="7406" marB="0" anchor="ctr">
                    <a:lnL>
                      <a:noFill/>
                    </a:lnL>
                    <a:lnR>
                      <a:noFill/>
                    </a:lnR>
                    <a:lnT>
                      <a:noFill/>
                    </a:lnT>
                    <a:lnB>
                      <a:noFill/>
                    </a:lnB>
                  </a:tcPr>
                </a:tc>
                <a:tc>
                  <a:txBody>
                    <a:bodyPr/>
                    <a:lstStyle/>
                    <a:p>
                      <a:pPr algn="ctr" fontAlgn="ctr"/>
                      <a:r>
                        <a:rPr lang="en-US" sz="1100" b="0" i="0" u="none" strike="noStrike" dirty="0">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a:noFill/>
                    </a:lnT>
                    <a:lnB>
                      <a:noFill/>
                    </a:lnB>
                  </a:tcPr>
                </a:tc>
                <a:extLst>
                  <a:ext uri="{0D108BD9-81ED-4DB2-BD59-A6C34878D82A}">
                    <a16:rowId xmlns:a16="http://schemas.microsoft.com/office/drawing/2014/main" val="1030298724"/>
                  </a:ext>
                </a:extLst>
              </a:tr>
              <a:tr h="105446">
                <a:tc>
                  <a:txBody>
                    <a:bodyPr/>
                    <a:lstStyle/>
                    <a:p>
                      <a:pPr algn="l" fontAlgn="ctr"/>
                      <a:r>
                        <a:rPr lang="en-US" sz="1000" b="0" i="0" u="none" strike="noStrike" dirty="0">
                          <a:effectLst/>
                          <a:latin typeface="Arial Nova Light" panose="020B0304020202020204" pitchFamily="34" charset="0"/>
                        </a:rPr>
                        <a:t>Product Selection and Order</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80</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86</a:t>
                      </a:r>
                    </a:p>
                  </a:txBody>
                  <a:tcPr marL="7620" marR="7620" marT="7620" marB="0" anchor="ctr">
                    <a:lnL>
                      <a:noFill/>
                    </a:lnL>
                    <a:lnR>
                      <a:noFill/>
                    </a:lnR>
                    <a:lnT>
                      <a:noFill/>
                    </a:lnT>
                    <a:lnB>
                      <a:noFill/>
                    </a:lnB>
                    <a:noFill/>
                  </a:tcPr>
                </a:tc>
                <a:extLst>
                  <a:ext uri="{0D108BD9-81ED-4DB2-BD59-A6C34878D82A}">
                    <a16:rowId xmlns:a16="http://schemas.microsoft.com/office/drawing/2014/main" val="207396170"/>
                  </a:ext>
                </a:extLst>
              </a:tr>
              <a:tr h="105446">
                <a:tc>
                  <a:txBody>
                    <a:bodyPr/>
                    <a:lstStyle/>
                    <a:p>
                      <a:pPr algn="l" fontAlgn="ctr"/>
                      <a:r>
                        <a:rPr lang="en-US" sz="1000" b="0" i="0" u="none" strike="noStrike" dirty="0">
                          <a:effectLst/>
                          <a:latin typeface="Arial Nova Light" panose="020B0304020202020204" pitchFamily="34" charset="0"/>
                        </a:rPr>
                        <a:t>Delivery</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87</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87</a:t>
                      </a:r>
                    </a:p>
                  </a:txBody>
                  <a:tcPr marL="7620" marR="7620" marT="7620" marB="0" anchor="ctr">
                    <a:lnL>
                      <a:noFill/>
                    </a:lnL>
                    <a:lnR>
                      <a:noFill/>
                    </a:lnR>
                    <a:lnT>
                      <a:noFill/>
                    </a:lnT>
                    <a:lnB>
                      <a:noFill/>
                    </a:lnB>
                    <a:noFill/>
                  </a:tcPr>
                </a:tc>
                <a:extLst>
                  <a:ext uri="{0D108BD9-81ED-4DB2-BD59-A6C34878D82A}">
                    <a16:rowId xmlns:a16="http://schemas.microsoft.com/office/drawing/2014/main" val="331971523"/>
                  </a:ext>
                </a:extLst>
              </a:tr>
              <a:tr h="105446">
                <a:tc>
                  <a:txBody>
                    <a:bodyPr/>
                    <a:lstStyle/>
                    <a:p>
                      <a:pPr algn="l" fontAlgn="ctr"/>
                      <a:r>
                        <a:rPr lang="en-US" sz="1000" b="0" i="0" u="none" strike="noStrike" dirty="0">
                          <a:effectLst/>
                          <a:latin typeface="Arial Nova Light" panose="020B0304020202020204" pitchFamily="34" charset="0"/>
                        </a:rPr>
                        <a:t>Product Quality</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86</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86</a:t>
                      </a:r>
                    </a:p>
                  </a:txBody>
                  <a:tcPr marL="7620" marR="7620" marT="7620" marB="0" anchor="ctr">
                    <a:lnL>
                      <a:noFill/>
                    </a:lnL>
                    <a:lnR>
                      <a:noFill/>
                    </a:lnR>
                    <a:lnT>
                      <a:noFill/>
                    </a:lnT>
                    <a:lnB>
                      <a:noFill/>
                    </a:lnB>
                    <a:noFill/>
                  </a:tcPr>
                </a:tc>
                <a:extLst>
                  <a:ext uri="{0D108BD9-81ED-4DB2-BD59-A6C34878D82A}">
                    <a16:rowId xmlns:a16="http://schemas.microsoft.com/office/drawing/2014/main" val="2631697517"/>
                  </a:ext>
                </a:extLst>
              </a:tr>
              <a:tr h="105446">
                <a:tc>
                  <a:txBody>
                    <a:bodyPr/>
                    <a:lstStyle/>
                    <a:p>
                      <a:pPr algn="l" fontAlgn="ctr"/>
                      <a:r>
                        <a:rPr lang="en-US" sz="1000" b="0" i="0" u="none" strike="noStrike" dirty="0">
                          <a:effectLst/>
                          <a:latin typeface="Arial Nova Light" panose="020B0304020202020204" pitchFamily="34" charset="0"/>
                        </a:rPr>
                        <a:t>Product Documentation</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a:noFill/>
                    </a:lnT>
                    <a:lnB>
                      <a:noFill/>
                    </a:lnB>
                    <a:noFill/>
                  </a:tcPr>
                </a:tc>
                <a:extLst>
                  <a:ext uri="{0D108BD9-81ED-4DB2-BD59-A6C34878D82A}">
                    <a16:rowId xmlns:a16="http://schemas.microsoft.com/office/drawing/2014/main" val="958247044"/>
                  </a:ext>
                </a:extLst>
              </a:tr>
              <a:tr h="105446">
                <a:tc>
                  <a:txBody>
                    <a:bodyPr/>
                    <a:lstStyle/>
                    <a:p>
                      <a:pPr algn="l" fontAlgn="ctr"/>
                      <a:r>
                        <a:rPr lang="en-US" sz="1000" b="0" i="0" u="none" strike="noStrike" dirty="0">
                          <a:effectLst/>
                          <a:latin typeface="Arial Nova Light" panose="020B0304020202020204" pitchFamily="34" charset="0"/>
                        </a:rPr>
                        <a:t>Customer Support</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85</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89</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90</a:t>
                      </a:r>
                    </a:p>
                  </a:txBody>
                  <a:tcPr marL="7620" marR="7620" marT="7620" marB="0" anchor="ctr">
                    <a:lnL>
                      <a:noFill/>
                    </a:lnL>
                    <a:lnR>
                      <a:noFill/>
                    </a:lnR>
                    <a:lnT>
                      <a:noFill/>
                    </a:lnT>
                    <a:lnB>
                      <a:noFill/>
                    </a:lnB>
                    <a:noFill/>
                  </a:tcPr>
                </a:tc>
                <a:extLst>
                  <a:ext uri="{0D108BD9-81ED-4DB2-BD59-A6C34878D82A}">
                    <a16:rowId xmlns:a16="http://schemas.microsoft.com/office/drawing/2014/main" val="979928946"/>
                  </a:ext>
                </a:extLst>
              </a:tr>
              <a:tr h="105446">
                <a:tc>
                  <a:txBody>
                    <a:bodyPr/>
                    <a:lstStyle/>
                    <a:p>
                      <a:pPr algn="l" fontAlgn="ctr"/>
                      <a:r>
                        <a:rPr lang="en-US" sz="1000" b="0" i="0" u="none" strike="noStrike" dirty="0">
                          <a:effectLst/>
                          <a:latin typeface="Arial Nova Light" panose="020B0304020202020204" pitchFamily="34" charset="0"/>
                        </a:rPr>
                        <a:t>Customer Satisfaction Index</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78</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78</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80</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78</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78</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79</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noFill/>
                  </a:tcPr>
                </a:tc>
                <a:tc>
                  <a:txBody>
                    <a:bodyPr/>
                    <a:lstStyle/>
                    <a:p>
                      <a:pPr algn="ctr" fontAlgn="ctr"/>
                      <a:r>
                        <a:rPr lang="en-US" sz="1100" b="0" i="0" u="none" strike="noStrike" dirty="0">
                          <a:effectLst/>
                          <a:latin typeface="Arial Nova Light" panose="020B0304020202020204" pitchFamily="34" charset="0"/>
                        </a:rPr>
                        <a:t>80</a:t>
                      </a:r>
                    </a:p>
                  </a:txBody>
                  <a:tcPr marL="7620" marR="7620" marT="7620" marB="0" anchor="ctr">
                    <a:lnL>
                      <a:noFill/>
                    </a:lnL>
                    <a:lnR>
                      <a:noFill/>
                    </a:lnR>
                    <a:lnT>
                      <a:noFill/>
                    </a:lnT>
                    <a:lnB>
                      <a:noFill/>
                    </a:lnB>
                    <a:noFill/>
                  </a:tcPr>
                </a:tc>
                <a:extLst>
                  <a:ext uri="{0D108BD9-81ED-4DB2-BD59-A6C34878D82A}">
                    <a16:rowId xmlns:a16="http://schemas.microsoft.com/office/drawing/2014/main" val="2071767851"/>
                  </a:ext>
                </a:extLst>
              </a:tr>
              <a:tr h="105446">
                <a:tc>
                  <a:txBody>
                    <a:bodyPr/>
                    <a:lstStyle/>
                    <a:p>
                      <a:pPr algn="l"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extLst>
                  <a:ext uri="{0D108BD9-81ED-4DB2-BD59-A6C34878D82A}">
                    <a16:rowId xmlns:a16="http://schemas.microsoft.com/office/drawing/2014/main" val="3426436706"/>
                  </a:ext>
                </a:extLst>
              </a:tr>
              <a:tr h="105446">
                <a:tc>
                  <a:txBody>
                    <a:bodyPr/>
                    <a:lstStyle/>
                    <a:p>
                      <a:pPr algn="l" fontAlgn="ctr"/>
                      <a:r>
                        <a:rPr lang="en-US" sz="1000" b="0" i="0" u="none" strike="noStrike" dirty="0">
                          <a:solidFill>
                            <a:srgbClr val="FFFFFF"/>
                          </a:solidFill>
                          <a:effectLst/>
                          <a:latin typeface="Arial Nova" panose="020B0504020202020204" pitchFamily="34" charset="0"/>
                        </a:rPr>
                        <a:t> </a:t>
                      </a:r>
                    </a:p>
                  </a:txBody>
                  <a:tcPr marL="7406" marR="7406" marT="7406" marB="0" anchor="ctr">
                    <a:lnL>
                      <a:noFill/>
                    </a:lnL>
                    <a:lnR>
                      <a:noFill/>
                    </a:lnR>
                    <a:lnT>
                      <a:noFill/>
                    </a:lnT>
                    <a:lnB>
                      <a:noFill/>
                    </a:lnB>
                    <a:solidFill>
                      <a:schemeClr val="accent2"/>
                    </a:solid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OB.DAAC</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2015</a:t>
                      </a:r>
                    </a:p>
                  </a:txBody>
                  <a:tcPr marL="7406" marR="7406" marT="7406" marB="0" anchor="ctr">
                    <a:lnL>
                      <a:noFill/>
                    </a:lnL>
                    <a:lnR>
                      <a:noFill/>
                    </a:lnR>
                    <a:lnT>
                      <a:noFill/>
                    </a:lnT>
                    <a:lnB>
                      <a:noFill/>
                    </a:lnB>
                  </a:tcPr>
                </a:tc>
                <a:tc hMerge="1">
                  <a:txBody>
                    <a:bodyPr/>
                    <a:lstStyle/>
                    <a:p>
                      <a:pPr algn="ctr" fontAlgn="ctr"/>
                      <a:r>
                        <a:rPr lang="en-US" sz="1000" b="0" i="0" u="none" strike="noStrike" dirty="0">
                          <a:solidFill>
                            <a:srgbClr val="FFFFFF"/>
                          </a:solidFill>
                          <a:effectLst/>
                          <a:latin typeface="Arial Nova" panose="020B0504020202020204" pitchFamily="34" charset="0"/>
                        </a:rPr>
                        <a:t>2017</a:t>
                      </a:r>
                    </a:p>
                  </a:txBody>
                  <a:tcPr marL="7406" marR="7406" marT="7406" marB="0" anchor="ctr">
                    <a:lnL>
                      <a:noFill/>
                    </a:lnL>
                    <a:lnR>
                      <a:noFill/>
                    </a:lnR>
                    <a:lnT>
                      <a:noFill/>
                    </a:lnT>
                    <a:lnB>
                      <a:noFill/>
                    </a:lnB>
                  </a:tcPr>
                </a:tc>
                <a:tc hMerge="1">
                  <a:txBody>
                    <a:bodyPr/>
                    <a:lstStyle/>
                    <a:p>
                      <a:pPr algn="ctr" fontAlgn="ctr"/>
                      <a:r>
                        <a:rPr lang="en-US" sz="1000" b="0" i="0" u="none" strike="noStrike" dirty="0">
                          <a:solidFill>
                            <a:srgbClr val="FFFFFF"/>
                          </a:solidFill>
                          <a:effectLst/>
                          <a:latin typeface="Arial Nova" panose="020B0504020202020204" pitchFamily="34" charset="0"/>
                        </a:rPr>
                        <a:t>2020</a:t>
                      </a:r>
                    </a:p>
                  </a:txBody>
                  <a:tcPr marL="7406" marR="7406" marT="7406" marB="0" anchor="ctr">
                    <a:lnL>
                      <a:noFill/>
                    </a:lnL>
                    <a:lnR>
                      <a:noFill/>
                    </a:lnR>
                    <a:lnT>
                      <a:noFill/>
                    </a:lnT>
                    <a:lnB>
                      <a:noFill/>
                    </a:lnB>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ORNL DAAC</a:t>
                      </a: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tcPr>
                </a:tc>
                <a:extLst>
                  <a:ext uri="{0D108BD9-81ED-4DB2-BD59-A6C34878D82A}">
                    <a16:rowId xmlns:a16="http://schemas.microsoft.com/office/drawing/2014/main" val="4246041890"/>
                  </a:ext>
                </a:extLst>
              </a:tr>
              <a:tr h="105446">
                <a:tc>
                  <a:txBody>
                    <a:bodyPr/>
                    <a:lstStyle/>
                    <a:p>
                      <a:pPr algn="l"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2021</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2022</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2021</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2022</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extLst>
                  <a:ext uri="{0D108BD9-81ED-4DB2-BD59-A6C34878D82A}">
                    <a16:rowId xmlns:a16="http://schemas.microsoft.com/office/drawing/2014/main" val="1615495783"/>
                  </a:ext>
                </a:extLst>
              </a:tr>
              <a:tr h="105446">
                <a:tc>
                  <a:txBody>
                    <a:bodyPr/>
                    <a:lstStyle/>
                    <a:p>
                      <a:pPr algn="l" fontAlgn="ctr"/>
                      <a:r>
                        <a:rPr lang="en-US" sz="1000" b="0" i="0" u="none" strike="noStrike" dirty="0">
                          <a:effectLst/>
                          <a:latin typeface="Arial Nova Light" panose="020B0304020202020204" pitchFamily="34" charset="0"/>
                        </a:rPr>
                        <a:t>Product Search</a:t>
                      </a:r>
                    </a:p>
                  </a:txBody>
                  <a:tcPr marL="7406" marR="7406" marT="7406" marB="0" anchor="ctr">
                    <a:lnL>
                      <a:noFill/>
                    </a:lnL>
                    <a:lnR>
                      <a:noFill/>
                    </a:lnR>
                    <a:lnT>
                      <a:noFill/>
                    </a:lnT>
                    <a:lnB>
                      <a:noFill/>
                    </a:lnB>
                  </a:tcPr>
                </a:tc>
                <a:tc>
                  <a:txBody>
                    <a:bodyPr/>
                    <a:lstStyle/>
                    <a:p>
                      <a:pPr algn="ctr" fontAlgn="ctr"/>
                      <a:r>
                        <a:rPr lang="en-US" sz="1100" b="0" i="0" u="none" strike="noStrike" dirty="0">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85</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87</a:t>
                      </a:r>
                    </a:p>
                  </a:txBody>
                  <a:tcPr marL="7620" marR="7620" marT="7620" marB="0" anchor="ctr">
                    <a:lnL>
                      <a:noFill/>
                    </a:lnL>
                    <a:lnR>
                      <a:noFill/>
                    </a:lnR>
                    <a:lnT>
                      <a:noFill/>
                    </a:lnT>
                    <a:lnB>
                      <a:noFill/>
                    </a:lnB>
                  </a:tcPr>
                </a:tc>
                <a:extLst>
                  <a:ext uri="{0D108BD9-81ED-4DB2-BD59-A6C34878D82A}">
                    <a16:rowId xmlns:a16="http://schemas.microsoft.com/office/drawing/2014/main" val="3316224244"/>
                  </a:ext>
                </a:extLst>
              </a:tr>
              <a:tr h="105446">
                <a:tc>
                  <a:txBody>
                    <a:bodyPr/>
                    <a:lstStyle/>
                    <a:p>
                      <a:pPr algn="l" fontAlgn="ctr"/>
                      <a:r>
                        <a:rPr lang="en-US" sz="1000" b="0" i="0" u="none" strike="noStrike" dirty="0">
                          <a:effectLst/>
                          <a:latin typeface="Arial Nova Light" panose="020B0304020202020204" pitchFamily="34" charset="0"/>
                        </a:rPr>
                        <a:t>Product Selection and Order</a:t>
                      </a:r>
                    </a:p>
                  </a:txBody>
                  <a:tcPr marL="7406" marR="7406" marT="7406"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86</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86</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90</a:t>
                      </a:r>
                    </a:p>
                  </a:txBody>
                  <a:tcPr marL="7620" marR="7620" marT="7620" marB="0" anchor="ctr">
                    <a:lnL>
                      <a:noFill/>
                    </a:lnL>
                    <a:lnR>
                      <a:noFill/>
                    </a:lnR>
                    <a:lnT>
                      <a:noFill/>
                    </a:lnT>
                    <a:lnB>
                      <a:noFill/>
                    </a:lnB>
                  </a:tcPr>
                </a:tc>
                <a:extLst>
                  <a:ext uri="{0D108BD9-81ED-4DB2-BD59-A6C34878D82A}">
                    <a16:rowId xmlns:a16="http://schemas.microsoft.com/office/drawing/2014/main" val="249895963"/>
                  </a:ext>
                </a:extLst>
              </a:tr>
              <a:tr h="105446">
                <a:tc>
                  <a:txBody>
                    <a:bodyPr/>
                    <a:lstStyle/>
                    <a:p>
                      <a:pPr algn="l" fontAlgn="ctr"/>
                      <a:r>
                        <a:rPr lang="en-US" sz="1000" b="0" i="0" u="none" strike="noStrike" dirty="0">
                          <a:effectLst/>
                          <a:latin typeface="Arial Nova Light" panose="020B0304020202020204" pitchFamily="34" charset="0"/>
                        </a:rPr>
                        <a:t>Delivery</a:t>
                      </a:r>
                    </a:p>
                  </a:txBody>
                  <a:tcPr marL="7406" marR="7406" marT="7406"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87</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86</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86</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90</a:t>
                      </a:r>
                    </a:p>
                  </a:txBody>
                  <a:tcPr marL="7620" marR="7620" marT="7620" marB="0" anchor="ctr">
                    <a:lnL>
                      <a:noFill/>
                    </a:lnL>
                    <a:lnR>
                      <a:noFill/>
                    </a:lnR>
                    <a:lnT>
                      <a:noFill/>
                    </a:lnT>
                    <a:lnB>
                      <a:noFill/>
                    </a:lnB>
                  </a:tcPr>
                </a:tc>
                <a:extLst>
                  <a:ext uri="{0D108BD9-81ED-4DB2-BD59-A6C34878D82A}">
                    <a16:rowId xmlns:a16="http://schemas.microsoft.com/office/drawing/2014/main" val="1827323966"/>
                  </a:ext>
                </a:extLst>
              </a:tr>
              <a:tr h="105446">
                <a:tc>
                  <a:txBody>
                    <a:bodyPr/>
                    <a:lstStyle/>
                    <a:p>
                      <a:pPr algn="l" fontAlgn="ctr"/>
                      <a:r>
                        <a:rPr lang="en-US" sz="1000" b="0" i="0" u="none" strike="noStrike" dirty="0">
                          <a:effectLst/>
                          <a:latin typeface="Arial Nova Light" panose="020B0304020202020204" pitchFamily="34" charset="0"/>
                        </a:rPr>
                        <a:t>Product Quality</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88</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86</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85</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89</a:t>
                      </a:r>
                    </a:p>
                  </a:txBody>
                  <a:tcPr marL="7620" marR="7620" marT="7620" marB="0" anchor="ctr">
                    <a:lnL>
                      <a:noFill/>
                    </a:lnL>
                    <a:lnR>
                      <a:noFill/>
                    </a:lnR>
                    <a:lnT>
                      <a:noFill/>
                    </a:lnT>
                    <a:lnB>
                      <a:noFill/>
                    </a:lnB>
                    <a:noFill/>
                  </a:tcPr>
                </a:tc>
                <a:extLst>
                  <a:ext uri="{0D108BD9-81ED-4DB2-BD59-A6C34878D82A}">
                    <a16:rowId xmlns:a16="http://schemas.microsoft.com/office/drawing/2014/main" val="3934220232"/>
                  </a:ext>
                </a:extLst>
              </a:tr>
              <a:tr h="105446">
                <a:tc>
                  <a:txBody>
                    <a:bodyPr/>
                    <a:lstStyle/>
                    <a:p>
                      <a:pPr algn="l" fontAlgn="ctr"/>
                      <a:r>
                        <a:rPr lang="en-US" sz="1000" b="0" i="0" u="none" strike="noStrike" dirty="0">
                          <a:effectLst/>
                          <a:latin typeface="Arial Nova Light" panose="020B0304020202020204" pitchFamily="34" charset="0"/>
                        </a:rPr>
                        <a:t>Product Documentation</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86</a:t>
                      </a:r>
                    </a:p>
                  </a:txBody>
                  <a:tcPr marL="7620" marR="7620" marT="7620" marB="0" anchor="ctr">
                    <a:lnL>
                      <a:noFill/>
                    </a:lnL>
                    <a:lnR>
                      <a:noFill/>
                    </a:lnR>
                    <a:lnT>
                      <a:noFill/>
                    </a:lnT>
                    <a:lnB>
                      <a:noFill/>
                    </a:lnB>
                    <a:noFill/>
                  </a:tcPr>
                </a:tc>
                <a:extLst>
                  <a:ext uri="{0D108BD9-81ED-4DB2-BD59-A6C34878D82A}">
                    <a16:rowId xmlns:a16="http://schemas.microsoft.com/office/drawing/2014/main" val="3882428278"/>
                  </a:ext>
                </a:extLst>
              </a:tr>
              <a:tr h="105446">
                <a:tc>
                  <a:txBody>
                    <a:bodyPr/>
                    <a:lstStyle/>
                    <a:p>
                      <a:pPr algn="l" fontAlgn="ctr"/>
                      <a:r>
                        <a:rPr lang="en-US" sz="1000" b="0" i="0" u="none" strike="noStrike" dirty="0">
                          <a:effectLst/>
                          <a:latin typeface="Arial Nova Light" panose="020B0304020202020204" pitchFamily="34" charset="0"/>
                        </a:rPr>
                        <a:t>Customer Support</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94</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94</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93</a:t>
                      </a:r>
                    </a:p>
                  </a:txBody>
                  <a:tcPr marL="7620" marR="7620" marT="7620" marB="0" anchor="ctr">
                    <a:lnL>
                      <a:noFill/>
                    </a:lnL>
                    <a:lnR>
                      <a:noFill/>
                    </a:lnR>
                    <a:lnT>
                      <a:noFill/>
                    </a:lnT>
                    <a:lnB>
                      <a:noFill/>
                    </a:lnB>
                    <a:noFill/>
                  </a:tcPr>
                </a:tc>
                <a:extLst>
                  <a:ext uri="{0D108BD9-81ED-4DB2-BD59-A6C34878D82A}">
                    <a16:rowId xmlns:a16="http://schemas.microsoft.com/office/drawing/2014/main" val="518674019"/>
                  </a:ext>
                </a:extLst>
              </a:tr>
              <a:tr h="105446">
                <a:tc>
                  <a:txBody>
                    <a:bodyPr/>
                    <a:lstStyle/>
                    <a:p>
                      <a:pPr algn="l" fontAlgn="ctr"/>
                      <a:r>
                        <a:rPr lang="en-US" sz="1000" b="0" i="0" u="none" strike="noStrike" dirty="0">
                          <a:effectLst/>
                          <a:latin typeface="Arial Nova Light" panose="020B0304020202020204" pitchFamily="34" charset="0"/>
                        </a:rPr>
                        <a:t>Customer Satisfaction Index</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76</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79</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86</a:t>
                      </a:r>
                    </a:p>
                  </a:txBody>
                  <a:tcPr marL="7620" marR="7620" marT="7620" marB="0" anchor="ctr">
                    <a:lnL>
                      <a:noFill/>
                    </a:lnL>
                    <a:lnR>
                      <a:noFill/>
                    </a:lnR>
                    <a:lnT>
                      <a:noFill/>
                    </a:lnT>
                    <a:lnB>
                      <a:noFill/>
                    </a:lnB>
                    <a:noFill/>
                  </a:tcPr>
                </a:tc>
                <a:tc>
                  <a:txBody>
                    <a:bodyPr/>
                    <a:lstStyle/>
                    <a:p>
                      <a:pPr algn="ctr" fontAlgn="ctr"/>
                      <a:r>
                        <a:rPr lang="en-US" sz="1100" b="0" i="0" u="none" strike="noStrike" dirty="0">
                          <a:effectLst/>
                          <a:latin typeface="Arial Nova Light" panose="020B0304020202020204" pitchFamily="34" charset="0"/>
                        </a:rPr>
                        <a:t>82</a:t>
                      </a:r>
                    </a:p>
                  </a:txBody>
                  <a:tcPr marL="7620" marR="7620" marT="7620" marB="0" anchor="ctr">
                    <a:lnL>
                      <a:noFill/>
                    </a:lnL>
                    <a:lnR>
                      <a:noFill/>
                    </a:lnR>
                    <a:lnT>
                      <a:noFill/>
                    </a:lnT>
                    <a:lnB>
                      <a:noFill/>
                    </a:lnB>
                    <a:noFill/>
                  </a:tcPr>
                </a:tc>
                <a:extLst>
                  <a:ext uri="{0D108BD9-81ED-4DB2-BD59-A6C34878D82A}">
                    <a16:rowId xmlns:a16="http://schemas.microsoft.com/office/drawing/2014/main" val="2105726640"/>
                  </a:ext>
                </a:extLst>
              </a:tr>
              <a:tr h="105446">
                <a:tc>
                  <a:txBody>
                    <a:bodyPr/>
                    <a:lstStyle/>
                    <a:p>
                      <a:pPr algn="l"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dirty="0">
                        <a:effectLst/>
                        <a:latin typeface="Arial Nova Light" panose="020B0304020202020204" pitchFamily="34" charset="0"/>
                      </a:endParaRPr>
                    </a:p>
                  </a:txBody>
                  <a:tcPr marL="7406" marR="7406" marT="7406" marB="0" anchor="ctr">
                    <a:lnL>
                      <a:noFill/>
                    </a:lnL>
                    <a:lnR>
                      <a:noFill/>
                    </a:lnR>
                    <a:lnT>
                      <a:noFill/>
                    </a:lnT>
                    <a:lnB>
                      <a:noFill/>
                    </a:lnB>
                    <a:noFill/>
                  </a:tcPr>
                </a:tc>
                <a:tc>
                  <a:txBody>
                    <a:bodyPr/>
                    <a:lstStyle/>
                    <a:p>
                      <a:pPr algn="ctr" fontAlgn="ctr"/>
                      <a:endParaRPr lang="en-US" sz="1000" b="0" i="0" u="none" strike="noStrike">
                        <a:effectLst/>
                        <a:latin typeface="Arial Nova Light" panose="020B0304020202020204" pitchFamily="34" charset="0"/>
                      </a:endParaRPr>
                    </a:p>
                  </a:txBody>
                  <a:tcPr marL="7406" marR="7406" marT="7406" marB="0" anchor="ctr">
                    <a:lnL>
                      <a:noFill/>
                    </a:lnL>
                    <a:lnR>
                      <a:noFill/>
                    </a:lnR>
                    <a:lnT>
                      <a:noFill/>
                    </a:lnT>
                    <a:lnB>
                      <a:noFill/>
                    </a:lnB>
                    <a:noFill/>
                  </a:tcPr>
                </a:tc>
                <a:extLst>
                  <a:ext uri="{0D108BD9-81ED-4DB2-BD59-A6C34878D82A}">
                    <a16:rowId xmlns:a16="http://schemas.microsoft.com/office/drawing/2014/main" val="2317412783"/>
                  </a:ext>
                </a:extLst>
              </a:tr>
              <a:tr h="105446">
                <a:tc>
                  <a:txBody>
                    <a:bodyPr/>
                    <a:lstStyle/>
                    <a:p>
                      <a:pPr algn="l" fontAlgn="ctr"/>
                      <a:r>
                        <a:rPr lang="en-US" sz="1000" b="0" i="0" u="none" strike="noStrike" dirty="0">
                          <a:solidFill>
                            <a:srgbClr val="FFFFFF"/>
                          </a:solidFill>
                          <a:effectLst/>
                          <a:latin typeface="Arial Nova" panose="020B0504020202020204" pitchFamily="34" charset="0"/>
                        </a:rPr>
                        <a:t> </a:t>
                      </a:r>
                    </a:p>
                  </a:txBody>
                  <a:tcPr marL="7406" marR="7406" marT="7406" marB="0" anchor="ctr">
                    <a:lnL>
                      <a:noFill/>
                    </a:lnL>
                    <a:lnR>
                      <a:noFill/>
                    </a:lnR>
                    <a:lnT>
                      <a:noFill/>
                    </a:lnT>
                    <a:lnB>
                      <a:noFill/>
                    </a:lnB>
                    <a:solidFill>
                      <a:schemeClr val="accent2"/>
                    </a:solid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PO DAAC-JPL</a:t>
                      </a:r>
                    </a:p>
                  </a:txBody>
                  <a:tcPr marL="7406" marR="7406" marT="7406" marB="0" anchor="ctr">
                    <a:lnL>
                      <a:noFill/>
                    </a:lnL>
                    <a:lnR>
                      <a:noFill/>
                    </a:lnR>
                    <a:lnT>
                      <a:noFill/>
                    </a:lnT>
                    <a:lnB>
                      <a:noFill/>
                    </a:lnB>
                    <a:solidFill>
                      <a:schemeClr val="accent2"/>
                    </a:solidFill>
                  </a:tcPr>
                </a:tc>
                <a:tc hMerge="1">
                  <a:txBody>
                    <a:bodyPr/>
                    <a:lstStyle/>
                    <a:p>
                      <a:pPr algn="ctr" fontAlgn="ctr"/>
                      <a:r>
                        <a:rPr lang="en-US" sz="1000" b="0" i="0" u="none" strike="noStrike" dirty="0">
                          <a:solidFill>
                            <a:srgbClr val="FFFFFF"/>
                          </a:solidFill>
                          <a:effectLst/>
                          <a:latin typeface="Arial Nova" panose="020B0504020202020204" pitchFamily="34" charset="0"/>
                        </a:rPr>
                        <a:t>2015</a:t>
                      </a:r>
                    </a:p>
                  </a:txBody>
                  <a:tcPr marL="7406" marR="7406" marT="7406" marB="0" anchor="ctr">
                    <a:lnL>
                      <a:noFill/>
                    </a:lnL>
                    <a:lnR>
                      <a:noFill/>
                    </a:lnR>
                    <a:lnT>
                      <a:noFill/>
                    </a:lnT>
                    <a:lnB>
                      <a:noFill/>
                    </a:lnB>
                    <a:noFill/>
                  </a:tcPr>
                </a:tc>
                <a:tc hMerge="1">
                  <a:txBody>
                    <a:bodyPr/>
                    <a:lstStyle/>
                    <a:p>
                      <a:pPr algn="ctr" fontAlgn="ctr"/>
                      <a:r>
                        <a:rPr lang="en-US" sz="1000" b="0" i="0" u="none" strike="noStrike" dirty="0">
                          <a:solidFill>
                            <a:srgbClr val="FFFFFF"/>
                          </a:solidFill>
                          <a:effectLst/>
                          <a:latin typeface="Arial Nova" panose="020B0504020202020204" pitchFamily="34" charset="0"/>
                        </a:rPr>
                        <a:t>2017</a:t>
                      </a:r>
                    </a:p>
                  </a:txBody>
                  <a:tcPr marL="7406" marR="7406" marT="7406" marB="0" anchor="ctr">
                    <a:lnL>
                      <a:noFill/>
                    </a:lnL>
                    <a:lnR>
                      <a:noFill/>
                    </a:lnR>
                    <a:lnT>
                      <a:noFill/>
                    </a:lnT>
                    <a:lnB>
                      <a:noFill/>
                    </a:lnB>
                    <a:noFill/>
                  </a:tcPr>
                </a:tc>
                <a:tc hMerge="1">
                  <a:txBody>
                    <a:bodyPr/>
                    <a:lstStyle/>
                    <a:p>
                      <a:pPr algn="ctr" fontAlgn="ctr"/>
                      <a:r>
                        <a:rPr lang="en-US" sz="1000" b="0" i="0" u="none" strike="noStrike" dirty="0">
                          <a:solidFill>
                            <a:srgbClr val="FFFFFF"/>
                          </a:solidFill>
                          <a:effectLst/>
                          <a:latin typeface="Arial Nova" panose="020B0504020202020204" pitchFamily="34" charset="0"/>
                        </a:rPr>
                        <a:t>2020</a:t>
                      </a:r>
                    </a:p>
                  </a:txBody>
                  <a:tcPr marL="7406" marR="7406" marT="7406" marB="0" anchor="ctr">
                    <a:lnL>
                      <a:noFill/>
                    </a:lnL>
                    <a:lnR>
                      <a:noFill/>
                    </a:lnR>
                    <a:lnT>
                      <a:noFill/>
                    </a:lnT>
                    <a:lnB>
                      <a:noFill/>
                    </a:lnB>
                    <a:noFill/>
                  </a:tcPr>
                </a:tc>
                <a:tc gridSpan="4">
                  <a:txBody>
                    <a:bodyPr/>
                    <a:lstStyle/>
                    <a:p>
                      <a:pPr algn="ctr" fontAlgn="ctr">
                        <a:defRPr/>
                      </a:pPr>
                      <a:r>
                        <a:rPr lang="en-US" sz="1000" b="0" i="0" u="none" strike="noStrike" dirty="0">
                          <a:solidFill>
                            <a:srgbClr val="FFFFFF"/>
                          </a:solidFill>
                          <a:effectLst/>
                          <a:latin typeface="Arial Nova" panose="020B0504020202020204" pitchFamily="34" charset="0"/>
                        </a:rPr>
                        <a:t>SEDAC</a:t>
                      </a:r>
                    </a:p>
                  </a:txBody>
                  <a:tcPr marL="7406" marR="7406" marT="7406" marB="0" anchor="ctr">
                    <a:lnL>
                      <a:noFill/>
                    </a:lnL>
                    <a:lnR>
                      <a:noFill/>
                    </a:lnR>
                    <a:lnT>
                      <a:noFill/>
                    </a:lnT>
                    <a:lnB>
                      <a:noFill/>
                    </a:lnB>
                    <a:solidFill>
                      <a:schemeClr val="accent2"/>
                    </a:solid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no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noFill/>
                  </a:tcPr>
                </a:tc>
                <a:tc hMerge="1">
                  <a:txBody>
                    <a:bodyPr/>
                    <a:lstStyle/>
                    <a:p>
                      <a:pPr algn="ctr"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noFill/>
                  </a:tcPr>
                </a:tc>
                <a:extLst>
                  <a:ext uri="{0D108BD9-81ED-4DB2-BD59-A6C34878D82A}">
                    <a16:rowId xmlns:a16="http://schemas.microsoft.com/office/drawing/2014/main" val="3587898848"/>
                  </a:ext>
                </a:extLst>
              </a:tr>
              <a:tr h="105446">
                <a:tc>
                  <a:txBody>
                    <a:bodyPr/>
                    <a:lstStyle/>
                    <a:p>
                      <a:pPr algn="l" fontAlgn="ctr"/>
                      <a:endParaRPr lang="en-US" sz="1000" b="0" i="0" u="none" strike="noStrike" dirty="0">
                        <a:solidFill>
                          <a:srgbClr val="FFFFFF"/>
                        </a:solidFill>
                        <a:effectLst/>
                        <a:latin typeface="Arial Nova" panose="020B0504020202020204" pitchFamily="34" charset="0"/>
                      </a:endParaRP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2021</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2022</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2019</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2020</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2021</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tc>
                  <a:txBody>
                    <a:bodyPr/>
                    <a:lstStyle/>
                    <a:p>
                      <a:pPr algn="ctr" fontAlgn="ctr">
                        <a:defRPr/>
                      </a:pPr>
                      <a:r>
                        <a:rPr lang="en-US" sz="1000" b="0" i="0" u="none" strike="noStrike" dirty="0">
                          <a:solidFill>
                            <a:srgbClr val="FFFFFF"/>
                          </a:solidFill>
                          <a:effectLst/>
                          <a:latin typeface="Arial Nova" panose="020B0504020202020204" pitchFamily="34" charset="0"/>
                        </a:rPr>
                        <a:t>2022</a:t>
                      </a:r>
                    </a:p>
                    <a:p>
                      <a:pPr algn="ctr" fontAlgn="ctr">
                        <a:defRPr/>
                      </a:pPr>
                      <a:r>
                        <a:rPr lang="en-US" sz="1000" b="0" i="0" u="none" strike="noStrike" dirty="0">
                          <a:solidFill>
                            <a:srgbClr val="FFFFFF"/>
                          </a:solidFill>
                          <a:effectLst/>
                          <a:latin typeface="Arial Nova" panose="020B0504020202020204" pitchFamily="34" charset="0"/>
                        </a:rPr>
                        <a:t>Scores</a:t>
                      </a:r>
                    </a:p>
                  </a:txBody>
                  <a:tcPr marL="7406" marR="7406" marT="7406" marB="0" anchor="ctr">
                    <a:lnL>
                      <a:noFill/>
                    </a:lnL>
                    <a:lnR>
                      <a:noFill/>
                    </a:lnR>
                    <a:lnT>
                      <a:noFill/>
                    </a:lnT>
                    <a:lnB>
                      <a:noFill/>
                    </a:lnB>
                    <a:solidFill>
                      <a:schemeClr val="accent2"/>
                    </a:solidFill>
                  </a:tcPr>
                </a:tc>
                <a:extLst>
                  <a:ext uri="{0D108BD9-81ED-4DB2-BD59-A6C34878D82A}">
                    <a16:rowId xmlns:a16="http://schemas.microsoft.com/office/drawing/2014/main" val="332284665"/>
                  </a:ext>
                </a:extLst>
              </a:tr>
              <a:tr h="105446">
                <a:tc>
                  <a:txBody>
                    <a:bodyPr/>
                    <a:lstStyle/>
                    <a:p>
                      <a:pPr algn="l" fontAlgn="ctr"/>
                      <a:r>
                        <a:rPr lang="en-US" sz="1000" b="0" i="0" u="none" strike="noStrike" dirty="0">
                          <a:effectLst/>
                          <a:latin typeface="Arial Nova Light" panose="020B0304020202020204" pitchFamily="34" charset="0"/>
                        </a:rPr>
                        <a:t>Product Search</a:t>
                      </a:r>
                    </a:p>
                  </a:txBody>
                  <a:tcPr marL="7406" marR="7406" marT="7406" marB="0" anchor="ctr">
                    <a:lnL>
                      <a:noFill/>
                    </a:lnL>
                    <a:lnR>
                      <a:noFill/>
                    </a:lnR>
                    <a:lnT>
                      <a:noFill/>
                    </a:lnT>
                    <a:lnB>
                      <a:noFill/>
                    </a:lnB>
                  </a:tcPr>
                </a:tc>
                <a:tc>
                  <a:txBody>
                    <a:bodyPr/>
                    <a:lstStyle/>
                    <a:p>
                      <a:pPr algn="ctr" fontAlgn="ctr"/>
                      <a:r>
                        <a:rPr lang="en-US" sz="1100" b="0" i="0" u="none" strike="noStrike" dirty="0">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79</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79</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extLst>
                  <a:ext uri="{0D108BD9-81ED-4DB2-BD59-A6C34878D82A}">
                    <a16:rowId xmlns:a16="http://schemas.microsoft.com/office/drawing/2014/main" val="2110284891"/>
                  </a:ext>
                </a:extLst>
              </a:tr>
              <a:tr h="105446">
                <a:tc>
                  <a:txBody>
                    <a:bodyPr/>
                    <a:lstStyle/>
                    <a:p>
                      <a:pPr algn="l" fontAlgn="ctr"/>
                      <a:r>
                        <a:rPr lang="en-US" sz="1000" b="0" i="0" u="none" strike="noStrike" dirty="0">
                          <a:effectLst/>
                          <a:latin typeface="Arial Nova Light" panose="020B0304020202020204" pitchFamily="34" charset="0"/>
                        </a:rPr>
                        <a:t>Product Selection and Order</a:t>
                      </a:r>
                    </a:p>
                  </a:txBody>
                  <a:tcPr marL="7406" marR="7406" marT="7406"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80</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tcPr>
                </a:tc>
                <a:extLst>
                  <a:ext uri="{0D108BD9-81ED-4DB2-BD59-A6C34878D82A}">
                    <a16:rowId xmlns:a16="http://schemas.microsoft.com/office/drawing/2014/main" val="454959592"/>
                  </a:ext>
                </a:extLst>
              </a:tr>
              <a:tr h="105446">
                <a:tc>
                  <a:txBody>
                    <a:bodyPr/>
                    <a:lstStyle/>
                    <a:p>
                      <a:pPr algn="l" fontAlgn="ctr"/>
                      <a:r>
                        <a:rPr lang="en-US" sz="1000" b="0" i="0" u="none" strike="noStrike" dirty="0">
                          <a:effectLst/>
                          <a:latin typeface="Arial Nova Light" panose="020B0304020202020204" pitchFamily="34" charset="0"/>
                        </a:rPr>
                        <a:t>Delivery</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83</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87</a:t>
                      </a:r>
                    </a:p>
                  </a:txBody>
                  <a:tcPr marL="7620" marR="7620" marT="7620" marB="0" anchor="ctr">
                    <a:lnL>
                      <a:noFill/>
                    </a:lnL>
                    <a:lnR>
                      <a:noFill/>
                    </a:lnR>
                    <a:lnT>
                      <a:noFill/>
                    </a:lnT>
                    <a:lnB>
                      <a:noFill/>
                    </a:lnB>
                    <a:noFill/>
                  </a:tcPr>
                </a:tc>
                <a:extLst>
                  <a:ext uri="{0D108BD9-81ED-4DB2-BD59-A6C34878D82A}">
                    <a16:rowId xmlns:a16="http://schemas.microsoft.com/office/drawing/2014/main" val="4072891446"/>
                  </a:ext>
                </a:extLst>
              </a:tr>
              <a:tr h="105446">
                <a:tc>
                  <a:txBody>
                    <a:bodyPr/>
                    <a:lstStyle/>
                    <a:p>
                      <a:pPr algn="l" fontAlgn="ctr"/>
                      <a:r>
                        <a:rPr lang="en-US" sz="1000" b="0" i="0" u="none" strike="noStrike" dirty="0">
                          <a:effectLst/>
                          <a:latin typeface="Arial Nova Light" panose="020B0304020202020204" pitchFamily="34" charset="0"/>
                        </a:rPr>
                        <a:t>Product Quality</a:t>
                      </a:r>
                    </a:p>
                  </a:txBody>
                  <a:tcPr marL="7406" marR="7406" marT="7406"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85</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84</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noFill/>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noFill/>
                  </a:tcPr>
                </a:tc>
                <a:extLst>
                  <a:ext uri="{0D108BD9-81ED-4DB2-BD59-A6C34878D82A}">
                    <a16:rowId xmlns:a16="http://schemas.microsoft.com/office/drawing/2014/main" val="4219335110"/>
                  </a:ext>
                </a:extLst>
              </a:tr>
              <a:tr h="105446">
                <a:tc>
                  <a:txBody>
                    <a:bodyPr/>
                    <a:lstStyle/>
                    <a:p>
                      <a:pPr algn="l" fontAlgn="ctr"/>
                      <a:r>
                        <a:rPr lang="en-US" sz="1000" b="0" i="0" u="none" strike="noStrike" dirty="0">
                          <a:effectLst/>
                          <a:latin typeface="Arial Nova Light" panose="020B0304020202020204" pitchFamily="34" charset="0"/>
                        </a:rPr>
                        <a:t>Product Documentation</a:t>
                      </a:r>
                    </a:p>
                  </a:txBody>
                  <a:tcPr marL="7406" marR="7406" marT="7406"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78</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tcPr>
                </a:tc>
                <a:extLst>
                  <a:ext uri="{0D108BD9-81ED-4DB2-BD59-A6C34878D82A}">
                    <a16:rowId xmlns:a16="http://schemas.microsoft.com/office/drawing/2014/main" val="721031735"/>
                  </a:ext>
                </a:extLst>
              </a:tr>
              <a:tr h="105446">
                <a:tc>
                  <a:txBody>
                    <a:bodyPr/>
                    <a:lstStyle/>
                    <a:p>
                      <a:pPr algn="l" fontAlgn="ctr"/>
                      <a:r>
                        <a:rPr lang="en-US" sz="1000" b="0" i="0" u="none" strike="noStrike" dirty="0">
                          <a:effectLst/>
                          <a:latin typeface="Arial Nova Light" panose="020B0304020202020204" pitchFamily="34" charset="0"/>
                        </a:rPr>
                        <a:t>Customer Support</a:t>
                      </a:r>
                    </a:p>
                  </a:txBody>
                  <a:tcPr marL="7406" marR="7406" marT="7406"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82</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88</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86</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86</a:t>
                      </a:r>
                    </a:p>
                  </a:txBody>
                  <a:tcPr marL="7620" marR="7620" marT="7620" marB="0" anchor="ctr">
                    <a:lnL>
                      <a:noFill/>
                    </a:lnL>
                    <a:lnR>
                      <a:noFill/>
                    </a:lnR>
                    <a:lnT>
                      <a:noFill/>
                    </a:lnT>
                    <a:lnB>
                      <a:noFill/>
                    </a:lnB>
                  </a:tcPr>
                </a:tc>
                <a:extLst>
                  <a:ext uri="{0D108BD9-81ED-4DB2-BD59-A6C34878D82A}">
                    <a16:rowId xmlns:a16="http://schemas.microsoft.com/office/drawing/2014/main" val="326731287"/>
                  </a:ext>
                </a:extLst>
              </a:tr>
              <a:tr h="105446">
                <a:tc>
                  <a:txBody>
                    <a:bodyPr/>
                    <a:lstStyle/>
                    <a:p>
                      <a:pPr algn="l" fontAlgn="ctr"/>
                      <a:r>
                        <a:rPr lang="en-US" sz="1000" b="0" i="0" u="none" strike="noStrike" dirty="0">
                          <a:effectLst/>
                          <a:latin typeface="Arial Nova Light" panose="020B0304020202020204" pitchFamily="34" charset="0"/>
                        </a:rPr>
                        <a:t>Customer Satisfaction Index</a:t>
                      </a:r>
                    </a:p>
                  </a:txBody>
                  <a:tcPr marL="7406" marR="7406" marT="7406"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78</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76</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81</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76</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76</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75</a:t>
                      </a:r>
                    </a:p>
                  </a:txBody>
                  <a:tcPr marL="7620" marR="7620" marT="7620" marB="0" anchor="ctr">
                    <a:lnL>
                      <a:noFill/>
                    </a:lnL>
                    <a:lnR>
                      <a:noFill/>
                    </a:lnR>
                    <a:lnT>
                      <a:noFill/>
                    </a:lnT>
                    <a:lnB>
                      <a:noFill/>
                    </a:lnB>
                  </a:tcPr>
                </a:tc>
                <a:tc>
                  <a:txBody>
                    <a:bodyPr/>
                    <a:lstStyle/>
                    <a:p>
                      <a:pPr algn="ctr" fontAlgn="ctr"/>
                      <a:r>
                        <a:rPr lang="en-US" sz="1100" b="0" i="0" u="none" strike="noStrike">
                          <a:effectLst/>
                          <a:latin typeface="Arial Nova Light" panose="020B0304020202020204" pitchFamily="34" charset="0"/>
                        </a:rPr>
                        <a:t>77</a:t>
                      </a:r>
                    </a:p>
                  </a:txBody>
                  <a:tcPr marL="7620" marR="7620" marT="7620" marB="0" anchor="ctr">
                    <a:lnL>
                      <a:noFill/>
                    </a:lnL>
                    <a:lnR>
                      <a:noFill/>
                    </a:lnR>
                    <a:lnT>
                      <a:noFill/>
                    </a:lnT>
                    <a:lnB>
                      <a:noFill/>
                    </a:lnB>
                  </a:tcPr>
                </a:tc>
                <a:tc>
                  <a:txBody>
                    <a:bodyPr/>
                    <a:lstStyle/>
                    <a:p>
                      <a:pPr algn="ctr" fontAlgn="ctr"/>
                      <a:r>
                        <a:rPr lang="en-US" sz="1100" b="0" i="0" u="none" strike="noStrike" dirty="0">
                          <a:effectLst/>
                          <a:latin typeface="Arial Nova Light" panose="020B0304020202020204" pitchFamily="34" charset="0"/>
                        </a:rPr>
                        <a:t>76</a:t>
                      </a:r>
                    </a:p>
                  </a:txBody>
                  <a:tcPr marL="7620" marR="7620" marT="7620" marB="0" anchor="ctr">
                    <a:lnL>
                      <a:noFill/>
                    </a:lnL>
                    <a:lnR>
                      <a:noFill/>
                    </a:lnR>
                    <a:lnT>
                      <a:noFill/>
                    </a:lnT>
                    <a:lnB>
                      <a:noFill/>
                    </a:lnB>
                  </a:tcPr>
                </a:tc>
                <a:extLst>
                  <a:ext uri="{0D108BD9-81ED-4DB2-BD59-A6C34878D82A}">
                    <a16:rowId xmlns:a16="http://schemas.microsoft.com/office/drawing/2014/main" val="238702256"/>
                  </a:ext>
                </a:extLst>
              </a:tr>
            </a:tbl>
          </a:graphicData>
        </a:graphic>
      </p:graphicFrame>
    </p:spTree>
    <p:extLst>
      <p:ext uri="{BB962C8B-B14F-4D97-AF65-F5344CB8AC3E}">
        <p14:creationId xmlns:p14="http://schemas.microsoft.com/office/powerpoint/2010/main" val="2254811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bwMode="white"/>
        <p:txBody>
          <a:bodyPr/>
          <a:lstStyle/>
          <a:p>
            <a:r>
              <a:rPr lang="en-US" dirty="0"/>
              <a:t>About Federal Consulting Group</a:t>
            </a:r>
          </a:p>
        </p:txBody>
      </p:sp>
      <p:sp>
        <p:nvSpPr>
          <p:cNvPr id="13314" name="Text Placeholder 4"/>
          <p:cNvSpPr>
            <a:spLocks noGrp="1"/>
          </p:cNvSpPr>
          <p:nvPr>
            <p:ph type="body" sz="quarter" idx="4294967295"/>
          </p:nvPr>
        </p:nvSpPr>
        <p:spPr>
          <a:xfrm>
            <a:off x="601663" y="1774061"/>
            <a:ext cx="10988675" cy="1450975"/>
          </a:xfrm>
        </p:spPr>
        <p:txBody>
          <a:bodyPr>
            <a:noAutofit/>
          </a:bodyPr>
          <a:lstStyle/>
          <a:p>
            <a:pPr marL="0" indent="0" algn="ctr">
              <a:spcBef>
                <a:spcPts val="567"/>
              </a:spcBef>
              <a:buNone/>
            </a:pPr>
            <a:r>
              <a:rPr lang="en-US" sz="1800" dirty="0">
                <a:ea typeface="Droid Sans" panose="020B0606030804020204" pitchFamily="34" charset="0"/>
              </a:rPr>
              <a:t>The Federal Consulting Group (FCG) specializes in organizational development, change, and strategy execution. Team FCG brings clarity to complexity by helping federal executives focus on the purpose and strategic direction of their agency’s core mission. We work with federal agencies to improve the services and performance they deliver to or on behalf of the American people.</a:t>
            </a:r>
          </a:p>
        </p:txBody>
      </p:sp>
      <p:sp>
        <p:nvSpPr>
          <p:cNvPr id="6" name="Rectangle 5"/>
          <p:cNvSpPr/>
          <p:nvPr/>
        </p:nvSpPr>
        <p:spPr>
          <a:xfrm>
            <a:off x="304800" y="4241800"/>
            <a:ext cx="2804160" cy="1828800"/>
          </a:xfrm>
          <a:prstGeom prst="rect">
            <a:avLst/>
          </a:prstGeom>
          <a:solidFill>
            <a:srgbClr val="3A46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Executive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Coaching</a:t>
            </a:r>
          </a:p>
        </p:txBody>
      </p:sp>
      <p:sp>
        <p:nvSpPr>
          <p:cNvPr id="9" name="Rectangle 8"/>
          <p:cNvSpPr/>
          <p:nvPr/>
        </p:nvSpPr>
        <p:spPr>
          <a:xfrm>
            <a:off x="3230880" y="4241800"/>
            <a:ext cx="2804160" cy="1828800"/>
          </a:xfrm>
          <a:prstGeom prst="rect">
            <a:avLst/>
          </a:prstGeom>
          <a:solidFill>
            <a:srgbClr val="41506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Consulting</a:t>
            </a:r>
          </a:p>
        </p:txBody>
      </p:sp>
      <p:sp>
        <p:nvSpPr>
          <p:cNvPr id="10" name="Rectangle 9"/>
          <p:cNvSpPr/>
          <p:nvPr/>
        </p:nvSpPr>
        <p:spPr>
          <a:xfrm>
            <a:off x="6156960" y="4241800"/>
            <a:ext cx="2804160" cy="1828800"/>
          </a:xfrm>
          <a:prstGeom prst="rect">
            <a:avLst/>
          </a:prstGeom>
          <a:solidFill>
            <a:srgbClr val="6D768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Performance Measurement and Satisfaction</a:t>
            </a:r>
          </a:p>
        </p:txBody>
      </p:sp>
      <p:sp>
        <p:nvSpPr>
          <p:cNvPr id="11" name="Rectangle 10"/>
          <p:cNvSpPr/>
          <p:nvPr/>
        </p:nvSpPr>
        <p:spPr>
          <a:xfrm>
            <a:off x="9083040" y="4241800"/>
            <a:ext cx="2804160" cy="1828800"/>
          </a:xfrm>
          <a:prstGeom prst="rect">
            <a:avLst/>
          </a:prstGeom>
          <a:solidFill>
            <a:srgbClr val="9EA2AB"/>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Leadership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Effectiveness</a:t>
            </a:r>
          </a:p>
        </p:txBody>
      </p:sp>
      <p:sp>
        <p:nvSpPr>
          <p:cNvPr id="7" name="TextBox 6"/>
          <p:cNvSpPr txBox="1"/>
          <p:nvPr/>
        </p:nvSpPr>
        <p:spPr>
          <a:xfrm>
            <a:off x="304800" y="932286"/>
            <a:ext cx="11582400" cy="6667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33" b="0" i="0" u="none" strike="noStrike" kern="1200" cap="none" spc="0" normalizeH="0" baseline="0" noProof="0" dirty="0">
                <a:ln>
                  <a:noFill/>
                </a:ln>
                <a:solidFill>
                  <a:srgbClr val="45546D"/>
                </a:solidFill>
                <a:effectLst/>
                <a:uLnTx/>
                <a:uFillTx/>
                <a:latin typeface="Arial Nova Light"/>
                <a:ea typeface="Droid Sans" panose="020B0606030804020204" pitchFamily="34" charset="0"/>
                <a:cs typeface="Arial" panose="020B0604020202020204" pitchFamily="34" charset="0"/>
              </a:rPr>
              <a:t>Creating a citizen-centric, results-oriented government</a:t>
            </a:r>
          </a:p>
        </p:txBody>
      </p:sp>
      <p:sp>
        <p:nvSpPr>
          <p:cNvPr id="8" name="TextBox 7"/>
          <p:cNvSpPr txBox="1"/>
          <p:nvPr/>
        </p:nvSpPr>
        <p:spPr>
          <a:xfrm>
            <a:off x="3251200" y="3225801"/>
            <a:ext cx="55880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D7988"/>
                </a:solidFill>
                <a:effectLst/>
                <a:uLnTx/>
                <a:uFillTx/>
                <a:latin typeface="Arial Nova Light"/>
                <a:ea typeface="Droid Sans" panose="020B0606030804020204" pitchFamily="34" charset="0"/>
                <a:cs typeface="Droid Sans" panose="020B0606030804020204" pitchFamily="34" charset="0"/>
              </a:rPr>
              <a:t>EXPERTS AT</a:t>
            </a:r>
          </a:p>
        </p:txBody>
      </p:sp>
      <p:grpSp>
        <p:nvGrpSpPr>
          <p:cNvPr id="3" name="Group 2">
            <a:extLst>
              <a:ext uri="{FF2B5EF4-FFF2-40B4-BE49-F238E27FC236}">
                <a16:creationId xmlns:a16="http://schemas.microsoft.com/office/drawing/2014/main" id="{6E5F62E8-0F55-47F3-80D9-2421F0C64D40}"/>
              </a:ext>
            </a:extLst>
          </p:cNvPr>
          <p:cNvGrpSpPr/>
          <p:nvPr/>
        </p:nvGrpSpPr>
        <p:grpSpPr>
          <a:xfrm>
            <a:off x="1524001" y="3530600"/>
            <a:ext cx="8991599" cy="0"/>
            <a:chOff x="1143000" y="2647950"/>
            <a:chExt cx="6743699" cy="0"/>
          </a:xfrm>
        </p:grpSpPr>
        <p:cxnSp>
          <p:nvCxnSpPr>
            <p:cNvPr id="17" name="Straight Connector 16"/>
            <p:cNvCxnSpPr/>
            <p:nvPr/>
          </p:nvCxnSpPr>
          <p:spPr>
            <a:xfrm flipH="1">
              <a:off x="1143000" y="2647950"/>
              <a:ext cx="2514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372099" y="2647950"/>
              <a:ext cx="251460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pic>
        <p:nvPicPr>
          <p:cNvPr id="2" name="Picture 1">
            <a:extLst>
              <a:ext uri="{FF2B5EF4-FFF2-40B4-BE49-F238E27FC236}">
                <a16:creationId xmlns:a16="http://schemas.microsoft.com/office/drawing/2014/main" id="{F39D87A3-8D40-4AD8-B353-826AE735EB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399" y="127934"/>
            <a:ext cx="362001" cy="666843"/>
          </a:xfrm>
          <a:prstGeom prst="rect">
            <a:avLst/>
          </a:prstGeom>
        </p:spPr>
      </p:pic>
    </p:spTree>
    <p:extLst>
      <p:ext uri="{BB962C8B-B14F-4D97-AF65-F5344CB8AC3E}">
        <p14:creationId xmlns:p14="http://schemas.microsoft.com/office/powerpoint/2010/main" val="3175329444"/>
      </p:ext>
    </p:extLst>
  </p:cSld>
  <p:clrMapOvr>
    <a:masterClrMapping/>
  </p:clrMapOvr>
  <p:transition advTm="1061"/>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bwMode="white"/>
        <p:txBody>
          <a:bodyPr/>
          <a:lstStyle/>
          <a:p>
            <a:r>
              <a:rPr lang="en-US" dirty="0"/>
              <a:t>About Federal Consulting Group</a:t>
            </a:r>
          </a:p>
        </p:txBody>
      </p:sp>
      <p:sp>
        <p:nvSpPr>
          <p:cNvPr id="7" name="Text Placeholder 4"/>
          <p:cNvSpPr>
            <a:spLocks noGrp="1"/>
          </p:cNvSpPr>
          <p:nvPr>
            <p:ph type="body" sz="quarter" idx="4294967295"/>
          </p:nvPr>
        </p:nvSpPr>
        <p:spPr>
          <a:xfrm>
            <a:off x="609600" y="1436205"/>
            <a:ext cx="10972800" cy="2364613"/>
          </a:xfrm>
        </p:spPr>
        <p:txBody>
          <a:bodyPr>
            <a:noAutofit/>
          </a:bodyPr>
          <a:lstStyle/>
          <a:p>
            <a:pPr>
              <a:spcBef>
                <a:spcPts val="567"/>
              </a:spcBef>
              <a:buClr>
                <a:schemeClr val="accent2"/>
              </a:buClr>
              <a:buSzPct val="100000"/>
              <a:buFont typeface="Wingdings" panose="05000000000000000000" pitchFamily="2" charset="2"/>
              <a:buChar char=""/>
            </a:pPr>
            <a:r>
              <a:rPr lang="en-US" sz="1800" dirty="0">
                <a:ea typeface="Droid Sans" panose="020B0606030804020204" pitchFamily="34" charset="0"/>
                <a:cs typeface="Calibri" panose="020F0502020204030204" pitchFamily="34" charset="0"/>
              </a:rPr>
              <a:t>Since 2001, FCG has partnered with CFI Group to help government agencies measure satisfaction with federal agencies and programs </a:t>
            </a:r>
          </a:p>
          <a:p>
            <a:pPr>
              <a:spcBef>
                <a:spcPts val="567"/>
              </a:spcBef>
              <a:buClr>
                <a:srgbClr val="D7182A"/>
              </a:buClr>
              <a:buSzPct val="100000"/>
              <a:buFont typeface="Wingdings" panose="05000000000000000000" pitchFamily="2" charset="2"/>
              <a:buChar char=""/>
            </a:pPr>
            <a:endParaRPr lang="en-US" sz="1800" dirty="0">
              <a:ea typeface="Droid Sans" panose="020B0606030804020204" pitchFamily="34" charset="0"/>
              <a:cs typeface="Calibri" panose="020F0502020204030204" pitchFamily="34" charset="0"/>
            </a:endParaRPr>
          </a:p>
          <a:p>
            <a:pPr>
              <a:spcBef>
                <a:spcPts val="567"/>
              </a:spcBef>
              <a:buClr>
                <a:schemeClr val="accent2"/>
              </a:buClr>
              <a:buSzPct val="100000"/>
              <a:buFont typeface="Wingdings" panose="05000000000000000000" pitchFamily="2" charset="2"/>
              <a:buChar char=""/>
            </a:pPr>
            <a:r>
              <a:rPr lang="en-US" sz="1800" dirty="0">
                <a:ea typeface="Droid Sans" panose="020B0606030804020204" pitchFamily="34" charset="0"/>
                <a:cs typeface="Calibri" panose="020F0502020204030204" pitchFamily="34" charset="0"/>
              </a:rPr>
              <a:t>Using insights provided by CFI Group research, FCG professionals are available to consult with agencies to develop strategic plans for improving performance in fulfilling agency missions </a:t>
            </a:r>
          </a:p>
          <a:p>
            <a:pPr>
              <a:spcBef>
                <a:spcPts val="567"/>
              </a:spcBef>
              <a:buClr>
                <a:srgbClr val="D7182A"/>
              </a:buClr>
              <a:buSzPct val="100000"/>
              <a:buFont typeface="Wingdings" panose="05000000000000000000" pitchFamily="2" charset="2"/>
              <a:buChar char=""/>
            </a:pPr>
            <a:endParaRPr lang="en-US" sz="1800" dirty="0">
              <a:ea typeface="Droid Sans" panose="020B0606030804020204" pitchFamily="34" charset="0"/>
              <a:cs typeface="Calibri" panose="020F0502020204030204" pitchFamily="34" charset="0"/>
            </a:endParaRPr>
          </a:p>
          <a:p>
            <a:pPr>
              <a:spcBef>
                <a:spcPts val="567"/>
              </a:spcBef>
              <a:buClr>
                <a:schemeClr val="accent2"/>
              </a:buClr>
              <a:buSzPct val="100000"/>
              <a:buFont typeface="Wingdings" panose="05000000000000000000" pitchFamily="2" charset="2"/>
              <a:buChar char=""/>
            </a:pPr>
            <a:r>
              <a:rPr lang="en-US" sz="1800" dirty="0">
                <a:ea typeface="Droid Sans" panose="020B0606030804020204" pitchFamily="34" charset="0"/>
                <a:cs typeface="Calibri" panose="020F0502020204030204" pitchFamily="34" charset="0"/>
              </a:rPr>
              <a:t>Contact your FCG point of contact today to discuss how you can schedule follow up sessions to turn your CSI findings and </a:t>
            </a:r>
            <a:r>
              <a:rPr lang="en-US" sz="1800">
                <a:ea typeface="Droid Sans" panose="020B0606030804020204" pitchFamily="34" charset="0"/>
                <a:cs typeface="Calibri" panose="020F0502020204030204" pitchFamily="34" charset="0"/>
              </a:rPr>
              <a:t>insights into </a:t>
            </a:r>
            <a:r>
              <a:rPr lang="en-US" sz="1800" dirty="0">
                <a:ea typeface="Droid Sans" panose="020B0606030804020204" pitchFamily="34" charset="0"/>
                <a:cs typeface="Calibri" panose="020F0502020204030204" pitchFamily="34" charset="0"/>
              </a:rPr>
              <a:t>action plans </a:t>
            </a:r>
          </a:p>
          <a:p>
            <a:pPr marL="0" indent="0">
              <a:spcBef>
                <a:spcPts val="567"/>
              </a:spcBef>
              <a:buNone/>
            </a:pPr>
            <a:endParaRPr lang="en-US" sz="1800" dirty="0">
              <a:cs typeface="Arial" charset="0"/>
            </a:endParaRPr>
          </a:p>
          <a:p>
            <a:pPr marL="306910" indent="-306910">
              <a:spcBef>
                <a:spcPts val="567"/>
              </a:spcBef>
            </a:pPr>
            <a:endParaRPr lang="en-US" sz="1800" dirty="0">
              <a:cs typeface="Arial" charset="0"/>
            </a:endParaRPr>
          </a:p>
        </p:txBody>
      </p:sp>
      <p:sp>
        <p:nvSpPr>
          <p:cNvPr id="8" name="Rectangle 7"/>
          <p:cNvSpPr/>
          <p:nvPr/>
        </p:nvSpPr>
        <p:spPr>
          <a:xfrm>
            <a:off x="2926080" y="4241800"/>
            <a:ext cx="2804160" cy="1828800"/>
          </a:xfrm>
          <a:prstGeom prst="rect">
            <a:avLst/>
          </a:prstGeom>
          <a:solidFill>
            <a:srgbClr val="3A465C"/>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ACCESS TO EXPERTS</a:t>
            </a:r>
          </a:p>
        </p:txBody>
      </p:sp>
      <p:sp>
        <p:nvSpPr>
          <p:cNvPr id="9" name="Rectangle 8"/>
          <p:cNvSpPr/>
          <p:nvPr/>
        </p:nvSpPr>
        <p:spPr>
          <a:xfrm>
            <a:off x="5852160" y="4241800"/>
            <a:ext cx="2804160" cy="1828800"/>
          </a:xfrm>
          <a:prstGeom prst="rect">
            <a:avLst/>
          </a:prstGeom>
          <a:solidFill>
            <a:srgbClr val="415068"/>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EXCEED PERFORMANCE</a:t>
            </a:r>
            <a:b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b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MANDATES</a:t>
            </a:r>
          </a:p>
        </p:txBody>
      </p:sp>
      <p:sp>
        <p:nvSpPr>
          <p:cNvPr id="10" name="Rectangle 9"/>
          <p:cNvSpPr/>
          <p:nvPr/>
        </p:nvSpPr>
        <p:spPr>
          <a:xfrm>
            <a:off x="8778240" y="4241800"/>
            <a:ext cx="2804160" cy="1828800"/>
          </a:xfrm>
          <a:prstGeom prst="rect">
            <a:avLst/>
          </a:prstGeom>
          <a:solidFill>
            <a:srgbClr val="6D7686"/>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EXPEDITE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OMB</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CLEARANCE</a:t>
            </a:r>
          </a:p>
        </p:txBody>
      </p:sp>
      <p:sp>
        <p:nvSpPr>
          <p:cNvPr id="4" name="TextBox 3"/>
          <p:cNvSpPr txBox="1"/>
          <p:nvPr/>
        </p:nvSpPr>
        <p:spPr>
          <a:xfrm>
            <a:off x="304800" y="4411583"/>
            <a:ext cx="262128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D7988"/>
                </a:solidFill>
                <a:effectLst/>
                <a:uLnTx/>
                <a:uFillTx/>
                <a:latin typeface="Arial Nova Light"/>
                <a:ea typeface="Droid Sans" panose="020B0606030804020204" pitchFamily="34" charset="0"/>
                <a:cs typeface="Arial" panose="020B0604020202020204" pitchFamily="34" charset="0"/>
              </a:rPr>
              <a:t>3 REASONS </a:t>
            </a:r>
            <a:r>
              <a:rPr kumimoji="0" lang="en-US" sz="2400" b="0" i="0" u="none" strike="noStrike" kern="1200" cap="none" spc="0" normalizeH="0" baseline="0" noProof="0" dirty="0">
                <a:ln>
                  <a:noFill/>
                </a:ln>
                <a:solidFill>
                  <a:srgbClr val="0D7988"/>
                </a:solidFill>
                <a:effectLst/>
                <a:uLnTx/>
                <a:uFillTx/>
                <a:latin typeface="Arial Nova Light"/>
                <a:ea typeface="Droid Sans" panose="020B0606030804020204" pitchFamily="34" charset="0"/>
                <a:cs typeface="Arial" panose="020B0604020202020204" pitchFamily="34" charset="0"/>
              </a:rPr>
              <a:t>TO WORK WITH TEAM FCG</a:t>
            </a:r>
          </a:p>
        </p:txBody>
      </p:sp>
      <p:sp>
        <p:nvSpPr>
          <p:cNvPr id="11" name="TextBox 10"/>
          <p:cNvSpPr txBox="1"/>
          <p:nvPr/>
        </p:nvSpPr>
        <p:spPr>
          <a:xfrm>
            <a:off x="2946400" y="4241800"/>
            <a:ext cx="4171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1</a:t>
            </a:r>
          </a:p>
        </p:txBody>
      </p:sp>
      <p:sp>
        <p:nvSpPr>
          <p:cNvPr id="13" name="TextBox 12"/>
          <p:cNvSpPr txBox="1"/>
          <p:nvPr/>
        </p:nvSpPr>
        <p:spPr>
          <a:xfrm>
            <a:off x="5865092" y="4235847"/>
            <a:ext cx="4171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2</a:t>
            </a:r>
          </a:p>
        </p:txBody>
      </p:sp>
      <p:sp>
        <p:nvSpPr>
          <p:cNvPr id="14" name="TextBox 13"/>
          <p:cNvSpPr txBox="1"/>
          <p:nvPr/>
        </p:nvSpPr>
        <p:spPr>
          <a:xfrm>
            <a:off x="8784792" y="4235847"/>
            <a:ext cx="41710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FFFF"/>
                </a:solidFill>
                <a:effectLst/>
                <a:uLnTx/>
                <a:uFillTx/>
                <a:latin typeface="Arial Nova"/>
                <a:ea typeface="Droid Sans" panose="020B0606030804020204" pitchFamily="34" charset="0"/>
                <a:cs typeface="Droid Sans" panose="020B0606030804020204" pitchFamily="34" charset="0"/>
              </a:rPr>
              <a:t>3</a:t>
            </a:r>
          </a:p>
        </p:txBody>
      </p:sp>
      <p:pic>
        <p:nvPicPr>
          <p:cNvPr id="2" name="Picture 1">
            <a:extLst>
              <a:ext uri="{FF2B5EF4-FFF2-40B4-BE49-F238E27FC236}">
                <a16:creationId xmlns:a16="http://schemas.microsoft.com/office/drawing/2014/main" id="{99405937-0911-4CED-8E2C-14EC55F9F5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20399" y="127934"/>
            <a:ext cx="362001" cy="666843"/>
          </a:xfrm>
          <a:prstGeom prst="rect">
            <a:avLst/>
          </a:prstGeom>
        </p:spPr>
      </p:pic>
    </p:spTree>
    <p:extLst>
      <p:ext uri="{BB962C8B-B14F-4D97-AF65-F5344CB8AC3E}">
        <p14:creationId xmlns:p14="http://schemas.microsoft.com/office/powerpoint/2010/main" val="2679229876"/>
      </p:ext>
    </p:extLst>
  </p:cSld>
  <p:clrMapOvr>
    <a:masterClrMapping/>
  </p:clrMapOvr>
  <p:transition advTm="1061"/>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75340C-6B52-4C4A-9939-B4E217C34269}"/>
              </a:ext>
            </a:extLst>
          </p:cNvPr>
          <p:cNvSpPr/>
          <p:nvPr/>
        </p:nvSpPr>
        <p:spPr>
          <a:xfrm>
            <a:off x="4979382" y="0"/>
            <a:ext cx="7212618"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2" name="TextBox 1">
            <a:extLst>
              <a:ext uri="{FF2B5EF4-FFF2-40B4-BE49-F238E27FC236}">
                <a16:creationId xmlns:a16="http://schemas.microsoft.com/office/drawing/2014/main" id="{1812B6EA-C025-41BD-8D76-F0A382CB7F41}"/>
              </a:ext>
            </a:extLst>
          </p:cNvPr>
          <p:cNvSpPr txBox="1"/>
          <p:nvPr/>
        </p:nvSpPr>
        <p:spPr>
          <a:xfrm>
            <a:off x="4979382" y="2776235"/>
            <a:ext cx="3308000" cy="707886"/>
          </a:xfrm>
          <a:prstGeom prst="rect">
            <a:avLst/>
          </a:prstGeom>
          <a:noFill/>
          <a:effectLst/>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D7988">
                    <a:lumMod val="20000"/>
                    <a:lumOff val="80000"/>
                  </a:srgbClr>
                </a:solidFill>
                <a:effectLst>
                  <a:outerShdw blurRad="50800" dist="38100" dir="2700000" algn="tl" rotWithShape="0">
                    <a:prstClr val="black">
                      <a:alpha val="40000"/>
                    </a:prstClr>
                  </a:outerShdw>
                </a:effectLst>
                <a:uLnTx/>
                <a:uFillTx/>
                <a:latin typeface="Arial Nova"/>
                <a:ea typeface="+mn-ea"/>
                <a:cs typeface="+mn-cs"/>
              </a:rPr>
              <a:t>THANK YOU</a:t>
            </a:r>
          </a:p>
        </p:txBody>
      </p:sp>
      <p:sp>
        <p:nvSpPr>
          <p:cNvPr id="8" name="Line 4">
            <a:extLst>
              <a:ext uri="{FF2B5EF4-FFF2-40B4-BE49-F238E27FC236}">
                <a16:creationId xmlns:a16="http://schemas.microsoft.com/office/drawing/2014/main" id="{9C03A404-13B1-44F9-9831-DC75B591FB37}"/>
              </a:ext>
            </a:extLst>
          </p:cNvPr>
          <p:cNvSpPr>
            <a:spLocks noChangeShapeType="1"/>
          </p:cNvSpPr>
          <p:nvPr/>
        </p:nvSpPr>
        <p:spPr bwMode="auto">
          <a:xfrm flipH="1" flipV="1">
            <a:off x="9017893" y="757883"/>
            <a:ext cx="11151" cy="5361742"/>
          </a:xfrm>
          <a:prstGeom prst="line">
            <a:avLst/>
          </a:prstGeom>
          <a:noFill/>
          <a:ln w="12700">
            <a:solidFill>
              <a:schemeClr val="accent2">
                <a:lumMod val="20000"/>
                <a:lumOff val="80000"/>
              </a:schemeClr>
            </a:solidFill>
            <a:round/>
            <a:headEnd/>
            <a:tailEnd/>
          </a:ln>
        </p:spPr>
        <p:txBody>
          <a:bodyPr wrap="none"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charset="0"/>
              <a:ea typeface="ＭＳ Ｐゴシック" pitchFamily="1" charset="-128"/>
              <a:cs typeface="+mn-cs"/>
            </a:endParaRPr>
          </a:p>
        </p:txBody>
      </p:sp>
      <p:sp>
        <p:nvSpPr>
          <p:cNvPr id="9" name="Line 5">
            <a:extLst>
              <a:ext uri="{FF2B5EF4-FFF2-40B4-BE49-F238E27FC236}">
                <a16:creationId xmlns:a16="http://schemas.microsoft.com/office/drawing/2014/main" id="{5377C27C-85A5-4B53-B833-E0D2FD7FC4D6}"/>
              </a:ext>
            </a:extLst>
          </p:cNvPr>
          <p:cNvSpPr>
            <a:spLocks noChangeShapeType="1"/>
          </p:cNvSpPr>
          <p:nvPr/>
        </p:nvSpPr>
        <p:spPr bwMode="auto">
          <a:xfrm rot="5400000" flipV="1">
            <a:off x="10070636" y="1458374"/>
            <a:ext cx="0" cy="3308000"/>
          </a:xfrm>
          <a:prstGeom prst="line">
            <a:avLst/>
          </a:prstGeom>
          <a:noFill/>
          <a:ln w="12700">
            <a:solidFill>
              <a:schemeClr val="accent2">
                <a:lumMod val="20000"/>
                <a:lumOff val="80000"/>
              </a:schemeClr>
            </a:solidFill>
            <a:round/>
            <a:headEnd/>
            <a:tailEnd/>
          </a:ln>
        </p:spPr>
        <p:txBody>
          <a:bodyPr wrap="none" anchor="ctr"/>
          <a:lstStyle/>
          <a:p>
            <a:pPr marL="0" marR="0" lvl="0" indent="0" algn="r" defTabSz="914400" rtl="0" eaLnBrk="0" fontAlgn="auto" latinLnBrk="0" hangingPunct="0">
              <a:lnSpc>
                <a:spcPct val="100000"/>
              </a:lnSpc>
              <a:spcBef>
                <a:spcPts val="0"/>
              </a:spcBef>
              <a:spcAft>
                <a:spcPts val="0"/>
              </a:spcAft>
              <a:buClrTx/>
              <a:buSzTx/>
              <a:buFontTx/>
              <a:buNone/>
              <a:tabLst/>
              <a:defRPr/>
            </a:pPr>
            <a:endParaRPr kumimoji="0" lang="it-IT" sz="2800" b="0" i="0" u="none" strike="noStrike" kern="1200" cap="none" spc="0" normalizeH="0" baseline="0" noProof="0">
              <a:ln>
                <a:noFill/>
              </a:ln>
              <a:solidFill>
                <a:srgbClr val="FFFFFF"/>
              </a:solidFill>
              <a:effectLst/>
              <a:uLnTx/>
              <a:uFillTx/>
              <a:latin typeface="Arial" charset="0"/>
              <a:ea typeface="ＭＳ Ｐゴシック" pitchFamily="1" charset="-128"/>
              <a:cs typeface="+mn-cs"/>
            </a:endParaRPr>
          </a:p>
        </p:txBody>
      </p:sp>
      <p:sp>
        <p:nvSpPr>
          <p:cNvPr id="10" name="TextBox 9">
            <a:extLst>
              <a:ext uri="{FF2B5EF4-FFF2-40B4-BE49-F238E27FC236}">
                <a16:creationId xmlns:a16="http://schemas.microsoft.com/office/drawing/2014/main" id="{7A620367-30E8-46A5-8AEA-648EACB77223}"/>
              </a:ext>
            </a:extLst>
          </p:cNvPr>
          <p:cNvSpPr txBox="1"/>
          <p:nvPr/>
        </p:nvSpPr>
        <p:spPr>
          <a:xfrm>
            <a:off x="9137162" y="757883"/>
            <a:ext cx="2831730" cy="2192908"/>
          </a:xfrm>
          <a:prstGeom prst="rect">
            <a:avLst/>
          </a:prstGeom>
          <a:noFill/>
        </p:spPr>
        <p:txBody>
          <a:bodyPr wrap="square" lIns="0" r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1" i="0" u="none" strike="noStrike" kern="1200" cap="none" spc="0" normalizeH="0" baseline="0" noProof="0" dirty="0">
                <a:ln>
                  <a:noFill/>
                </a:ln>
                <a:solidFill>
                  <a:srgbClr val="FFFFFF"/>
                </a:solidFill>
                <a:effectLst/>
                <a:uLnTx/>
                <a:uFillTx/>
                <a:latin typeface="Arial Nova Light"/>
                <a:ea typeface="+mn-ea"/>
                <a:cs typeface="+mn-cs"/>
              </a:rPr>
              <a:t>FEDERAL CONSULTING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Rafael </a:t>
            </a:r>
            <a:r>
              <a:rPr kumimoji="0" lang="en-US" altLang="en-US" sz="1050" b="0" i="0" u="none" strike="noStrike" kern="1200" cap="none" spc="0" normalizeH="0" baseline="0" noProof="0" dirty="0" err="1">
                <a:ln>
                  <a:noFill/>
                </a:ln>
                <a:solidFill>
                  <a:srgbClr val="FFFFFF"/>
                </a:solidFill>
                <a:effectLst/>
                <a:uLnTx/>
                <a:uFillTx/>
                <a:latin typeface="Arial Nova Light"/>
                <a:ea typeface="+mn-ea"/>
                <a:cs typeface="+mn-cs"/>
              </a:rPr>
              <a:t>Willams</a:t>
            </a: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Contracting Officer’s Representative (COR)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202-748-3770 (tel)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rafael_williams@ios.doi.gov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Jessica Reed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202-208-4699 (tel)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sng" strike="noStrike" kern="1200" cap="none" spc="0" normalizeH="0" baseline="0" noProof="0" dirty="0">
                <a:ln>
                  <a:noFill/>
                </a:ln>
                <a:solidFill>
                  <a:srgbClr val="FFFFFF"/>
                </a:solidFill>
                <a:effectLst/>
                <a:uLnTx/>
                <a:uFillTx/>
                <a:latin typeface="Arial Nova Light"/>
                <a:ea typeface="+mn-ea"/>
                <a:cs typeface="+mn-cs"/>
              </a:rPr>
              <a:t>Jessica_reed@ios.doi.gov</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PSS115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050" b="0" i="0" u="none" strike="noStrike" kern="1200" cap="none" spc="0" normalizeH="0" baseline="0" noProof="0" dirty="0">
                <a:ln>
                  <a:noFill/>
                </a:ln>
                <a:solidFill>
                  <a:srgbClr val="FFFFFF"/>
                </a:solidFill>
                <a:effectLst/>
                <a:uLnTx/>
                <a:uFillTx/>
                <a:latin typeface="Arial Nova Light"/>
                <a:ea typeface="+mn-ea"/>
                <a:cs typeface="+mn-cs"/>
              </a:rPr>
              <a:t>IA# 22017A0</a:t>
            </a:r>
          </a:p>
        </p:txBody>
      </p:sp>
      <p:sp>
        <p:nvSpPr>
          <p:cNvPr id="11" name="Rectangle 10">
            <a:extLst>
              <a:ext uri="{FF2B5EF4-FFF2-40B4-BE49-F238E27FC236}">
                <a16:creationId xmlns:a16="http://schemas.microsoft.com/office/drawing/2014/main" id="{75365E11-B3EC-45B0-9D78-1909CEC1450D}"/>
              </a:ext>
            </a:extLst>
          </p:cNvPr>
          <p:cNvSpPr>
            <a:spLocks noChangeArrowheads="1"/>
          </p:cNvSpPr>
          <p:nvPr/>
        </p:nvSpPr>
        <p:spPr bwMode="auto">
          <a:xfrm>
            <a:off x="9137162" y="3188447"/>
            <a:ext cx="2748052" cy="3050865"/>
          </a:xfrm>
          <a:prstGeom prst="rect">
            <a:avLst/>
          </a:prstGeom>
          <a:noFill/>
          <a:ln w="25400">
            <a:noFill/>
            <a:miter lim="800000"/>
            <a:headEnd/>
            <a:tailEnd/>
          </a:ln>
        </p:spPr>
        <p:txBody>
          <a:bodyPr wrap="square" lIns="0" tIns="32400" rIns="0" bIns="32400" anchor="ctr">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it-IT" sz="1050" b="1"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it-IT" sz="1050" b="1"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it-IT" sz="1050" b="1"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rPr>
              <a:t>Delivered By CFI GROUP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rPr>
              <a:t>3916 Ranchero Drive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rPr>
              <a:t>Ann Arbor, MI 48108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rPr>
              <a:t>734.930.9090 (tel)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hlinkClick r:id="rId4">
                  <a:extLst>
                    <a:ext uri="{A12FA001-AC4F-418D-AE19-62706E023703}">
                      <ahyp:hlinkClr xmlns:ahyp="http://schemas.microsoft.com/office/drawing/2018/hyperlinkcolor" val="tx"/>
                    </a:ext>
                  </a:extLst>
                </a:hlinkClick>
              </a:rPr>
              <a:t>www.cfigroup.com</a:t>
            </a:r>
            <a:endPar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100" b="0" i="1"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rPr>
              <a:t>Mark Galauner– Program Director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hlinkClick r:id="rId5">
                  <a:extLst>
                    <a:ext uri="{A12FA001-AC4F-418D-AE19-62706E023703}">
                      <ahyp:hlinkClr xmlns:ahyp="http://schemas.microsoft.com/office/drawing/2018/hyperlinkcolor" val="tx"/>
                    </a:ext>
                  </a:extLst>
                </a:hlinkClick>
              </a:rPr>
              <a:t>mgalaunerr@cfigroup.com</a:t>
            </a:r>
            <a:endPar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rPr>
              <a:t>734-623-1384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it-IT" sz="1050" dirty="0">
              <a:solidFill>
                <a:srgbClr val="FFFFFF"/>
              </a:solidFill>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05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0"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1"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1200" b="0" i="1" u="none" strike="noStrike" kern="1200" cap="none" spc="0" normalizeH="0" baseline="0" noProof="0" dirty="0">
              <a:ln>
                <a:noFill/>
              </a:ln>
              <a:solidFill>
                <a:srgbClr val="FFFFFF"/>
              </a:solidFill>
              <a:effectLst/>
              <a:uLnTx/>
              <a:uFillTx/>
              <a:latin typeface="Arial Nova Light"/>
              <a:ea typeface="ＭＳ Ｐゴシック" pitchFamily="1" charset="-128"/>
              <a:cs typeface="Arial" pitchFamily="34" charset="0"/>
            </a:endParaRPr>
          </a:p>
        </p:txBody>
      </p:sp>
    </p:spTree>
    <p:extLst>
      <p:ext uri="{BB962C8B-B14F-4D97-AF65-F5344CB8AC3E}">
        <p14:creationId xmlns:p14="http://schemas.microsoft.com/office/powerpoint/2010/main" val="24151237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rPr>
              <a:t>Survey and Data Collection</a:t>
            </a: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7200" dirty="0">
                <a:solidFill>
                  <a:srgbClr val="FFFFFF"/>
                </a:solidFill>
                <a:latin typeface="Arial Nova Light"/>
              </a:rPr>
              <a:t>2</a:t>
            </a:r>
            <a:endParaRPr kumimoji="0" lang="en-US" sz="72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4209215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FF23-A64A-4092-AB88-402BCC600E5F}"/>
              </a:ext>
            </a:extLst>
          </p:cNvPr>
          <p:cNvSpPr>
            <a:spLocks noGrp="1"/>
          </p:cNvSpPr>
          <p:nvPr>
            <p:ph type="title"/>
          </p:nvPr>
        </p:nvSpPr>
        <p:spPr/>
        <p:txBody>
          <a:bodyPr/>
          <a:lstStyle/>
          <a:p>
            <a:r>
              <a:rPr lang="en-US" dirty="0"/>
              <a:t>Survey and Data Collection</a:t>
            </a:r>
          </a:p>
        </p:txBody>
      </p:sp>
      <p:sp>
        <p:nvSpPr>
          <p:cNvPr id="3" name="Content Placeholder 2">
            <a:extLst>
              <a:ext uri="{FF2B5EF4-FFF2-40B4-BE49-F238E27FC236}">
                <a16:creationId xmlns:a16="http://schemas.microsoft.com/office/drawing/2014/main" id="{6458E388-23E9-4B67-A65F-81BE01DF255B}"/>
              </a:ext>
            </a:extLst>
          </p:cNvPr>
          <p:cNvSpPr>
            <a:spLocks noGrp="1"/>
          </p:cNvSpPr>
          <p:nvPr>
            <p:ph idx="1"/>
          </p:nvPr>
        </p:nvSpPr>
        <p:spPr>
          <a:xfrm>
            <a:off x="458725" y="1245988"/>
            <a:ext cx="11274550" cy="5307918"/>
          </a:xfrm>
        </p:spPr>
        <p:txBody>
          <a:bodyPr>
            <a:normAutofit/>
          </a:bodyPr>
          <a:lstStyle/>
          <a:p>
            <a:r>
              <a:rPr lang="en-US" dirty="0"/>
              <a:t>Questionnaire developed by NASA EOSDIS and CFI Group.</a:t>
            </a:r>
          </a:p>
          <a:p>
            <a:pPr lvl="1"/>
            <a:r>
              <a:rPr lang="en-US" dirty="0"/>
              <a:t>Measured respondent satisfaction and their experiences with a specific DAAC.</a:t>
            </a:r>
          </a:p>
          <a:p>
            <a:pPr lvl="1"/>
            <a:r>
              <a:rPr lang="en-US" dirty="0"/>
              <a:t>The survey was designed to allow users to skip over the questions not related to their experience with the specified DAAC.</a:t>
            </a:r>
          </a:p>
          <a:p>
            <a:pPr lvl="1"/>
            <a:r>
              <a:rPr lang="en-US" dirty="0"/>
              <a:t>Each DAAC was allowed the opportunity to utilize their own unique supplemental questions (outside of the ACSI model questions).</a:t>
            </a:r>
          </a:p>
          <a:p>
            <a:endParaRPr lang="en-US" dirty="0"/>
          </a:p>
          <a:p>
            <a:r>
              <a:rPr lang="en-US" dirty="0"/>
              <a:t> Data collection performed via the web.</a:t>
            </a:r>
          </a:p>
          <a:p>
            <a:pPr lvl="1"/>
            <a:r>
              <a:rPr lang="en-US" dirty="0"/>
              <a:t>NASA EOSDIS provided multiple lists of email addresses, which were combined, cleaned, and deduped by CFI Group. 765,750 email invitations were sent.</a:t>
            </a:r>
          </a:p>
          <a:p>
            <a:pPr lvl="1"/>
            <a:r>
              <a:rPr lang="en-US" dirty="0"/>
              <a:t>A total of 4,582 responses were received, for a response rate of 0.6%.</a:t>
            </a:r>
          </a:p>
          <a:p>
            <a:pPr lvl="1"/>
            <a:r>
              <a:rPr lang="en-US" dirty="0"/>
              <a:t>The online survey was available September 26 through October 24, 2022.</a:t>
            </a:r>
          </a:p>
        </p:txBody>
      </p:sp>
    </p:spTree>
    <p:extLst>
      <p:ext uri="{BB962C8B-B14F-4D97-AF65-F5344CB8AC3E}">
        <p14:creationId xmlns:p14="http://schemas.microsoft.com/office/powerpoint/2010/main" val="40997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630EDC-B9DB-460F-BC25-1BB37E304DB0}"/>
              </a:ext>
            </a:extLst>
          </p:cNvPr>
          <p:cNvSpPr/>
          <p:nvPr/>
        </p:nvSpPr>
        <p:spPr>
          <a:xfrm>
            <a:off x="-2" y="0"/>
            <a:ext cx="1219200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Nova Light"/>
              <a:ea typeface="+mn-ea"/>
              <a:cs typeface="+mn-cs"/>
            </a:endParaRPr>
          </a:p>
        </p:txBody>
      </p:sp>
      <p:sp>
        <p:nvSpPr>
          <p:cNvPr id="3" name="Isosceles Triangle 2">
            <a:extLst>
              <a:ext uri="{FF2B5EF4-FFF2-40B4-BE49-F238E27FC236}">
                <a16:creationId xmlns:a16="http://schemas.microsoft.com/office/drawing/2014/main" id="{815E7F3C-C262-4E72-A056-1D564018823B}"/>
              </a:ext>
            </a:extLst>
          </p:cNvPr>
          <p:cNvSpPr/>
          <p:nvPr/>
        </p:nvSpPr>
        <p:spPr>
          <a:xfrm rot="5400000">
            <a:off x="2648190" y="-2667001"/>
            <a:ext cx="6857999" cy="12192003"/>
          </a:xfrm>
          <a:prstGeom prst="triangle">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
        <p:nvSpPr>
          <p:cNvPr id="5" name="Rectangle 4">
            <a:extLst>
              <a:ext uri="{FF2B5EF4-FFF2-40B4-BE49-F238E27FC236}">
                <a16:creationId xmlns:a16="http://schemas.microsoft.com/office/drawing/2014/main" id="{E1B0289A-EFD8-4F46-8BB1-0F81FA15FF0F}"/>
              </a:ext>
            </a:extLst>
          </p:cNvPr>
          <p:cNvSpPr/>
          <p:nvPr/>
        </p:nvSpPr>
        <p:spPr>
          <a:xfrm>
            <a:off x="1540636" y="2730640"/>
            <a:ext cx="4943782"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6" name="Title 7">
            <a:extLst>
              <a:ext uri="{FF2B5EF4-FFF2-40B4-BE49-F238E27FC236}">
                <a16:creationId xmlns:a16="http://schemas.microsoft.com/office/drawing/2014/main" id="{13B42FBF-6192-499D-A77F-F84B045E3E7D}"/>
              </a:ext>
            </a:extLst>
          </p:cNvPr>
          <p:cNvSpPr txBox="1">
            <a:spLocks/>
          </p:cNvSpPr>
          <p:nvPr/>
        </p:nvSpPr>
        <p:spPr>
          <a:xfrm>
            <a:off x="1678075" y="2557462"/>
            <a:ext cx="5381319" cy="1743075"/>
          </a:xfrm>
          <a:prstGeom prst="rect">
            <a:avLst/>
          </a:prstGeom>
        </p:spPr>
        <p:txBody>
          <a:bodyPr anchor="ctr">
            <a:normAutofit/>
          </a:bodyPr>
          <a:lstStyle>
            <a:lvl1pPr algn="l" defTabSz="914400" rtl="0" eaLnBrk="1" latinLnBrk="0" hangingPunct="1">
              <a:lnSpc>
                <a:spcPct val="90000"/>
              </a:lnSpc>
              <a:spcBef>
                <a:spcPct val="0"/>
              </a:spcBef>
              <a:buNone/>
              <a:defRPr lang="en-US" sz="3600" kern="1200" dirty="0">
                <a:solidFill>
                  <a:schemeClr val="accent1"/>
                </a:solidFill>
                <a:latin typeface="Arial Nova Light" panose="020B03040202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rPr>
              <a:t>Executive Summary</a:t>
            </a:r>
            <a:endParaRPr kumimoji="0" lang="en-US" sz="3600" b="0" i="0" u="none" strike="noStrike" kern="1200" cap="none" spc="0" normalizeH="0" baseline="0" noProof="0" dirty="0">
              <a:ln>
                <a:noFill/>
              </a:ln>
              <a:solidFill>
                <a:srgbClr val="FFFFFF"/>
              </a:solidFill>
              <a:effectLst/>
              <a:uLnTx/>
              <a:uFillTx/>
              <a:latin typeface="Arial Nova Light" panose="020B0304020202020204" pitchFamily="34" charset="0"/>
              <a:ea typeface="+mj-ea"/>
              <a:cs typeface="+mj-cs"/>
            </a:endParaRPr>
          </a:p>
        </p:txBody>
      </p:sp>
      <p:sp>
        <p:nvSpPr>
          <p:cNvPr id="7" name="Rectangle 6">
            <a:extLst>
              <a:ext uri="{FF2B5EF4-FFF2-40B4-BE49-F238E27FC236}">
                <a16:creationId xmlns:a16="http://schemas.microsoft.com/office/drawing/2014/main" id="{BD312FE2-A853-46D6-95BE-80565B41306A}"/>
              </a:ext>
            </a:extLst>
          </p:cNvPr>
          <p:cNvSpPr/>
          <p:nvPr/>
        </p:nvSpPr>
        <p:spPr>
          <a:xfrm>
            <a:off x="69171" y="2730639"/>
            <a:ext cx="1406767" cy="13967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45546D"/>
              </a:solidFill>
              <a:effectLst/>
              <a:uLnTx/>
              <a:uFillTx/>
              <a:latin typeface="Arial Nova Light"/>
              <a:ea typeface="+mn-ea"/>
              <a:cs typeface="+mn-cs"/>
            </a:endParaRPr>
          </a:p>
        </p:txBody>
      </p:sp>
      <p:sp>
        <p:nvSpPr>
          <p:cNvPr id="9" name="TextBox 8">
            <a:extLst>
              <a:ext uri="{FF2B5EF4-FFF2-40B4-BE49-F238E27FC236}">
                <a16:creationId xmlns:a16="http://schemas.microsoft.com/office/drawing/2014/main" id="{F25462D5-8118-47B3-B440-FA37C60664E2}"/>
              </a:ext>
            </a:extLst>
          </p:cNvPr>
          <p:cNvSpPr txBox="1"/>
          <p:nvPr/>
        </p:nvSpPr>
        <p:spPr>
          <a:xfrm>
            <a:off x="69172" y="2828834"/>
            <a:ext cx="140676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dirty="0">
                <a:ln>
                  <a:noFill/>
                </a:ln>
                <a:solidFill>
                  <a:srgbClr val="FFFFFF"/>
                </a:solidFill>
                <a:effectLst/>
                <a:uLnTx/>
                <a:uFillTx/>
                <a:latin typeface="Arial Nova Light"/>
                <a:ea typeface="+mn-ea"/>
                <a:cs typeface="+mn-cs"/>
              </a:rPr>
              <a:t>3</a:t>
            </a:r>
          </a:p>
        </p:txBody>
      </p:sp>
      <p:sp>
        <p:nvSpPr>
          <p:cNvPr id="8" name="Isosceles Triangle 7">
            <a:extLst>
              <a:ext uri="{FF2B5EF4-FFF2-40B4-BE49-F238E27FC236}">
                <a16:creationId xmlns:a16="http://schemas.microsoft.com/office/drawing/2014/main" id="{0886D22A-F61D-4E53-B394-D423C7780319}"/>
              </a:ext>
            </a:extLst>
          </p:cNvPr>
          <p:cNvSpPr/>
          <p:nvPr/>
        </p:nvSpPr>
        <p:spPr>
          <a:xfrm rot="5400000">
            <a:off x="6238661" y="2976394"/>
            <a:ext cx="1396722" cy="905211"/>
          </a:xfrm>
          <a:prstGeom prst="triangle">
            <a:avLst>
              <a:gd name="adj" fmla="val 49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Nova Light"/>
              <a:ea typeface="+mn-ea"/>
              <a:cs typeface="+mn-cs"/>
            </a:endParaRPr>
          </a:p>
        </p:txBody>
      </p:sp>
    </p:spTree>
    <p:extLst>
      <p:ext uri="{BB962C8B-B14F-4D97-AF65-F5344CB8AC3E}">
        <p14:creationId xmlns:p14="http://schemas.microsoft.com/office/powerpoint/2010/main" val="3561646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0FF23-A64A-4092-AB88-402BCC600E5F}"/>
              </a:ext>
            </a:extLst>
          </p:cNvPr>
          <p:cNvSpPr>
            <a:spLocks noGrp="1"/>
          </p:cNvSpPr>
          <p:nvPr>
            <p:ph type="title"/>
          </p:nvPr>
        </p:nvSpPr>
        <p:spPr/>
        <p:txBody>
          <a:bodyPr/>
          <a:lstStyle/>
          <a:p>
            <a:r>
              <a:rPr lang="en-US" dirty="0"/>
              <a:t>Executive Summary: CSI and Performance Outcomes</a:t>
            </a:r>
          </a:p>
        </p:txBody>
      </p:sp>
      <p:sp>
        <p:nvSpPr>
          <p:cNvPr id="3" name="Content Placeholder 2">
            <a:extLst>
              <a:ext uri="{FF2B5EF4-FFF2-40B4-BE49-F238E27FC236}">
                <a16:creationId xmlns:a16="http://schemas.microsoft.com/office/drawing/2014/main" id="{6458E388-23E9-4B67-A65F-81BE01DF255B}"/>
              </a:ext>
            </a:extLst>
          </p:cNvPr>
          <p:cNvSpPr>
            <a:spLocks noGrp="1"/>
          </p:cNvSpPr>
          <p:nvPr>
            <p:ph idx="1"/>
          </p:nvPr>
        </p:nvSpPr>
        <p:spPr>
          <a:xfrm>
            <a:off x="493293" y="997632"/>
            <a:ext cx="11163088" cy="5307918"/>
          </a:xfrm>
        </p:spPr>
        <p:txBody>
          <a:bodyPr>
            <a:normAutofit/>
          </a:bodyPr>
          <a:lstStyle/>
          <a:p>
            <a:r>
              <a:rPr lang="en-US" dirty="0"/>
              <a:t>Over the last four years, NASA EOSDIS has an average Customer Satisfaction Index (CSI) score of 79. The 2022 score of 79 is on par with that average despite declining two point from 2021.</a:t>
            </a:r>
          </a:p>
          <a:p>
            <a:pPr lvl="1"/>
            <a:r>
              <a:rPr lang="en-US" dirty="0"/>
              <a:t> There was some variation in CSI within the DAACs as scores ranged from 74 to 84</a:t>
            </a:r>
          </a:p>
          <a:p>
            <a:r>
              <a:rPr lang="en-US" dirty="0"/>
              <a:t>Both Likelihood to Recommend (87, -2) and Likelihood to use Services in the Future (88, -1) also matched CSI with scores that were on par with the four-year average but were slightly lower than last year.</a:t>
            </a:r>
          </a:p>
          <a:p>
            <a:r>
              <a:rPr lang="en-US" dirty="0"/>
              <a:t>Aggregate benchmark scores saw a decline in 2022 and the NASA EOSDIS 2022 CSI score of 79 again outpaced the ACSI aggregate Government score of 63 and was six points above the National ACSI average of 73</a:t>
            </a:r>
            <a:r>
              <a:rPr lang="en-US" dirty="0">
                <a:solidFill>
                  <a:srgbClr val="FF0000"/>
                </a:solidFill>
              </a:rPr>
              <a:t>.</a:t>
            </a:r>
          </a:p>
          <a:p>
            <a:r>
              <a:rPr lang="en-US" dirty="0"/>
              <a:t>All drivers of satisfaction posted high scores (83 or higher) which indicates a strong customer experience for NASA EOSDIS.</a:t>
            </a:r>
          </a:p>
          <a:p>
            <a:pPr lvl="1"/>
            <a:r>
              <a:rPr lang="en-US" dirty="0"/>
              <a:t>Customer Support had the highest impact on satisfaction and posted a score of 85.</a:t>
            </a:r>
          </a:p>
          <a:p>
            <a:pPr lvl="1"/>
            <a:r>
              <a:rPr lang="en-US" dirty="0"/>
              <a:t>Product Quality was the highest rated satisfaction driver at 87.</a:t>
            </a:r>
          </a:p>
          <a:p>
            <a:pPr lvl="1"/>
            <a:r>
              <a:rPr lang="en-US" dirty="0"/>
              <a:t>Product Documentation was the lowest rated satisfaction driver at 83 and had a moderate impact on satisfaction.</a:t>
            </a:r>
          </a:p>
          <a:p>
            <a:r>
              <a:rPr lang="en-US" sz="1600" dirty="0"/>
              <a:t>User demographics have not changed much over the last four years. This indicates a stable user base.</a:t>
            </a:r>
          </a:p>
          <a:p>
            <a:pPr lvl="1"/>
            <a:r>
              <a:rPr lang="en-US" dirty="0"/>
              <a:t>Most users identified as “earth science” or were affiliated with a university.</a:t>
            </a:r>
          </a:p>
          <a:p>
            <a:pPr lvl="1"/>
            <a:r>
              <a:rPr lang="en-US" dirty="0"/>
              <a:t>Land and atmosphere are the most common areas for study.</a:t>
            </a:r>
          </a:p>
          <a:p>
            <a:pPr lvl="1"/>
            <a:r>
              <a:rPr lang="en-US" dirty="0"/>
              <a:t>Most (91%) used some sort of software tool to work with the data with 20% programing their own.</a:t>
            </a:r>
          </a:p>
          <a:p>
            <a:pPr lvl="1"/>
            <a:endParaRPr lang="en-US" dirty="0"/>
          </a:p>
          <a:p>
            <a:endParaRPr lang="en-US" dirty="0">
              <a:solidFill>
                <a:srgbClr val="FF0000"/>
              </a:solidFill>
            </a:endParaRPr>
          </a:p>
          <a:p>
            <a:endParaRPr lang="en-US" dirty="0">
              <a:solidFill>
                <a:schemeClr val="accent3">
                  <a:lumMod val="75000"/>
                </a:schemeClr>
              </a:solidFill>
            </a:endParaRPr>
          </a:p>
          <a:p>
            <a:endParaRPr lang="en-US" dirty="0"/>
          </a:p>
          <a:p>
            <a:endParaRPr lang="en-US" dirty="0"/>
          </a:p>
          <a:p>
            <a:endParaRPr lang="en-US" dirty="0"/>
          </a:p>
        </p:txBody>
      </p:sp>
    </p:spTree>
    <p:extLst>
      <p:ext uri="{BB962C8B-B14F-4D97-AF65-F5344CB8AC3E}">
        <p14:creationId xmlns:p14="http://schemas.microsoft.com/office/powerpoint/2010/main" val="788134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AC378-931C-48B6-86FC-80839054204E}"/>
              </a:ext>
            </a:extLst>
          </p:cNvPr>
          <p:cNvSpPr>
            <a:spLocks noGrp="1"/>
          </p:cNvSpPr>
          <p:nvPr>
            <p:ph type="title"/>
          </p:nvPr>
        </p:nvSpPr>
        <p:spPr/>
        <p:txBody>
          <a:bodyPr/>
          <a:lstStyle/>
          <a:p>
            <a:r>
              <a:rPr lang="en-US" dirty="0"/>
              <a:t>Key Findings &amp; Actionable Suggestions</a:t>
            </a:r>
          </a:p>
        </p:txBody>
      </p:sp>
      <p:graphicFrame>
        <p:nvGraphicFramePr>
          <p:cNvPr id="3" name="Table 3">
            <a:extLst>
              <a:ext uri="{FF2B5EF4-FFF2-40B4-BE49-F238E27FC236}">
                <a16:creationId xmlns:a16="http://schemas.microsoft.com/office/drawing/2014/main" id="{D0BE2D94-C53F-40C1-BC3C-B10C35700F33}"/>
              </a:ext>
            </a:extLst>
          </p:cNvPr>
          <p:cNvGraphicFramePr>
            <a:graphicFrameLocks noGrp="1"/>
          </p:cNvGraphicFramePr>
          <p:nvPr>
            <p:extLst>
              <p:ext uri="{D42A27DB-BD31-4B8C-83A1-F6EECF244321}">
                <p14:modId xmlns:p14="http://schemas.microsoft.com/office/powerpoint/2010/main" val="2895622420"/>
              </p:ext>
            </p:extLst>
          </p:nvPr>
        </p:nvGraphicFramePr>
        <p:xfrm>
          <a:off x="497051" y="997632"/>
          <a:ext cx="11274551" cy="4425737"/>
        </p:xfrm>
        <a:graphic>
          <a:graphicData uri="http://schemas.openxmlformats.org/drawingml/2006/table">
            <a:tbl>
              <a:tblPr firstRow="1" bandRow="1">
                <a:tableStyleId>{5C22544A-7EE6-4342-B048-85BDC9FD1C3A}</a:tableStyleId>
              </a:tblPr>
              <a:tblGrid>
                <a:gridCol w="2031982">
                  <a:extLst>
                    <a:ext uri="{9D8B030D-6E8A-4147-A177-3AD203B41FA5}">
                      <a16:colId xmlns:a16="http://schemas.microsoft.com/office/drawing/2014/main" val="4071874468"/>
                    </a:ext>
                  </a:extLst>
                </a:gridCol>
                <a:gridCol w="3679535">
                  <a:extLst>
                    <a:ext uri="{9D8B030D-6E8A-4147-A177-3AD203B41FA5}">
                      <a16:colId xmlns:a16="http://schemas.microsoft.com/office/drawing/2014/main" val="1931019869"/>
                    </a:ext>
                  </a:extLst>
                </a:gridCol>
                <a:gridCol w="208487">
                  <a:extLst>
                    <a:ext uri="{9D8B030D-6E8A-4147-A177-3AD203B41FA5}">
                      <a16:colId xmlns:a16="http://schemas.microsoft.com/office/drawing/2014/main" val="2311121654"/>
                    </a:ext>
                  </a:extLst>
                </a:gridCol>
                <a:gridCol w="5354547">
                  <a:extLst>
                    <a:ext uri="{9D8B030D-6E8A-4147-A177-3AD203B41FA5}">
                      <a16:colId xmlns:a16="http://schemas.microsoft.com/office/drawing/2014/main" val="2572988310"/>
                    </a:ext>
                  </a:extLst>
                </a:gridCol>
              </a:tblGrid>
              <a:tr h="419186">
                <a:tc gridSpan="2">
                  <a:txBody>
                    <a:bodyPr/>
                    <a:lstStyle/>
                    <a:p>
                      <a:pPr marL="0" algn="l" defTabSz="914400" rtl="0" eaLnBrk="1" latinLnBrk="0" hangingPunct="1"/>
                      <a:r>
                        <a:rPr lang="en-US" sz="1600" b="0" kern="1200" dirty="0">
                          <a:solidFill>
                            <a:schemeClr val="lt1"/>
                          </a:solidFill>
                          <a:latin typeface="Arial Nova" panose="020B0504020202020204" pitchFamily="34" charset="0"/>
                          <a:ea typeface="+mn-ea"/>
                          <a:cs typeface="+mn-cs"/>
                        </a:rPr>
                        <a:t>Key Findings</a:t>
                      </a:r>
                    </a:p>
                  </a:txBody>
                  <a:tcPr marR="0" marT="0" marB="0" anchor="ctr">
                    <a:solidFill>
                      <a:schemeClr val="accent2"/>
                    </a:solidFill>
                  </a:tcPr>
                </a:tc>
                <a:tc hMerge="1">
                  <a:txBody>
                    <a:bodyPr/>
                    <a:lstStyle/>
                    <a:p>
                      <a:endParaRPr lang="en-US" dirty="0"/>
                    </a:p>
                  </a:txBody>
                  <a:tcPr marL="0" marR="0" marT="0" marB="0"/>
                </a:tc>
                <a:tc>
                  <a:txBody>
                    <a:bodyPr/>
                    <a:lstStyle/>
                    <a:p>
                      <a:pPr marL="0" algn="l" defTabSz="914400" rtl="0" eaLnBrk="1" latinLnBrk="0" hangingPunct="1"/>
                      <a:endParaRPr lang="en-US" sz="1600" b="0" kern="1200" dirty="0">
                        <a:solidFill>
                          <a:schemeClr val="lt1"/>
                        </a:solidFill>
                        <a:latin typeface="Arial Nova" panose="020B0504020202020204" pitchFamily="34" charset="0"/>
                        <a:ea typeface="+mn-ea"/>
                        <a:cs typeface="+mn-cs"/>
                      </a:endParaRPr>
                    </a:p>
                  </a:txBody>
                  <a:tcPr marR="0" marT="0" marB="0" anchor="ctr">
                    <a:lnB w="38100" cmpd="sng">
                      <a:noFill/>
                    </a:lnB>
                    <a:noFill/>
                  </a:tcPr>
                </a:tc>
                <a:tc>
                  <a:txBody>
                    <a:bodyPr/>
                    <a:lstStyle/>
                    <a:p>
                      <a:pPr marL="0" algn="l" defTabSz="914400" rtl="0" eaLnBrk="1" latinLnBrk="0" hangingPunct="1"/>
                      <a:r>
                        <a:rPr lang="en-US" sz="1600" b="0" kern="1200" dirty="0">
                          <a:solidFill>
                            <a:schemeClr val="lt1"/>
                          </a:solidFill>
                          <a:latin typeface="Arial Nova" panose="020B0504020202020204" pitchFamily="34" charset="0"/>
                          <a:ea typeface="+mn-ea"/>
                          <a:cs typeface="+mn-cs"/>
                        </a:rPr>
                        <a:t>Actionable Suggestions</a:t>
                      </a:r>
                    </a:p>
                  </a:txBody>
                  <a:tcPr marR="0" marT="0" marB="0" anchor="ctr">
                    <a:solidFill>
                      <a:schemeClr val="accent2"/>
                    </a:solidFill>
                  </a:tcPr>
                </a:tc>
                <a:extLst>
                  <a:ext uri="{0D108BD9-81ED-4DB2-BD59-A6C34878D82A}">
                    <a16:rowId xmlns:a16="http://schemas.microsoft.com/office/drawing/2014/main" val="2747311643"/>
                  </a:ext>
                </a:extLst>
              </a:tr>
              <a:tr h="184920">
                <a:tc>
                  <a:txBody>
                    <a:bodyPr/>
                    <a:lstStyle/>
                    <a:p>
                      <a:endParaRPr lang="en-US" sz="1600" dirty="0"/>
                    </a:p>
                  </a:txBody>
                  <a:tcPr marR="0" marT="0" marB="0">
                    <a:lnB w="28575" cap="flat" cmpd="sng" algn="ctr">
                      <a:solidFill>
                        <a:schemeClr val="accent2"/>
                      </a:solidFill>
                      <a:prstDash val="solid"/>
                      <a:round/>
                      <a:headEnd type="none" w="med" len="med"/>
                      <a:tailEnd type="none" w="med" len="med"/>
                    </a:lnB>
                    <a:noFill/>
                  </a:tcPr>
                </a:tc>
                <a:tc>
                  <a:txBody>
                    <a:bodyPr/>
                    <a:lstStyle/>
                    <a:p>
                      <a:endParaRPr lang="en-US" sz="900" dirty="0"/>
                    </a:p>
                  </a:txBody>
                  <a:tcPr marR="0" marT="0" marB="0">
                    <a:lnR w="12700" cmpd="sng">
                      <a:noFill/>
                    </a:lnR>
                    <a:lnB w="28575" cap="flat" cmpd="sng" algn="ctr">
                      <a:solidFill>
                        <a:schemeClr val="accent2"/>
                      </a:solidFill>
                      <a:prstDash val="solid"/>
                      <a:round/>
                      <a:headEnd type="none" w="med" len="med"/>
                      <a:tailEnd type="none" w="med" len="med"/>
                    </a:lnB>
                    <a:noFill/>
                  </a:tcPr>
                </a:tc>
                <a:tc>
                  <a:txBody>
                    <a:bodyPr/>
                    <a:lstStyle/>
                    <a:p>
                      <a:endParaRPr lang="en-US" sz="1600" dirty="0"/>
                    </a:p>
                  </a:txBody>
                  <a:tcPr marR="0" marT="0" marB="0">
                    <a:lnL w="12700" cmpd="sng">
                      <a:noFill/>
                    </a:lnL>
                    <a:lnR w="12700" cmpd="sng">
                      <a:noFill/>
                    </a:lnR>
                    <a:lnT w="381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1600" dirty="0"/>
                    </a:p>
                  </a:txBody>
                  <a:tcPr marR="0" marT="0" marB="0">
                    <a:lnL w="12700" cmpd="sng">
                      <a:noFill/>
                    </a:lnL>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1797760239"/>
                  </a:ext>
                </a:extLst>
              </a:tr>
              <a:tr h="1659591">
                <a:tc>
                  <a:txBody>
                    <a:bodyPr/>
                    <a:lstStyle/>
                    <a:p>
                      <a:pPr algn="ctr"/>
                      <a:r>
                        <a:rPr lang="en-US" sz="1600" dirty="0">
                          <a:solidFill>
                            <a:schemeClr val="tx1"/>
                          </a:solidFill>
                          <a:latin typeface="Arial Nova" panose="020B0504020202020204" pitchFamily="34" charset="0"/>
                        </a:rPr>
                        <a:t>Customer Support</a:t>
                      </a:r>
                    </a:p>
                  </a:txBody>
                  <a:tcPr marL="0" marR="0" anchor="ctr">
                    <a:lnR w="28575" cap="flat" cmpd="sng" algn="ctr">
                      <a:solidFill>
                        <a:schemeClr val="bg1"/>
                      </a:solidFill>
                      <a:prstDash val="solid"/>
                      <a:round/>
                      <a:headEnd type="none" w="med" len="med"/>
                      <a:tailEnd type="none" w="med" len="med"/>
                    </a:lnR>
                    <a:lnT w="28575" cap="flat" cmpd="sng" algn="ctr">
                      <a:solidFill>
                        <a:schemeClr val="accent2"/>
                      </a:solidFill>
                      <a:prstDash val="solid"/>
                      <a:round/>
                      <a:headEnd type="none" w="med" len="med"/>
                      <a:tailEnd type="none" w="med" len="med"/>
                    </a:lnT>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
                          <a:srgbClr val="3F3F3F"/>
                        </a:buClr>
                        <a:buSzPct val="85000"/>
                        <a:buFont typeface="Wingdings" panose="05000000000000000000" pitchFamily="2" charset="2"/>
                        <a:buChar char="§"/>
                        <a:tabLst/>
                        <a:defRPr/>
                      </a:pPr>
                      <a:endParaRPr lang="en-US" sz="1600" dirty="0">
                        <a:solidFill>
                          <a:srgbClr val="3F3F3F"/>
                        </a:solidFill>
                        <a:latin typeface="+mn-lt"/>
                      </a:endParaRPr>
                    </a:p>
                    <a:p>
                      <a:pPr marL="285750" marR="0" lvl="0" indent="-285750" algn="l" defTabSz="914400" rtl="0" eaLnBrk="1" fontAlgn="auto" latinLnBrk="0" hangingPunct="1">
                        <a:lnSpc>
                          <a:spcPct val="100000"/>
                        </a:lnSpc>
                        <a:spcBef>
                          <a:spcPts val="0"/>
                        </a:spcBef>
                        <a:spcAft>
                          <a:spcPts val="0"/>
                        </a:spcAft>
                        <a:buClr>
                          <a:srgbClr val="3F3F3F"/>
                        </a:buClr>
                        <a:buSzPct val="85000"/>
                        <a:buFont typeface="Wingdings" panose="05000000000000000000" pitchFamily="2" charset="2"/>
                        <a:buChar char="§"/>
                        <a:tabLst/>
                        <a:defRPr/>
                      </a:pPr>
                      <a:r>
                        <a:rPr lang="en-US" sz="1600" dirty="0">
                          <a:solidFill>
                            <a:schemeClr val="tx1"/>
                          </a:solidFill>
                        </a:rPr>
                        <a:t>Customer Support emerged in 2022 as the satisfaction driver with the most impact on satisfaction.</a:t>
                      </a:r>
                      <a:endParaRPr kumimoji="0" lang="en-US" sz="1600" b="0" i="0" u="none" strike="noStrike" kern="1200" cap="none" spc="0" normalizeH="0" baseline="0" noProof="0" dirty="0">
                        <a:ln>
                          <a:noFill/>
                        </a:ln>
                        <a:solidFill>
                          <a:srgbClr val="3F3F3F"/>
                        </a:solidFill>
                        <a:effectLst/>
                        <a:uLnTx/>
                        <a:uFillTx/>
                        <a:latin typeface="+mn-lt"/>
                        <a:ea typeface="+mn-ea"/>
                        <a:cs typeface="+mn-cs"/>
                      </a:endParaRPr>
                    </a:p>
                  </a:txBody>
                  <a:tcPr marR="0">
                    <a:lnL w="28575" cap="flat" cmpd="sng" algn="ctr">
                      <a:solidFill>
                        <a:schemeClr val="bg1"/>
                      </a:solidFill>
                      <a:prstDash val="solid"/>
                      <a:round/>
                      <a:headEnd type="none" w="med" len="med"/>
                      <a:tailEnd type="none" w="med" len="med"/>
                    </a:lnL>
                    <a:lnR w="12700" cmpd="sng">
                      <a:noFill/>
                    </a:lnR>
                    <a:lnT w="28575" cap="flat" cmpd="sng" algn="ctr">
                      <a:solidFill>
                        <a:schemeClr val="accent2"/>
                      </a:solidFill>
                      <a:prstDash val="solid"/>
                      <a:round/>
                      <a:headEnd type="none" w="med" len="med"/>
                      <a:tailEnd type="none" w="med" len="med"/>
                    </a:lnT>
                    <a:noFill/>
                  </a:tcPr>
                </a:tc>
                <a:tc>
                  <a:txBody>
                    <a:bodyPr/>
                    <a:lstStyle/>
                    <a:p>
                      <a:endParaRPr lang="en-US" sz="1600" dirty="0"/>
                    </a:p>
                  </a:txBody>
                  <a:tcPr marR="0">
                    <a:lnL w="12700" cmpd="sng">
                      <a:noFill/>
                    </a:lnL>
                    <a:lnR w="12700" cmpd="sng">
                      <a:noFill/>
                    </a:lnR>
                    <a:lnT w="2857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
                          <a:srgbClr val="3F3F3F"/>
                        </a:buClr>
                        <a:buSzPct val="85000"/>
                        <a:buFont typeface="Wingdings" panose="05000000000000000000" pitchFamily="2" charset="2"/>
                        <a:buChar char="§"/>
                        <a:tabLst/>
                        <a:defRPr/>
                      </a:pPr>
                      <a:endParaRPr lang="en-US" sz="1600" dirty="0">
                        <a:solidFill>
                          <a:srgbClr val="3F3F3F"/>
                        </a:solidFill>
                        <a:latin typeface="+mn-lt"/>
                      </a:endParaRPr>
                    </a:p>
                    <a:p>
                      <a:pPr marL="285750" marR="0" lvl="0" indent="-285750" algn="l" defTabSz="914400" rtl="0" eaLnBrk="1" fontAlgn="auto" latinLnBrk="0" hangingPunct="1">
                        <a:lnSpc>
                          <a:spcPct val="100000"/>
                        </a:lnSpc>
                        <a:spcBef>
                          <a:spcPts val="0"/>
                        </a:spcBef>
                        <a:spcAft>
                          <a:spcPts val="0"/>
                        </a:spcAft>
                        <a:buClr>
                          <a:srgbClr val="3F3F3F"/>
                        </a:buClr>
                        <a:buSzPct val="85000"/>
                        <a:buFont typeface="Wingdings" panose="05000000000000000000" pitchFamily="2" charset="2"/>
                        <a:buChar char="§"/>
                        <a:tabLst/>
                        <a:defRPr/>
                      </a:pPr>
                      <a:r>
                        <a:rPr lang="en-US" sz="1600" dirty="0">
                          <a:solidFill>
                            <a:srgbClr val="3F3F3F"/>
                          </a:solidFill>
                          <a:latin typeface="+mn-lt"/>
                        </a:rPr>
                        <a:t>Although Customer Support (85) remains strong, its high impact on satisfaction in 2022 indicates that Customer Support is an aspect of user experience that EOSDIS should continue to monitor.</a:t>
                      </a:r>
                      <a:endParaRPr kumimoji="0" lang="en-US" sz="1600" b="0" i="0" u="none" strike="noStrike" kern="1200" cap="none" spc="0" normalizeH="0" baseline="0" noProof="0" dirty="0">
                        <a:ln>
                          <a:noFill/>
                        </a:ln>
                        <a:solidFill>
                          <a:srgbClr val="FF0000"/>
                        </a:solidFill>
                        <a:effectLst/>
                        <a:uLnTx/>
                        <a:uFillTx/>
                        <a:latin typeface="+mn-lt"/>
                        <a:ea typeface="+mn-ea"/>
                        <a:cs typeface="+mn-cs"/>
                      </a:endParaRPr>
                    </a:p>
                  </a:txBody>
                  <a:tcPr marR="0">
                    <a:lnL w="12700" cmpd="sng">
                      <a:noFill/>
                    </a:lnL>
                    <a:lnT w="28575" cap="flat" cmpd="sng" algn="ctr">
                      <a:solidFill>
                        <a:schemeClr val="accent2"/>
                      </a:solidFill>
                      <a:prstDash val="solid"/>
                      <a:round/>
                      <a:headEnd type="none" w="med" len="med"/>
                      <a:tailEnd type="none" w="med" len="med"/>
                    </a:lnT>
                    <a:noFill/>
                  </a:tcPr>
                </a:tc>
                <a:extLst>
                  <a:ext uri="{0D108BD9-81ED-4DB2-BD59-A6C34878D82A}">
                    <a16:rowId xmlns:a16="http://schemas.microsoft.com/office/drawing/2014/main" val="2045373039"/>
                  </a:ext>
                </a:extLst>
              </a:tr>
              <a:tr h="457200">
                <a:tc>
                  <a:txBody>
                    <a:bodyPr/>
                    <a:lstStyle/>
                    <a:p>
                      <a:pPr algn="ctr"/>
                      <a:endParaRPr lang="en-US" sz="1600" dirty="0">
                        <a:solidFill>
                          <a:schemeClr val="tx1"/>
                        </a:solidFill>
                        <a:latin typeface="Arial Nova" panose="020B0504020202020204" pitchFamily="34" charset="0"/>
                      </a:endParaRPr>
                    </a:p>
                  </a:txBody>
                  <a:tcPr marL="0" marR="0" anchor="ctr">
                    <a:lnR w="28575" cap="flat" cmpd="sng" algn="ctr">
                      <a:solidFill>
                        <a:schemeClr val="bg1"/>
                      </a:solidFill>
                      <a:prstDash val="solid"/>
                      <a:round/>
                      <a:headEnd type="none" w="med" len="med"/>
                      <a:tailEnd type="none" w="med" len="med"/>
                    </a:lnR>
                    <a:noFill/>
                  </a:tcPr>
                </a:tc>
                <a:tc>
                  <a:txBody>
                    <a:bodyPr/>
                    <a:lstStyle/>
                    <a:p>
                      <a:endParaRPr lang="en-US" sz="1600" dirty="0"/>
                    </a:p>
                  </a:txBody>
                  <a:tcPr marR="0">
                    <a:lnL w="28575" cap="flat" cmpd="sng" algn="ctr">
                      <a:solidFill>
                        <a:schemeClr val="bg1"/>
                      </a:solidFill>
                      <a:prstDash val="solid"/>
                      <a:round/>
                      <a:headEnd type="none" w="med" len="med"/>
                      <a:tailEnd type="none" w="med" len="med"/>
                    </a:lnL>
                    <a:noFill/>
                  </a:tcPr>
                </a:tc>
                <a:tc>
                  <a:txBody>
                    <a:bodyPr/>
                    <a:lstStyle/>
                    <a:p>
                      <a:endParaRPr lang="en-US" sz="1600" dirty="0"/>
                    </a:p>
                  </a:txBody>
                  <a:tcPr marR="0">
                    <a:lnT w="12700" cmpd="sng">
                      <a:noFill/>
                    </a:lnT>
                    <a:lnB w="12700" cmpd="sng">
                      <a:noFill/>
                    </a:lnB>
                    <a:noFill/>
                  </a:tcPr>
                </a:tc>
                <a:tc>
                  <a:txBody>
                    <a:bodyPr/>
                    <a:lstStyle/>
                    <a:p>
                      <a:pPr marL="285750" indent="-285750">
                        <a:buFont typeface="Wingdings" panose="05000000000000000000" pitchFamily="2" charset="2"/>
                        <a:buChar char="§"/>
                      </a:pPr>
                      <a:endParaRPr lang="en-US" sz="1600" dirty="0"/>
                    </a:p>
                  </a:txBody>
                  <a:tcPr marR="0">
                    <a:noFill/>
                  </a:tcPr>
                </a:tc>
                <a:extLst>
                  <a:ext uri="{0D108BD9-81ED-4DB2-BD59-A6C34878D82A}">
                    <a16:rowId xmlns:a16="http://schemas.microsoft.com/office/drawing/2014/main" val="1302878495"/>
                  </a:ext>
                </a:extLst>
              </a:tr>
              <a:tr h="1645920">
                <a:tc>
                  <a:txBody>
                    <a:bodyPr/>
                    <a:lstStyle/>
                    <a:p>
                      <a:pPr algn="ctr"/>
                      <a:r>
                        <a:rPr lang="en-US" sz="1600" dirty="0">
                          <a:solidFill>
                            <a:schemeClr val="tx1"/>
                          </a:solidFill>
                          <a:latin typeface="Arial Nova" panose="020B0504020202020204" pitchFamily="34" charset="0"/>
                        </a:rPr>
                        <a:t>Product Documentation</a:t>
                      </a:r>
                    </a:p>
                  </a:txBody>
                  <a:tcPr marL="0" marR="0" anchor="ctr">
                    <a:lnR w="28575" cap="flat" cmpd="sng" algn="ctr">
                      <a:solidFill>
                        <a:schemeClr val="bg1"/>
                      </a:solidFill>
                      <a:prstDash val="solid"/>
                      <a:round/>
                      <a:headEnd type="none" w="med" len="med"/>
                      <a:tailEnd type="none" w="med" len="med"/>
                    </a:lnR>
                    <a:lnB w="28575" cap="flat" cmpd="sng" algn="ctr">
                      <a:solidFill>
                        <a:schemeClr val="accent2"/>
                      </a:solidFill>
                      <a:prstDash val="solid"/>
                      <a:round/>
                      <a:headEnd type="none" w="med" len="med"/>
                      <a:tailEnd type="none" w="med" len="med"/>
                    </a:lnB>
                    <a:solidFill>
                      <a:schemeClr val="bg1">
                        <a:lumMod val="85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600" b="0" i="0" u="none" strike="noStrike" kern="1200" cap="none" spc="0" normalizeH="0" baseline="0" noProof="0" dirty="0">
                          <a:ln>
                            <a:noFill/>
                          </a:ln>
                          <a:solidFill>
                            <a:srgbClr val="3F3F3F"/>
                          </a:solidFill>
                          <a:effectLst/>
                          <a:uLnTx/>
                          <a:uFillTx/>
                          <a:latin typeface="+mn-lt"/>
                          <a:ea typeface="+mn-ea"/>
                          <a:cs typeface="+mn-cs"/>
                        </a:rPr>
                        <a:t>Product Documentation (83) was the lowest scoring satisfaction driver and had a moderate impact on satisfaction.</a:t>
                      </a:r>
                      <a:endParaRPr kumimoji="0" lang="en-US" sz="1600" b="0" i="0" u="none" strike="noStrike" kern="1200" cap="none" spc="0" normalizeH="0" baseline="0" noProof="0" dirty="0">
                        <a:ln>
                          <a:noFill/>
                        </a:ln>
                        <a:solidFill>
                          <a:srgbClr val="FF0000"/>
                        </a:solidFill>
                        <a:effectLst/>
                        <a:uLnTx/>
                        <a:uFillTx/>
                        <a:latin typeface="+mn-lt"/>
                        <a:ea typeface="+mn-ea"/>
                        <a:cs typeface="+mn-cs"/>
                      </a:endParaRPr>
                    </a:p>
                    <a:p>
                      <a:endParaRPr lang="en-US" sz="1600" dirty="0"/>
                    </a:p>
                  </a:txBody>
                  <a:tcPr marR="0">
                    <a:lnL w="28575" cap="flat" cmpd="sng" algn="ctr">
                      <a:solidFill>
                        <a:schemeClr val="bg1"/>
                      </a:solidFill>
                      <a:prstDash val="solid"/>
                      <a:round/>
                      <a:headEnd type="none" w="med" len="med"/>
                      <a:tailEnd type="none" w="med" len="med"/>
                    </a:lnL>
                    <a:lnR w="12700" cmpd="sng">
                      <a:noFill/>
                    </a:lnR>
                    <a:lnB w="28575" cap="flat" cmpd="sng" algn="ctr">
                      <a:solidFill>
                        <a:schemeClr val="accent2"/>
                      </a:solidFill>
                      <a:prstDash val="solid"/>
                      <a:round/>
                      <a:headEnd type="none" w="med" len="med"/>
                      <a:tailEnd type="none" w="med" len="med"/>
                    </a:lnB>
                    <a:noFill/>
                  </a:tcPr>
                </a:tc>
                <a:tc>
                  <a:txBody>
                    <a:bodyPr/>
                    <a:lstStyle/>
                    <a:p>
                      <a:endParaRPr lang="en-US" sz="1600" dirty="0"/>
                    </a:p>
                  </a:txBody>
                  <a:tcPr marR="0">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
                          <a:srgbClr val="3F3F3F"/>
                        </a:buClr>
                        <a:buSzPct val="85000"/>
                        <a:buFont typeface="Wingdings" panose="05000000000000000000" pitchFamily="2" charset="2"/>
                        <a:buChar char="§"/>
                        <a:tabLst/>
                        <a:defRPr/>
                      </a:pPr>
                      <a:r>
                        <a:rPr kumimoji="0" lang="en-US" sz="1600" b="0" i="0" u="none" strike="noStrike" kern="1200" cap="none" spc="0" normalizeH="0" baseline="0" noProof="0" dirty="0">
                          <a:ln>
                            <a:noFill/>
                          </a:ln>
                          <a:solidFill>
                            <a:srgbClr val="3F3F3F"/>
                          </a:solidFill>
                          <a:effectLst/>
                          <a:uLnTx/>
                          <a:uFillTx/>
                          <a:latin typeface="+mn-lt"/>
                          <a:ea typeface="+mn-ea"/>
                          <a:cs typeface="+mn-cs"/>
                        </a:rPr>
                        <a:t>Over two thirds (68%) of users searched for product documentation. Ensuring up to date documentation should help users overall with their EOSDIS experience.</a:t>
                      </a:r>
                    </a:p>
                  </a:txBody>
                  <a:tcPr marR="0">
                    <a:lnL w="12700" cmpd="sng">
                      <a:noFill/>
                    </a:lnL>
                    <a:lnB w="28575" cap="flat" cmpd="sng" algn="ctr">
                      <a:solidFill>
                        <a:schemeClr val="accent2"/>
                      </a:solidFill>
                      <a:prstDash val="solid"/>
                      <a:round/>
                      <a:headEnd type="none" w="med" len="med"/>
                      <a:tailEnd type="none" w="med" len="med"/>
                    </a:lnB>
                    <a:noFill/>
                  </a:tcPr>
                </a:tc>
                <a:extLst>
                  <a:ext uri="{0D108BD9-81ED-4DB2-BD59-A6C34878D82A}">
                    <a16:rowId xmlns:a16="http://schemas.microsoft.com/office/drawing/2014/main" val="515423718"/>
                  </a:ext>
                </a:extLst>
              </a:tr>
            </a:tbl>
          </a:graphicData>
        </a:graphic>
      </p:graphicFrame>
    </p:spTree>
    <p:extLst>
      <p:ext uri="{BB962C8B-B14F-4D97-AF65-F5344CB8AC3E}">
        <p14:creationId xmlns:p14="http://schemas.microsoft.com/office/powerpoint/2010/main" val="14556431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UNINCOMPASS" val="RunInComPass"/>
</p:tagLst>
</file>

<file path=ppt/tags/tag10.xml><?xml version="1.0" encoding="utf-8"?>
<p:tagLst xmlns:a="http://schemas.openxmlformats.org/drawingml/2006/main" xmlns:r="http://schemas.openxmlformats.org/officeDocument/2006/relationships" xmlns:p="http://schemas.openxmlformats.org/presentationml/2006/main">
  <p:tag name="E_AT_ID" val="{7F03F9B4-A678-44E3-AB85-C58DC3ACA751}"/>
</p:tagLst>
</file>

<file path=ppt/tags/tag11.xml><?xml version="1.0" encoding="utf-8"?>
<p:tagLst xmlns:a="http://schemas.openxmlformats.org/drawingml/2006/main" xmlns:r="http://schemas.openxmlformats.org/officeDocument/2006/relationships" xmlns:p="http://schemas.openxmlformats.org/presentationml/2006/main">
  <p:tag name="E_AT_ID" val="{9421AFC7-F550-4C35-81DA-3EDF195ACCC3}"/>
</p:tagLst>
</file>

<file path=ppt/tags/tag12.xml><?xml version="1.0" encoding="utf-8"?>
<p:tagLst xmlns:a="http://schemas.openxmlformats.org/drawingml/2006/main" xmlns:r="http://schemas.openxmlformats.org/officeDocument/2006/relationships" xmlns:p="http://schemas.openxmlformats.org/presentationml/2006/main">
  <p:tag name="E_AT_ID" val="{975814F2-FC5F-4FFF-80A5-46FACB689DCA}"/>
</p:tagLst>
</file>

<file path=ppt/tags/tag13.xml><?xml version="1.0" encoding="utf-8"?>
<p:tagLst xmlns:a="http://schemas.openxmlformats.org/drawingml/2006/main" xmlns:r="http://schemas.openxmlformats.org/officeDocument/2006/relationships" xmlns:p="http://schemas.openxmlformats.org/presentationml/2006/main">
  <p:tag name="E_AT_ID" val="{9DBCDDDB-E124-4D83-858D-CB7C82F92953}"/>
</p:tagLst>
</file>

<file path=ppt/tags/tag14.xml><?xml version="1.0" encoding="utf-8"?>
<p:tagLst xmlns:a="http://schemas.openxmlformats.org/drawingml/2006/main" xmlns:r="http://schemas.openxmlformats.org/officeDocument/2006/relationships" xmlns:p="http://schemas.openxmlformats.org/presentationml/2006/main">
  <p:tag name="E_AT_ID" val="{B2BC0E22-BECE-49C0-B518-CB53696196AF}"/>
</p:tagLst>
</file>

<file path=ppt/tags/tag15.xml><?xml version="1.0" encoding="utf-8"?>
<p:tagLst xmlns:a="http://schemas.openxmlformats.org/drawingml/2006/main" xmlns:r="http://schemas.openxmlformats.org/officeDocument/2006/relationships" xmlns:p="http://schemas.openxmlformats.org/presentationml/2006/main">
  <p:tag name="E_AT_ID" val="{975814F2-FC5F-4FFF-80A5-46FACB689DCA}"/>
</p:tagLst>
</file>

<file path=ppt/tags/tag16.xml><?xml version="1.0" encoding="utf-8"?>
<p:tagLst xmlns:a="http://schemas.openxmlformats.org/drawingml/2006/main" xmlns:r="http://schemas.openxmlformats.org/officeDocument/2006/relationships" xmlns:p="http://schemas.openxmlformats.org/presentationml/2006/main">
  <p:tag name="E_AT_ID" val="{9DBCDDDB-E124-4D83-858D-CB7C82F92953}"/>
</p:tagLst>
</file>

<file path=ppt/tags/tag17.xml><?xml version="1.0" encoding="utf-8"?>
<p:tagLst xmlns:a="http://schemas.openxmlformats.org/drawingml/2006/main" xmlns:r="http://schemas.openxmlformats.org/officeDocument/2006/relationships" xmlns:p="http://schemas.openxmlformats.org/presentationml/2006/main">
  <p:tag name="E_AT_ID" val="{B2BC0E22-BECE-49C0-B518-CB53696196AF}"/>
</p:tagLst>
</file>

<file path=ppt/tags/tag18.xml><?xml version="1.0" encoding="utf-8"?>
<p:tagLst xmlns:a="http://schemas.openxmlformats.org/drawingml/2006/main" xmlns:r="http://schemas.openxmlformats.org/officeDocument/2006/relationships" xmlns:p="http://schemas.openxmlformats.org/presentationml/2006/main">
  <p:tag name="E_AT_ID" val="{975814F2-FC5F-4FFF-80A5-46FACB689DCA}"/>
</p:tagLst>
</file>

<file path=ppt/tags/tag19.xml><?xml version="1.0" encoding="utf-8"?>
<p:tagLst xmlns:a="http://schemas.openxmlformats.org/drawingml/2006/main" xmlns:r="http://schemas.openxmlformats.org/officeDocument/2006/relationships" xmlns:p="http://schemas.openxmlformats.org/presentationml/2006/main">
  <p:tag name="E_AT_ID" val="{CD051CA8-23A2-4DEF-A7E3-D64C7B8F073A}"/>
</p:tagLst>
</file>

<file path=ppt/tags/tag2.xml><?xml version="1.0" encoding="utf-8"?>
<p:tagLst xmlns:a="http://schemas.openxmlformats.org/drawingml/2006/main" xmlns:r="http://schemas.openxmlformats.org/officeDocument/2006/relationships" xmlns:p="http://schemas.openxmlformats.org/presentationml/2006/main">
  <p:tag name="OF23498390" val="23498390"/>
</p:tagLst>
</file>

<file path=ppt/tags/tag20.xml><?xml version="1.0" encoding="utf-8"?>
<p:tagLst xmlns:a="http://schemas.openxmlformats.org/drawingml/2006/main" xmlns:r="http://schemas.openxmlformats.org/officeDocument/2006/relationships" xmlns:p="http://schemas.openxmlformats.org/presentationml/2006/main">
  <p:tag name="E_AT_ID" val="{7F03F9B4-A678-44E3-AB85-C58DC3ACA751}"/>
</p:tagLst>
</file>

<file path=ppt/tags/tag21.xml><?xml version="1.0" encoding="utf-8"?>
<p:tagLst xmlns:a="http://schemas.openxmlformats.org/drawingml/2006/main" xmlns:r="http://schemas.openxmlformats.org/officeDocument/2006/relationships" xmlns:p="http://schemas.openxmlformats.org/presentationml/2006/main">
  <p:tag name="E_AT_ID" val="{9421AFC7-F550-4C35-81DA-3EDF195ACCC3}"/>
</p:tagLst>
</file>

<file path=ppt/tags/tag22.xml><?xml version="1.0" encoding="utf-8"?>
<p:tagLst xmlns:a="http://schemas.openxmlformats.org/drawingml/2006/main" xmlns:r="http://schemas.openxmlformats.org/officeDocument/2006/relationships" xmlns:p="http://schemas.openxmlformats.org/presentationml/2006/main">
  <p:tag name="E_AT_ID" val="{9421AFC7-F550-4C35-81DA-3EDF195ACCC3}"/>
</p:tagLst>
</file>

<file path=ppt/tags/tag23.xml><?xml version="1.0" encoding="utf-8"?>
<p:tagLst xmlns:a="http://schemas.openxmlformats.org/drawingml/2006/main" xmlns:r="http://schemas.openxmlformats.org/officeDocument/2006/relationships" xmlns:p="http://schemas.openxmlformats.org/presentationml/2006/main">
  <p:tag name="E_AT_INFO" val="10\3\5\{F5F68302-22EB-40F8-AC8A-97A7403CAD81}|10\7\5\{C7E18CA5-B2A2-451F-8A99-A352E1778F9D}|11\8\5\{061F8574-BA39-4FB4-B178-25CF11803177}|11\9\5\{DAF84E45-134A-402E-94C9-FF65529C5D9C}|11\10\5\{0D19C4EC-1D9C-4F52-A749-48F95ADBFC99}|11\11\5\{B501CD9C-2C48-43DC-AB53-81216DC0516B}|"/>
  <p:tag name="RUNINCOMPASS" val="RunInComPass"/>
</p:tagLst>
</file>

<file path=ppt/tags/tag24.xml><?xml version="1.0" encoding="utf-8"?>
<p:tagLst xmlns:a="http://schemas.openxmlformats.org/drawingml/2006/main" xmlns:r="http://schemas.openxmlformats.org/officeDocument/2006/relationships" xmlns:p="http://schemas.openxmlformats.org/presentationml/2006/main">
  <p:tag name="VZ_ETABS" val=""/>
  <p:tag name="E_AT_INFO" val=" "/>
  <p:tag name="RUNINCOMPASS" val="RunInComPass"/>
</p:tagLst>
</file>

<file path=ppt/tags/tag25.xml><?xml version="1.0" encoding="utf-8"?>
<p:tagLst xmlns:a="http://schemas.openxmlformats.org/drawingml/2006/main" xmlns:r="http://schemas.openxmlformats.org/officeDocument/2006/relationships" xmlns:p="http://schemas.openxmlformats.org/presentationml/2006/main">
  <p:tag name="VZ_ETABS" val=""/>
  <p:tag name="E_AT_INFO" val=" "/>
  <p:tag name="RUNINCOMPASS" val="RunInComPass"/>
</p:tagLst>
</file>

<file path=ppt/tags/tag26.xml><?xml version="1.0" encoding="utf-8"?>
<p:tagLst xmlns:a="http://schemas.openxmlformats.org/drawingml/2006/main" xmlns:r="http://schemas.openxmlformats.org/officeDocument/2006/relationships" xmlns:p="http://schemas.openxmlformats.org/presentationml/2006/main">
  <p:tag name="VZ_ETABS" val=""/>
</p:tagLst>
</file>

<file path=ppt/tags/tag27.xml><?xml version="1.0" encoding="utf-8"?>
<p:tagLst xmlns:a="http://schemas.openxmlformats.org/drawingml/2006/main" xmlns:r="http://schemas.openxmlformats.org/officeDocument/2006/relationships" xmlns:p="http://schemas.openxmlformats.org/presentationml/2006/main">
  <p:tag name="E_AT_INFO" val="7\5\5\107791390{87303BDB-6859-43B8-98F1-C3F2874EEAED}|"/>
  <p:tag name="RUNINCOMPASS" val="RunInComPass"/>
</p:tagLst>
</file>

<file path=ppt/tags/tag28.xml><?xml version="1.0" encoding="utf-8"?>
<p:tagLst xmlns:a="http://schemas.openxmlformats.org/drawingml/2006/main" xmlns:r="http://schemas.openxmlformats.org/officeDocument/2006/relationships" xmlns:p="http://schemas.openxmlformats.org/presentationml/2006/main">
  <p:tag name="E_AT_ID" val="107791390{87303BDB-6859-43B8-98F1-C3F2874EEAED}"/>
</p:tagLst>
</file>

<file path=ppt/tags/tag29.xml><?xml version="1.0" encoding="utf-8"?>
<p:tagLst xmlns:a="http://schemas.openxmlformats.org/drawingml/2006/main" xmlns:r="http://schemas.openxmlformats.org/officeDocument/2006/relationships" xmlns:p="http://schemas.openxmlformats.org/presentationml/2006/main">
  <p:tag name="VZ_ETABS" val=""/>
  <p:tag name="E_AT_INFO" val=" "/>
  <p:tag name="RUNINCOMPASS" val="RunInComPass"/>
</p:tagLst>
</file>

<file path=ppt/tags/tag3.xml><?xml version="1.0" encoding="utf-8"?>
<p:tagLst xmlns:a="http://schemas.openxmlformats.org/drawingml/2006/main" xmlns:r="http://schemas.openxmlformats.org/officeDocument/2006/relationships" xmlns:p="http://schemas.openxmlformats.org/presentationml/2006/main">
  <p:tag name="RUNINCOMPASS" val="RunInComPass"/>
</p:tagLst>
</file>

<file path=ppt/tags/tag30.xml><?xml version="1.0" encoding="utf-8"?>
<p:tagLst xmlns:a="http://schemas.openxmlformats.org/drawingml/2006/main" xmlns:r="http://schemas.openxmlformats.org/officeDocument/2006/relationships" xmlns:p="http://schemas.openxmlformats.org/presentationml/2006/main">
  <p:tag name="VZ_ETABS" val=""/>
  <p:tag name="E_AT_INFO" val=" "/>
  <p:tag name="RUNINCOMPASS" val="RunInComPass"/>
</p:tagLst>
</file>

<file path=ppt/tags/tag31.xml><?xml version="1.0" encoding="utf-8"?>
<p:tagLst xmlns:a="http://schemas.openxmlformats.org/drawingml/2006/main" xmlns:r="http://schemas.openxmlformats.org/officeDocument/2006/relationships" xmlns:p="http://schemas.openxmlformats.org/presentationml/2006/main">
  <p:tag name="VZ_ETABS" val=""/>
</p:tagLst>
</file>

<file path=ppt/tags/tag32.xml><?xml version="1.0" encoding="utf-8"?>
<p:tagLst xmlns:a="http://schemas.openxmlformats.org/drawingml/2006/main" xmlns:r="http://schemas.openxmlformats.org/officeDocument/2006/relationships" xmlns:p="http://schemas.openxmlformats.org/presentationml/2006/main">
  <p:tag name="E_AT_INFO" val="7\3\5\107791390{BD55B8ED-175E-4513-A416-AD6677EF5A02}|7\4\5\107791390{0C92048F-BE5D-4AF9-AAD6-FD1D4E63ECCC}|"/>
  <p:tag name="RUNINCOMPASS" val="RunInComPass"/>
</p:tagLst>
</file>

<file path=ppt/tags/tag33.xml><?xml version="1.0" encoding="utf-8"?>
<p:tagLst xmlns:a="http://schemas.openxmlformats.org/drawingml/2006/main" xmlns:r="http://schemas.openxmlformats.org/officeDocument/2006/relationships" xmlns:p="http://schemas.openxmlformats.org/presentationml/2006/main">
  <p:tag name="E_AT_INFO" val="7\6\5\107791390{18462131-98CC-4D49-9B13-87F2005F8A82}|"/>
  <p:tag name="RUNINCOMPASS" val="RunInComPass"/>
</p:tagLst>
</file>

<file path=ppt/tags/tag34.xml><?xml version="1.0" encoding="utf-8"?>
<p:tagLst xmlns:a="http://schemas.openxmlformats.org/drawingml/2006/main" xmlns:r="http://schemas.openxmlformats.org/officeDocument/2006/relationships" xmlns:p="http://schemas.openxmlformats.org/presentationml/2006/main">
  <p:tag name="E_AT_ID" val="107791390{BD55B8ED-175E-4513-A416-AD6677EF5A02}"/>
</p:tagLst>
</file>

<file path=ppt/tags/tag35.xml><?xml version="1.0" encoding="utf-8"?>
<p:tagLst xmlns:a="http://schemas.openxmlformats.org/drawingml/2006/main" xmlns:r="http://schemas.openxmlformats.org/officeDocument/2006/relationships" xmlns:p="http://schemas.openxmlformats.org/presentationml/2006/main">
  <p:tag name="E_AT_ID" val="107791390{0C92048F-BE5D-4AF9-AAD6-FD1D4E63ECCC}"/>
</p:tagLst>
</file>

<file path=ppt/tags/tag36.xml><?xml version="1.0" encoding="utf-8"?>
<p:tagLst xmlns:a="http://schemas.openxmlformats.org/drawingml/2006/main" xmlns:r="http://schemas.openxmlformats.org/officeDocument/2006/relationships" xmlns:p="http://schemas.openxmlformats.org/presentationml/2006/main">
  <p:tag name="E_AT_ID" val="107791390{18462131-98CC-4D49-9B13-87F2005F8A82}"/>
</p:tagLst>
</file>

<file path=ppt/tags/tag37.xml><?xml version="1.0" encoding="utf-8"?>
<p:tagLst xmlns:a="http://schemas.openxmlformats.org/drawingml/2006/main" xmlns:r="http://schemas.openxmlformats.org/officeDocument/2006/relationships" xmlns:p="http://schemas.openxmlformats.org/presentationml/2006/main">
  <p:tag name="VZ_ETABS" val=""/>
  <p:tag name="E_AT_INFO" val=" "/>
  <p:tag name="RUNINCOMPASS" val="RunInComPass"/>
</p:tagLst>
</file>

<file path=ppt/tags/tag38.xml><?xml version="1.0" encoding="utf-8"?>
<p:tagLst xmlns:a="http://schemas.openxmlformats.org/drawingml/2006/main" xmlns:r="http://schemas.openxmlformats.org/officeDocument/2006/relationships" xmlns:p="http://schemas.openxmlformats.org/presentationml/2006/main">
  <p:tag name="VZ_ETABS" val=""/>
  <p:tag name="E_AT_INFO" val=" "/>
  <p:tag name="RUNINCOMPASS" val="RunInComPass"/>
</p:tagLst>
</file>

<file path=ppt/tags/tag39.xml><?xml version="1.0" encoding="utf-8"?>
<p:tagLst xmlns:a="http://schemas.openxmlformats.org/drawingml/2006/main" xmlns:r="http://schemas.openxmlformats.org/officeDocument/2006/relationships" xmlns:p="http://schemas.openxmlformats.org/presentationml/2006/main">
  <p:tag name="VZ_ETABS" val=""/>
</p:tagLst>
</file>

<file path=ppt/tags/tag4.xml><?xml version="1.0" encoding="utf-8"?>
<p:tagLst xmlns:a="http://schemas.openxmlformats.org/drawingml/2006/main" xmlns:r="http://schemas.openxmlformats.org/officeDocument/2006/relationships" xmlns:p="http://schemas.openxmlformats.org/presentationml/2006/main">
  <p:tag name="VZ_ETABS" val=""/>
  <p:tag name="E_AT_INFO" val=" 6\2\3\562356265{3A18F2CE-193B-4484-8781-2CAB51541DD0}|6\2\4\562356265{98E99E7F-AB6C-4CD1-B16E-79F874589C72}|6\2\6\562356265{E8383CDE-5297-4D12-AD48-8C168B20551C}|7\2\5\562356265{86C94554-8A9A-489A-9B96-352AB4572D87}|"/>
  <p:tag name="RUNINCOMPASS" val="RunInComPass"/>
</p:tagLst>
</file>

<file path=ppt/tags/tag40.xml><?xml version="1.0" encoding="utf-8"?>
<p:tagLst xmlns:a="http://schemas.openxmlformats.org/drawingml/2006/main" xmlns:r="http://schemas.openxmlformats.org/officeDocument/2006/relationships" xmlns:p="http://schemas.openxmlformats.org/presentationml/2006/main">
  <p:tag name="E_AT_INFO" val="7\2\5\107791390{29E28C84-6403-4164-9AB6-3BB498E8666C}|7\3\5\107791390{540E203E-5239-483E-883F-124677D0F6C6}|7\5\5\107791390{95EBF68D-F78E-45FA-B285-183918FE4531}|"/>
  <p:tag name="RUNINCOMPASS" val="RunInComPass"/>
</p:tagLst>
</file>

<file path=ppt/tags/tag41.xml><?xml version="1.0" encoding="utf-8"?>
<p:tagLst xmlns:a="http://schemas.openxmlformats.org/drawingml/2006/main" xmlns:r="http://schemas.openxmlformats.org/officeDocument/2006/relationships" xmlns:p="http://schemas.openxmlformats.org/presentationml/2006/main">
  <p:tag name="E_AT_INFO" val="7\5\5\107791390{49D215B9-7C03-4DBF-A01E-C7EC5A0E540E}|"/>
  <p:tag name="RUNINCOMPASS" val="RunInComPass"/>
</p:tagLst>
</file>

<file path=ppt/tags/tag42.xml><?xml version="1.0" encoding="utf-8"?>
<p:tagLst xmlns:a="http://schemas.openxmlformats.org/drawingml/2006/main" xmlns:r="http://schemas.openxmlformats.org/officeDocument/2006/relationships" xmlns:p="http://schemas.openxmlformats.org/presentationml/2006/main">
  <p:tag name="E_AT_ID" val="107791390{29E28C84-6403-4164-9AB6-3BB498E8666C}"/>
</p:tagLst>
</file>

<file path=ppt/tags/tag43.xml><?xml version="1.0" encoding="utf-8"?>
<p:tagLst xmlns:a="http://schemas.openxmlformats.org/drawingml/2006/main" xmlns:r="http://schemas.openxmlformats.org/officeDocument/2006/relationships" xmlns:p="http://schemas.openxmlformats.org/presentationml/2006/main">
  <p:tag name="E_AT_ID" val="107791390{540E203E-5239-483E-883F-124677D0F6C6}"/>
</p:tagLst>
</file>

<file path=ppt/tags/tag44.xml><?xml version="1.0" encoding="utf-8"?>
<p:tagLst xmlns:a="http://schemas.openxmlformats.org/drawingml/2006/main" xmlns:r="http://schemas.openxmlformats.org/officeDocument/2006/relationships" xmlns:p="http://schemas.openxmlformats.org/presentationml/2006/main">
  <p:tag name="E_AT_ID" val="107791390{95EBF68D-F78E-45FA-B285-183918FE4531}"/>
</p:tagLst>
</file>

<file path=ppt/tags/tag45.xml><?xml version="1.0" encoding="utf-8"?>
<p:tagLst xmlns:a="http://schemas.openxmlformats.org/drawingml/2006/main" xmlns:r="http://schemas.openxmlformats.org/officeDocument/2006/relationships" xmlns:p="http://schemas.openxmlformats.org/presentationml/2006/main">
  <p:tag name="E_AT_ID" val="107791390{49D215B9-7C03-4DBF-A01E-C7EC5A0E540E}"/>
</p:tagLst>
</file>

<file path=ppt/tags/tag46.xml><?xml version="1.0" encoding="utf-8"?>
<p:tagLst xmlns:a="http://schemas.openxmlformats.org/drawingml/2006/main" xmlns:r="http://schemas.openxmlformats.org/officeDocument/2006/relationships" xmlns:p="http://schemas.openxmlformats.org/presentationml/2006/main">
  <p:tag name="VZ_ETABS" val=""/>
  <p:tag name="E_AT_INFO" val=" "/>
  <p:tag name="RUNINCOMPASS" val="RunInComPass"/>
</p:tagLst>
</file>

<file path=ppt/tags/tag47.xml><?xml version="1.0" encoding="utf-8"?>
<p:tagLst xmlns:a="http://schemas.openxmlformats.org/drawingml/2006/main" xmlns:r="http://schemas.openxmlformats.org/officeDocument/2006/relationships" xmlns:p="http://schemas.openxmlformats.org/presentationml/2006/main">
  <p:tag name="VZ_ETABS" val=""/>
  <p:tag name="E_AT_INFO" val=" "/>
  <p:tag name="RUNINCOMPASS" val="RunInComPass"/>
</p:tagLst>
</file>

<file path=ppt/tags/tag48.xml><?xml version="1.0" encoding="utf-8"?>
<p:tagLst xmlns:a="http://schemas.openxmlformats.org/drawingml/2006/main" xmlns:r="http://schemas.openxmlformats.org/officeDocument/2006/relationships" xmlns:p="http://schemas.openxmlformats.org/presentationml/2006/main">
  <p:tag name="VZ_ETABS" val=""/>
</p:tagLst>
</file>

<file path=ppt/tags/tag49.xml><?xml version="1.0" encoding="utf-8"?>
<p:tagLst xmlns:a="http://schemas.openxmlformats.org/drawingml/2006/main" xmlns:r="http://schemas.openxmlformats.org/officeDocument/2006/relationships" xmlns:p="http://schemas.openxmlformats.org/presentationml/2006/main">
  <p:tag name="VZ_ETABS" val=""/>
  <p:tag name="E_AT_INFO" val=" "/>
  <p:tag name="RUNINCOMPASS" val="RunInComPass"/>
</p:tagLst>
</file>

<file path=ppt/tags/tag5.xml><?xml version="1.0" encoding="utf-8"?>
<p:tagLst xmlns:a="http://schemas.openxmlformats.org/drawingml/2006/main" xmlns:r="http://schemas.openxmlformats.org/officeDocument/2006/relationships" xmlns:p="http://schemas.openxmlformats.org/presentationml/2006/main">
  <p:tag name="VZ_ETABS" val=""/>
  <p:tag name="E_AT_INFO" val=" 4\2\3\{8BEC7990-5CF3-4C4C-AFC0-357E4222EC1F}|4\2\4\{7C28B7B3-BD8A-4B99-A2C7-EEBA17969693}|4\2\6\{CD051CA8-23A2-4DEF-A7E3-D64C7B8F073A}|4\3\4\{004F79C5-581A-4474-B512-EACEE6017421}|4\3\6\{7F03F9B4-A678-44E3-AB85-C58DC3ACA751}|4\4\3\{8A8426D6-F33E-4D7E-964E-376671417C77}|4\4\6\{9421AFC7-F550-4C35-81DA-3EDF195ACCC3}|5\2\5\{975814F2-FC5F-4FFF-80A5-46FACB689DCA}|5\3\5\{9DBCDDDB-E124-4D83-858D-CB7C82F92953}|5\4\5\{B2BC0E22-BECE-49C0-B518-CB53696196AF}|"/>
  <p:tag name="RUNINCOMPASS" val="RunInComPass"/>
</p:tagLst>
</file>

<file path=ppt/tags/tag50.xml><?xml version="1.0" encoding="utf-8"?>
<p:tagLst xmlns:a="http://schemas.openxmlformats.org/drawingml/2006/main" xmlns:r="http://schemas.openxmlformats.org/officeDocument/2006/relationships" xmlns:p="http://schemas.openxmlformats.org/presentationml/2006/main">
  <p:tag name="VZ_ETABS" val=""/>
  <p:tag name="E_AT_INFO" val=" "/>
  <p:tag name="RUNINCOMPASS" val="RunInComPass"/>
</p:tagLst>
</file>

<file path=ppt/tags/tag51.xml><?xml version="1.0" encoding="utf-8"?>
<p:tagLst xmlns:a="http://schemas.openxmlformats.org/drawingml/2006/main" xmlns:r="http://schemas.openxmlformats.org/officeDocument/2006/relationships" xmlns:p="http://schemas.openxmlformats.org/presentationml/2006/main">
  <p:tag name="VZ_ETABS" val=""/>
</p:tagLst>
</file>

<file path=ppt/tags/tag52.xml><?xml version="1.0" encoding="utf-8"?>
<p:tagLst xmlns:a="http://schemas.openxmlformats.org/drawingml/2006/main" xmlns:r="http://schemas.openxmlformats.org/officeDocument/2006/relationships" xmlns:p="http://schemas.openxmlformats.org/presentationml/2006/main">
  <p:tag name="E_AT_INFO" val="7\2\5\107791390{5058F879-3993-4A63-A1FC-678E65B5BE9C}|7\5\5\107791390{578D475E-4B90-45D9-B896-8665E2071A55}|7\6\5\107791390{9BCBC5BA-5CB7-46DC-976B-A4F1CCC24D8E}|7\7\5\107791390{5EBA155E-A98A-4617-B24C-3A875E657752}|"/>
  <p:tag name="RUNINCOMPASS" val="RunInComPass"/>
</p:tagLst>
</file>

<file path=ppt/tags/tag53.xml><?xml version="1.0" encoding="utf-8"?>
<p:tagLst xmlns:a="http://schemas.openxmlformats.org/drawingml/2006/main" xmlns:r="http://schemas.openxmlformats.org/officeDocument/2006/relationships" xmlns:p="http://schemas.openxmlformats.org/presentationml/2006/main">
  <p:tag name="E_AT_ID" val="107791390{5058F879-3993-4A63-A1FC-678E65B5BE9C}"/>
</p:tagLst>
</file>

<file path=ppt/tags/tag54.xml><?xml version="1.0" encoding="utf-8"?>
<p:tagLst xmlns:a="http://schemas.openxmlformats.org/drawingml/2006/main" xmlns:r="http://schemas.openxmlformats.org/officeDocument/2006/relationships" xmlns:p="http://schemas.openxmlformats.org/presentationml/2006/main">
  <p:tag name="E_AT_ID" val="107791390{578D475E-4B90-45D9-B896-8665E2071A55}"/>
</p:tagLst>
</file>

<file path=ppt/tags/tag55.xml><?xml version="1.0" encoding="utf-8"?>
<p:tagLst xmlns:a="http://schemas.openxmlformats.org/drawingml/2006/main" xmlns:r="http://schemas.openxmlformats.org/officeDocument/2006/relationships" xmlns:p="http://schemas.openxmlformats.org/presentationml/2006/main">
  <p:tag name="E_AT_ID" val="107791390{9BCBC5BA-5CB7-46DC-976B-A4F1CCC24D8E}"/>
</p:tagLst>
</file>

<file path=ppt/tags/tag56.xml><?xml version="1.0" encoding="utf-8"?>
<p:tagLst xmlns:a="http://schemas.openxmlformats.org/drawingml/2006/main" xmlns:r="http://schemas.openxmlformats.org/officeDocument/2006/relationships" xmlns:p="http://schemas.openxmlformats.org/presentationml/2006/main">
  <p:tag name="E_AT_ID" val="107791390{5EBA155E-A98A-4617-B24C-3A875E657752}"/>
</p:tagLst>
</file>

<file path=ppt/tags/tag57.xml><?xml version="1.0" encoding="utf-8"?>
<p:tagLst xmlns:a="http://schemas.openxmlformats.org/drawingml/2006/main" xmlns:r="http://schemas.openxmlformats.org/officeDocument/2006/relationships" xmlns:p="http://schemas.openxmlformats.org/presentationml/2006/main">
  <p:tag name="VZ_ETABS" val=""/>
  <p:tag name="E_AT_INFO" val=" "/>
  <p:tag name="RUNINCOMPASS" val="RunInComPass"/>
</p:tagLst>
</file>

<file path=ppt/tags/tag58.xml><?xml version="1.0" encoding="utf-8"?>
<p:tagLst xmlns:a="http://schemas.openxmlformats.org/drawingml/2006/main" xmlns:r="http://schemas.openxmlformats.org/officeDocument/2006/relationships" xmlns:p="http://schemas.openxmlformats.org/presentationml/2006/main">
  <p:tag name="VZ_ETABS" val=""/>
  <p:tag name="E_AT_INFO" val=" "/>
  <p:tag name="RUNINCOMPASS" val="RunInComPass"/>
</p:tagLst>
</file>

<file path=ppt/tags/tag59.xml><?xml version="1.0" encoding="utf-8"?>
<p:tagLst xmlns:a="http://schemas.openxmlformats.org/drawingml/2006/main" xmlns:r="http://schemas.openxmlformats.org/officeDocument/2006/relationships" xmlns:p="http://schemas.openxmlformats.org/presentationml/2006/main">
  <p:tag name="VZ_ETABS" val=""/>
</p:tagLst>
</file>

<file path=ppt/tags/tag6.xml><?xml version="1.0" encoding="utf-8"?>
<p:tagLst xmlns:a="http://schemas.openxmlformats.org/drawingml/2006/main" xmlns:r="http://schemas.openxmlformats.org/officeDocument/2006/relationships" xmlns:p="http://schemas.openxmlformats.org/presentationml/2006/main">
  <p:tag name="VZ_ETABS" val=""/>
</p:tagLst>
</file>

<file path=ppt/tags/tag60.xml><?xml version="1.0" encoding="utf-8"?>
<p:tagLst xmlns:a="http://schemas.openxmlformats.org/drawingml/2006/main" xmlns:r="http://schemas.openxmlformats.org/officeDocument/2006/relationships" xmlns:p="http://schemas.openxmlformats.org/presentationml/2006/main">
  <p:tag name="E_AT_INFO" val="7\5\5\107791390{159B5220-EDBB-4D87-8888-F5337DF9A448}|"/>
  <p:tag name="RUNINCOMPASS" val="RunInComPass"/>
</p:tagLst>
</file>

<file path=ppt/tags/tag61.xml><?xml version="1.0" encoding="utf-8"?>
<p:tagLst xmlns:a="http://schemas.openxmlformats.org/drawingml/2006/main" xmlns:r="http://schemas.openxmlformats.org/officeDocument/2006/relationships" xmlns:p="http://schemas.openxmlformats.org/presentationml/2006/main">
  <p:tag name="E_AT_INFO" val="7\7\5\107791390{5A6ACCFC-176C-424A-A0EF-ABCCC242BD34}|"/>
  <p:tag name="RUNINCOMPASS" val="RunInComPass"/>
</p:tagLst>
</file>

<file path=ppt/tags/tag62.xml><?xml version="1.0" encoding="utf-8"?>
<p:tagLst xmlns:a="http://schemas.openxmlformats.org/drawingml/2006/main" xmlns:r="http://schemas.openxmlformats.org/officeDocument/2006/relationships" xmlns:p="http://schemas.openxmlformats.org/presentationml/2006/main">
  <p:tag name="E_AT_ID" val="107791390{159B5220-EDBB-4D87-8888-F5337DF9A448}"/>
</p:tagLst>
</file>

<file path=ppt/tags/tag63.xml><?xml version="1.0" encoding="utf-8"?>
<p:tagLst xmlns:a="http://schemas.openxmlformats.org/drawingml/2006/main" xmlns:r="http://schemas.openxmlformats.org/officeDocument/2006/relationships" xmlns:p="http://schemas.openxmlformats.org/presentationml/2006/main">
  <p:tag name="E_AT_ID" val="107791390{5A6ACCFC-176C-424A-A0EF-ABCCC242BD34}"/>
</p:tagLst>
</file>

<file path=ppt/tags/tag7.xml><?xml version="1.0" encoding="utf-8"?>
<p:tagLst xmlns:a="http://schemas.openxmlformats.org/drawingml/2006/main" xmlns:r="http://schemas.openxmlformats.org/officeDocument/2006/relationships" xmlns:p="http://schemas.openxmlformats.org/presentationml/2006/main">
  <p:tag name="E_AT_ID" val="562356265{E8383CDE-5297-4D12-AD48-8C168B20551C}"/>
</p:tagLst>
</file>

<file path=ppt/tags/tag8.xml><?xml version="1.0" encoding="utf-8"?>
<p:tagLst xmlns:a="http://schemas.openxmlformats.org/drawingml/2006/main" xmlns:r="http://schemas.openxmlformats.org/officeDocument/2006/relationships" xmlns:p="http://schemas.openxmlformats.org/presentationml/2006/main">
  <p:tag name="E_AT_ID" val="562356265{86C94554-8A9A-489A-9B96-352AB4572D87}"/>
</p:tagLst>
</file>

<file path=ppt/tags/tag9.xml><?xml version="1.0" encoding="utf-8"?>
<p:tagLst xmlns:a="http://schemas.openxmlformats.org/drawingml/2006/main" xmlns:r="http://schemas.openxmlformats.org/officeDocument/2006/relationships" xmlns:p="http://schemas.openxmlformats.org/presentationml/2006/main">
  <p:tag name="E_AT_ID" val="{CD051CA8-23A2-4DEF-A7E3-D64C7B8F073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FI Group MPT 2.0">
  <a:themeElements>
    <a:clrScheme name="Custom 9">
      <a:dk1>
        <a:srgbClr val="3F3F3F"/>
      </a:dk1>
      <a:lt1>
        <a:srgbClr val="FFFFFF"/>
      </a:lt1>
      <a:dk2>
        <a:srgbClr val="595959"/>
      </a:dk2>
      <a:lt2>
        <a:srgbClr val="F2F2F2"/>
      </a:lt2>
      <a:accent1>
        <a:srgbClr val="45546D"/>
      </a:accent1>
      <a:accent2>
        <a:srgbClr val="0D7988"/>
      </a:accent2>
      <a:accent3>
        <a:srgbClr val="06BA63"/>
      </a:accent3>
      <a:accent4>
        <a:srgbClr val="2F58A7"/>
      </a:accent4>
      <a:accent5>
        <a:srgbClr val="A1CAEC"/>
      </a:accent5>
      <a:accent6>
        <a:srgbClr val="EF9562"/>
      </a:accent6>
      <a:hlink>
        <a:srgbClr val="0563C1"/>
      </a:hlink>
      <a:folHlink>
        <a:srgbClr val="954F72"/>
      </a:folHlink>
    </a:clrScheme>
    <a:fontScheme name="CFI Group">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FI Group MPT 2.0">
  <a:themeElements>
    <a:clrScheme name="Custom 9">
      <a:dk1>
        <a:srgbClr val="3F3F3F"/>
      </a:dk1>
      <a:lt1>
        <a:srgbClr val="FFFFFF"/>
      </a:lt1>
      <a:dk2>
        <a:srgbClr val="595959"/>
      </a:dk2>
      <a:lt2>
        <a:srgbClr val="F2F2F2"/>
      </a:lt2>
      <a:accent1>
        <a:srgbClr val="45546D"/>
      </a:accent1>
      <a:accent2>
        <a:srgbClr val="0D7988"/>
      </a:accent2>
      <a:accent3>
        <a:srgbClr val="06BA63"/>
      </a:accent3>
      <a:accent4>
        <a:srgbClr val="2F58A7"/>
      </a:accent4>
      <a:accent5>
        <a:srgbClr val="A1CAEC"/>
      </a:accent5>
      <a:accent6>
        <a:srgbClr val="EF9562"/>
      </a:accent6>
      <a:hlink>
        <a:srgbClr val="0563C1"/>
      </a:hlink>
      <a:folHlink>
        <a:srgbClr val="954F72"/>
      </a:folHlink>
    </a:clrScheme>
    <a:fontScheme name="CFI Group">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4011</TotalTime>
  <Words>4512</Words>
  <Application>Microsoft Office PowerPoint</Application>
  <PresentationFormat>Widescreen</PresentationFormat>
  <Paragraphs>1890</Paragraphs>
  <Slides>49</Slides>
  <Notes>47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49</vt:i4>
      </vt:variant>
    </vt:vector>
  </HeadingPairs>
  <TitlesOfParts>
    <vt:vector size="58" baseType="lpstr">
      <vt:lpstr>Arial</vt:lpstr>
      <vt:lpstr>Arial Nova</vt:lpstr>
      <vt:lpstr>Arial Nova Light</vt:lpstr>
      <vt:lpstr>Calibri</vt:lpstr>
      <vt:lpstr>Calibri Light</vt:lpstr>
      <vt:lpstr>Wingdings</vt:lpstr>
      <vt:lpstr>Office Theme</vt:lpstr>
      <vt:lpstr>CFI Group MPT 2.0</vt:lpstr>
      <vt:lpstr>1_CFI Group MPT 2.0</vt:lpstr>
      <vt:lpstr>PowerPoint Presentation</vt:lpstr>
      <vt:lpstr>History of CFI Group</vt:lpstr>
      <vt:lpstr>PowerPoint Presentation</vt:lpstr>
      <vt:lpstr>Introduction and Methodology</vt:lpstr>
      <vt:lpstr>PowerPoint Presentation</vt:lpstr>
      <vt:lpstr>Survey and Data Collection</vt:lpstr>
      <vt:lpstr>PowerPoint Presentation</vt:lpstr>
      <vt:lpstr>Executive Summary: CSI and Performance Outcomes</vt:lpstr>
      <vt:lpstr>Key Findings &amp; Actionable Suggestions</vt:lpstr>
      <vt:lpstr>PowerPoint Presentation</vt:lpstr>
      <vt:lpstr>2022 NASA EOSDIS – Customer Satisfaction Model</vt:lpstr>
      <vt:lpstr>NASA EOSDIS Satisfaction Priority Matrix</vt:lpstr>
      <vt:lpstr>CSI and Performance Outcomes: Four-Year Trending</vt:lpstr>
      <vt:lpstr>Benchmarks</vt:lpstr>
      <vt:lpstr>PowerPoint Presentation</vt:lpstr>
      <vt:lpstr>CSI and Frequency by DAAC</vt:lpstr>
      <vt:lpstr>CSI: Four-Year Comparison by DAAC</vt:lpstr>
      <vt:lpstr>CSI and Driver Scores: USA vs. All Other Countries</vt:lpstr>
      <vt:lpstr>Yearly CSI Trend by Location</vt:lpstr>
      <vt:lpstr>CSI and Frequency by Type of User</vt:lpstr>
      <vt:lpstr>Areas/Disciplines Need/Use Earth Science Data and Services</vt:lpstr>
      <vt:lpstr>PowerPoint Presentation</vt:lpstr>
      <vt:lpstr>Product Quality</vt:lpstr>
      <vt:lpstr>Product Quality: Two-Year Comparison by DAAC</vt:lpstr>
      <vt:lpstr>Software Tools/Packages Used to Work with Data</vt:lpstr>
      <vt:lpstr>Tools Used to Work with Data</vt:lpstr>
      <vt:lpstr>PowerPoint Presentation</vt:lpstr>
      <vt:lpstr>Product Documentation</vt:lpstr>
      <vt:lpstr>Product Documentation: Two-Year Comparison by DAAC</vt:lpstr>
      <vt:lpstr>PowerPoint Presentation</vt:lpstr>
      <vt:lpstr>Product Selection and Order</vt:lpstr>
      <vt:lpstr>Product Selection and Order: Two-Year Comparison by DAAC</vt:lpstr>
      <vt:lpstr>PowerPoint Presentation</vt:lpstr>
      <vt:lpstr>Customer Support</vt:lpstr>
      <vt:lpstr>Customer Support: Two-Year Comparison by DAAC</vt:lpstr>
      <vt:lpstr>PowerPoint Presentation</vt:lpstr>
      <vt:lpstr>Product Search</vt:lpstr>
      <vt:lpstr>Product Search: Two-Year Comparison by DAAC</vt:lpstr>
      <vt:lpstr>PowerPoint Presentation</vt:lpstr>
      <vt:lpstr>Delivery</vt:lpstr>
      <vt:lpstr>Delivery: Two-Year Comparison by DAAC</vt:lpstr>
      <vt:lpstr>PowerPoint Presentation</vt:lpstr>
      <vt:lpstr>Appendix</vt:lpstr>
      <vt:lpstr>Appendix</vt:lpstr>
      <vt:lpstr>Appendix</vt:lpstr>
      <vt:lpstr>Appendix</vt:lpstr>
      <vt:lpstr>About Federal Consulting Group</vt:lpstr>
      <vt:lpstr>About Federal Consulting Group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Austen Weaver</dc:creator>
  <cp:lastModifiedBy>Mark Galauner</cp:lastModifiedBy>
  <cp:revision>70</cp:revision>
  <dcterms:created xsi:type="dcterms:W3CDTF">2020-11-30T15:28:42Z</dcterms:created>
  <dcterms:modified xsi:type="dcterms:W3CDTF">2022-11-28T15:12:25Z</dcterms:modified>
</cp:coreProperties>
</file>