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32" r:id="rId2"/>
    <p:sldMasterId id="2147483720" r:id="rId3"/>
    <p:sldMasterId id="2147483708" r:id="rId4"/>
    <p:sldMasterId id="2147483695" r:id="rId5"/>
  </p:sldMasterIdLst>
  <p:notesMasterIdLst>
    <p:notesMasterId r:id="rId78"/>
  </p:notesMasterIdLst>
  <p:handoutMasterIdLst>
    <p:handoutMasterId r:id="rId79"/>
  </p:handoutMasterIdLst>
  <p:sldIdLst>
    <p:sldId id="292" r:id="rId6"/>
    <p:sldId id="290" r:id="rId7"/>
    <p:sldId id="257" r:id="rId8"/>
    <p:sldId id="341" r:id="rId9"/>
    <p:sldId id="350" r:id="rId10"/>
    <p:sldId id="317" r:id="rId11"/>
    <p:sldId id="258" r:id="rId12"/>
    <p:sldId id="309" r:id="rId13"/>
    <p:sldId id="340" r:id="rId14"/>
    <p:sldId id="261" r:id="rId15"/>
    <p:sldId id="262" r:id="rId16"/>
    <p:sldId id="263" r:id="rId17"/>
    <p:sldId id="264" r:id="rId18"/>
    <p:sldId id="318" r:id="rId19"/>
    <p:sldId id="265" r:id="rId20"/>
    <p:sldId id="266" r:id="rId21"/>
    <p:sldId id="306" r:id="rId22"/>
    <p:sldId id="297" r:id="rId23"/>
    <p:sldId id="269" r:id="rId24"/>
    <p:sldId id="285" r:id="rId25"/>
    <p:sldId id="267" r:id="rId26"/>
    <p:sldId id="268" r:id="rId27"/>
    <p:sldId id="284" r:id="rId28"/>
    <p:sldId id="294" r:id="rId29"/>
    <p:sldId id="302" r:id="rId30"/>
    <p:sldId id="303" r:id="rId31"/>
    <p:sldId id="337" r:id="rId32"/>
    <p:sldId id="349" r:id="rId33"/>
    <p:sldId id="352" r:id="rId34"/>
    <p:sldId id="353" r:id="rId35"/>
    <p:sldId id="354" r:id="rId36"/>
    <p:sldId id="348" r:id="rId37"/>
    <p:sldId id="271" r:id="rId38"/>
    <p:sldId id="313" r:id="rId39"/>
    <p:sldId id="272" r:id="rId40"/>
    <p:sldId id="275" r:id="rId41"/>
    <p:sldId id="315" r:id="rId42"/>
    <p:sldId id="301" r:id="rId43"/>
    <p:sldId id="338" r:id="rId44"/>
    <p:sldId id="283" r:id="rId45"/>
    <p:sldId id="293" r:id="rId46"/>
    <p:sldId id="304" r:id="rId47"/>
    <p:sldId id="279" r:id="rId48"/>
    <p:sldId id="280" r:id="rId49"/>
    <p:sldId id="305" r:id="rId50"/>
    <p:sldId id="286" r:id="rId51"/>
    <p:sldId id="291" r:id="rId52"/>
    <p:sldId id="288" r:id="rId53"/>
    <p:sldId id="278" r:id="rId54"/>
    <p:sldId id="316" r:id="rId55"/>
    <p:sldId id="320" r:id="rId56"/>
    <p:sldId id="333" r:id="rId57"/>
    <p:sldId id="335" r:id="rId58"/>
    <p:sldId id="347" r:id="rId59"/>
    <p:sldId id="336" r:id="rId60"/>
    <p:sldId id="334" r:id="rId61"/>
    <p:sldId id="321" r:id="rId62"/>
    <p:sldId id="322" r:id="rId63"/>
    <p:sldId id="323" r:id="rId64"/>
    <p:sldId id="324" r:id="rId65"/>
    <p:sldId id="325" r:id="rId66"/>
    <p:sldId id="326" r:id="rId67"/>
    <p:sldId id="319" r:id="rId68"/>
    <p:sldId id="327" r:id="rId69"/>
    <p:sldId id="328" r:id="rId70"/>
    <p:sldId id="329" r:id="rId71"/>
    <p:sldId id="331" r:id="rId72"/>
    <p:sldId id="330" r:id="rId73"/>
    <p:sldId id="332" r:id="rId74"/>
    <p:sldId id="259" r:id="rId75"/>
    <p:sldId id="260" r:id="rId76"/>
    <p:sldId id="298" r:id="rId77"/>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ヒラギノ角ゴ Pro W3" pitchFamily="-65" charset="-128"/>
        <a:cs typeface="+mn-cs"/>
      </a:defRPr>
    </a:lvl1pPr>
    <a:lvl2pPr marL="457200" algn="l" rtl="0" fontAlgn="base">
      <a:spcBef>
        <a:spcPct val="0"/>
      </a:spcBef>
      <a:spcAft>
        <a:spcPct val="0"/>
      </a:spcAft>
      <a:defRPr sz="1200" kern="1200">
        <a:solidFill>
          <a:schemeClr val="tx1"/>
        </a:solidFill>
        <a:latin typeface="Arial" charset="0"/>
        <a:ea typeface="ヒラギノ角ゴ Pro W3" pitchFamily="-65" charset="-128"/>
        <a:cs typeface="+mn-cs"/>
      </a:defRPr>
    </a:lvl2pPr>
    <a:lvl3pPr marL="914400" algn="l" rtl="0" fontAlgn="base">
      <a:spcBef>
        <a:spcPct val="0"/>
      </a:spcBef>
      <a:spcAft>
        <a:spcPct val="0"/>
      </a:spcAft>
      <a:defRPr sz="1200" kern="1200">
        <a:solidFill>
          <a:schemeClr val="tx1"/>
        </a:solidFill>
        <a:latin typeface="Arial" charset="0"/>
        <a:ea typeface="ヒラギノ角ゴ Pro W3" pitchFamily="-65" charset="-128"/>
        <a:cs typeface="+mn-cs"/>
      </a:defRPr>
    </a:lvl3pPr>
    <a:lvl4pPr marL="1371600" algn="l" rtl="0" fontAlgn="base">
      <a:spcBef>
        <a:spcPct val="0"/>
      </a:spcBef>
      <a:spcAft>
        <a:spcPct val="0"/>
      </a:spcAft>
      <a:defRPr sz="1200" kern="1200">
        <a:solidFill>
          <a:schemeClr val="tx1"/>
        </a:solidFill>
        <a:latin typeface="Arial" charset="0"/>
        <a:ea typeface="ヒラギノ角ゴ Pro W3" pitchFamily="-65" charset="-128"/>
        <a:cs typeface="+mn-cs"/>
      </a:defRPr>
    </a:lvl4pPr>
    <a:lvl5pPr marL="1828800" algn="l" rtl="0" fontAlgn="base">
      <a:spcBef>
        <a:spcPct val="0"/>
      </a:spcBef>
      <a:spcAft>
        <a:spcPct val="0"/>
      </a:spcAft>
      <a:defRPr sz="1200" kern="1200">
        <a:solidFill>
          <a:schemeClr val="tx1"/>
        </a:solidFill>
        <a:latin typeface="Arial" charset="0"/>
        <a:ea typeface="ヒラギノ角ゴ Pro W3" pitchFamily="-65" charset="-128"/>
        <a:cs typeface="+mn-cs"/>
      </a:defRPr>
    </a:lvl5pPr>
    <a:lvl6pPr marL="2286000" algn="l" defTabSz="914400" rtl="0" eaLnBrk="1" latinLnBrk="0" hangingPunct="1">
      <a:defRPr sz="1200" kern="1200">
        <a:solidFill>
          <a:schemeClr val="tx1"/>
        </a:solidFill>
        <a:latin typeface="Arial" charset="0"/>
        <a:ea typeface="ヒラギノ角ゴ Pro W3" pitchFamily="-65" charset="-128"/>
        <a:cs typeface="+mn-cs"/>
      </a:defRPr>
    </a:lvl6pPr>
    <a:lvl7pPr marL="2743200" algn="l" defTabSz="914400" rtl="0" eaLnBrk="1" latinLnBrk="0" hangingPunct="1">
      <a:defRPr sz="1200" kern="1200">
        <a:solidFill>
          <a:schemeClr val="tx1"/>
        </a:solidFill>
        <a:latin typeface="Arial" charset="0"/>
        <a:ea typeface="ヒラギノ角ゴ Pro W3" pitchFamily="-65" charset="-128"/>
        <a:cs typeface="+mn-cs"/>
      </a:defRPr>
    </a:lvl7pPr>
    <a:lvl8pPr marL="3200400" algn="l" defTabSz="914400" rtl="0" eaLnBrk="1" latinLnBrk="0" hangingPunct="1">
      <a:defRPr sz="1200" kern="1200">
        <a:solidFill>
          <a:schemeClr val="tx1"/>
        </a:solidFill>
        <a:latin typeface="Arial" charset="0"/>
        <a:ea typeface="ヒラギノ角ゴ Pro W3" pitchFamily="-65" charset="-128"/>
        <a:cs typeface="+mn-cs"/>
      </a:defRPr>
    </a:lvl8pPr>
    <a:lvl9pPr marL="3657600" algn="l" defTabSz="914400" rtl="0" eaLnBrk="1" latinLnBrk="0" hangingPunct="1">
      <a:defRPr sz="1200" kern="1200">
        <a:solidFill>
          <a:schemeClr val="tx1"/>
        </a:solidFill>
        <a:latin typeface="Arial" charset="0"/>
        <a:ea typeface="ヒラギノ角ゴ Pro W3"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04" autoAdjust="0"/>
    <p:restoredTop sz="79660" autoAdjust="0"/>
  </p:normalViewPr>
  <p:slideViewPr>
    <p:cSldViewPr>
      <p:cViewPr varScale="1">
        <p:scale>
          <a:sx n="91" d="100"/>
          <a:sy n="91" d="100"/>
        </p:scale>
        <p:origin x="17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3300"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wrap="square" lIns="93171" tIns="46586" rIns="93171" bIns="46586" numCol="1" anchor="t" anchorCtr="0" compatLnSpc="1">
            <a:prstTxWarp prst="textNoShape">
              <a:avLst/>
            </a:prstTxWarp>
          </a:bodyPr>
          <a:lstStyle>
            <a:lvl1pPr algn="r">
              <a:defRPr/>
            </a:lvl1pPr>
          </a:lstStyle>
          <a:p>
            <a:fld id="{2B1C9213-640C-4645-8F53-5E86159E7AAF}" type="datetime1">
              <a:rPr lang="en-US"/>
              <a:pPr/>
              <a:t>1/25/2024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wrap="square" lIns="93171" tIns="46586" rIns="93171" bIns="46586" numCol="1" anchor="b" anchorCtr="0" compatLnSpc="1">
            <a:prstTxWarp prst="textNoShape">
              <a:avLst/>
            </a:prstTxWarp>
          </a:bodyPr>
          <a:lstStyle>
            <a:lvl1pPr algn="r">
              <a:defRPr/>
            </a:lvl1pPr>
          </a:lstStyle>
          <a:p>
            <a:fld id="{1766A23C-5DE9-4B03-B6A6-FF8BCECA551D}" type="slidenum">
              <a:rPr lang="en-US"/>
              <a:pPr/>
              <a:t>‹#›</a:t>
            </a:fld>
            <a:endParaRPr lang="en-US" dirty="0"/>
          </a:p>
        </p:txBody>
      </p:sp>
    </p:spTree>
    <p:extLst>
      <p:ext uri="{BB962C8B-B14F-4D97-AF65-F5344CB8AC3E}">
        <p14:creationId xmlns:p14="http://schemas.microsoft.com/office/powerpoint/2010/main" val="28466204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10243"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a:defRPr/>
            </a:lvl1pPr>
          </a:lstStyle>
          <a:p>
            <a:endParaRPr lang="en-US" dirty="0"/>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041" y="4415791"/>
            <a:ext cx="5608320" cy="418338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10247"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a:defRPr/>
            </a:lvl1pPr>
          </a:lstStyle>
          <a:p>
            <a:fld id="{D238A511-D0FF-4DFD-B622-5EAC1905E698}" type="slidenum">
              <a:rPr lang="en-US"/>
              <a:pPr/>
              <a:t>‹#›</a:t>
            </a:fld>
            <a:endParaRPr lang="en-US" dirty="0"/>
          </a:p>
        </p:txBody>
      </p:sp>
    </p:spTree>
    <p:extLst>
      <p:ext uri="{BB962C8B-B14F-4D97-AF65-F5344CB8AC3E}">
        <p14:creationId xmlns:p14="http://schemas.microsoft.com/office/powerpoint/2010/main" val="319340960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10" charset="0"/>
        <a:ea typeface="ヒラギノ角ゴ Pro W3" pitchFamily="-65" charset="-128"/>
        <a:cs typeface="ヒラギノ角ゴ Pro W3"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956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286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dirty="0"/>
          </a:p>
        </p:txBody>
      </p:sp>
    </p:spTree>
    <p:extLst>
      <p:ext uri="{BB962C8B-B14F-4D97-AF65-F5344CB8AC3E}">
        <p14:creationId xmlns:p14="http://schemas.microsoft.com/office/powerpoint/2010/main" val="232946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533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4161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97310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43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085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96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278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77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0810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97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9536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934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2447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5511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9756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9622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1007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90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161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2702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2938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9890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1140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4235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1979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3690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2791525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660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0854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66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8225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6496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6416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0372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1864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609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376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1383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18793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23961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542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0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6323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635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8800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844565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01617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708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73056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320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7716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utle Slide_Wo 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r>
              <a:rPr lang="en-US"/>
              <a:t>November 2023</a:t>
            </a:r>
            <a:endParaRPr lang="en-US" dirty="0"/>
          </a:p>
        </p:txBody>
      </p:sp>
      <p:sp>
        <p:nvSpPr>
          <p:cNvPr id="5" name="Rectangle 5"/>
          <p:cNvSpPr>
            <a:spLocks noGrp="1" noChangeArrowheads="1"/>
          </p:cNvSpPr>
          <p:nvPr>
            <p:ph type="ftr" sz="quarter" idx="11"/>
          </p:nvPr>
        </p:nvSpPr>
        <p:spPr/>
        <p:txBody>
          <a:bodyPr/>
          <a:lstStyle>
            <a:lvl1pPr>
              <a:defRPr/>
            </a:lvl1pPr>
          </a:lstStyle>
          <a:p>
            <a:r>
              <a:rPr lang="en-US"/>
              <a:t>FY2023 Annual Report</a:t>
            </a:r>
            <a:endParaRPr lang="en-US" dirty="0"/>
          </a:p>
        </p:txBody>
      </p:sp>
      <p:sp>
        <p:nvSpPr>
          <p:cNvPr id="6" name="Rectangle 6"/>
          <p:cNvSpPr>
            <a:spLocks noGrp="1" noChangeArrowheads="1"/>
          </p:cNvSpPr>
          <p:nvPr>
            <p:ph type="sldNum" sz="quarter" idx="12"/>
          </p:nvPr>
        </p:nvSpPr>
        <p:spPr/>
        <p:txBody>
          <a:bodyPr/>
          <a:lstStyle>
            <a:lvl1pPr>
              <a:defRPr/>
            </a:lvl1pPr>
          </a:lstStyle>
          <a:p>
            <a:fld id="{17BF3298-0E13-43DF-95D8-2A6CC0EBE8CB}" type="slidenum">
              <a:rPr lang="en-US" smtClean="0"/>
              <a:pPr/>
              <a:t>‹#›</a:t>
            </a:fld>
            <a:endParaRPr lang="en-US" dirty="0"/>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B54BE4E1-A5FC-4A7D-BCE1-AB817540E169}"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4ED7C-64BB-42DF-B90F-2D60B0DF8BAF}"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F78E99CF-0626-4A5D-A23C-A578A5049F5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FF24C2-BD5B-4C54-B50F-0F45E823607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7"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8" name="Rectangle 6"/>
          <p:cNvSpPr>
            <a:spLocks noGrp="1" noChangeArrowheads="1"/>
          </p:cNvSpPr>
          <p:nvPr>
            <p:ph type="sldNum" sz="quarter" idx="12"/>
          </p:nvPr>
        </p:nvSpPr>
        <p:spPr>
          <a:ln/>
        </p:spPr>
        <p:txBody>
          <a:bodyPr/>
          <a:lstStyle>
            <a:lvl1pPr>
              <a:defRPr/>
            </a:lvl1pPr>
          </a:lstStyle>
          <a:p>
            <a:fld id="{598B459E-DC0C-43D5-83D8-5FF2E6E8012F}"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AADBADA9-B84A-43F0-83A8-8501FB2F9C7C}"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2023</a:t>
            </a:r>
            <a:endParaRPr lang="en-US" dirty="0"/>
          </a:p>
        </p:txBody>
      </p:sp>
      <p:sp>
        <p:nvSpPr>
          <p:cNvPr id="4" name="Footer Placeholder 3"/>
          <p:cNvSpPr>
            <a:spLocks noGrp="1"/>
          </p:cNvSpPr>
          <p:nvPr>
            <p:ph type="ftr" sz="quarter" idx="11"/>
          </p:nvPr>
        </p:nvSpPr>
        <p:spPr/>
        <p:txBody>
          <a:bodyPr/>
          <a:lstStyle/>
          <a:p>
            <a:r>
              <a:rPr lang="en-US"/>
              <a:t>FY2023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2023</a:t>
            </a:r>
            <a:endParaRPr lang="en-US" dirty="0"/>
          </a:p>
        </p:txBody>
      </p:sp>
      <p:sp>
        <p:nvSpPr>
          <p:cNvPr id="4" name="Footer Placeholder 3"/>
          <p:cNvSpPr>
            <a:spLocks noGrp="1"/>
          </p:cNvSpPr>
          <p:nvPr>
            <p:ph type="ftr" sz="quarter" idx="11"/>
          </p:nvPr>
        </p:nvSpPr>
        <p:spPr/>
        <p:txBody>
          <a:bodyPr/>
          <a:lstStyle/>
          <a:p>
            <a:r>
              <a:rPr lang="en-US"/>
              <a:t>FY2023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extLst>
      <p:ext uri="{BB962C8B-B14F-4D97-AF65-F5344CB8AC3E}">
        <p14:creationId xmlns:p14="http://schemas.microsoft.com/office/powerpoint/2010/main" val="3684997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6D7B-D605-566E-B499-00F261D8CF2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659991-4D0C-C799-697C-B8586CCFCE9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04622F-6B02-F825-0282-EB3D5698B3A9}"/>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DE357ADE-014B-3175-1C2E-F76CAEAAF29B}"/>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3164B608-A00E-3554-D6ED-AA124ECC73BB}"/>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01569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73C6-C529-CBAE-9AAB-5693D9F44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FEDBC2-CA15-EF27-3C63-6DCE02304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05B36-9A1E-40F1-E769-1CEB73D65596}"/>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8356A3B7-C378-9C9E-D7DF-DE444171B45C}"/>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EBFC98A0-DBDF-8AFD-B89B-E2844685FD81}"/>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7401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5B1D0511-3328-4D16-8478-C5D0E6DC8984}"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F248-7321-D6FC-AF65-BE4A7EBB7CE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7BB7BC-D881-8C7C-3C60-B95A4512B19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3D8478-BBDE-6914-D836-989E9938304B}"/>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E35EC56F-C99D-7005-64D2-FE748074D44B}"/>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7266675A-6444-AEF0-D722-DEEDD04A365D}"/>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746757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5BF8-29BE-5F16-EC24-3CEF9CFC3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FB82DC-40DD-3EE6-9D21-8B8314E6F25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99F7F0-A101-89D6-A8D5-A2456CCF825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0AD02C-7B49-F4F3-E310-9C19C81303F3}"/>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819F01AB-6C9E-6E8E-054D-FA596F17BF86}"/>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AAE05366-FEDE-C15B-7F43-C885CE34E6B7}"/>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760366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07D6-D9E6-98AB-EAAF-DF4495B7FBC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CB04BC-B2C0-57EB-F449-D4A7C73A088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42F615-F568-9729-C7E6-E9559F57FB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7B9B7-1EBD-0517-296B-03BAFF247E9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BA19BA-573C-F8A1-46AD-50DC08B3AB6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5BA66-D60B-78E2-88A7-DD6AADA60B56}"/>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C0EACBB3-DDA6-AA91-9FE3-F8D2D938BE26}"/>
              </a:ext>
            </a:extLst>
          </p:cNvPr>
          <p:cNvSpPr>
            <a:spLocks noGrp="1"/>
          </p:cNvSpPr>
          <p:nvPr>
            <p:ph type="ftr" sz="quarter" idx="11"/>
          </p:nvPr>
        </p:nvSpPr>
        <p:spPr/>
        <p:txBody>
          <a:bodyPr/>
          <a:lstStyle/>
          <a:p>
            <a:r>
              <a:rPr lang="en-US"/>
              <a:t>FY2023 Annual Report</a:t>
            </a:r>
          </a:p>
        </p:txBody>
      </p:sp>
      <p:sp>
        <p:nvSpPr>
          <p:cNvPr id="9" name="Slide Number Placeholder 8">
            <a:extLst>
              <a:ext uri="{FF2B5EF4-FFF2-40B4-BE49-F238E27FC236}">
                <a16:creationId xmlns:a16="http://schemas.microsoft.com/office/drawing/2014/main" id="{DCACE940-6994-918A-BB3E-642B26514BD4}"/>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27274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A6B8-62B7-F7E6-B8F9-CC310E839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C79E27-49D8-6052-D800-E4BB6C7895FE}"/>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DB74F1B4-B967-F4D3-C06E-F510B211DB6A}"/>
              </a:ext>
            </a:extLst>
          </p:cNvPr>
          <p:cNvSpPr>
            <a:spLocks noGrp="1"/>
          </p:cNvSpPr>
          <p:nvPr>
            <p:ph type="ftr" sz="quarter" idx="11"/>
          </p:nvPr>
        </p:nvSpPr>
        <p:spPr/>
        <p:txBody>
          <a:bodyPr/>
          <a:lstStyle/>
          <a:p>
            <a:r>
              <a:rPr lang="en-US"/>
              <a:t>FY2023 Annual Report</a:t>
            </a:r>
          </a:p>
        </p:txBody>
      </p:sp>
      <p:sp>
        <p:nvSpPr>
          <p:cNvPr id="5" name="Slide Number Placeholder 4">
            <a:extLst>
              <a:ext uri="{FF2B5EF4-FFF2-40B4-BE49-F238E27FC236}">
                <a16:creationId xmlns:a16="http://schemas.microsoft.com/office/drawing/2014/main" id="{B95099CC-36CA-E40C-A912-4B8E3F63013D}"/>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384743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04612-714E-C0E7-22B8-63E8FE7A0CD2}"/>
              </a:ext>
            </a:extLst>
          </p:cNvPr>
          <p:cNvSpPr>
            <a:spLocks noGrp="1"/>
          </p:cNvSpPr>
          <p:nvPr>
            <p:ph type="dt" sz="half" idx="10"/>
          </p:nvPr>
        </p:nvSpPr>
        <p:spPr/>
        <p:txBody>
          <a:bodyPr/>
          <a:lstStyle/>
          <a:p>
            <a:r>
              <a:rPr lang="en-US"/>
              <a:t>November 2023</a:t>
            </a:r>
          </a:p>
        </p:txBody>
      </p:sp>
      <p:sp>
        <p:nvSpPr>
          <p:cNvPr id="3" name="Footer Placeholder 2">
            <a:extLst>
              <a:ext uri="{FF2B5EF4-FFF2-40B4-BE49-F238E27FC236}">
                <a16:creationId xmlns:a16="http://schemas.microsoft.com/office/drawing/2014/main" id="{C45B7A91-EE6F-A399-0F3B-0E9F2CC66573}"/>
              </a:ext>
            </a:extLst>
          </p:cNvPr>
          <p:cNvSpPr>
            <a:spLocks noGrp="1"/>
          </p:cNvSpPr>
          <p:nvPr>
            <p:ph type="ftr" sz="quarter" idx="11"/>
          </p:nvPr>
        </p:nvSpPr>
        <p:spPr/>
        <p:txBody>
          <a:bodyPr/>
          <a:lstStyle/>
          <a:p>
            <a:r>
              <a:rPr lang="en-US"/>
              <a:t>FY2023 Annual Report</a:t>
            </a:r>
          </a:p>
        </p:txBody>
      </p:sp>
      <p:sp>
        <p:nvSpPr>
          <p:cNvPr id="4" name="Slide Number Placeholder 3">
            <a:extLst>
              <a:ext uri="{FF2B5EF4-FFF2-40B4-BE49-F238E27FC236}">
                <a16:creationId xmlns:a16="http://schemas.microsoft.com/office/drawing/2014/main" id="{05D59405-C885-7F81-9918-AEB65075994B}"/>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673048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8A45-782D-2F52-2708-253C68E967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B46A1-5AA3-1B72-B87C-ABBB53847E5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FAF03-CD1F-7558-BEA2-AFCF90590B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C52EF-0111-E3E3-0707-603E9D8E7FCB}"/>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BB4AFBE6-4663-727E-1FC9-035284DCF46F}"/>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7E34E16B-5A3A-53A2-376E-586E74E53A1F}"/>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1160846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6C2-2DDE-A7A5-D59F-979CB85326E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0E164-0C50-2905-7133-B1953ADF54A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CDBDB-7520-EC09-E9F9-E3704E24C1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5674D-0F9E-AA2C-C138-0A43A821AAED}"/>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DB7758B5-D288-DA94-5B25-6D1FED8EAB89}"/>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2932766D-31B1-1CC4-A9C6-421864E83B2B}"/>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95696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91BC-6ED8-C981-62E5-5BABE7C8D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BDC76-F64B-58D8-285A-5C60C5988C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6C05F-2908-F989-9637-3394E37BF2F2}"/>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9EE3EFFF-7D7B-AB05-8F77-473846A5225B}"/>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9ACDB34B-E867-B183-2B2B-BD0A705CB859}"/>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90677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9A5B9D-ECD3-1284-04BD-CC3064C4325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9A921B-A3B9-6721-664B-414AB082C75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05044-80D1-EF6A-B3CB-3A8029F28E3A}"/>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2CB5BE0B-18F4-4798-C14B-4D34DB52C553}"/>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92D339C1-EB25-B297-ADF6-E65BE9DBEFEC}"/>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984232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2B41-B93B-F34D-9A7A-E20C0E67012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7C7A6B-9058-0242-BDBD-4BDF60B0DC4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A88D4C-748A-6542-8333-9706CC0D417A}"/>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4DAF959B-4E50-B343-A650-C75551AC1041}"/>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74B9ACA1-4A51-274E-A226-8C6B76042614}"/>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02656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39F22A3E-291B-4D7E-896B-46DE7E72CEB0}"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A8FF-E830-3842-855D-FA8834C2F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17E1A-92C3-7840-BCE9-4BE0B2FCC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268B-8E8B-B043-8DF2-B4E4312A6BB2}"/>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20A6C3B7-C134-EF48-B8DC-CBD6A484960A}"/>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36AC1A83-2030-7845-A539-A2D706805DD9}"/>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135190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BA72-C1C4-6D46-861D-EC6844EFCCF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26C13E-068F-CE47-802E-B29F9A734E9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396CE-30CF-564F-99EF-7F3D3EA800AE}"/>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7BA8C98D-7020-C542-BD52-75FAA443C4A0}"/>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B0C2D832-70C0-BB45-B96A-C80A707B06AC}"/>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546461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F169-E76B-2746-B928-BEC8C06BC2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56D73-93FB-CC4D-8B0B-8B836370992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33035-19A1-004D-A65E-CFE375D8C10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C8CD76-EDCE-C640-97A1-B4FF45E6307F}"/>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88CF5B19-0559-844E-B04E-B1BFA3CA6604}"/>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462A47B0-895C-7A4F-BECC-BF5ED5F2E02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67702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EF41-4536-6041-8CE6-9E7E5C9F580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AC769-169C-734F-B20E-3DED08AA45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04CAFB-6AEB-3B4E-AFD3-EA7A484B1D1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C1F1B-776E-9746-A2A6-1D7364441E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E8C5D-93FD-A249-B734-2D9F427E518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69617-34C3-F943-B92F-1CD1838A1C21}"/>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9B737EBB-3BB0-3842-BF57-AEAC18326462}"/>
              </a:ext>
            </a:extLst>
          </p:cNvPr>
          <p:cNvSpPr>
            <a:spLocks noGrp="1"/>
          </p:cNvSpPr>
          <p:nvPr>
            <p:ph type="ftr" sz="quarter" idx="11"/>
          </p:nvPr>
        </p:nvSpPr>
        <p:spPr/>
        <p:txBody>
          <a:bodyPr/>
          <a:lstStyle/>
          <a:p>
            <a:r>
              <a:rPr lang="en-US"/>
              <a:t>FY2023 Annual Report</a:t>
            </a:r>
          </a:p>
        </p:txBody>
      </p:sp>
      <p:sp>
        <p:nvSpPr>
          <p:cNvPr id="9" name="Slide Number Placeholder 8">
            <a:extLst>
              <a:ext uri="{FF2B5EF4-FFF2-40B4-BE49-F238E27FC236}">
                <a16:creationId xmlns:a16="http://schemas.microsoft.com/office/drawing/2014/main" id="{33A120D3-258C-C541-8AC4-F13AB319F721}"/>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450039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98AD-B8BB-F244-8EA5-0DBF9BDA27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36DA1-9D92-3C47-8DAF-5770F1B313AC}"/>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BD5A43D1-8755-8D42-A74F-CABC4E8AC317}"/>
              </a:ext>
            </a:extLst>
          </p:cNvPr>
          <p:cNvSpPr>
            <a:spLocks noGrp="1"/>
          </p:cNvSpPr>
          <p:nvPr>
            <p:ph type="ftr" sz="quarter" idx="11"/>
          </p:nvPr>
        </p:nvSpPr>
        <p:spPr/>
        <p:txBody>
          <a:bodyPr/>
          <a:lstStyle/>
          <a:p>
            <a:r>
              <a:rPr lang="en-US"/>
              <a:t>FY2023 Annual Report</a:t>
            </a:r>
          </a:p>
        </p:txBody>
      </p:sp>
      <p:sp>
        <p:nvSpPr>
          <p:cNvPr id="5" name="Slide Number Placeholder 4">
            <a:extLst>
              <a:ext uri="{FF2B5EF4-FFF2-40B4-BE49-F238E27FC236}">
                <a16:creationId xmlns:a16="http://schemas.microsoft.com/office/drawing/2014/main" id="{A5C3F6AF-253C-2849-A2C8-5D191DCA8840}"/>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1855005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EF2C8-0894-D046-9700-6C3D46DD6BBF}"/>
              </a:ext>
            </a:extLst>
          </p:cNvPr>
          <p:cNvSpPr>
            <a:spLocks noGrp="1"/>
          </p:cNvSpPr>
          <p:nvPr>
            <p:ph type="dt" sz="half" idx="10"/>
          </p:nvPr>
        </p:nvSpPr>
        <p:spPr/>
        <p:txBody>
          <a:bodyPr/>
          <a:lstStyle/>
          <a:p>
            <a:r>
              <a:rPr lang="en-US"/>
              <a:t>November 2023</a:t>
            </a:r>
          </a:p>
        </p:txBody>
      </p:sp>
      <p:sp>
        <p:nvSpPr>
          <p:cNvPr id="3" name="Footer Placeholder 2">
            <a:extLst>
              <a:ext uri="{FF2B5EF4-FFF2-40B4-BE49-F238E27FC236}">
                <a16:creationId xmlns:a16="http://schemas.microsoft.com/office/drawing/2014/main" id="{76539B32-74E0-6D46-8B25-F2F823EA101B}"/>
              </a:ext>
            </a:extLst>
          </p:cNvPr>
          <p:cNvSpPr>
            <a:spLocks noGrp="1"/>
          </p:cNvSpPr>
          <p:nvPr>
            <p:ph type="ftr" sz="quarter" idx="11"/>
          </p:nvPr>
        </p:nvSpPr>
        <p:spPr/>
        <p:txBody>
          <a:bodyPr/>
          <a:lstStyle/>
          <a:p>
            <a:r>
              <a:rPr lang="en-US"/>
              <a:t>FY2023 Annual Report</a:t>
            </a:r>
          </a:p>
        </p:txBody>
      </p:sp>
      <p:sp>
        <p:nvSpPr>
          <p:cNvPr id="4" name="Slide Number Placeholder 3">
            <a:extLst>
              <a:ext uri="{FF2B5EF4-FFF2-40B4-BE49-F238E27FC236}">
                <a16:creationId xmlns:a16="http://schemas.microsoft.com/office/drawing/2014/main" id="{0717AFC2-C818-E043-8C82-05394981F8A8}"/>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1837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9C45-5F03-4649-9CCC-6FA512D2356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A83D2D-97F8-A348-B0B5-E9D3895A72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01F53D-0EFB-5D4F-BD64-A30D6F8625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E91FFC-A434-CE49-9803-C9FF740BC06F}"/>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EDACD6A4-7165-284E-90AE-54489B60BC6E}"/>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E2CA3504-B435-824E-AB53-6BB1B178AEA8}"/>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4181671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9F79-88A5-1242-9968-704753DCDA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E1EA6C-8D55-D248-8BE5-B775C5879E6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20294F-0E3E-1948-ABBC-02E724F90A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EE75-B305-5447-B542-704B9EFB7536}"/>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AC21FBCF-3922-C74B-AF37-3537DD214B83}"/>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D3B5F029-CCF4-F34A-9530-0E29C804DDA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769503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D303-232C-5E4F-A168-355D6CE5EC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810E-8616-4440-817B-6EF12BBF56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09A40-D03C-774A-90CD-A053BBCB4078}"/>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DF428FFE-902A-954F-B064-F08C47244487}"/>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A8A4C510-65CB-554D-AEB2-8EDE3E82B7A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260921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70EF5-E9D2-A84E-BC90-07713579C1D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F7E6D8-B043-184D-9672-A4CFA313012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05E27-39B5-AD48-B1BC-EC7536EFE4AF}"/>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FACB0417-689F-EE4F-BA61-40DF34A5D754}"/>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6A675392-848F-3E42-9BC4-B79B43D5ADE1}"/>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108211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8CEFCE88-91E9-4E25-922F-E4E8F5CB7697}"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9CA6-BB79-D24B-9D59-1DAEFEB99D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6495E2-CFDB-E949-BCEE-57E17A76778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EDC38B-92BE-A64B-A5E6-EB7897919E70}"/>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D8E7400E-7AF8-984D-974E-76453C0E9B1A}"/>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2D1F7420-1526-2845-959A-45C3DF2B3985}"/>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162670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63A0-01CB-B043-A204-61E06A964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74D18-E2CB-EC41-A040-416382A071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8AB50-CC6F-B645-AA60-D8F8A0A91DC7}"/>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ECC542D8-FA6E-8A4B-8E82-EA93C462A7FB}"/>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D0831C61-708B-3A40-A755-DC2E235090C8}"/>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65826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A8E7-36DE-C345-B43F-D9F059EE5B7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90CD47-F6CE-4548-B93B-C6007BEAE7E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94C10-0F74-F649-8BD2-1CBA7992D6E7}"/>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AA04C7B2-F9C1-6A46-8408-A4D597415929}"/>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C222A8AB-246E-764B-BB18-02CEE8F56DE2}"/>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200004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1DCA-BB6B-A544-AFE6-1A172BBE6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BABB4-EB1A-7E45-AF62-135CAF380A5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C2E70-41C2-1D4D-B6B5-1A52A9486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BE021-064B-D045-A6DE-B3099E9C1BB6}"/>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41DB9C4F-3D7B-B94E-86DC-1F40AB2FC429}"/>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4440DF04-D0D9-5446-92A0-0092C70CC689}"/>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188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DEDF-F899-6F43-B4B0-18EAF3D7150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7A6EC5-B259-7547-80B3-DF0C9D1A5D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AD260E-B712-9E41-AFF7-D1C3F5375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6455A-FB31-E04A-B2B4-B414F4755EB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B9A90-559D-B747-ACCF-03CD0213417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56705-0742-684B-B697-BC58E98FA1F3}"/>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32ED72ED-3404-7146-98D1-C2AFE41E2D6E}"/>
              </a:ext>
            </a:extLst>
          </p:cNvPr>
          <p:cNvSpPr>
            <a:spLocks noGrp="1"/>
          </p:cNvSpPr>
          <p:nvPr>
            <p:ph type="ftr" sz="quarter" idx="11"/>
          </p:nvPr>
        </p:nvSpPr>
        <p:spPr/>
        <p:txBody>
          <a:bodyPr/>
          <a:lstStyle/>
          <a:p>
            <a:r>
              <a:rPr lang="en-US"/>
              <a:t>FY2023 Annual Report</a:t>
            </a:r>
          </a:p>
        </p:txBody>
      </p:sp>
      <p:sp>
        <p:nvSpPr>
          <p:cNvPr id="9" name="Slide Number Placeholder 8">
            <a:extLst>
              <a:ext uri="{FF2B5EF4-FFF2-40B4-BE49-F238E27FC236}">
                <a16:creationId xmlns:a16="http://schemas.microsoft.com/office/drawing/2014/main" id="{F18F320B-F082-554A-BFD4-3D7F3B75497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571377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5B56-7036-714E-94CC-71A446138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F168F-B57B-C740-AF6C-0E1FACB4930B}"/>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0ABC46B1-0F7E-D542-A8E9-00B4FB545148}"/>
              </a:ext>
            </a:extLst>
          </p:cNvPr>
          <p:cNvSpPr>
            <a:spLocks noGrp="1"/>
          </p:cNvSpPr>
          <p:nvPr>
            <p:ph type="ftr" sz="quarter" idx="11"/>
          </p:nvPr>
        </p:nvSpPr>
        <p:spPr/>
        <p:txBody>
          <a:bodyPr/>
          <a:lstStyle/>
          <a:p>
            <a:r>
              <a:rPr lang="en-US"/>
              <a:t>FY2023 Annual Report</a:t>
            </a:r>
          </a:p>
        </p:txBody>
      </p:sp>
      <p:sp>
        <p:nvSpPr>
          <p:cNvPr id="5" name="Slide Number Placeholder 4">
            <a:extLst>
              <a:ext uri="{FF2B5EF4-FFF2-40B4-BE49-F238E27FC236}">
                <a16:creationId xmlns:a16="http://schemas.microsoft.com/office/drawing/2014/main" id="{4BFC3382-FBC3-C94C-A6C5-BFCD1DE26CF6}"/>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43266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1D63F-FF84-E94B-B06F-BA9A279D9C38}"/>
              </a:ext>
            </a:extLst>
          </p:cNvPr>
          <p:cNvSpPr>
            <a:spLocks noGrp="1"/>
          </p:cNvSpPr>
          <p:nvPr>
            <p:ph type="dt" sz="half" idx="10"/>
          </p:nvPr>
        </p:nvSpPr>
        <p:spPr/>
        <p:txBody>
          <a:bodyPr/>
          <a:lstStyle/>
          <a:p>
            <a:r>
              <a:rPr lang="en-US"/>
              <a:t>November 2023</a:t>
            </a:r>
          </a:p>
        </p:txBody>
      </p:sp>
      <p:sp>
        <p:nvSpPr>
          <p:cNvPr id="3" name="Footer Placeholder 2">
            <a:extLst>
              <a:ext uri="{FF2B5EF4-FFF2-40B4-BE49-F238E27FC236}">
                <a16:creationId xmlns:a16="http://schemas.microsoft.com/office/drawing/2014/main" id="{C8790B7E-D7C5-9544-88EB-F7146984A966}"/>
              </a:ext>
            </a:extLst>
          </p:cNvPr>
          <p:cNvSpPr>
            <a:spLocks noGrp="1"/>
          </p:cNvSpPr>
          <p:nvPr>
            <p:ph type="ftr" sz="quarter" idx="11"/>
          </p:nvPr>
        </p:nvSpPr>
        <p:spPr/>
        <p:txBody>
          <a:bodyPr/>
          <a:lstStyle/>
          <a:p>
            <a:r>
              <a:rPr lang="en-US"/>
              <a:t>FY2023 Annual Report</a:t>
            </a:r>
          </a:p>
        </p:txBody>
      </p:sp>
      <p:sp>
        <p:nvSpPr>
          <p:cNvPr id="4" name="Slide Number Placeholder 3">
            <a:extLst>
              <a:ext uri="{FF2B5EF4-FFF2-40B4-BE49-F238E27FC236}">
                <a16:creationId xmlns:a16="http://schemas.microsoft.com/office/drawing/2014/main" id="{77E0DC7D-1C55-184F-AABC-A9E8D0924B1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080298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3797-D38F-D247-972C-F24BC01687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DB183-3B00-4848-B19E-4A51C111DC7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802AC-81BA-8D4E-9278-B2361F6A44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415A6-4FB9-914E-A267-81A94336F0BF}"/>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55D9F80D-0F71-F649-8DF5-A281B0D311F0}"/>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E8380AA0-AABB-1C42-A3B6-A53688F5A94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883836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48C3-5ABE-3241-B8A0-64A5509B59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C44208-E821-B644-834A-B7FD38DBD5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577C08-4C5A-7841-93D6-098962BC578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A190B-6849-FF45-8AC8-D940BCE44EFE}"/>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90B494ED-5DA5-B04F-9309-E60C59CA749C}"/>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7CE431AA-70CE-6949-8894-065BB3DA192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367844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5042-0BB0-C64B-93E7-4A59E8FF6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3BC43-E09E-DB42-86BC-71B8B8F38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0523B-5303-3642-A5C2-37599CC12F9D}"/>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BC47A8FD-1FF5-474F-B31A-4E28D6B7CE36}"/>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A092370A-9387-B44F-8D31-6DB15BFC3E2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47726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90A761A7-218F-4E05-81F7-719A75C0D83B}" type="slidenum">
              <a:rPr lang="en-US"/>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0C6E8-8111-964A-8A0B-A683710D4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4153B-B70A-4847-9429-352F0F48C13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7AC3C-4684-FD40-8A07-529A013AB3AE}"/>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350C676C-8039-AC4F-A7AD-955B6DF36854}"/>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17000F7F-676E-C446-9A8F-6BEFA2A4C4F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75284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49E9-AA7C-F240-9C71-76ADA282F60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051DD8-24E3-B84F-B677-CAC695ECA1B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F09E3-9464-0646-8FF6-AAF61E39E6FB}"/>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39096043-CD00-034A-82EF-1C06D65EEBE5}"/>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8C4010BA-472C-C341-A40C-25F8428D721A}"/>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4180226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C370B-987A-BF47-AA98-D0F417C1EFE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54536B-9B44-244F-8EC9-3B9C42E45E62}"/>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F8428-6C31-A044-859C-0691F25A9AF5}"/>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5ED48E51-D148-DC44-A63D-8A0767408493}"/>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B6890BAC-477B-ED43-AC98-86390E428DE0}"/>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016537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B5EC-DB65-1242-8C81-E63CA1BC0A9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565C9F-3366-504C-AAC6-ADA1CF4A3B5C}"/>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61F65F-E3D7-B541-A00E-A2CA8E2FF947}"/>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FCAE9380-B24F-2D44-AB49-835FDF4BF33A}"/>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9A3B7010-C25A-644D-BA1E-E200D455DB63}"/>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89449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0F98-176E-AD42-A863-66BCBAC422A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59D1EB-A6EE-AE40-83B9-DF2D1F48D672}"/>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22AE8-2415-DB42-9F4A-2913A2F3711A}"/>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07E635-742D-FB4D-900A-9AD8E1867FA9}"/>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C8431A16-C4D4-BE44-89EE-CB83873360E5}"/>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93D3FFF0-B584-EB4F-AC7D-5D6FE927F3F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249318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10A2-F386-C94D-88B3-F4AEAAC2E27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74F895-9F0C-A244-831D-0EC5C85E782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17A293-C661-EA48-9AD4-11F5585A35B7}"/>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25BA61-9545-634C-A04D-F2F36218AD13}"/>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E75C2B-4094-1743-9368-876D0BDA64CC}"/>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D6EBD-3B1B-8C45-A968-0A59FA933B00}"/>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95AEB4B5-3D98-8149-9717-B128B3451BC4}"/>
              </a:ext>
            </a:extLst>
          </p:cNvPr>
          <p:cNvSpPr>
            <a:spLocks noGrp="1"/>
          </p:cNvSpPr>
          <p:nvPr>
            <p:ph type="ftr" sz="quarter" idx="11"/>
          </p:nvPr>
        </p:nvSpPr>
        <p:spPr/>
        <p:txBody>
          <a:bodyPr/>
          <a:lstStyle/>
          <a:p>
            <a:r>
              <a:rPr lang="en-US"/>
              <a:t>FY2023 Annual Report</a:t>
            </a:r>
          </a:p>
        </p:txBody>
      </p:sp>
      <p:sp>
        <p:nvSpPr>
          <p:cNvPr id="9" name="Slide Number Placeholder 8">
            <a:extLst>
              <a:ext uri="{FF2B5EF4-FFF2-40B4-BE49-F238E27FC236}">
                <a16:creationId xmlns:a16="http://schemas.microsoft.com/office/drawing/2014/main" id="{8763E18F-00AD-5146-80ED-757CDFA1A224}"/>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784240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3BC5-4171-AD49-89C3-AEE088AFDDA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B944E-BB3C-D34F-BEBE-73F76D44614E}"/>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41A41CE0-CB70-1446-A3BC-4F4A3B54BCB4}"/>
              </a:ext>
            </a:extLst>
          </p:cNvPr>
          <p:cNvSpPr>
            <a:spLocks noGrp="1"/>
          </p:cNvSpPr>
          <p:nvPr>
            <p:ph type="ftr" sz="quarter" idx="11"/>
          </p:nvPr>
        </p:nvSpPr>
        <p:spPr/>
        <p:txBody>
          <a:bodyPr/>
          <a:lstStyle/>
          <a:p>
            <a:r>
              <a:rPr lang="en-US"/>
              <a:t>FY2023 Annual Report</a:t>
            </a:r>
          </a:p>
        </p:txBody>
      </p:sp>
      <p:sp>
        <p:nvSpPr>
          <p:cNvPr id="5" name="Slide Number Placeholder 4">
            <a:extLst>
              <a:ext uri="{FF2B5EF4-FFF2-40B4-BE49-F238E27FC236}">
                <a16:creationId xmlns:a16="http://schemas.microsoft.com/office/drawing/2014/main" id="{E126AB04-E566-E44E-8382-7B5BF440A3FB}"/>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083919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629DE-91D7-414A-B8F4-9EEC0333D5B6}"/>
              </a:ext>
            </a:extLst>
          </p:cNvPr>
          <p:cNvSpPr>
            <a:spLocks noGrp="1"/>
          </p:cNvSpPr>
          <p:nvPr>
            <p:ph type="dt" sz="half" idx="10"/>
          </p:nvPr>
        </p:nvSpPr>
        <p:spPr/>
        <p:txBody>
          <a:bodyPr/>
          <a:lstStyle/>
          <a:p>
            <a:r>
              <a:rPr lang="en-US"/>
              <a:t>November 2023</a:t>
            </a:r>
          </a:p>
        </p:txBody>
      </p:sp>
      <p:sp>
        <p:nvSpPr>
          <p:cNvPr id="3" name="Footer Placeholder 2">
            <a:extLst>
              <a:ext uri="{FF2B5EF4-FFF2-40B4-BE49-F238E27FC236}">
                <a16:creationId xmlns:a16="http://schemas.microsoft.com/office/drawing/2014/main" id="{3C0841BD-22FB-2645-8798-CA673C0A20C1}"/>
              </a:ext>
            </a:extLst>
          </p:cNvPr>
          <p:cNvSpPr>
            <a:spLocks noGrp="1"/>
          </p:cNvSpPr>
          <p:nvPr>
            <p:ph type="ftr" sz="quarter" idx="11"/>
          </p:nvPr>
        </p:nvSpPr>
        <p:spPr/>
        <p:txBody>
          <a:bodyPr/>
          <a:lstStyle/>
          <a:p>
            <a:r>
              <a:rPr lang="en-US"/>
              <a:t>FY2023 Annual Report</a:t>
            </a:r>
          </a:p>
        </p:txBody>
      </p:sp>
      <p:sp>
        <p:nvSpPr>
          <p:cNvPr id="4" name="Slide Number Placeholder 3">
            <a:extLst>
              <a:ext uri="{FF2B5EF4-FFF2-40B4-BE49-F238E27FC236}">
                <a16:creationId xmlns:a16="http://schemas.microsoft.com/office/drawing/2014/main" id="{6D22FB4C-041D-A040-B36B-510680600F9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905372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06B1-4D33-9A45-887F-5C023E3DAE9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A4E2E0-5140-D24C-8C6F-BAB29C99F6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70BF7-2BE2-CA44-A6E1-3DF50F03A91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556193-27CD-C049-B09F-9EC0D5599739}"/>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F996C67B-4E65-474C-8015-F1D638F70E8B}"/>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C8624A19-F9B1-A44D-915C-E01D706439DE}"/>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135199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4077-9861-0340-8BAB-73E19C504FE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D55298-4C8C-BC49-9353-4D081E76E9C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76C79-1B3E-8A4E-9802-71853636948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2C67FC-7A6A-E04E-A890-22B604DB2E09}"/>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4CFE66FB-A4B2-574C-86E1-5407A812EBF5}"/>
              </a:ext>
            </a:extLst>
          </p:cNvPr>
          <p:cNvSpPr>
            <a:spLocks noGrp="1"/>
          </p:cNvSpPr>
          <p:nvPr>
            <p:ph type="ftr" sz="quarter" idx="11"/>
          </p:nvPr>
        </p:nvSpPr>
        <p:spPr/>
        <p:txBody>
          <a:bodyPr/>
          <a:lstStyle/>
          <a:p>
            <a:r>
              <a:rPr lang="en-US"/>
              <a:t>FY2023 Annual Report</a:t>
            </a:r>
          </a:p>
        </p:txBody>
      </p:sp>
      <p:sp>
        <p:nvSpPr>
          <p:cNvPr id="7" name="Slide Number Placeholder 6">
            <a:extLst>
              <a:ext uri="{FF2B5EF4-FFF2-40B4-BE49-F238E27FC236}">
                <a16:creationId xmlns:a16="http://schemas.microsoft.com/office/drawing/2014/main" id="{3245E5B0-B971-3947-B9FE-CB9953CBB3E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7155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4"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25EB2071-0631-4C81-97DB-442C19294439}" type="slidenum">
              <a:rPr lang="en-US"/>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2AA2-21EF-A547-9ACA-338699CB3AD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40E079-357E-A04E-8ADC-5515FCF3A17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83D2A-391C-9546-A957-EE8C19926494}"/>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B4EBC9A5-797B-B14C-B6A0-FC46436177CC}"/>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22936511-9D01-3544-88DC-0A0AD6DA218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737183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EDBE3-5974-8048-A8DB-75BAB79BC5D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DA82F-D3E0-6E43-821C-441B9EA5A12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A2141-AE5C-A246-B132-F0E73BD6986A}"/>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9F5042CB-B3A1-A149-BF15-023341BF2281}"/>
              </a:ext>
            </a:extLst>
          </p:cNvPr>
          <p:cNvSpPr>
            <a:spLocks noGrp="1"/>
          </p:cNvSpPr>
          <p:nvPr>
            <p:ph type="ftr" sz="quarter" idx="11"/>
          </p:nvPr>
        </p:nvSpPr>
        <p:spPr/>
        <p:txBody>
          <a:bodyPr/>
          <a:lstStyle/>
          <a:p>
            <a:r>
              <a:rPr lang="en-US"/>
              <a:t>FY2023 Annual Report</a:t>
            </a:r>
          </a:p>
        </p:txBody>
      </p:sp>
      <p:sp>
        <p:nvSpPr>
          <p:cNvPr id="6" name="Slide Number Placeholder 5">
            <a:extLst>
              <a:ext uri="{FF2B5EF4-FFF2-40B4-BE49-F238E27FC236}">
                <a16:creationId xmlns:a16="http://schemas.microsoft.com/office/drawing/2014/main" id="{ED63E80E-E1FA-9A46-9CB7-6DF79A5514B7}"/>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395142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_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324600"/>
            <a:ext cx="2133600" cy="476250"/>
          </a:xfrm>
          <a:ln/>
        </p:spPr>
        <p:txBody>
          <a:bodyPr/>
          <a:lstStyle>
            <a:lvl1pPr>
              <a:defRPr/>
            </a:lvl1pPr>
          </a:lstStyle>
          <a:p>
            <a:r>
              <a:rPr lang="en-US"/>
              <a:t>November 2023</a:t>
            </a:r>
            <a:endParaRPr lang="en-US" dirty="0"/>
          </a:p>
        </p:txBody>
      </p:sp>
      <p:sp>
        <p:nvSpPr>
          <p:cNvPr id="3" name="Rectangle 5"/>
          <p:cNvSpPr>
            <a:spLocks noGrp="1" noChangeArrowheads="1"/>
          </p:cNvSpPr>
          <p:nvPr>
            <p:ph type="ftr" sz="quarter" idx="11"/>
          </p:nvPr>
        </p:nvSpPr>
        <p:spPr>
          <a:xfrm>
            <a:off x="3124200" y="6324600"/>
            <a:ext cx="2895600" cy="476250"/>
          </a:xfrm>
          <a:ln/>
        </p:spPr>
        <p:txBody>
          <a:bodyPr/>
          <a:lstStyle>
            <a:lvl1pPr>
              <a:defRPr/>
            </a:lvl1pPr>
          </a:lstStyle>
          <a:p>
            <a:r>
              <a:rPr lang="en-US"/>
              <a:t>FY2023 Annual Report</a:t>
            </a:r>
            <a:endParaRPr lang="en-US" dirty="0"/>
          </a:p>
        </p:txBody>
      </p:sp>
      <p:sp>
        <p:nvSpPr>
          <p:cNvPr id="4" name="Rectangle 6"/>
          <p:cNvSpPr>
            <a:spLocks noGrp="1" noChangeArrowheads="1"/>
          </p:cNvSpPr>
          <p:nvPr>
            <p:ph type="sldNum" sz="quarter" idx="12"/>
          </p:nvPr>
        </p:nvSpPr>
        <p:spPr>
          <a:xfrm>
            <a:off x="6629400" y="6305550"/>
            <a:ext cx="2133600" cy="476250"/>
          </a:xfrm>
          <a:ln/>
        </p:spPr>
        <p:txBody>
          <a:bodyPr/>
          <a:lstStyle>
            <a:lvl1pPr>
              <a:defRPr/>
            </a:lvl1pPr>
          </a:lstStyle>
          <a:p>
            <a:fld id="{F9EE67B7-608E-4AD9-AF64-FF488EC2DE5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A975B2-901C-4845-9518-6A45540C7760}"/>
              </a:ext>
            </a:extLst>
          </p:cNvPr>
          <p:cNvSpPr>
            <a:spLocks noGrp="1"/>
          </p:cNvSpPr>
          <p:nvPr>
            <p:ph type="dt" sz="half" idx="10"/>
          </p:nvPr>
        </p:nvSpPr>
        <p:spPr/>
        <p:txBody>
          <a:bodyPr/>
          <a:lstStyle/>
          <a:p>
            <a:r>
              <a:rPr lang="en-US"/>
              <a:t>November 2023</a:t>
            </a:r>
            <a:endParaRPr lang="en-US" dirty="0"/>
          </a:p>
        </p:txBody>
      </p:sp>
      <p:sp>
        <p:nvSpPr>
          <p:cNvPr id="4" name="Footer Placeholder 3">
            <a:extLst>
              <a:ext uri="{FF2B5EF4-FFF2-40B4-BE49-F238E27FC236}">
                <a16:creationId xmlns:a16="http://schemas.microsoft.com/office/drawing/2014/main" id="{1401E3CB-C9CB-334B-98F8-754F0B51D224}"/>
              </a:ext>
            </a:extLst>
          </p:cNvPr>
          <p:cNvSpPr>
            <a:spLocks noGrp="1"/>
          </p:cNvSpPr>
          <p:nvPr>
            <p:ph type="ftr" sz="quarter" idx="11"/>
          </p:nvPr>
        </p:nvSpPr>
        <p:spPr/>
        <p:txBody>
          <a:bodyPr/>
          <a:lstStyle/>
          <a:p>
            <a:r>
              <a:rPr lang="en-US"/>
              <a:t>FY2023 Annual Report</a:t>
            </a:r>
            <a:endParaRPr lang="en-US" dirty="0"/>
          </a:p>
        </p:txBody>
      </p:sp>
      <p:sp>
        <p:nvSpPr>
          <p:cNvPr id="5" name="Slide Number Placeholder 4">
            <a:extLst>
              <a:ext uri="{FF2B5EF4-FFF2-40B4-BE49-F238E27FC236}">
                <a16:creationId xmlns:a16="http://schemas.microsoft.com/office/drawing/2014/main" id="{F27B469D-4B5B-064B-9F61-4E7B8279866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858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2023</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FY2023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EDB655C8-2F36-4C7B-9271-C19669C7380A}"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t>November 2023</a:t>
            </a:r>
            <a:endParaRPr lang="en-US" dirty="0"/>
          </a:p>
        </p:txBody>
      </p:sp>
      <p:sp>
        <p:nvSpPr>
          <p:cNvPr id="1029" name="Rectangle 5"/>
          <p:cNvSpPr>
            <a:spLocks noGrp="1" noChangeArrowheads="1"/>
          </p:cNvSpPr>
          <p:nvPr>
            <p:ph type="ftr" sz="quarter" idx="3"/>
          </p:nvPr>
        </p:nvSpPr>
        <p:spPr bwMode="auto">
          <a:xfrm>
            <a:off x="3124200" y="63246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t>FY2023 Annual Report</a:t>
            </a:r>
            <a:endParaRPr lang="en-US" dirty="0"/>
          </a:p>
        </p:txBody>
      </p:sp>
      <p:sp>
        <p:nvSpPr>
          <p:cNvPr id="1030" name="Rectangle 6"/>
          <p:cNvSpPr>
            <a:spLocks noGrp="1" noChangeArrowheads="1"/>
          </p:cNvSpPr>
          <p:nvPr>
            <p:ph type="sldNum" sz="quarter" idx="4"/>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BF3298-0E13-43DF-95D8-2A6CC0EBE8CB}"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707" r:id="rId8"/>
    <p:sldLayoutId id="2147483685" r:id="rId9"/>
    <p:sldLayoutId id="2147483686" r:id="rId10"/>
    <p:sldLayoutId id="2147483687" r:id="rId11"/>
    <p:sldLayoutId id="2147483688" r:id="rId12"/>
    <p:sldLayoutId id="2147483689" r:id="rId13"/>
    <p:sldLayoutId id="2147483690" r:id="rId14"/>
    <p:sldLayoutId id="2147483691" r:id="rId15"/>
    <p:sldLayoutId id="2147483693" r:id="rId16"/>
    <p:sldLayoutId id="2147483694" r:id="rId17"/>
  </p:sldLayoutIdLst>
  <p:hf hdr="0"/>
  <p:txStyles>
    <p:title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1F3D44-4563-030C-AF67-4B2FA55ACF2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BAAD0D-11B5-FB69-143D-6E272A912A6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CD2AB-2CFD-1A40-860E-6454C046B4A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2023</a:t>
            </a:r>
          </a:p>
        </p:txBody>
      </p:sp>
      <p:sp>
        <p:nvSpPr>
          <p:cNvPr id="5" name="Footer Placeholder 4">
            <a:extLst>
              <a:ext uri="{FF2B5EF4-FFF2-40B4-BE49-F238E27FC236}">
                <a16:creationId xmlns:a16="http://schemas.microsoft.com/office/drawing/2014/main" id="{D72C98DD-5B7C-C3B8-1083-4CB1D7B1D42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FY2023 Annual Report</a:t>
            </a:r>
          </a:p>
        </p:txBody>
      </p:sp>
      <p:sp>
        <p:nvSpPr>
          <p:cNvPr id="6" name="Slide Number Placeholder 5">
            <a:extLst>
              <a:ext uri="{FF2B5EF4-FFF2-40B4-BE49-F238E27FC236}">
                <a16:creationId xmlns:a16="http://schemas.microsoft.com/office/drawing/2014/main" id="{9FCC0EC7-65D4-6149-B83D-ABD8257572B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4B45C-FB81-7E4D-BAAE-80E263678F9B}" type="slidenum">
              <a:rPr lang="en-US" smtClean="0"/>
              <a:t>‹#›</a:t>
            </a:fld>
            <a:endParaRPr lang="en-US"/>
          </a:p>
        </p:txBody>
      </p:sp>
    </p:spTree>
    <p:extLst>
      <p:ext uri="{BB962C8B-B14F-4D97-AF65-F5344CB8AC3E}">
        <p14:creationId xmlns:p14="http://schemas.microsoft.com/office/powerpoint/2010/main" val="15188877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F3012-84EB-274E-A51B-1D5AEC85BA0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2B291-6A27-0E47-A19C-1CC5B9B8CD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8254C-0CC5-B644-85CB-20282A1A8AF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2023</a:t>
            </a:r>
          </a:p>
        </p:txBody>
      </p:sp>
      <p:sp>
        <p:nvSpPr>
          <p:cNvPr id="5" name="Footer Placeholder 4">
            <a:extLst>
              <a:ext uri="{FF2B5EF4-FFF2-40B4-BE49-F238E27FC236}">
                <a16:creationId xmlns:a16="http://schemas.microsoft.com/office/drawing/2014/main" id="{44BD40B3-E36F-034E-8F90-6AA6A938E4D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FY2023 Annual Report</a:t>
            </a:r>
          </a:p>
        </p:txBody>
      </p:sp>
      <p:sp>
        <p:nvSpPr>
          <p:cNvPr id="6" name="Slide Number Placeholder 5">
            <a:extLst>
              <a:ext uri="{FF2B5EF4-FFF2-40B4-BE49-F238E27FC236}">
                <a16:creationId xmlns:a16="http://schemas.microsoft.com/office/drawing/2014/main" id="{11199E25-A3E4-EE48-A60F-8F4740C102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45B75-E257-0D4E-A3A3-B9B13A8DB3BF}" type="slidenum">
              <a:rPr lang="en-US" smtClean="0"/>
              <a:t>‹#›</a:t>
            </a:fld>
            <a:endParaRPr lang="en-US"/>
          </a:p>
        </p:txBody>
      </p:sp>
    </p:spTree>
    <p:extLst>
      <p:ext uri="{BB962C8B-B14F-4D97-AF65-F5344CB8AC3E}">
        <p14:creationId xmlns:p14="http://schemas.microsoft.com/office/powerpoint/2010/main" val="12960746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1F0A0F-F3FC-4246-BD1A-0441685D2D7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4AF38-57AC-054F-B090-156A869CF1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63794-7B28-E042-8048-FC59CAA3B62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2023</a:t>
            </a:r>
          </a:p>
        </p:txBody>
      </p:sp>
      <p:sp>
        <p:nvSpPr>
          <p:cNvPr id="5" name="Footer Placeholder 4">
            <a:extLst>
              <a:ext uri="{FF2B5EF4-FFF2-40B4-BE49-F238E27FC236}">
                <a16:creationId xmlns:a16="http://schemas.microsoft.com/office/drawing/2014/main" id="{EB92024A-4E82-894A-85FC-DC6700154B4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FY2023 Annual Report</a:t>
            </a:r>
          </a:p>
        </p:txBody>
      </p:sp>
      <p:sp>
        <p:nvSpPr>
          <p:cNvPr id="6" name="Slide Number Placeholder 5">
            <a:extLst>
              <a:ext uri="{FF2B5EF4-FFF2-40B4-BE49-F238E27FC236}">
                <a16:creationId xmlns:a16="http://schemas.microsoft.com/office/drawing/2014/main" id="{1F9E20E5-5494-404B-BAC2-ABFBA17F798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DF4D3-34AF-B54F-B309-609D51F7D51A}" type="slidenum">
              <a:rPr lang="en-US" smtClean="0"/>
              <a:t>‹#›</a:t>
            </a:fld>
            <a:endParaRPr lang="en-US"/>
          </a:p>
        </p:txBody>
      </p:sp>
    </p:spTree>
    <p:extLst>
      <p:ext uri="{BB962C8B-B14F-4D97-AF65-F5344CB8AC3E}">
        <p14:creationId xmlns:p14="http://schemas.microsoft.com/office/powerpoint/2010/main" val="39871313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5E720E-F644-8F45-9C07-7ED9B48A00E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2023</a:t>
            </a:r>
            <a:endParaRPr lang="en-US" dirty="0"/>
          </a:p>
        </p:txBody>
      </p:sp>
      <p:sp>
        <p:nvSpPr>
          <p:cNvPr id="5" name="Footer Placeholder 4">
            <a:extLst>
              <a:ext uri="{FF2B5EF4-FFF2-40B4-BE49-F238E27FC236}">
                <a16:creationId xmlns:a16="http://schemas.microsoft.com/office/drawing/2014/main" id="{AA00236A-DB33-6440-BA3F-D8D87209F8E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FY2023 Annual Report</a:t>
            </a:r>
            <a:endParaRPr lang="en-US" dirty="0"/>
          </a:p>
        </p:txBody>
      </p:sp>
      <p:sp>
        <p:nvSpPr>
          <p:cNvPr id="6" name="Slide Number Placeholder 5">
            <a:extLst>
              <a:ext uri="{FF2B5EF4-FFF2-40B4-BE49-F238E27FC236}">
                <a16:creationId xmlns:a16="http://schemas.microsoft.com/office/drawing/2014/main" id="{67DC56C8-0A28-B34B-832F-2903118CEE9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582391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0.emf"/></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8.emf"/></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62.emf"/></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4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68.emf"/></Relationships>
</file>

<file path=ppt/slides/_rels/slide4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7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a:xfrm>
            <a:off x="685800" y="609600"/>
            <a:ext cx="7772400" cy="1676400"/>
          </a:xfrm>
        </p:spPr>
        <p:txBody>
          <a:bodyPr/>
          <a:lstStyle/>
          <a:p>
            <a:r>
              <a:rPr lang="en-US" b="1" dirty="0"/>
              <a:t>EOSDIS FY2023</a:t>
            </a:r>
            <a:br>
              <a:rPr lang="en-US" b="1" dirty="0"/>
            </a:br>
            <a:r>
              <a:rPr lang="en-US" b="1" dirty="0"/>
              <a:t> Annual Metrics Report</a:t>
            </a:r>
          </a:p>
        </p:txBody>
      </p:sp>
      <p:sp>
        <p:nvSpPr>
          <p:cNvPr id="18435" name="Subtitle 5"/>
          <p:cNvSpPr>
            <a:spLocks noGrp="1"/>
          </p:cNvSpPr>
          <p:nvPr>
            <p:ph type="subTitle" idx="1"/>
          </p:nvPr>
        </p:nvSpPr>
        <p:spPr>
          <a:xfrm>
            <a:off x="1371600" y="3352800"/>
            <a:ext cx="6400800" cy="2667000"/>
          </a:xfrm>
        </p:spPr>
        <p:txBody>
          <a:bodyPr/>
          <a:lstStyle/>
          <a:p>
            <a:r>
              <a:rPr lang="en-US" b="1" dirty="0"/>
              <a:t>Prepared By:</a:t>
            </a:r>
          </a:p>
          <a:p>
            <a:endParaRPr lang="en-US" b="1" dirty="0"/>
          </a:p>
          <a:p>
            <a:r>
              <a:rPr lang="en-US" b="1" dirty="0"/>
              <a:t>Lalit Wanchoo, Adnet Systems, Inc.</a:t>
            </a:r>
          </a:p>
          <a:p>
            <a:r>
              <a:rPr lang="en-US" b="1" dirty="0"/>
              <a:t>Dany Turcios, Adnet Systems, Inc.</a:t>
            </a:r>
          </a:p>
          <a:p>
            <a:r>
              <a:rPr lang="en-US" b="1" dirty="0"/>
              <a:t>Yan Hao, Adnet Systems, Inc.</a:t>
            </a:r>
          </a:p>
          <a:p>
            <a:r>
              <a:rPr lang="en-US" b="1" dirty="0"/>
              <a:t>Heather Weir, Adnet Systems, Inc.</a:t>
            </a:r>
          </a:p>
          <a:p>
            <a:endParaRPr lang="en-US" b="1" dirty="0"/>
          </a:p>
          <a:p>
            <a:r>
              <a:rPr lang="en-US" b="1" dirty="0"/>
              <a:t>November 2023</a:t>
            </a:r>
          </a:p>
          <a:p>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9491" y="0"/>
            <a:ext cx="8229600" cy="715963"/>
          </a:xfrm>
        </p:spPr>
        <p:txBody>
          <a:bodyPr/>
          <a:lstStyle/>
          <a:p>
            <a:pPr eaLnBrk="1" hangingPunct="1"/>
            <a:r>
              <a:rPr lang="en-US" sz="3600" b="1" dirty="0"/>
              <a:t>Ingest</a:t>
            </a:r>
          </a:p>
        </p:txBody>
      </p:sp>
      <p:sp>
        <p:nvSpPr>
          <p:cNvPr id="8" name="Slide Number Placeholder 7"/>
          <p:cNvSpPr>
            <a:spLocks noGrp="1"/>
          </p:cNvSpPr>
          <p:nvPr>
            <p:ph type="sldNum" sz="quarter" idx="12"/>
          </p:nvPr>
        </p:nvSpPr>
        <p:spPr>
          <a:xfrm>
            <a:off x="6629400" y="6303334"/>
            <a:ext cx="2133600" cy="476250"/>
          </a:xfrm>
        </p:spPr>
        <p:txBody>
          <a:bodyPr/>
          <a:lstStyle/>
          <a:p>
            <a:fld id="{C54AF7C9-4732-43CC-A962-1DFF49D62D4F}" type="slidenum">
              <a:rPr lang="en-US"/>
              <a:pPr/>
              <a:t>10</a:t>
            </a:fld>
            <a:endParaRPr lang="en-US" dirty="0"/>
          </a:p>
        </p:txBody>
      </p:sp>
      <p:sp>
        <p:nvSpPr>
          <p:cNvPr id="24583" name="Date Placeholder 9"/>
          <p:cNvSpPr>
            <a:spLocks noGrp="1"/>
          </p:cNvSpPr>
          <p:nvPr>
            <p:ph type="dt" sz="quarter" idx="10"/>
          </p:nvPr>
        </p:nvSpPr>
        <p:spPr>
          <a:xfrm>
            <a:off x="457200" y="6324600"/>
            <a:ext cx="2133600" cy="476250"/>
          </a:xfrm>
          <a:noFill/>
        </p:spPr>
        <p:txBody>
          <a:bodyPr/>
          <a:lstStyle/>
          <a:p>
            <a:r>
              <a:rPr lang="en-US"/>
              <a:t>November 2023</a:t>
            </a:r>
            <a:endParaRPr lang="en-US" dirty="0"/>
          </a:p>
        </p:txBody>
      </p:sp>
      <p:sp>
        <p:nvSpPr>
          <p:cNvPr id="24584" name="Footer Placeholder 10"/>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sp>
        <p:nvSpPr>
          <p:cNvPr id="10" name="Rectangle 9"/>
          <p:cNvSpPr/>
          <p:nvPr/>
        </p:nvSpPr>
        <p:spPr>
          <a:xfrm>
            <a:off x="389868" y="610059"/>
            <a:ext cx="4925291" cy="1384995"/>
          </a:xfrm>
          <a:prstGeom prst="rect">
            <a:avLst/>
          </a:prstGeom>
        </p:spPr>
        <p:txBody>
          <a:bodyPr wrap="square">
            <a:spAutoFit/>
          </a:bodyPr>
          <a:lstStyle/>
          <a:p>
            <a:r>
              <a:rPr lang="en-US" sz="1400" dirty="0">
                <a:latin typeface="Arial" panose="020B0604020202020204" pitchFamily="34" charset="0"/>
              </a:rPr>
              <a:t>Ingest is the amount of data coming into a DAAC over a period of time and includes all product levels.  For this report, the data are presented as the amount of data entered into each DAAC during FY2023 include cloud but excludes NRT data.  The sum over all data centers is the total ingest for EOSDIS.</a:t>
            </a:r>
            <a:endParaRPr lang="en-US" sz="1400" dirty="0"/>
          </a:p>
        </p:txBody>
      </p:sp>
      <p:pic>
        <p:nvPicPr>
          <p:cNvPr id="7" name="Picture 6">
            <a:extLst>
              <a:ext uri="{FF2B5EF4-FFF2-40B4-BE49-F238E27FC236}">
                <a16:creationId xmlns:a16="http://schemas.microsoft.com/office/drawing/2014/main" id="{E9398326-15E2-A865-7ED8-713EDA64C1FE}"/>
              </a:ext>
            </a:extLst>
          </p:cNvPr>
          <p:cNvPicPr>
            <a:picLocks noChangeAspect="1"/>
          </p:cNvPicPr>
          <p:nvPr/>
        </p:nvPicPr>
        <p:blipFill>
          <a:blip r:embed="rId3"/>
          <a:stretch>
            <a:fillRect/>
          </a:stretch>
        </p:blipFill>
        <p:spPr>
          <a:xfrm>
            <a:off x="457200" y="2209800"/>
            <a:ext cx="4580191" cy="3412691"/>
          </a:xfrm>
          <a:prstGeom prst="rect">
            <a:avLst/>
          </a:prstGeom>
        </p:spPr>
      </p:pic>
      <p:pic>
        <p:nvPicPr>
          <p:cNvPr id="9" name="Picture 8">
            <a:extLst>
              <a:ext uri="{FF2B5EF4-FFF2-40B4-BE49-F238E27FC236}">
                <a16:creationId xmlns:a16="http://schemas.microsoft.com/office/drawing/2014/main" id="{B0350F35-BD42-7020-8616-B6D212440AE6}"/>
              </a:ext>
            </a:extLst>
          </p:cNvPr>
          <p:cNvPicPr>
            <a:picLocks noChangeAspect="1"/>
          </p:cNvPicPr>
          <p:nvPr/>
        </p:nvPicPr>
        <p:blipFill>
          <a:blip r:embed="rId4"/>
          <a:stretch>
            <a:fillRect/>
          </a:stretch>
        </p:blipFill>
        <p:spPr>
          <a:xfrm>
            <a:off x="5506783" y="57150"/>
            <a:ext cx="3499278" cy="63033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a:xfrm>
            <a:off x="2438400" y="0"/>
            <a:ext cx="3581400" cy="944563"/>
          </a:xfrm>
        </p:spPr>
        <p:txBody>
          <a:bodyPr/>
          <a:lstStyle/>
          <a:p>
            <a:pPr eaLnBrk="1" hangingPunct="1"/>
            <a:r>
              <a:rPr lang="en-US" sz="3600" b="1" dirty="0"/>
              <a:t>Archive</a:t>
            </a:r>
          </a:p>
        </p:txBody>
      </p:sp>
      <p:sp>
        <p:nvSpPr>
          <p:cNvPr id="8" name="Slide Number Placeholder 7"/>
          <p:cNvSpPr>
            <a:spLocks noGrp="1"/>
          </p:cNvSpPr>
          <p:nvPr>
            <p:ph type="sldNum" sz="quarter" idx="12"/>
          </p:nvPr>
        </p:nvSpPr>
        <p:spPr>
          <a:xfrm>
            <a:off x="6629400" y="6303334"/>
            <a:ext cx="2133600" cy="476250"/>
          </a:xfrm>
        </p:spPr>
        <p:txBody>
          <a:bodyPr/>
          <a:lstStyle/>
          <a:p>
            <a:fld id="{35F5B6F0-5915-4469-B419-71B546C70605}" type="slidenum">
              <a:rPr lang="en-US"/>
              <a:pPr/>
              <a:t>11</a:t>
            </a:fld>
            <a:endParaRPr lang="en-US" dirty="0"/>
          </a:p>
        </p:txBody>
      </p:sp>
      <p:sp>
        <p:nvSpPr>
          <p:cNvPr id="26631" name="Date Placeholder 9"/>
          <p:cNvSpPr>
            <a:spLocks noGrp="1"/>
          </p:cNvSpPr>
          <p:nvPr>
            <p:ph type="dt" sz="quarter" idx="10"/>
          </p:nvPr>
        </p:nvSpPr>
        <p:spPr>
          <a:xfrm>
            <a:off x="457200" y="6324600"/>
            <a:ext cx="2133600" cy="476250"/>
          </a:xfrm>
          <a:noFill/>
        </p:spPr>
        <p:txBody>
          <a:bodyPr/>
          <a:lstStyle/>
          <a:p>
            <a:r>
              <a:rPr lang="en-US"/>
              <a:t>November 2023</a:t>
            </a:r>
            <a:endParaRPr lang="en-US" dirty="0"/>
          </a:p>
        </p:txBody>
      </p:sp>
      <p:sp>
        <p:nvSpPr>
          <p:cNvPr id="26632" name="Footer Placeholder 10"/>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sp>
        <p:nvSpPr>
          <p:cNvPr id="3" name="Rectangle 2"/>
          <p:cNvSpPr/>
          <p:nvPr/>
        </p:nvSpPr>
        <p:spPr>
          <a:xfrm>
            <a:off x="382524" y="735449"/>
            <a:ext cx="4805171" cy="1169551"/>
          </a:xfrm>
          <a:prstGeom prst="rect">
            <a:avLst/>
          </a:prstGeom>
        </p:spPr>
        <p:txBody>
          <a:bodyPr wrap="square">
            <a:spAutoFit/>
          </a:bodyPr>
          <a:lstStyle/>
          <a:p>
            <a:r>
              <a:rPr lang="en-US" sz="1400" dirty="0">
                <a:latin typeface="Arial" panose="020B0604020202020204" pitchFamily="34" charset="0"/>
              </a:rPr>
              <a:t>This table shows the amount of data added to the archive during FY2023 for all products levels includes the products archived in the cloud and also includes products  that were deleted.  Archive metrics for NRT data are excluded in this table.	</a:t>
            </a:r>
            <a:endParaRPr lang="en-US" sz="1400" dirty="0"/>
          </a:p>
        </p:txBody>
      </p:sp>
      <p:pic>
        <p:nvPicPr>
          <p:cNvPr id="4" name="Picture 3">
            <a:extLst>
              <a:ext uri="{FF2B5EF4-FFF2-40B4-BE49-F238E27FC236}">
                <a16:creationId xmlns:a16="http://schemas.microsoft.com/office/drawing/2014/main" id="{B3AD3918-36A3-4EEF-371B-BDC2F7B30601}"/>
              </a:ext>
            </a:extLst>
          </p:cNvPr>
          <p:cNvPicPr>
            <a:picLocks noChangeAspect="1"/>
          </p:cNvPicPr>
          <p:nvPr/>
        </p:nvPicPr>
        <p:blipFill>
          <a:blip r:embed="rId3"/>
          <a:stretch>
            <a:fillRect/>
          </a:stretch>
        </p:blipFill>
        <p:spPr>
          <a:xfrm>
            <a:off x="487681" y="2133600"/>
            <a:ext cx="4434687" cy="3385471"/>
          </a:xfrm>
          <a:prstGeom prst="rect">
            <a:avLst/>
          </a:prstGeom>
        </p:spPr>
      </p:pic>
      <p:pic>
        <p:nvPicPr>
          <p:cNvPr id="5" name="Picture 4">
            <a:extLst>
              <a:ext uri="{FF2B5EF4-FFF2-40B4-BE49-F238E27FC236}">
                <a16:creationId xmlns:a16="http://schemas.microsoft.com/office/drawing/2014/main" id="{B87E0B57-1A60-BADB-8F1F-4D86A63F2AB7}"/>
              </a:ext>
            </a:extLst>
          </p:cNvPr>
          <p:cNvPicPr>
            <a:picLocks noChangeAspect="1"/>
          </p:cNvPicPr>
          <p:nvPr/>
        </p:nvPicPr>
        <p:blipFill>
          <a:blip r:embed="rId4"/>
          <a:stretch>
            <a:fillRect/>
          </a:stretch>
        </p:blipFill>
        <p:spPr>
          <a:xfrm>
            <a:off x="5455768" y="78416"/>
            <a:ext cx="3493732" cy="62614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67439"/>
            <a:ext cx="4648200" cy="954107"/>
          </a:xfrm>
        </p:spPr>
        <p:txBody>
          <a:bodyPr/>
          <a:lstStyle/>
          <a:p>
            <a:pPr eaLnBrk="1" hangingPunct="1"/>
            <a:r>
              <a:rPr lang="en-US" sz="3600" b="1" dirty="0"/>
              <a:t>Total Archive Size</a:t>
            </a:r>
            <a:br>
              <a:rPr lang="en-US" sz="2000" b="1" dirty="0"/>
            </a:br>
            <a:endParaRPr lang="en-US" sz="2000" b="1" dirty="0"/>
          </a:p>
        </p:txBody>
      </p:sp>
      <p:sp>
        <p:nvSpPr>
          <p:cNvPr id="7" name="Slide Number Placeholder 6"/>
          <p:cNvSpPr>
            <a:spLocks noGrp="1"/>
          </p:cNvSpPr>
          <p:nvPr>
            <p:ph type="sldNum" sz="quarter" idx="12"/>
          </p:nvPr>
        </p:nvSpPr>
        <p:spPr>
          <a:xfrm>
            <a:off x="6629400" y="6303334"/>
            <a:ext cx="2133600" cy="476250"/>
          </a:xfrm>
        </p:spPr>
        <p:txBody>
          <a:bodyPr/>
          <a:lstStyle/>
          <a:p>
            <a:fld id="{5F281EC5-BDE5-40C4-87B1-BCC6EAA4655A}" type="slidenum">
              <a:rPr lang="en-US"/>
              <a:pPr/>
              <a:t>12</a:t>
            </a:fld>
            <a:endParaRPr lang="en-US" dirty="0"/>
          </a:p>
        </p:txBody>
      </p:sp>
      <p:sp>
        <p:nvSpPr>
          <p:cNvPr id="27655" name="Date Placeholder 8"/>
          <p:cNvSpPr>
            <a:spLocks noGrp="1"/>
          </p:cNvSpPr>
          <p:nvPr>
            <p:ph type="dt" sz="quarter" idx="10"/>
          </p:nvPr>
        </p:nvSpPr>
        <p:spPr>
          <a:xfrm>
            <a:off x="457200" y="6324600"/>
            <a:ext cx="2133600" cy="476250"/>
          </a:xfrm>
          <a:noFill/>
        </p:spPr>
        <p:txBody>
          <a:bodyPr/>
          <a:lstStyle/>
          <a:p>
            <a:r>
              <a:rPr lang="en-US"/>
              <a:t>November 2023</a:t>
            </a:r>
            <a:endParaRPr lang="en-US" dirty="0"/>
          </a:p>
        </p:txBody>
      </p:sp>
      <p:sp>
        <p:nvSpPr>
          <p:cNvPr id="27656" name="Footer Placeholder 9"/>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sp>
        <p:nvSpPr>
          <p:cNvPr id="5" name="Rectangle 4"/>
          <p:cNvSpPr/>
          <p:nvPr/>
        </p:nvSpPr>
        <p:spPr>
          <a:xfrm>
            <a:off x="473765" y="709593"/>
            <a:ext cx="4476750" cy="954107"/>
          </a:xfrm>
          <a:prstGeom prst="rect">
            <a:avLst/>
          </a:prstGeom>
        </p:spPr>
        <p:txBody>
          <a:bodyPr wrap="square">
            <a:spAutoFit/>
          </a:bodyPr>
          <a:lstStyle/>
          <a:p>
            <a:r>
              <a:rPr lang="en-US" sz="1400" dirty="0">
                <a:latin typeface="Arial" panose="020B0604020202020204" pitchFamily="34" charset="0"/>
              </a:rPr>
              <a:t>The Total Archive Size describes the EOSDIS archive at the end of FY2023. This includes all data (including ancillary),  but not data marked for deletion and excludes NRT data.</a:t>
            </a:r>
            <a:r>
              <a:rPr lang="en-US" sz="1400" dirty="0"/>
              <a:t> </a:t>
            </a:r>
          </a:p>
        </p:txBody>
      </p:sp>
      <p:pic>
        <p:nvPicPr>
          <p:cNvPr id="6" name="Picture 5">
            <a:extLst>
              <a:ext uri="{FF2B5EF4-FFF2-40B4-BE49-F238E27FC236}">
                <a16:creationId xmlns:a16="http://schemas.microsoft.com/office/drawing/2014/main" id="{70B0F0B5-3D04-D136-4913-E03D9BDC83E7}"/>
              </a:ext>
            </a:extLst>
          </p:cNvPr>
          <p:cNvPicPr>
            <a:picLocks noChangeAspect="1"/>
          </p:cNvPicPr>
          <p:nvPr/>
        </p:nvPicPr>
        <p:blipFill>
          <a:blip r:embed="rId3"/>
          <a:stretch>
            <a:fillRect/>
          </a:stretch>
        </p:blipFill>
        <p:spPr>
          <a:xfrm>
            <a:off x="528468" y="1853650"/>
            <a:ext cx="4505663" cy="3866346"/>
          </a:xfrm>
          <a:prstGeom prst="rect">
            <a:avLst/>
          </a:prstGeom>
        </p:spPr>
      </p:pic>
      <p:pic>
        <p:nvPicPr>
          <p:cNvPr id="9" name="Picture 8">
            <a:extLst>
              <a:ext uri="{FF2B5EF4-FFF2-40B4-BE49-F238E27FC236}">
                <a16:creationId xmlns:a16="http://schemas.microsoft.com/office/drawing/2014/main" id="{3A43696E-4205-FAEC-D4A0-D7D9DCA5FBA4}"/>
              </a:ext>
            </a:extLst>
          </p:cNvPr>
          <p:cNvPicPr>
            <a:picLocks noChangeAspect="1"/>
          </p:cNvPicPr>
          <p:nvPr/>
        </p:nvPicPr>
        <p:blipFill>
          <a:blip r:embed="rId4"/>
          <a:stretch>
            <a:fillRect/>
          </a:stretch>
        </p:blipFill>
        <p:spPr>
          <a:xfrm>
            <a:off x="5135880" y="3048"/>
            <a:ext cx="3957469" cy="61691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792163"/>
          </a:xfrm>
        </p:spPr>
        <p:txBody>
          <a:bodyPr/>
          <a:lstStyle/>
          <a:p>
            <a:pPr eaLnBrk="1" hangingPunct="1"/>
            <a:r>
              <a:rPr lang="en-US" sz="3600" b="1" dirty="0"/>
              <a:t>Distribution By DAAC</a:t>
            </a:r>
          </a:p>
        </p:txBody>
      </p:sp>
      <p:sp>
        <p:nvSpPr>
          <p:cNvPr id="28675" name="Rectangle 3"/>
          <p:cNvSpPr>
            <a:spLocks noGrp="1" noChangeArrowheads="1"/>
          </p:cNvSpPr>
          <p:nvPr>
            <p:ph type="body" sz="half" idx="1"/>
          </p:nvPr>
        </p:nvSpPr>
        <p:spPr>
          <a:xfrm>
            <a:off x="268775" y="827390"/>
            <a:ext cx="8458200" cy="381000"/>
          </a:xfrm>
        </p:spPr>
        <p:txBody>
          <a:bodyPr/>
          <a:lstStyle/>
          <a:p>
            <a:pPr eaLnBrk="1" hangingPunct="1">
              <a:buFontTx/>
              <a:buNone/>
            </a:pPr>
            <a:r>
              <a:rPr lang="en-US" sz="1400" dirty="0"/>
              <a:t>Distribution presents the amount of data successfully distributed to Public Users and excluded NRT data. </a:t>
            </a:r>
          </a:p>
          <a:p>
            <a:pPr eaLnBrk="1" hangingPunct="1">
              <a:buFontTx/>
              <a:buNone/>
            </a:pPr>
            <a:endParaRPr lang="en-US" sz="1200" dirty="0"/>
          </a:p>
          <a:p>
            <a:pPr eaLnBrk="1" hangingPunct="1">
              <a:buFontTx/>
              <a:buNone/>
            </a:pPr>
            <a:endParaRPr lang="en-US" sz="1200" dirty="0"/>
          </a:p>
        </p:txBody>
      </p:sp>
      <p:sp>
        <p:nvSpPr>
          <p:cNvPr id="28676" name="Text Box 892"/>
          <p:cNvSpPr txBox="1">
            <a:spLocks noChangeArrowheads="1"/>
          </p:cNvSpPr>
          <p:nvPr/>
        </p:nvSpPr>
        <p:spPr bwMode="auto">
          <a:xfrm>
            <a:off x="1165225" y="4106863"/>
            <a:ext cx="184150" cy="366712"/>
          </a:xfrm>
          <a:prstGeom prst="rect">
            <a:avLst/>
          </a:prstGeom>
          <a:noFill/>
          <a:ln w="9525">
            <a:noFill/>
            <a:miter lim="800000"/>
            <a:headEnd/>
            <a:tailEnd/>
          </a:ln>
        </p:spPr>
        <p:txBody>
          <a:bodyPr>
            <a:spAutoFit/>
          </a:bodyPr>
          <a:lstStyle/>
          <a:p>
            <a:pPr>
              <a:spcBef>
                <a:spcPct val="50000"/>
              </a:spcBef>
            </a:pPr>
            <a:endParaRPr lang="en-US" sz="1800" dirty="0"/>
          </a:p>
        </p:txBody>
      </p:sp>
      <p:sp>
        <p:nvSpPr>
          <p:cNvPr id="10" name="Slide Number Placeholder 9"/>
          <p:cNvSpPr>
            <a:spLocks noGrp="1"/>
          </p:cNvSpPr>
          <p:nvPr>
            <p:ph type="sldNum" sz="quarter" idx="12"/>
          </p:nvPr>
        </p:nvSpPr>
        <p:spPr>
          <a:xfrm>
            <a:off x="6629400" y="6303334"/>
            <a:ext cx="2133600" cy="476250"/>
          </a:xfrm>
        </p:spPr>
        <p:txBody>
          <a:bodyPr/>
          <a:lstStyle/>
          <a:p>
            <a:fld id="{E406494C-CE2C-46D3-A4BF-2822B5896DB2}" type="slidenum">
              <a:rPr lang="en-US"/>
              <a:pPr/>
              <a:t>13</a:t>
            </a:fld>
            <a:endParaRPr lang="en-US" dirty="0"/>
          </a:p>
        </p:txBody>
      </p:sp>
      <p:sp>
        <p:nvSpPr>
          <p:cNvPr id="28682" name="Date Placeholder 11"/>
          <p:cNvSpPr>
            <a:spLocks noGrp="1"/>
          </p:cNvSpPr>
          <p:nvPr>
            <p:ph type="dt" sz="quarter" idx="10"/>
          </p:nvPr>
        </p:nvSpPr>
        <p:spPr>
          <a:xfrm>
            <a:off x="457200" y="6324600"/>
            <a:ext cx="2133600" cy="476250"/>
          </a:xfrm>
          <a:noFill/>
        </p:spPr>
        <p:txBody>
          <a:bodyPr/>
          <a:lstStyle/>
          <a:p>
            <a:r>
              <a:rPr lang="en-US"/>
              <a:t>November 2023</a:t>
            </a:r>
            <a:endParaRPr lang="en-US" dirty="0"/>
          </a:p>
        </p:txBody>
      </p:sp>
      <p:sp>
        <p:nvSpPr>
          <p:cNvPr id="28683" name="Footer Placeholder 12"/>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pic>
        <p:nvPicPr>
          <p:cNvPr id="15" name="Picture 14">
            <a:extLst>
              <a:ext uri="{FF2B5EF4-FFF2-40B4-BE49-F238E27FC236}">
                <a16:creationId xmlns:a16="http://schemas.microsoft.com/office/drawing/2014/main" id="{EB7DFB1B-2F03-4D34-E689-BE36F14A7B5F}"/>
              </a:ext>
            </a:extLst>
          </p:cNvPr>
          <p:cNvPicPr>
            <a:picLocks noChangeAspect="1"/>
          </p:cNvPicPr>
          <p:nvPr/>
        </p:nvPicPr>
        <p:blipFill>
          <a:blip r:embed="rId3"/>
          <a:stretch>
            <a:fillRect/>
          </a:stretch>
        </p:blipFill>
        <p:spPr>
          <a:xfrm>
            <a:off x="152400" y="2297932"/>
            <a:ext cx="8763000" cy="3502114"/>
          </a:xfrm>
          <a:prstGeom prst="rect">
            <a:avLst/>
          </a:prstGeom>
        </p:spPr>
      </p:pic>
      <p:pic>
        <p:nvPicPr>
          <p:cNvPr id="16" name="Picture 15">
            <a:extLst>
              <a:ext uri="{FF2B5EF4-FFF2-40B4-BE49-F238E27FC236}">
                <a16:creationId xmlns:a16="http://schemas.microsoft.com/office/drawing/2014/main" id="{02EE9AA5-E415-8736-F23C-2FA8C3037E74}"/>
              </a:ext>
            </a:extLst>
          </p:cNvPr>
          <p:cNvPicPr>
            <a:picLocks noChangeAspect="1"/>
          </p:cNvPicPr>
          <p:nvPr/>
        </p:nvPicPr>
        <p:blipFill>
          <a:blip r:embed="rId4"/>
          <a:stretch>
            <a:fillRect/>
          </a:stretch>
        </p:blipFill>
        <p:spPr>
          <a:xfrm>
            <a:off x="8021" y="1137523"/>
            <a:ext cx="9117014" cy="7458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14</a:t>
            </a:fld>
            <a:endParaRPr lang="en-US" dirty="0"/>
          </a:p>
        </p:txBody>
      </p:sp>
      <p:sp>
        <p:nvSpPr>
          <p:cNvPr id="5" name="Rectangle 2"/>
          <p:cNvSpPr txBox="1">
            <a:spLocks noChangeArrowheads="1"/>
          </p:cNvSpPr>
          <p:nvPr/>
        </p:nvSpPr>
        <p:spPr>
          <a:xfrm>
            <a:off x="457200" y="30482"/>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Mission/Instrument</a:t>
            </a:r>
          </a:p>
        </p:txBody>
      </p:sp>
      <p:sp>
        <p:nvSpPr>
          <p:cNvPr id="6" name="Rectangle 3"/>
          <p:cNvSpPr txBox="1">
            <a:spLocks noChangeArrowheads="1"/>
          </p:cNvSpPr>
          <p:nvPr/>
        </p:nvSpPr>
        <p:spPr>
          <a:xfrm>
            <a:off x="685800" y="580142"/>
            <a:ext cx="77724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t>
            </a:r>
          </a:p>
          <a:p>
            <a:pPr eaLnBrk="1" hangingPunct="1">
              <a:buFontTx/>
              <a:buNone/>
            </a:pPr>
            <a:endParaRPr lang="en-US" sz="1200" kern="0" dirty="0"/>
          </a:p>
          <a:p>
            <a:pPr eaLnBrk="1" hangingPunct="1">
              <a:buFontTx/>
              <a:buNone/>
            </a:pPr>
            <a:endParaRPr lang="en-US" sz="1200" kern="0" dirty="0"/>
          </a:p>
        </p:txBody>
      </p:sp>
      <p:pic>
        <p:nvPicPr>
          <p:cNvPr id="8" name="Picture 7">
            <a:extLst>
              <a:ext uri="{FF2B5EF4-FFF2-40B4-BE49-F238E27FC236}">
                <a16:creationId xmlns:a16="http://schemas.microsoft.com/office/drawing/2014/main" id="{C81D561F-83DD-8D69-72B9-AD945152F5D2}"/>
              </a:ext>
            </a:extLst>
          </p:cNvPr>
          <p:cNvPicPr>
            <a:picLocks noChangeAspect="1"/>
          </p:cNvPicPr>
          <p:nvPr/>
        </p:nvPicPr>
        <p:blipFill>
          <a:blip r:embed="rId2"/>
          <a:stretch>
            <a:fillRect/>
          </a:stretch>
        </p:blipFill>
        <p:spPr>
          <a:xfrm>
            <a:off x="2133600" y="973842"/>
            <a:ext cx="4647535" cy="2316661"/>
          </a:xfrm>
          <a:prstGeom prst="rect">
            <a:avLst/>
          </a:prstGeom>
        </p:spPr>
      </p:pic>
      <p:pic>
        <p:nvPicPr>
          <p:cNvPr id="9" name="Picture 8">
            <a:extLst>
              <a:ext uri="{FF2B5EF4-FFF2-40B4-BE49-F238E27FC236}">
                <a16:creationId xmlns:a16="http://schemas.microsoft.com/office/drawing/2014/main" id="{FF2122F9-3E93-414D-234E-997311B19B53}"/>
              </a:ext>
            </a:extLst>
          </p:cNvPr>
          <p:cNvPicPr>
            <a:picLocks noChangeAspect="1"/>
          </p:cNvPicPr>
          <p:nvPr/>
        </p:nvPicPr>
        <p:blipFill>
          <a:blip r:embed="rId3"/>
          <a:stretch>
            <a:fillRect/>
          </a:stretch>
        </p:blipFill>
        <p:spPr>
          <a:xfrm>
            <a:off x="89634" y="3429000"/>
            <a:ext cx="8976094" cy="2590800"/>
          </a:xfrm>
          <a:prstGeom prst="rect">
            <a:avLst/>
          </a:prstGeom>
        </p:spPr>
      </p:pic>
    </p:spTree>
    <p:extLst>
      <p:ext uri="{BB962C8B-B14F-4D97-AF65-F5344CB8AC3E}">
        <p14:creationId xmlns:p14="http://schemas.microsoft.com/office/powerpoint/2010/main" val="38389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sz="quarter"/>
          </p:nvPr>
        </p:nvSpPr>
        <p:spPr>
          <a:xfrm>
            <a:off x="422564" y="38100"/>
            <a:ext cx="8229600" cy="609600"/>
          </a:xfrm>
        </p:spPr>
        <p:txBody>
          <a:bodyPr/>
          <a:lstStyle/>
          <a:p>
            <a:pPr eaLnBrk="1" hangingPunct="1"/>
            <a:r>
              <a:rPr lang="en-US" sz="3600" b="1" dirty="0"/>
              <a:t>Volume Distributed By Domain</a:t>
            </a:r>
          </a:p>
        </p:txBody>
      </p:sp>
      <p:sp>
        <p:nvSpPr>
          <p:cNvPr id="29701" name="TextBox 5"/>
          <p:cNvSpPr txBox="1">
            <a:spLocks noChangeArrowheads="1"/>
          </p:cNvSpPr>
          <p:nvPr/>
        </p:nvSpPr>
        <p:spPr bwMode="auto">
          <a:xfrm>
            <a:off x="457200" y="616577"/>
            <a:ext cx="7696200" cy="276225"/>
          </a:xfrm>
          <a:prstGeom prst="rect">
            <a:avLst/>
          </a:prstGeom>
          <a:noFill/>
          <a:ln w="9525">
            <a:noFill/>
            <a:miter lim="800000"/>
            <a:headEnd/>
            <a:tailEnd/>
          </a:ln>
        </p:spPr>
        <p:txBody>
          <a:bodyPr>
            <a:spAutoFit/>
          </a:bodyPr>
          <a:lstStyle/>
          <a:p>
            <a:r>
              <a:rPr lang="en-US" dirty="0"/>
              <a:t>Volume Distribution presents the volume of data successfully distributed to Public Users by Domain. </a:t>
            </a:r>
          </a:p>
        </p:txBody>
      </p:sp>
      <p:sp>
        <p:nvSpPr>
          <p:cNvPr id="8" name="Slide Number Placeholder 7"/>
          <p:cNvSpPr>
            <a:spLocks noGrp="1"/>
          </p:cNvSpPr>
          <p:nvPr>
            <p:ph type="sldNum" sz="quarter" idx="12"/>
          </p:nvPr>
        </p:nvSpPr>
        <p:spPr>
          <a:xfrm>
            <a:off x="6629400" y="6303334"/>
            <a:ext cx="2133600" cy="476250"/>
          </a:xfrm>
        </p:spPr>
        <p:txBody>
          <a:bodyPr/>
          <a:lstStyle/>
          <a:p>
            <a:fld id="{E6A1A705-8027-4FFD-81FE-A94215399B2D}" type="slidenum">
              <a:rPr lang="en-US"/>
              <a:pPr/>
              <a:t>15</a:t>
            </a:fld>
            <a:endParaRPr lang="en-US" dirty="0"/>
          </a:p>
        </p:txBody>
      </p:sp>
      <p:sp>
        <p:nvSpPr>
          <p:cNvPr id="29704" name="Date Placeholder 9"/>
          <p:cNvSpPr>
            <a:spLocks noGrp="1"/>
          </p:cNvSpPr>
          <p:nvPr>
            <p:ph type="dt" sz="quarter" idx="10"/>
          </p:nvPr>
        </p:nvSpPr>
        <p:spPr>
          <a:noFill/>
        </p:spPr>
        <p:txBody>
          <a:bodyPr/>
          <a:lstStyle/>
          <a:p>
            <a:r>
              <a:rPr lang="en-US"/>
              <a:t>November 2023</a:t>
            </a:r>
            <a:endParaRPr lang="en-US" dirty="0"/>
          </a:p>
        </p:txBody>
      </p:sp>
      <p:sp>
        <p:nvSpPr>
          <p:cNvPr id="29705" name="Footer Placeholder 10"/>
          <p:cNvSpPr>
            <a:spLocks noGrp="1"/>
          </p:cNvSpPr>
          <p:nvPr>
            <p:ph type="ftr" sz="quarter" idx="11"/>
          </p:nvPr>
        </p:nvSpPr>
        <p:spPr>
          <a:noFill/>
        </p:spPr>
        <p:txBody>
          <a:bodyPr/>
          <a:lstStyle/>
          <a:p>
            <a:r>
              <a:rPr lang="en-US"/>
              <a:t>FY2023 Annual Report</a:t>
            </a:r>
            <a:endParaRPr lang="en-US" dirty="0"/>
          </a:p>
        </p:txBody>
      </p:sp>
      <p:pic>
        <p:nvPicPr>
          <p:cNvPr id="4" name="Picture 3">
            <a:extLst>
              <a:ext uri="{FF2B5EF4-FFF2-40B4-BE49-F238E27FC236}">
                <a16:creationId xmlns:a16="http://schemas.microsoft.com/office/drawing/2014/main" id="{BF61DEF4-2FE8-B2E0-BB04-4FE4570C4FDC}"/>
              </a:ext>
            </a:extLst>
          </p:cNvPr>
          <p:cNvPicPr>
            <a:picLocks noChangeAspect="1"/>
          </p:cNvPicPr>
          <p:nvPr/>
        </p:nvPicPr>
        <p:blipFill>
          <a:blip r:embed="rId3"/>
          <a:stretch>
            <a:fillRect/>
          </a:stretch>
        </p:blipFill>
        <p:spPr>
          <a:xfrm>
            <a:off x="0" y="990600"/>
            <a:ext cx="9147057" cy="1412292"/>
          </a:xfrm>
          <a:prstGeom prst="rect">
            <a:avLst/>
          </a:prstGeom>
        </p:spPr>
      </p:pic>
      <p:pic>
        <p:nvPicPr>
          <p:cNvPr id="6" name="Picture 5">
            <a:extLst>
              <a:ext uri="{FF2B5EF4-FFF2-40B4-BE49-F238E27FC236}">
                <a16:creationId xmlns:a16="http://schemas.microsoft.com/office/drawing/2014/main" id="{0A558FCC-E7B7-8133-A79E-1248895BA12D}"/>
              </a:ext>
            </a:extLst>
          </p:cNvPr>
          <p:cNvPicPr>
            <a:picLocks noChangeAspect="1"/>
          </p:cNvPicPr>
          <p:nvPr/>
        </p:nvPicPr>
        <p:blipFill>
          <a:blip r:embed="rId4"/>
          <a:stretch>
            <a:fillRect/>
          </a:stretch>
        </p:blipFill>
        <p:spPr>
          <a:xfrm>
            <a:off x="116164" y="2548394"/>
            <a:ext cx="8911672" cy="38134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53714"/>
            <a:ext cx="8229600" cy="609600"/>
          </a:xfrm>
        </p:spPr>
        <p:txBody>
          <a:bodyPr/>
          <a:lstStyle/>
          <a:p>
            <a:pPr eaLnBrk="1" hangingPunct="1"/>
            <a:r>
              <a:rPr lang="en-US" sz="3600" b="1" dirty="0"/>
              <a:t>Product Distribution By Domain</a:t>
            </a:r>
          </a:p>
        </p:txBody>
      </p:sp>
      <p:sp>
        <p:nvSpPr>
          <p:cNvPr id="30724" name="Text Box 899"/>
          <p:cNvSpPr txBox="1">
            <a:spLocks noChangeArrowheads="1"/>
          </p:cNvSpPr>
          <p:nvPr/>
        </p:nvSpPr>
        <p:spPr bwMode="auto">
          <a:xfrm>
            <a:off x="974725" y="3998913"/>
            <a:ext cx="184150" cy="366712"/>
          </a:xfrm>
          <a:prstGeom prst="rect">
            <a:avLst/>
          </a:prstGeom>
          <a:noFill/>
          <a:ln w="9525">
            <a:noFill/>
            <a:miter lim="800000"/>
            <a:headEnd/>
            <a:tailEnd/>
          </a:ln>
        </p:spPr>
        <p:txBody>
          <a:bodyPr wrap="none">
            <a:spAutoFit/>
          </a:bodyPr>
          <a:lstStyle/>
          <a:p>
            <a:endParaRPr lang="en-US" sz="1800" dirty="0"/>
          </a:p>
        </p:txBody>
      </p:sp>
      <p:sp>
        <p:nvSpPr>
          <p:cNvPr id="30727" name="TextBox 7"/>
          <p:cNvSpPr txBox="1">
            <a:spLocks noChangeArrowheads="1"/>
          </p:cNvSpPr>
          <p:nvPr/>
        </p:nvSpPr>
        <p:spPr bwMode="auto">
          <a:xfrm>
            <a:off x="457200" y="580404"/>
            <a:ext cx="7772400" cy="276225"/>
          </a:xfrm>
          <a:prstGeom prst="rect">
            <a:avLst/>
          </a:prstGeom>
          <a:noFill/>
          <a:ln w="9525">
            <a:noFill/>
            <a:miter lim="800000"/>
            <a:headEnd/>
            <a:tailEnd/>
          </a:ln>
        </p:spPr>
        <p:txBody>
          <a:bodyPr>
            <a:spAutoFit/>
          </a:bodyPr>
          <a:lstStyle/>
          <a:p>
            <a:r>
              <a:rPr lang="en-US" dirty="0"/>
              <a:t>Product Distribution presents the number of products successfully distributed to Public Users by Domain. </a:t>
            </a:r>
          </a:p>
        </p:txBody>
      </p:sp>
      <p:sp>
        <p:nvSpPr>
          <p:cNvPr id="10" name="Slide Number Placeholder 9"/>
          <p:cNvSpPr>
            <a:spLocks noGrp="1"/>
          </p:cNvSpPr>
          <p:nvPr>
            <p:ph type="sldNum" sz="quarter" idx="12"/>
          </p:nvPr>
        </p:nvSpPr>
        <p:spPr>
          <a:xfrm>
            <a:off x="6629400" y="6303334"/>
            <a:ext cx="2133600" cy="476250"/>
          </a:xfrm>
        </p:spPr>
        <p:txBody>
          <a:bodyPr/>
          <a:lstStyle/>
          <a:p>
            <a:fld id="{90C9477E-92F7-4888-A18D-6B06A8F6BF5B}" type="slidenum">
              <a:rPr lang="en-US"/>
              <a:pPr/>
              <a:t>16</a:t>
            </a:fld>
            <a:endParaRPr lang="en-US" dirty="0"/>
          </a:p>
        </p:txBody>
      </p:sp>
      <p:sp>
        <p:nvSpPr>
          <p:cNvPr id="30730" name="Date Placeholder 11"/>
          <p:cNvSpPr>
            <a:spLocks noGrp="1"/>
          </p:cNvSpPr>
          <p:nvPr>
            <p:ph type="dt" sz="quarter" idx="10"/>
          </p:nvPr>
        </p:nvSpPr>
        <p:spPr>
          <a:noFill/>
        </p:spPr>
        <p:txBody>
          <a:bodyPr/>
          <a:lstStyle/>
          <a:p>
            <a:r>
              <a:rPr lang="en-US"/>
              <a:t>November 2023</a:t>
            </a:r>
            <a:endParaRPr lang="en-US" dirty="0"/>
          </a:p>
        </p:txBody>
      </p:sp>
      <p:sp>
        <p:nvSpPr>
          <p:cNvPr id="30731" name="Footer Placeholder 12"/>
          <p:cNvSpPr>
            <a:spLocks noGrp="1"/>
          </p:cNvSpPr>
          <p:nvPr>
            <p:ph type="ftr" sz="quarter" idx="11"/>
          </p:nvPr>
        </p:nvSpPr>
        <p:spPr>
          <a:noFill/>
        </p:spPr>
        <p:txBody>
          <a:bodyPr/>
          <a:lstStyle/>
          <a:p>
            <a:r>
              <a:rPr lang="en-US"/>
              <a:t>FY2023 Annual Report</a:t>
            </a:r>
            <a:endParaRPr lang="en-US" dirty="0"/>
          </a:p>
        </p:txBody>
      </p:sp>
      <p:pic>
        <p:nvPicPr>
          <p:cNvPr id="4" name="Picture 3">
            <a:extLst>
              <a:ext uri="{FF2B5EF4-FFF2-40B4-BE49-F238E27FC236}">
                <a16:creationId xmlns:a16="http://schemas.microsoft.com/office/drawing/2014/main" id="{38445D5A-6FF6-2C07-A5F7-DB2A655E0B0B}"/>
              </a:ext>
            </a:extLst>
          </p:cNvPr>
          <p:cNvPicPr>
            <a:picLocks noChangeAspect="1"/>
          </p:cNvPicPr>
          <p:nvPr/>
        </p:nvPicPr>
        <p:blipFill>
          <a:blip r:embed="rId3"/>
          <a:stretch>
            <a:fillRect/>
          </a:stretch>
        </p:blipFill>
        <p:spPr>
          <a:xfrm>
            <a:off x="1030705" y="2445181"/>
            <a:ext cx="6937375" cy="3792799"/>
          </a:xfrm>
          <a:prstGeom prst="rect">
            <a:avLst/>
          </a:prstGeom>
        </p:spPr>
      </p:pic>
      <p:pic>
        <p:nvPicPr>
          <p:cNvPr id="6" name="Picture 5">
            <a:extLst>
              <a:ext uri="{FF2B5EF4-FFF2-40B4-BE49-F238E27FC236}">
                <a16:creationId xmlns:a16="http://schemas.microsoft.com/office/drawing/2014/main" id="{D2708970-6153-F804-4D38-7C1664AF11DA}"/>
              </a:ext>
            </a:extLst>
          </p:cNvPr>
          <p:cNvPicPr>
            <a:picLocks noChangeAspect="1"/>
          </p:cNvPicPr>
          <p:nvPr/>
        </p:nvPicPr>
        <p:blipFill>
          <a:blip r:embed="rId4"/>
          <a:stretch>
            <a:fillRect/>
          </a:stretch>
        </p:blipFill>
        <p:spPr>
          <a:xfrm>
            <a:off x="32084" y="800554"/>
            <a:ext cx="9111916" cy="149010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17</a:t>
            </a:fld>
            <a:endParaRPr lang="en-US" dirty="0"/>
          </a:p>
        </p:txBody>
      </p:sp>
      <p:sp>
        <p:nvSpPr>
          <p:cNvPr id="7" name="Rectangle 2"/>
          <p:cNvSpPr txBox="1">
            <a:spLocks noChangeArrowheads="1"/>
          </p:cNvSpPr>
          <p:nvPr/>
        </p:nvSpPr>
        <p:spPr>
          <a:xfrm>
            <a:off x="457200" y="152400"/>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Product Level</a:t>
            </a:r>
          </a:p>
        </p:txBody>
      </p:sp>
      <p:sp>
        <p:nvSpPr>
          <p:cNvPr id="8" name="Rectangle 3"/>
          <p:cNvSpPr txBox="1">
            <a:spLocks noChangeArrowheads="1"/>
          </p:cNvSpPr>
          <p:nvPr/>
        </p:nvSpPr>
        <p:spPr>
          <a:xfrm>
            <a:off x="190500" y="716615"/>
            <a:ext cx="87630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and excludes NRT products. </a:t>
            </a:r>
          </a:p>
          <a:p>
            <a:pPr eaLnBrk="1" hangingPunct="1">
              <a:buFontTx/>
              <a:buNone/>
            </a:pPr>
            <a:endParaRPr lang="en-US" sz="1200" kern="0" dirty="0"/>
          </a:p>
          <a:p>
            <a:pPr eaLnBrk="1" hangingPunct="1">
              <a:buFontTx/>
              <a:buNone/>
            </a:pPr>
            <a:endParaRPr lang="en-US" sz="1200" kern="0" dirty="0"/>
          </a:p>
        </p:txBody>
      </p:sp>
      <p:pic>
        <p:nvPicPr>
          <p:cNvPr id="6" name="Picture 5">
            <a:extLst>
              <a:ext uri="{FF2B5EF4-FFF2-40B4-BE49-F238E27FC236}">
                <a16:creationId xmlns:a16="http://schemas.microsoft.com/office/drawing/2014/main" id="{CBF12F02-3A0A-23A2-F02A-44F4B92DDF3C}"/>
              </a:ext>
            </a:extLst>
          </p:cNvPr>
          <p:cNvPicPr>
            <a:picLocks noChangeAspect="1"/>
          </p:cNvPicPr>
          <p:nvPr/>
        </p:nvPicPr>
        <p:blipFill>
          <a:blip r:embed="rId3"/>
          <a:stretch>
            <a:fillRect/>
          </a:stretch>
        </p:blipFill>
        <p:spPr>
          <a:xfrm>
            <a:off x="90061" y="1065531"/>
            <a:ext cx="8963878" cy="1237550"/>
          </a:xfrm>
          <a:prstGeom prst="rect">
            <a:avLst/>
          </a:prstGeom>
        </p:spPr>
      </p:pic>
      <p:pic>
        <p:nvPicPr>
          <p:cNvPr id="10" name="Picture 9">
            <a:extLst>
              <a:ext uri="{FF2B5EF4-FFF2-40B4-BE49-F238E27FC236}">
                <a16:creationId xmlns:a16="http://schemas.microsoft.com/office/drawing/2014/main" id="{EAB193E7-EFCB-88F6-3831-D4A156B157CC}"/>
              </a:ext>
            </a:extLst>
          </p:cNvPr>
          <p:cNvPicPr>
            <a:picLocks noChangeAspect="1"/>
          </p:cNvPicPr>
          <p:nvPr/>
        </p:nvPicPr>
        <p:blipFill>
          <a:blip r:embed="rId4"/>
          <a:stretch>
            <a:fillRect/>
          </a:stretch>
        </p:blipFill>
        <p:spPr>
          <a:xfrm>
            <a:off x="556843" y="2651997"/>
            <a:ext cx="8030313" cy="3368420"/>
          </a:xfrm>
          <a:prstGeom prst="rect">
            <a:avLst/>
          </a:prstGeom>
        </p:spPr>
      </p:pic>
    </p:spTree>
    <p:extLst>
      <p:ext uri="{BB962C8B-B14F-4D97-AF65-F5344CB8AC3E}">
        <p14:creationId xmlns:p14="http://schemas.microsoft.com/office/powerpoint/2010/main" val="320699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18</a:t>
            </a:fld>
            <a:endParaRPr lang="en-US" dirty="0"/>
          </a:p>
        </p:txBody>
      </p:sp>
      <p:sp>
        <p:nvSpPr>
          <p:cNvPr id="5" name="Rectangle 3"/>
          <p:cNvSpPr txBox="1">
            <a:spLocks noChangeArrowheads="1"/>
          </p:cNvSpPr>
          <p:nvPr/>
        </p:nvSpPr>
        <p:spPr>
          <a:xfrm>
            <a:off x="0" y="762997"/>
            <a:ext cx="8839200" cy="762000"/>
          </a:xfrm>
          <a:prstGeom prst="rect">
            <a:avLst/>
          </a:prstGeom>
        </p:spPr>
        <p:txBody>
          <a:bodyPr/>
          <a:lstStyle/>
          <a:p>
            <a:pPr marL="457200" lvl="0">
              <a:spcBef>
                <a:spcPct val="20000"/>
              </a:spcBef>
              <a:tabLst>
                <a:tab pos="577850" algn="l"/>
              </a:tabLst>
            </a:pPr>
            <a:r>
              <a:rPr lang="en-US" sz="1600" dirty="0"/>
              <a:t>Tables below show the number of unique data products distributed to public users during FY2023. In counting unique products, metadata were excluded. NRT products are not included.</a:t>
            </a:r>
            <a:endParaRPr kumimoji="0" lang="en-US" sz="16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6" name="Rectangle 2"/>
          <p:cNvSpPr txBox="1">
            <a:spLocks noChangeArrowheads="1"/>
          </p:cNvSpPr>
          <p:nvPr/>
        </p:nvSpPr>
        <p:spPr>
          <a:xfrm>
            <a:off x="457200" y="153397"/>
            <a:ext cx="8229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Unique Data Products</a:t>
            </a:r>
          </a:p>
        </p:txBody>
      </p:sp>
      <p:pic>
        <p:nvPicPr>
          <p:cNvPr id="7" name="Picture 6">
            <a:extLst>
              <a:ext uri="{FF2B5EF4-FFF2-40B4-BE49-F238E27FC236}">
                <a16:creationId xmlns:a16="http://schemas.microsoft.com/office/drawing/2014/main" id="{2E05C6A3-13CD-0C55-74E5-569ED8131A37}"/>
              </a:ext>
            </a:extLst>
          </p:cNvPr>
          <p:cNvPicPr>
            <a:picLocks noChangeAspect="1"/>
          </p:cNvPicPr>
          <p:nvPr/>
        </p:nvPicPr>
        <p:blipFill>
          <a:blip r:embed="rId2"/>
          <a:stretch>
            <a:fillRect/>
          </a:stretch>
        </p:blipFill>
        <p:spPr>
          <a:xfrm>
            <a:off x="533400" y="1735443"/>
            <a:ext cx="7772400" cy="428981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sz="quarter"/>
          </p:nvPr>
        </p:nvSpPr>
        <p:spPr>
          <a:xfrm>
            <a:off x="500542" y="-51665"/>
            <a:ext cx="8229600" cy="835475"/>
          </a:xfrm>
        </p:spPr>
        <p:txBody>
          <a:bodyPr/>
          <a:lstStyle/>
          <a:p>
            <a:r>
              <a:rPr lang="en-US" sz="3600" b="1" dirty="0"/>
              <a:t>Data Distribution - Top 20 Countries</a:t>
            </a:r>
          </a:p>
        </p:txBody>
      </p:sp>
      <p:sp>
        <p:nvSpPr>
          <p:cNvPr id="5" name="Slide Number Placeholder 4"/>
          <p:cNvSpPr>
            <a:spLocks noGrp="1"/>
          </p:cNvSpPr>
          <p:nvPr>
            <p:ph type="sldNum" sz="quarter" idx="12"/>
          </p:nvPr>
        </p:nvSpPr>
        <p:spPr>
          <a:xfrm>
            <a:off x="6629400" y="6305550"/>
            <a:ext cx="2133600" cy="476250"/>
          </a:xfrm>
        </p:spPr>
        <p:txBody>
          <a:bodyPr/>
          <a:lstStyle/>
          <a:p>
            <a:fld id="{92D5EDFD-394F-430A-80C0-A908432D9ACF}" type="slidenum">
              <a:rPr lang="en-US"/>
              <a:pPr/>
              <a:t>19</a:t>
            </a:fld>
            <a:endParaRPr lang="en-US" dirty="0"/>
          </a:p>
        </p:txBody>
      </p:sp>
      <p:sp>
        <p:nvSpPr>
          <p:cNvPr id="32774" name="Date Placeholder 7"/>
          <p:cNvSpPr>
            <a:spLocks noGrp="1"/>
          </p:cNvSpPr>
          <p:nvPr>
            <p:ph type="dt" sz="quarter" idx="10"/>
          </p:nvPr>
        </p:nvSpPr>
        <p:spPr>
          <a:noFill/>
        </p:spPr>
        <p:txBody>
          <a:bodyPr/>
          <a:lstStyle/>
          <a:p>
            <a:r>
              <a:rPr lang="en-US"/>
              <a:t>November 2023</a:t>
            </a:r>
            <a:endParaRPr lang="en-US" dirty="0"/>
          </a:p>
        </p:txBody>
      </p:sp>
      <p:sp>
        <p:nvSpPr>
          <p:cNvPr id="32775" name="Footer Placeholder 8"/>
          <p:cNvSpPr>
            <a:spLocks noGrp="1"/>
          </p:cNvSpPr>
          <p:nvPr>
            <p:ph type="ftr" sz="quarter" idx="11"/>
          </p:nvPr>
        </p:nvSpPr>
        <p:spPr>
          <a:noFill/>
        </p:spPr>
        <p:txBody>
          <a:bodyPr/>
          <a:lstStyle/>
          <a:p>
            <a:r>
              <a:rPr lang="en-US"/>
              <a:t>FY2023 Annual Report</a:t>
            </a:r>
            <a:endParaRPr lang="en-US" dirty="0"/>
          </a:p>
        </p:txBody>
      </p:sp>
      <p:sp>
        <p:nvSpPr>
          <p:cNvPr id="10" name="TextBox 9"/>
          <p:cNvSpPr txBox="1"/>
          <p:nvPr/>
        </p:nvSpPr>
        <p:spPr>
          <a:xfrm>
            <a:off x="996691" y="5869829"/>
            <a:ext cx="7086600" cy="415498"/>
          </a:xfrm>
          <a:prstGeom prst="rect">
            <a:avLst/>
          </a:prstGeom>
          <a:noFill/>
        </p:spPr>
        <p:txBody>
          <a:bodyPr wrap="square" rtlCol="0">
            <a:spAutoFit/>
          </a:bodyPr>
          <a:lstStyle/>
          <a:p>
            <a:r>
              <a:rPr lang="en-US" sz="1050" dirty="0"/>
              <a:t>*  Some products are inherently larger than other files in size and therefore may skew the results.</a:t>
            </a:r>
          </a:p>
          <a:p>
            <a:r>
              <a:rPr lang="en-US" sz="1050" dirty="0"/>
              <a:t>** When counting # of products, metadata files are excluded.</a:t>
            </a:r>
          </a:p>
        </p:txBody>
      </p:sp>
      <p:sp>
        <p:nvSpPr>
          <p:cNvPr id="2" name="Rectangle 1"/>
          <p:cNvSpPr/>
          <p:nvPr/>
        </p:nvSpPr>
        <p:spPr>
          <a:xfrm>
            <a:off x="685800" y="609426"/>
            <a:ext cx="6324600" cy="276999"/>
          </a:xfrm>
          <a:prstGeom prst="rect">
            <a:avLst/>
          </a:prstGeom>
        </p:spPr>
        <p:txBody>
          <a:bodyPr wrap="square">
            <a:spAutoFit/>
          </a:bodyPr>
          <a:lstStyle/>
          <a:p>
            <a:r>
              <a:rPr lang="en-US" dirty="0"/>
              <a:t>Affiliations of the users who downloaded data from foreign countries are not known.</a:t>
            </a:r>
          </a:p>
        </p:txBody>
      </p:sp>
      <p:pic>
        <p:nvPicPr>
          <p:cNvPr id="4" name="Picture 3">
            <a:extLst>
              <a:ext uri="{FF2B5EF4-FFF2-40B4-BE49-F238E27FC236}">
                <a16:creationId xmlns:a16="http://schemas.microsoft.com/office/drawing/2014/main" id="{B3A1B178-AA0E-A45B-CFA2-E045FFCBE3C6}"/>
              </a:ext>
            </a:extLst>
          </p:cNvPr>
          <p:cNvPicPr>
            <a:picLocks noChangeAspect="1"/>
          </p:cNvPicPr>
          <p:nvPr/>
        </p:nvPicPr>
        <p:blipFill>
          <a:blip r:embed="rId3"/>
          <a:stretch>
            <a:fillRect/>
          </a:stretch>
        </p:blipFill>
        <p:spPr>
          <a:xfrm>
            <a:off x="142484" y="1066800"/>
            <a:ext cx="8859031" cy="448450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229600" cy="914400"/>
          </a:xfrm>
        </p:spPr>
        <p:txBody>
          <a:bodyPr/>
          <a:lstStyle/>
          <a:p>
            <a:r>
              <a:rPr lang="en-US" sz="3600" b="1" dirty="0">
                <a:solidFill>
                  <a:srgbClr val="000000"/>
                </a:solidFill>
              </a:rPr>
              <a:t>Preface</a:t>
            </a:r>
          </a:p>
        </p:txBody>
      </p:sp>
      <p:sp>
        <p:nvSpPr>
          <p:cNvPr id="6" name="Slide Number Placeholder 5"/>
          <p:cNvSpPr>
            <a:spLocks noGrp="1"/>
          </p:cNvSpPr>
          <p:nvPr>
            <p:ph type="sldNum" sz="quarter" idx="12"/>
          </p:nvPr>
        </p:nvSpPr>
        <p:spPr>
          <a:xfrm>
            <a:off x="6629400" y="6303334"/>
            <a:ext cx="2133600" cy="476250"/>
          </a:xfrm>
        </p:spPr>
        <p:txBody>
          <a:bodyPr/>
          <a:lstStyle/>
          <a:p>
            <a:fld id="{3C60635A-2BC3-4C32-891E-31D7F58E7279}" type="slidenum">
              <a:rPr lang="en-US"/>
              <a:pPr/>
              <a:t>2</a:t>
            </a:fld>
            <a:endParaRPr lang="en-US" dirty="0"/>
          </a:p>
        </p:txBody>
      </p:sp>
      <p:sp>
        <p:nvSpPr>
          <p:cNvPr id="19461" name="Date Placeholder 6"/>
          <p:cNvSpPr>
            <a:spLocks noGrp="1"/>
          </p:cNvSpPr>
          <p:nvPr>
            <p:ph type="dt" sz="quarter" idx="10"/>
          </p:nvPr>
        </p:nvSpPr>
        <p:spPr>
          <a:xfrm>
            <a:off x="457200" y="6324600"/>
            <a:ext cx="2133600" cy="476250"/>
          </a:xfrm>
          <a:noFill/>
        </p:spPr>
        <p:txBody>
          <a:bodyPr/>
          <a:lstStyle/>
          <a:p>
            <a:r>
              <a:rPr lang="en-US"/>
              <a:t>November 2023</a:t>
            </a:r>
            <a:endParaRPr lang="en-US" dirty="0"/>
          </a:p>
        </p:txBody>
      </p:sp>
      <p:sp>
        <p:nvSpPr>
          <p:cNvPr id="19462" name="Footer Placeholder 7"/>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634803953"/>
              </p:ext>
            </p:extLst>
          </p:nvPr>
        </p:nvGraphicFramePr>
        <p:xfrm>
          <a:off x="804672" y="1219200"/>
          <a:ext cx="7848600" cy="4133088"/>
        </p:xfrm>
        <a:graphic>
          <a:graphicData uri="http://schemas.openxmlformats.org/drawingml/2006/table">
            <a:tbl>
              <a:tblPr/>
              <a:tblGrid>
                <a:gridCol w="7848600">
                  <a:extLst>
                    <a:ext uri="{9D8B030D-6E8A-4147-A177-3AD203B41FA5}">
                      <a16:colId xmlns:a16="http://schemas.microsoft.com/office/drawing/2014/main" val="20000"/>
                    </a:ext>
                  </a:extLst>
                </a:gridCol>
              </a:tblGrid>
              <a:tr h="4133088">
                <a:tc>
                  <a:txBody>
                    <a:bodyPr/>
                    <a:lstStyle/>
                    <a:p>
                      <a:pPr algn="l" fontAlgn="ctr"/>
                      <a:r>
                        <a:rPr lang="en-US" sz="1200" b="0" i="0" u="none" strike="noStrike" dirty="0">
                          <a:latin typeface="+mn-lt"/>
                        </a:rPr>
                        <a:t>The Earth Sciences Data and Information System (ESDIS) Project (Code 423) prepared the following report on metrics from across the Earth Observation System Data and Information System (EOSDIS). The 12 Distributed Active Archive Centers (DAACs) of EOSDIS support different scientific disciplines and provide an individualized set of products and services to their science community and the public. Although discipline oriented, the DAACs engage in common data management functions of ingest, archive and distribution, as well as describing their data and services on web sites.</a:t>
                      </a:r>
                    </a:p>
                    <a:p>
                      <a:pPr algn="l" fontAlgn="ctr"/>
                      <a:endParaRPr lang="en-US" sz="1200" b="0" i="0" u="none" strike="noStrike" dirty="0">
                        <a:latin typeface="+mn-lt"/>
                      </a:endParaRPr>
                    </a:p>
                    <a:p>
                      <a:pPr algn="l" fontAlgn="ctr"/>
                      <a:r>
                        <a:rPr lang="en-US" sz="1200" b="0" i="0" u="none" strike="noStrike" dirty="0">
                          <a:latin typeface="+mn-lt"/>
                        </a:rPr>
                        <a:t>Metrics are collected on a daily basis from each DAAC.  The ESDIS Project collects these metrics in a tool called the ESDIS Metrics System (EMS).  DAAC analysts can view their detailed metrics to assess internal performance and trends.  The ESDIS Project combines these metrics, not for comparisons between the DAACs, but as a system level view of EOSDIS performance. This report provides snapshots of metrics as the combination of the individual DAACs and as a system.</a:t>
                      </a:r>
                    </a:p>
                    <a:p>
                      <a:pPr algn="l" fontAlgn="ctr"/>
                      <a:endParaRPr lang="en-US" sz="1200" b="0" i="0" u="none" strike="noStrike" dirty="0">
                        <a:latin typeface="+mn-lt"/>
                      </a:endParaRPr>
                    </a:p>
                    <a:p>
                      <a:pPr algn="l" fontAlgn="ctr"/>
                      <a:r>
                        <a:rPr lang="en-US" sz="1200" b="0" i="0" u="none" strike="noStrike" dirty="0">
                          <a:latin typeface="+mn-lt"/>
                        </a:rPr>
                        <a:t>In keeping with previous years, and in order to support trend comparisons, the metrics data are presented on a fiscal year basis, not by calendar year. These reports are posted online with metrics as far back as 1996. Each report includes some historical trend information.</a:t>
                      </a:r>
                    </a:p>
                    <a:p>
                      <a:pPr algn="l" fontAlgn="ctr"/>
                      <a:endParaRPr lang="en-US" sz="1200" b="0" i="0" u="none" strike="noStrike" dirty="0">
                        <a:latin typeface="+mn-lt"/>
                      </a:endParaRPr>
                    </a:p>
                    <a:p>
                      <a:pPr algn="l" fontAlgn="ctr"/>
                      <a:r>
                        <a:rPr lang="en-US" sz="1200" b="0" i="0" u="none" strike="noStrike" dirty="0">
                          <a:latin typeface="+mn-lt"/>
                        </a:rPr>
                        <a:t>If you have any questions or comments, please contact Ted Sobchak (Project Manager) at (301) 614-5356 or </a:t>
                      </a:r>
                      <a:r>
                        <a:rPr lang="en-US" sz="1200" b="0" i="0" u="none" strike="noStrike" dirty="0" err="1">
                          <a:latin typeface="+mn-lt"/>
                        </a:rPr>
                        <a:t>ted.c.sobchak@nasa.gov</a:t>
                      </a:r>
                      <a:r>
                        <a:rPr lang="en-US" sz="1200" b="0" i="0" u="none" strike="noStrike" dirty="0">
                          <a:latin typeface="+mn-lt"/>
                        </a:rPr>
                        <a:t>.</a:t>
                      </a:r>
                      <a:endParaRPr lang="en-US" sz="1200" b="0" i="0" u="none" strike="noStrike" dirty="0">
                        <a:latin typeface="Arial"/>
                      </a:endParaRPr>
                    </a:p>
                  </a:txBody>
                  <a:tcPr marL="7002" marR="7002" marT="7002"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sz="quarter"/>
          </p:nvPr>
        </p:nvSpPr>
        <p:spPr>
          <a:xfrm>
            <a:off x="623455" y="33344"/>
            <a:ext cx="8139545" cy="584947"/>
          </a:xfrm>
        </p:spPr>
        <p:txBody>
          <a:bodyPr/>
          <a:lstStyle/>
          <a:p>
            <a:r>
              <a:rPr lang="en-US" sz="3600" b="1" dirty="0"/>
              <a:t>Data Distribution - Top 10 Products</a:t>
            </a:r>
            <a:endParaRPr lang="en-US" b="1" dirty="0"/>
          </a:p>
        </p:txBody>
      </p:sp>
      <p:sp>
        <p:nvSpPr>
          <p:cNvPr id="9" name="Slide Number Placeholder 8"/>
          <p:cNvSpPr>
            <a:spLocks noGrp="1"/>
          </p:cNvSpPr>
          <p:nvPr>
            <p:ph type="sldNum" sz="quarter" idx="12"/>
          </p:nvPr>
        </p:nvSpPr>
        <p:spPr/>
        <p:txBody>
          <a:bodyPr/>
          <a:lstStyle/>
          <a:p>
            <a:fld id="{6971F861-644D-40AF-99AB-0AB8C3D40B3F}" type="slidenum">
              <a:rPr lang="en-US"/>
              <a:pPr/>
              <a:t>20</a:t>
            </a:fld>
            <a:endParaRPr lang="en-US" dirty="0"/>
          </a:p>
        </p:txBody>
      </p:sp>
      <p:sp>
        <p:nvSpPr>
          <p:cNvPr id="33799" name="TextBox 14"/>
          <p:cNvSpPr txBox="1">
            <a:spLocks noChangeArrowheads="1"/>
          </p:cNvSpPr>
          <p:nvPr/>
        </p:nvSpPr>
        <p:spPr bwMode="auto">
          <a:xfrm>
            <a:off x="533400" y="5977029"/>
            <a:ext cx="7696200" cy="461665"/>
          </a:xfrm>
          <a:prstGeom prst="rect">
            <a:avLst/>
          </a:prstGeom>
          <a:noFill/>
          <a:ln w="9525">
            <a:noFill/>
            <a:miter lim="800000"/>
            <a:headEnd/>
            <a:tailEnd/>
          </a:ln>
        </p:spPr>
        <p:txBody>
          <a:bodyPr wrap="square">
            <a:spAutoFit/>
          </a:bodyPr>
          <a:lstStyle/>
          <a:p>
            <a:r>
              <a:rPr lang="en-US" dirty="0"/>
              <a:t>*  Some products are inherently larger than other files in size and therefore may skew the results.</a:t>
            </a:r>
          </a:p>
          <a:p>
            <a:r>
              <a:rPr lang="en-US" dirty="0"/>
              <a:t>** When counting # of files, metadata files are excluded.</a:t>
            </a:r>
          </a:p>
        </p:txBody>
      </p:sp>
      <p:sp>
        <p:nvSpPr>
          <p:cNvPr id="33800" name="Date Placeholder 9"/>
          <p:cNvSpPr>
            <a:spLocks noGrp="1"/>
          </p:cNvSpPr>
          <p:nvPr>
            <p:ph type="dt" sz="quarter" idx="10"/>
          </p:nvPr>
        </p:nvSpPr>
        <p:spPr>
          <a:noFill/>
        </p:spPr>
        <p:txBody>
          <a:bodyPr/>
          <a:lstStyle/>
          <a:p>
            <a:r>
              <a:rPr lang="en-US"/>
              <a:t>November 2023</a:t>
            </a:r>
            <a:endParaRPr lang="en-US" dirty="0"/>
          </a:p>
        </p:txBody>
      </p:sp>
      <p:sp>
        <p:nvSpPr>
          <p:cNvPr id="33801" name="Footer Placeholder 10"/>
          <p:cNvSpPr>
            <a:spLocks noGrp="1"/>
          </p:cNvSpPr>
          <p:nvPr>
            <p:ph type="ftr" sz="quarter" idx="11"/>
          </p:nvPr>
        </p:nvSpPr>
        <p:spPr>
          <a:noFill/>
        </p:spPr>
        <p:txBody>
          <a:bodyPr/>
          <a:lstStyle/>
          <a:p>
            <a:r>
              <a:rPr lang="en-US"/>
              <a:t>FY2023 Annual Report</a:t>
            </a:r>
            <a:endParaRPr lang="en-US" dirty="0"/>
          </a:p>
        </p:txBody>
      </p:sp>
      <p:pic>
        <p:nvPicPr>
          <p:cNvPr id="3" name="Picture 2">
            <a:extLst>
              <a:ext uri="{FF2B5EF4-FFF2-40B4-BE49-F238E27FC236}">
                <a16:creationId xmlns:a16="http://schemas.microsoft.com/office/drawing/2014/main" id="{04F034BE-FB4D-6E24-DB82-0CB9A4662534}"/>
              </a:ext>
            </a:extLst>
          </p:cNvPr>
          <p:cNvPicPr>
            <a:picLocks noChangeAspect="1"/>
          </p:cNvPicPr>
          <p:nvPr/>
        </p:nvPicPr>
        <p:blipFill>
          <a:blip r:embed="rId3"/>
          <a:stretch>
            <a:fillRect/>
          </a:stretch>
        </p:blipFill>
        <p:spPr>
          <a:xfrm>
            <a:off x="607413" y="714881"/>
            <a:ext cx="7772400" cy="5181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a:xfrm>
            <a:off x="446809" y="80735"/>
            <a:ext cx="8229600" cy="685800"/>
          </a:xfrm>
        </p:spPr>
        <p:txBody>
          <a:bodyPr/>
          <a:lstStyle/>
          <a:p>
            <a:pPr eaLnBrk="1" hangingPunct="1"/>
            <a:r>
              <a:rPr lang="en-US" sz="3600" b="1" dirty="0"/>
              <a:t>Distinct Data Users</a:t>
            </a:r>
          </a:p>
        </p:txBody>
      </p:sp>
      <p:sp>
        <p:nvSpPr>
          <p:cNvPr id="34819" name="Rectangle 3"/>
          <p:cNvSpPr>
            <a:spLocks noGrp="1" noChangeArrowheads="1"/>
          </p:cNvSpPr>
          <p:nvPr>
            <p:ph type="body" idx="4294967295"/>
          </p:nvPr>
        </p:nvSpPr>
        <p:spPr>
          <a:xfrm>
            <a:off x="674891" y="659855"/>
            <a:ext cx="8229600" cy="381000"/>
          </a:xfrm>
        </p:spPr>
        <p:txBody>
          <a:bodyPr/>
          <a:lstStyle/>
          <a:p>
            <a:pPr eaLnBrk="1" hangingPunct="1">
              <a:buFontTx/>
              <a:buNone/>
            </a:pPr>
            <a:r>
              <a:rPr lang="en-US" sz="1400" dirty="0"/>
              <a:t>Distinct Data Users presents the number of distinct public users who received data product files</a:t>
            </a:r>
            <a:r>
              <a:rPr lang="en-US" sz="1200" dirty="0"/>
              <a:t>. </a:t>
            </a:r>
          </a:p>
        </p:txBody>
      </p:sp>
      <p:sp>
        <p:nvSpPr>
          <p:cNvPr id="34824" name="Date Placeholder 9"/>
          <p:cNvSpPr>
            <a:spLocks noGrp="1"/>
          </p:cNvSpPr>
          <p:nvPr>
            <p:ph type="dt" sz="quarter" idx="10"/>
          </p:nvPr>
        </p:nvSpPr>
        <p:spPr>
          <a:noFill/>
        </p:spPr>
        <p:txBody>
          <a:bodyPr/>
          <a:lstStyle/>
          <a:p>
            <a:r>
              <a:rPr lang="en-US"/>
              <a:t>November 2023</a:t>
            </a:r>
            <a:endParaRPr lang="en-US" dirty="0"/>
          </a:p>
        </p:txBody>
      </p:sp>
      <p:sp>
        <p:nvSpPr>
          <p:cNvPr id="34825" name="Footer Placeholder 10"/>
          <p:cNvSpPr>
            <a:spLocks noGrp="1"/>
          </p:cNvSpPr>
          <p:nvPr>
            <p:ph type="ftr" sz="quarter" idx="11"/>
          </p:nvPr>
        </p:nvSpPr>
        <p:spPr>
          <a:noFill/>
        </p:spPr>
        <p:txBody>
          <a:bodyPr/>
          <a:lstStyle/>
          <a:p>
            <a:r>
              <a:rPr lang="en-US"/>
              <a:t>FY2023 Annual Report</a:t>
            </a:r>
            <a:endParaRPr lang="en-US" dirty="0"/>
          </a:p>
        </p:txBody>
      </p:sp>
      <p:sp>
        <p:nvSpPr>
          <p:cNvPr id="3" name="Slide Number Placeholder 2"/>
          <p:cNvSpPr>
            <a:spLocks noGrp="1"/>
          </p:cNvSpPr>
          <p:nvPr>
            <p:ph type="sldNum" sz="quarter" idx="12"/>
          </p:nvPr>
        </p:nvSpPr>
        <p:spPr/>
        <p:txBody>
          <a:bodyPr/>
          <a:lstStyle/>
          <a:p>
            <a:fld id="{AADBADA9-B84A-43F0-83A8-8501FB2F9C7C}" type="slidenum">
              <a:rPr lang="en-US" smtClean="0"/>
              <a:pPr/>
              <a:t>21</a:t>
            </a:fld>
            <a:endParaRPr lang="en-US" dirty="0"/>
          </a:p>
        </p:txBody>
      </p:sp>
      <p:pic>
        <p:nvPicPr>
          <p:cNvPr id="4" name="Picture 3">
            <a:extLst>
              <a:ext uri="{FF2B5EF4-FFF2-40B4-BE49-F238E27FC236}">
                <a16:creationId xmlns:a16="http://schemas.microsoft.com/office/drawing/2014/main" id="{13C74B52-5A7F-A8CD-03EE-92D0D68DBD35}"/>
              </a:ext>
            </a:extLst>
          </p:cNvPr>
          <p:cNvPicPr>
            <a:picLocks noChangeAspect="1"/>
          </p:cNvPicPr>
          <p:nvPr/>
        </p:nvPicPr>
        <p:blipFill>
          <a:blip r:embed="rId3"/>
          <a:stretch>
            <a:fillRect/>
          </a:stretch>
        </p:blipFill>
        <p:spPr>
          <a:xfrm>
            <a:off x="44229" y="963345"/>
            <a:ext cx="9055542" cy="1586983"/>
          </a:xfrm>
          <a:prstGeom prst="rect">
            <a:avLst/>
          </a:prstGeom>
        </p:spPr>
      </p:pic>
      <p:pic>
        <p:nvPicPr>
          <p:cNvPr id="6" name="Picture 5">
            <a:extLst>
              <a:ext uri="{FF2B5EF4-FFF2-40B4-BE49-F238E27FC236}">
                <a16:creationId xmlns:a16="http://schemas.microsoft.com/office/drawing/2014/main" id="{8EFA99E2-9CF0-E4DD-A2B4-ED0CA13BD65B}"/>
              </a:ext>
            </a:extLst>
          </p:cNvPr>
          <p:cNvPicPr>
            <a:picLocks noChangeAspect="1"/>
          </p:cNvPicPr>
          <p:nvPr/>
        </p:nvPicPr>
        <p:blipFill>
          <a:blip r:embed="rId4"/>
          <a:stretch>
            <a:fillRect/>
          </a:stretch>
        </p:blipFill>
        <p:spPr>
          <a:xfrm>
            <a:off x="446809" y="2622062"/>
            <a:ext cx="8443730" cy="36308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a:xfrm>
            <a:off x="457200" y="0"/>
            <a:ext cx="8229600" cy="685800"/>
          </a:xfrm>
        </p:spPr>
        <p:txBody>
          <a:bodyPr/>
          <a:lstStyle/>
          <a:p>
            <a:pPr eaLnBrk="1" hangingPunct="1"/>
            <a:r>
              <a:rPr lang="en-US" sz="3600" b="1" dirty="0"/>
              <a:t>Repeat Data Users</a:t>
            </a:r>
          </a:p>
        </p:txBody>
      </p:sp>
      <p:sp>
        <p:nvSpPr>
          <p:cNvPr id="35843" name="Rectangle 4"/>
          <p:cNvSpPr>
            <a:spLocks noGrp="1" noChangeArrowheads="1"/>
          </p:cNvSpPr>
          <p:nvPr>
            <p:ph sz="quarter" idx="1"/>
          </p:nvPr>
        </p:nvSpPr>
        <p:spPr>
          <a:xfrm>
            <a:off x="431800" y="480391"/>
            <a:ext cx="8458200" cy="457200"/>
          </a:xfrm>
        </p:spPr>
        <p:txBody>
          <a:bodyPr/>
          <a:lstStyle/>
          <a:p>
            <a:pPr eaLnBrk="1" hangingPunct="1">
              <a:buFontTx/>
              <a:buNone/>
            </a:pPr>
            <a:r>
              <a:rPr lang="en-US" sz="1400" dirty="0"/>
              <a:t>Repeat users are distinct Public users who received data on more than one day in the fiscal year</a:t>
            </a:r>
            <a:r>
              <a:rPr lang="en-US" sz="1200" dirty="0"/>
              <a:t>.</a:t>
            </a:r>
            <a:r>
              <a:rPr lang="en-US" sz="2400" dirty="0"/>
              <a:t> </a:t>
            </a:r>
          </a:p>
          <a:p>
            <a:pPr eaLnBrk="1" hangingPunct="1"/>
            <a:endParaRPr lang="en-US" sz="2400" dirty="0"/>
          </a:p>
        </p:txBody>
      </p:sp>
      <p:sp>
        <p:nvSpPr>
          <p:cNvPr id="8" name="Slide Number Placeholder 7"/>
          <p:cNvSpPr>
            <a:spLocks noGrp="1"/>
          </p:cNvSpPr>
          <p:nvPr>
            <p:ph type="sldNum" sz="quarter" idx="12"/>
          </p:nvPr>
        </p:nvSpPr>
        <p:spPr/>
        <p:txBody>
          <a:bodyPr/>
          <a:lstStyle/>
          <a:p>
            <a:fld id="{3A9B289B-81D7-496B-ADC3-2112396733D4}" type="slidenum">
              <a:rPr lang="en-US"/>
              <a:pPr/>
              <a:t>22</a:t>
            </a:fld>
            <a:endParaRPr lang="en-US" dirty="0"/>
          </a:p>
        </p:txBody>
      </p:sp>
      <p:sp>
        <p:nvSpPr>
          <p:cNvPr id="35848" name="Date Placeholder 9"/>
          <p:cNvSpPr>
            <a:spLocks noGrp="1"/>
          </p:cNvSpPr>
          <p:nvPr>
            <p:ph type="dt" sz="quarter" idx="10"/>
          </p:nvPr>
        </p:nvSpPr>
        <p:spPr>
          <a:noFill/>
        </p:spPr>
        <p:txBody>
          <a:bodyPr/>
          <a:lstStyle/>
          <a:p>
            <a:r>
              <a:rPr lang="en-US"/>
              <a:t>November 2023</a:t>
            </a:r>
            <a:endParaRPr lang="en-US" dirty="0"/>
          </a:p>
        </p:txBody>
      </p:sp>
      <p:sp>
        <p:nvSpPr>
          <p:cNvPr id="35849" name="Footer Placeholder 10"/>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CF847AB1-6087-5A3E-BB35-A7DD68B6982F}"/>
              </a:ext>
            </a:extLst>
          </p:cNvPr>
          <p:cNvPicPr>
            <a:picLocks noChangeAspect="1"/>
          </p:cNvPicPr>
          <p:nvPr/>
        </p:nvPicPr>
        <p:blipFill>
          <a:blip r:embed="rId3"/>
          <a:stretch>
            <a:fillRect/>
          </a:stretch>
        </p:blipFill>
        <p:spPr>
          <a:xfrm>
            <a:off x="108251" y="937591"/>
            <a:ext cx="8967592" cy="1424609"/>
          </a:xfrm>
          <a:prstGeom prst="rect">
            <a:avLst/>
          </a:prstGeom>
        </p:spPr>
      </p:pic>
      <p:pic>
        <p:nvPicPr>
          <p:cNvPr id="3" name="Picture 2">
            <a:extLst>
              <a:ext uri="{FF2B5EF4-FFF2-40B4-BE49-F238E27FC236}">
                <a16:creationId xmlns:a16="http://schemas.microsoft.com/office/drawing/2014/main" id="{9F19E19B-CC43-D6FB-7F76-FC2F2EBA3B2F}"/>
              </a:ext>
            </a:extLst>
          </p:cNvPr>
          <p:cNvPicPr>
            <a:picLocks noChangeAspect="1"/>
          </p:cNvPicPr>
          <p:nvPr/>
        </p:nvPicPr>
        <p:blipFill>
          <a:blip r:embed="rId4"/>
          <a:stretch>
            <a:fillRect/>
          </a:stretch>
        </p:blipFill>
        <p:spPr>
          <a:xfrm>
            <a:off x="141325" y="2514600"/>
            <a:ext cx="8934518" cy="36957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sz="quarter"/>
          </p:nvPr>
        </p:nvSpPr>
        <p:spPr>
          <a:xfrm>
            <a:off x="495300" y="49150"/>
            <a:ext cx="8153400" cy="838200"/>
          </a:xfrm>
        </p:spPr>
        <p:txBody>
          <a:bodyPr/>
          <a:lstStyle/>
          <a:p>
            <a:r>
              <a:rPr lang="en-US" sz="3600" b="1" dirty="0"/>
              <a:t>Data Users - Top 20 Countries</a:t>
            </a:r>
          </a:p>
        </p:txBody>
      </p:sp>
      <p:sp>
        <p:nvSpPr>
          <p:cNvPr id="9" name="Slide Number Placeholder 8"/>
          <p:cNvSpPr>
            <a:spLocks noGrp="1"/>
          </p:cNvSpPr>
          <p:nvPr>
            <p:ph type="sldNum" sz="quarter" idx="12"/>
          </p:nvPr>
        </p:nvSpPr>
        <p:spPr/>
        <p:txBody>
          <a:bodyPr/>
          <a:lstStyle/>
          <a:p>
            <a:fld id="{2E13AA2A-486D-4578-9220-DB3CBD3E6941}" type="slidenum">
              <a:rPr lang="en-US"/>
              <a:pPr/>
              <a:t>23</a:t>
            </a:fld>
            <a:endParaRPr lang="en-US" dirty="0"/>
          </a:p>
        </p:txBody>
      </p:sp>
      <p:sp>
        <p:nvSpPr>
          <p:cNvPr id="36869" name="Date Placeholder 6"/>
          <p:cNvSpPr>
            <a:spLocks noGrp="1"/>
          </p:cNvSpPr>
          <p:nvPr>
            <p:ph type="dt" sz="quarter" idx="10"/>
          </p:nvPr>
        </p:nvSpPr>
        <p:spPr>
          <a:noFill/>
        </p:spPr>
        <p:txBody>
          <a:bodyPr/>
          <a:lstStyle/>
          <a:p>
            <a:r>
              <a:rPr lang="en-US"/>
              <a:t>November 2023</a:t>
            </a:r>
            <a:endParaRPr lang="en-US" dirty="0"/>
          </a:p>
        </p:txBody>
      </p:sp>
      <p:sp>
        <p:nvSpPr>
          <p:cNvPr id="36870" name="Footer Placeholder 7"/>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6D161B41-4BC4-5477-FE27-542C50C01DE0}"/>
              </a:ext>
            </a:extLst>
          </p:cNvPr>
          <p:cNvPicPr>
            <a:picLocks noChangeAspect="1"/>
          </p:cNvPicPr>
          <p:nvPr/>
        </p:nvPicPr>
        <p:blipFill>
          <a:blip r:embed="rId2"/>
          <a:stretch>
            <a:fillRect/>
          </a:stretch>
        </p:blipFill>
        <p:spPr>
          <a:xfrm>
            <a:off x="1828800" y="791346"/>
            <a:ext cx="5181600" cy="5514204"/>
          </a:xfrm>
          <a:prstGeom prst="rect">
            <a:avLst/>
          </a:prstGeom>
        </p:spPr>
      </p:pic>
      <p:sp>
        <p:nvSpPr>
          <p:cNvPr id="3" name="Title 1">
            <a:extLst>
              <a:ext uri="{FF2B5EF4-FFF2-40B4-BE49-F238E27FC236}">
                <a16:creationId xmlns:a16="http://schemas.microsoft.com/office/drawing/2014/main" id="{1D70BEF6-7FDF-66A5-ACF8-E7C30C2D1BC5}"/>
              </a:ext>
            </a:extLst>
          </p:cNvPr>
          <p:cNvSpPr txBox="1">
            <a:spLocks/>
          </p:cNvSpPr>
          <p:nvPr/>
        </p:nvSpPr>
        <p:spPr bwMode="auto">
          <a:xfrm>
            <a:off x="457200" y="2514600"/>
            <a:ext cx="9525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200" b="1" kern="0" dirty="0"/>
              <a:t>Excludes LANCE (NRT) Users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24</a:t>
            </a:fld>
            <a:endParaRPr lang="en-US" dirty="0"/>
          </a:p>
        </p:txBody>
      </p:sp>
      <p:sp>
        <p:nvSpPr>
          <p:cNvPr id="5" name="Title 1"/>
          <p:cNvSpPr txBox="1">
            <a:spLocks/>
          </p:cNvSpPr>
          <p:nvPr/>
        </p:nvSpPr>
        <p:spPr>
          <a:xfrm>
            <a:off x="457200" y="80672"/>
            <a:ext cx="8229600" cy="609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Foreign Distribution</a:t>
            </a:r>
          </a:p>
        </p:txBody>
      </p:sp>
      <p:sp>
        <p:nvSpPr>
          <p:cNvPr id="10" name="TextBox 9"/>
          <p:cNvSpPr txBox="1"/>
          <p:nvPr/>
        </p:nvSpPr>
        <p:spPr>
          <a:xfrm>
            <a:off x="609600" y="726028"/>
            <a:ext cx="7696200" cy="461665"/>
          </a:xfrm>
          <a:prstGeom prst="rect">
            <a:avLst/>
          </a:prstGeom>
          <a:noFill/>
        </p:spPr>
        <p:txBody>
          <a:bodyPr wrap="square" rtlCol="0">
            <a:spAutoFit/>
          </a:bodyPr>
          <a:lstStyle/>
          <a:p>
            <a:r>
              <a:rPr lang="en-US" dirty="0"/>
              <a:t>Distribution metrics for foreign public users are compared. Statistics are based on country information provided by the 12 EOSDIS DAACs.</a:t>
            </a:r>
          </a:p>
        </p:txBody>
      </p:sp>
      <p:graphicFrame>
        <p:nvGraphicFramePr>
          <p:cNvPr id="9" name="Table 8">
            <a:extLst>
              <a:ext uri="{FF2B5EF4-FFF2-40B4-BE49-F238E27FC236}">
                <a16:creationId xmlns:a16="http://schemas.microsoft.com/office/drawing/2014/main" id="{1BF26E25-7483-E145-ADAE-400C358092E6}"/>
              </a:ext>
            </a:extLst>
          </p:cNvPr>
          <p:cNvGraphicFramePr>
            <a:graphicFrameLocks noGrp="1"/>
          </p:cNvGraphicFramePr>
          <p:nvPr>
            <p:extLst>
              <p:ext uri="{D42A27DB-BD31-4B8C-83A1-F6EECF244321}">
                <p14:modId xmlns:p14="http://schemas.microsoft.com/office/powerpoint/2010/main" val="3995480403"/>
              </p:ext>
            </p:extLst>
          </p:nvPr>
        </p:nvGraphicFramePr>
        <p:xfrm>
          <a:off x="457200" y="2879415"/>
          <a:ext cx="8229600" cy="690272"/>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803971543"/>
                    </a:ext>
                  </a:extLst>
                </a:gridCol>
              </a:tblGrid>
              <a:tr h="172568">
                <a:tc>
                  <a:txBody>
                    <a:bodyPr/>
                    <a:lstStyle/>
                    <a:p>
                      <a:pPr algn="l" fontAlgn="b"/>
                      <a:r>
                        <a:rPr lang="en-US" sz="1000" u="none" strike="noStrike" dirty="0">
                          <a:effectLst/>
                        </a:rPr>
                        <a:t>1. EU includes 26 European Union member countries.</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915535305"/>
                  </a:ext>
                </a:extLst>
              </a:tr>
              <a:tr h="172568">
                <a:tc>
                  <a:txBody>
                    <a:bodyPr/>
                    <a:lstStyle/>
                    <a:p>
                      <a:pPr algn="l" fontAlgn="b"/>
                      <a:r>
                        <a:rPr lang="en-US" sz="1000" u="none" strike="noStrike" dirty="0">
                          <a:effectLst/>
                        </a:rPr>
                        <a:t>2. China includes only People's Republic of China and does not include Hong Kong and Taiwan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091927130"/>
                  </a:ext>
                </a:extLst>
              </a:tr>
              <a:tr h="172568">
                <a:tc>
                  <a:txBody>
                    <a:bodyPr/>
                    <a:lstStyle/>
                    <a:p>
                      <a:pPr algn="l" fontAlgn="b"/>
                      <a:r>
                        <a:rPr lang="en-US" sz="1000" u="none" strike="noStrike" dirty="0">
                          <a:effectLst/>
                        </a:rPr>
                        <a:t>3. This represents the data users whose countries are unknown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777475011"/>
                  </a:ext>
                </a:extLst>
              </a:tr>
              <a:tr h="172568">
                <a:tc>
                  <a:txBody>
                    <a:bodyPr/>
                    <a:lstStyle/>
                    <a:p>
                      <a:pPr algn="l" fontAlgn="b"/>
                      <a:r>
                        <a:rPr lang="en-US" sz="1000" u="none" strike="noStrike" dirty="0">
                          <a:effectLst/>
                        </a:rPr>
                        <a:t>4. These represent the user counts across all DAACs and may be fewer than the sum of users from individual DAAC due to multi-DAAC users </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889432222"/>
                  </a:ext>
                </a:extLst>
              </a:tr>
            </a:tbl>
          </a:graphicData>
        </a:graphic>
      </p:graphicFrame>
      <p:pic>
        <p:nvPicPr>
          <p:cNvPr id="7" name="Picture 6">
            <a:extLst>
              <a:ext uri="{FF2B5EF4-FFF2-40B4-BE49-F238E27FC236}">
                <a16:creationId xmlns:a16="http://schemas.microsoft.com/office/drawing/2014/main" id="{C9416F1E-5E5B-C564-241B-6BB684712C33}"/>
              </a:ext>
            </a:extLst>
          </p:cNvPr>
          <p:cNvPicPr>
            <a:picLocks noChangeAspect="1"/>
          </p:cNvPicPr>
          <p:nvPr/>
        </p:nvPicPr>
        <p:blipFill>
          <a:blip r:embed="rId3"/>
          <a:stretch>
            <a:fillRect/>
          </a:stretch>
        </p:blipFill>
        <p:spPr>
          <a:xfrm>
            <a:off x="1244599" y="1163604"/>
            <a:ext cx="6654800" cy="1739900"/>
          </a:xfrm>
          <a:prstGeom prst="rect">
            <a:avLst/>
          </a:prstGeom>
        </p:spPr>
      </p:pic>
      <p:pic>
        <p:nvPicPr>
          <p:cNvPr id="8" name="Picture 7">
            <a:extLst>
              <a:ext uri="{FF2B5EF4-FFF2-40B4-BE49-F238E27FC236}">
                <a16:creationId xmlns:a16="http://schemas.microsoft.com/office/drawing/2014/main" id="{281C7BCC-69E6-0BDC-11F4-4C7B32EDF565}"/>
              </a:ext>
            </a:extLst>
          </p:cNvPr>
          <p:cNvPicPr>
            <a:picLocks noChangeAspect="1"/>
          </p:cNvPicPr>
          <p:nvPr/>
        </p:nvPicPr>
        <p:blipFill>
          <a:blip r:embed="rId4"/>
          <a:stretch>
            <a:fillRect/>
          </a:stretch>
        </p:blipFill>
        <p:spPr>
          <a:xfrm>
            <a:off x="381000" y="3732610"/>
            <a:ext cx="8448978" cy="25729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25</a:t>
            </a:fld>
            <a:endParaRPr lang="en-US" dirty="0"/>
          </a:p>
        </p:txBody>
      </p:sp>
      <p:sp>
        <p:nvSpPr>
          <p:cNvPr id="8" name="Rectangle 2"/>
          <p:cNvSpPr txBox="1">
            <a:spLocks noChangeArrowheads="1"/>
          </p:cNvSpPr>
          <p:nvPr/>
        </p:nvSpPr>
        <p:spPr>
          <a:xfrm>
            <a:off x="152400" y="31173"/>
            <a:ext cx="88392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Production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Rectangle 3"/>
          <p:cNvSpPr txBox="1">
            <a:spLocks noChangeArrowheads="1"/>
          </p:cNvSpPr>
          <p:nvPr/>
        </p:nvSpPr>
        <p:spPr>
          <a:xfrm>
            <a:off x="128016" y="548436"/>
            <a:ext cx="8482584" cy="526080"/>
          </a:xfrm>
          <a:prstGeom prst="rect">
            <a:avLst/>
          </a:prstGeom>
        </p:spPr>
        <p:txBody>
          <a:bodyPr/>
          <a:lstStyle/>
          <a:p>
            <a:pPr marL="457200" lvl="0">
              <a:spcBef>
                <a:spcPct val="20000"/>
              </a:spcBef>
              <a:tabLst>
                <a:tab pos="577850" algn="l"/>
              </a:tabLst>
            </a:pPr>
            <a:r>
              <a:rPr lang="en-US" kern="0" dirty="0">
                <a:latin typeface="+mn-lt"/>
                <a:cs typeface="ヒラギノ角ゴ Pro W3" pitchFamily="-65" charset="-128"/>
              </a:rPr>
              <a:t>Near Real-Time (NRT) production represents the amount of data generated by the Land Atmosphere Near Real-time Capability for EOS (LANCE) data providers, including the two identical processing systems. </a:t>
            </a:r>
            <a:endParaRPr kumimoji="0" lang="en-US"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13" name="TextBox 12"/>
          <p:cNvSpPr txBox="1"/>
          <p:nvPr/>
        </p:nvSpPr>
        <p:spPr>
          <a:xfrm>
            <a:off x="170329" y="5999385"/>
            <a:ext cx="4840941" cy="276999"/>
          </a:xfrm>
          <a:prstGeom prst="rect">
            <a:avLst/>
          </a:prstGeom>
          <a:noFill/>
        </p:spPr>
        <p:txBody>
          <a:bodyPr wrap="none" rtlCol="0">
            <a:spAutoFit/>
          </a:bodyPr>
          <a:lstStyle/>
          <a:p>
            <a:r>
              <a:rPr lang="en-US" dirty="0"/>
              <a:t>Volume and file count include the data products deleted from archive </a:t>
            </a:r>
          </a:p>
        </p:txBody>
      </p:sp>
      <p:pic>
        <p:nvPicPr>
          <p:cNvPr id="10" name="Picture 9">
            <a:extLst>
              <a:ext uri="{FF2B5EF4-FFF2-40B4-BE49-F238E27FC236}">
                <a16:creationId xmlns:a16="http://schemas.microsoft.com/office/drawing/2014/main" id="{C4165D62-44EE-D429-FC92-CC9B85D203F4}"/>
              </a:ext>
            </a:extLst>
          </p:cNvPr>
          <p:cNvPicPr>
            <a:picLocks noChangeAspect="1"/>
          </p:cNvPicPr>
          <p:nvPr/>
        </p:nvPicPr>
        <p:blipFill>
          <a:blip r:embed="rId3"/>
          <a:stretch>
            <a:fillRect/>
          </a:stretch>
        </p:blipFill>
        <p:spPr>
          <a:xfrm>
            <a:off x="128016" y="1158036"/>
            <a:ext cx="5434584" cy="4556964"/>
          </a:xfrm>
          <a:prstGeom prst="rect">
            <a:avLst/>
          </a:prstGeom>
        </p:spPr>
      </p:pic>
      <p:pic>
        <p:nvPicPr>
          <p:cNvPr id="11" name="Picture 10">
            <a:extLst>
              <a:ext uri="{FF2B5EF4-FFF2-40B4-BE49-F238E27FC236}">
                <a16:creationId xmlns:a16="http://schemas.microsoft.com/office/drawing/2014/main" id="{EF404201-6C72-13F0-60F9-A62073DF681C}"/>
              </a:ext>
            </a:extLst>
          </p:cNvPr>
          <p:cNvPicPr>
            <a:picLocks noChangeAspect="1"/>
          </p:cNvPicPr>
          <p:nvPr/>
        </p:nvPicPr>
        <p:blipFill>
          <a:blip r:embed="rId4"/>
          <a:stretch>
            <a:fillRect/>
          </a:stretch>
        </p:blipFill>
        <p:spPr>
          <a:xfrm>
            <a:off x="5657582" y="933450"/>
            <a:ext cx="2876818" cy="2798001"/>
          </a:xfrm>
          <a:prstGeom prst="rect">
            <a:avLst/>
          </a:prstGeom>
        </p:spPr>
      </p:pic>
      <p:pic>
        <p:nvPicPr>
          <p:cNvPr id="12" name="Picture 11">
            <a:extLst>
              <a:ext uri="{FF2B5EF4-FFF2-40B4-BE49-F238E27FC236}">
                <a16:creationId xmlns:a16="http://schemas.microsoft.com/office/drawing/2014/main" id="{C959DEEE-CB5D-62F6-8964-6FF2DBEA58F0}"/>
              </a:ext>
            </a:extLst>
          </p:cNvPr>
          <p:cNvPicPr>
            <a:picLocks noChangeAspect="1"/>
          </p:cNvPicPr>
          <p:nvPr/>
        </p:nvPicPr>
        <p:blipFill>
          <a:blip r:embed="rId5"/>
          <a:stretch>
            <a:fillRect/>
          </a:stretch>
        </p:blipFill>
        <p:spPr>
          <a:xfrm>
            <a:off x="5657582" y="3731451"/>
            <a:ext cx="2876818" cy="259314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a:xfrm>
            <a:off x="3124200" y="6370891"/>
            <a:ext cx="2895600" cy="476250"/>
          </a:xfrm>
        </p:spPr>
        <p:txBody>
          <a:bodyPr/>
          <a:lstStyle/>
          <a:p>
            <a:r>
              <a:rPr lang="en-US"/>
              <a:t>FY2023 Annual Report</a:t>
            </a:r>
            <a:endParaRPr lang="en-US" dirty="0"/>
          </a:p>
        </p:txBody>
      </p:sp>
      <p:sp>
        <p:nvSpPr>
          <p:cNvPr id="4" name="Slide Number Placeholder 3"/>
          <p:cNvSpPr>
            <a:spLocks noGrp="1"/>
          </p:cNvSpPr>
          <p:nvPr>
            <p:ph type="sldNum" sz="quarter" idx="12"/>
          </p:nvPr>
        </p:nvSpPr>
        <p:spPr>
          <a:xfrm>
            <a:off x="6629400" y="6370891"/>
            <a:ext cx="2133600" cy="476250"/>
          </a:xfrm>
        </p:spPr>
        <p:txBody>
          <a:bodyPr/>
          <a:lstStyle/>
          <a:p>
            <a:fld id="{F9EE67B7-608E-4AD9-AF64-FF488EC2DE5B}" type="slidenum">
              <a:rPr lang="en-US" smtClean="0"/>
              <a:pPr/>
              <a:t>26</a:t>
            </a:fld>
            <a:endParaRPr lang="en-US" dirty="0"/>
          </a:p>
        </p:txBody>
      </p:sp>
      <p:sp>
        <p:nvSpPr>
          <p:cNvPr id="8" name="Rectangle 2"/>
          <p:cNvSpPr txBox="1">
            <a:spLocks noChangeArrowheads="1"/>
          </p:cNvSpPr>
          <p:nvPr/>
        </p:nvSpPr>
        <p:spPr>
          <a:xfrm>
            <a:off x="76200" y="67056"/>
            <a:ext cx="8991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TextBox 8"/>
          <p:cNvSpPr txBox="1"/>
          <p:nvPr/>
        </p:nvSpPr>
        <p:spPr>
          <a:xfrm>
            <a:off x="987988" y="3836712"/>
            <a:ext cx="6917278" cy="784830"/>
          </a:xfrm>
          <a:prstGeom prst="rect">
            <a:avLst/>
          </a:prstGeom>
          <a:noFill/>
        </p:spPr>
        <p:txBody>
          <a:bodyPr wrap="none" rtlCol="0">
            <a:spAutoFit/>
          </a:bodyPr>
          <a:lstStyle/>
          <a:p>
            <a:r>
              <a:rPr lang="en-US" sz="900" dirty="0"/>
              <a:t>*   Excludes metadata</a:t>
            </a:r>
          </a:p>
          <a:p>
            <a:r>
              <a:rPr lang="en-US" sz="900" dirty="0"/>
              <a:t>** Represents the number of unique IP hosts/e-mail addresses used to retrieve NRT products, excluding registered users</a:t>
            </a:r>
          </a:p>
          <a:p>
            <a:r>
              <a:rPr lang="en-US" sz="900" dirty="0"/>
              <a:t>*** Represents the number of the registered users who retrieved data for each instrument. It must be noted that sum of theses users</a:t>
            </a:r>
          </a:p>
          <a:p>
            <a:r>
              <a:rPr lang="en-US" sz="900" dirty="0"/>
              <a:t>       may be greater than the total number of unique registered users since one user could retrieve data for multiple instruments</a:t>
            </a:r>
          </a:p>
          <a:p>
            <a:r>
              <a:rPr lang="en-US" sz="900" dirty="0"/>
              <a:t>1 These products do not have any mission or instrument mapping but have been distributed, such as ancillary data.</a:t>
            </a:r>
          </a:p>
        </p:txBody>
      </p:sp>
      <p:sp>
        <p:nvSpPr>
          <p:cNvPr id="10" name="Rectangle 3"/>
          <p:cNvSpPr txBox="1">
            <a:spLocks noChangeArrowheads="1"/>
          </p:cNvSpPr>
          <p:nvPr/>
        </p:nvSpPr>
        <p:spPr>
          <a:xfrm>
            <a:off x="76200" y="654050"/>
            <a:ext cx="8534400" cy="990600"/>
          </a:xfrm>
          <a:prstGeom prst="rect">
            <a:avLst/>
          </a:prstGeom>
        </p:spPr>
        <p:txBody>
          <a:bodyPr/>
          <a:lstStyle/>
          <a:p>
            <a:pPr marL="457200" lvl="0">
              <a:spcBef>
                <a:spcPct val="20000"/>
              </a:spcBef>
              <a:tabLst>
                <a:tab pos="577850" algn="l"/>
              </a:tabLst>
            </a:pPr>
            <a:r>
              <a:rPr lang="en-US" sz="1400" kern="0" dirty="0">
                <a:latin typeface="+mn-lt"/>
                <a:cs typeface="ヒラギノ角ゴ Pro W3" pitchFamily="-65" charset="-128"/>
              </a:rPr>
              <a:t>Near Real-time (NRT) Distribution provides the amount of data successfully distributed to registered users of the Land Atmosphere Near Real-time Capability for EOS (LANCE). LANCE provides access to near real-time data (&lt;3 hours from observation). Metrics for distribution volume, numbers of files distributed, and users are presented.</a:t>
            </a:r>
            <a:endParaRPr kumimoji="0" lang="en-US" sz="14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11" name="Picture 10">
            <a:extLst>
              <a:ext uri="{FF2B5EF4-FFF2-40B4-BE49-F238E27FC236}">
                <a16:creationId xmlns:a16="http://schemas.microsoft.com/office/drawing/2014/main" id="{8BC290D9-07DB-7B7B-7C1F-B80BEFF02AF7}"/>
              </a:ext>
            </a:extLst>
          </p:cNvPr>
          <p:cNvPicPr>
            <a:picLocks noChangeAspect="1"/>
          </p:cNvPicPr>
          <p:nvPr/>
        </p:nvPicPr>
        <p:blipFill>
          <a:blip r:embed="rId3"/>
          <a:stretch>
            <a:fillRect/>
          </a:stretch>
        </p:blipFill>
        <p:spPr>
          <a:xfrm>
            <a:off x="919466" y="4621542"/>
            <a:ext cx="3652534" cy="1798891"/>
          </a:xfrm>
          <a:prstGeom prst="rect">
            <a:avLst/>
          </a:prstGeom>
        </p:spPr>
      </p:pic>
      <p:pic>
        <p:nvPicPr>
          <p:cNvPr id="12" name="Picture 11">
            <a:extLst>
              <a:ext uri="{FF2B5EF4-FFF2-40B4-BE49-F238E27FC236}">
                <a16:creationId xmlns:a16="http://schemas.microsoft.com/office/drawing/2014/main" id="{82B0A26A-313C-0FD5-CCD7-73F6F0D59AE7}"/>
              </a:ext>
            </a:extLst>
          </p:cNvPr>
          <p:cNvPicPr>
            <a:picLocks noChangeAspect="1"/>
          </p:cNvPicPr>
          <p:nvPr/>
        </p:nvPicPr>
        <p:blipFill>
          <a:blip r:embed="rId4"/>
          <a:stretch>
            <a:fillRect/>
          </a:stretch>
        </p:blipFill>
        <p:spPr>
          <a:xfrm>
            <a:off x="4704332" y="4600867"/>
            <a:ext cx="3269455" cy="1770024"/>
          </a:xfrm>
          <a:prstGeom prst="rect">
            <a:avLst/>
          </a:prstGeom>
        </p:spPr>
      </p:pic>
      <p:pic>
        <p:nvPicPr>
          <p:cNvPr id="5" name="Picture 4">
            <a:extLst>
              <a:ext uri="{FF2B5EF4-FFF2-40B4-BE49-F238E27FC236}">
                <a16:creationId xmlns:a16="http://schemas.microsoft.com/office/drawing/2014/main" id="{AA6A3526-12D1-44DA-AC5E-19D763E28287}"/>
              </a:ext>
            </a:extLst>
          </p:cNvPr>
          <p:cNvPicPr>
            <a:picLocks noChangeAspect="1"/>
          </p:cNvPicPr>
          <p:nvPr/>
        </p:nvPicPr>
        <p:blipFill>
          <a:blip r:embed="rId5"/>
          <a:stretch>
            <a:fillRect/>
          </a:stretch>
        </p:blipFill>
        <p:spPr>
          <a:xfrm>
            <a:off x="1553695" y="1511665"/>
            <a:ext cx="6036610" cy="234543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127000" y="-304800"/>
            <a:ext cx="9067800" cy="1295400"/>
          </a:xfrm>
        </p:spPr>
        <p:txBody>
          <a:bodyPr/>
          <a:lstStyle/>
          <a:p>
            <a:r>
              <a:rPr lang="en-US" sz="3600" b="1" dirty="0"/>
              <a:t>Digital Object Identifier Summary</a:t>
            </a:r>
          </a:p>
        </p:txBody>
      </p:sp>
      <p:sp>
        <p:nvSpPr>
          <p:cNvPr id="9" name="Slide Number Placeholder 8"/>
          <p:cNvSpPr>
            <a:spLocks noGrp="1"/>
          </p:cNvSpPr>
          <p:nvPr>
            <p:ph type="sldNum" sz="quarter" idx="12"/>
          </p:nvPr>
        </p:nvSpPr>
        <p:spPr>
          <a:xfrm>
            <a:off x="6858000" y="6305550"/>
            <a:ext cx="2133600" cy="476250"/>
          </a:xfrm>
        </p:spPr>
        <p:txBody>
          <a:bodyPr/>
          <a:lstStyle/>
          <a:p>
            <a:fld id="{1BD978AB-B455-45F6-8BE5-C7E6F2297C96}" type="slidenum">
              <a:rPr lang="en-US" smtClean="0"/>
              <a:pPr/>
              <a:t>27</a:t>
            </a:fld>
            <a:endParaRPr lang="en-US" dirty="0"/>
          </a:p>
        </p:txBody>
      </p:sp>
      <p:sp>
        <p:nvSpPr>
          <p:cNvPr id="37893" name="Date Placeholder 6"/>
          <p:cNvSpPr>
            <a:spLocks noGrp="1"/>
          </p:cNvSpPr>
          <p:nvPr>
            <p:ph type="dt" sz="quarter" idx="10"/>
          </p:nvPr>
        </p:nvSpPr>
        <p:spPr>
          <a:noFill/>
        </p:spPr>
        <p:txBody>
          <a:bodyPr/>
          <a:lstStyle/>
          <a:p>
            <a:r>
              <a:rPr lang="en-US"/>
              <a:t>November 2023</a:t>
            </a:r>
            <a:endParaRPr lang="en-US" dirty="0"/>
          </a:p>
        </p:txBody>
      </p:sp>
      <p:sp>
        <p:nvSpPr>
          <p:cNvPr id="37894" name="Footer Placeholder 7"/>
          <p:cNvSpPr>
            <a:spLocks noGrp="1"/>
          </p:cNvSpPr>
          <p:nvPr>
            <p:ph type="ftr" sz="quarter" idx="11"/>
          </p:nvPr>
        </p:nvSpPr>
        <p:spPr>
          <a:noFill/>
        </p:spPr>
        <p:txBody>
          <a:bodyPr/>
          <a:lstStyle/>
          <a:p>
            <a:r>
              <a:rPr lang="en-US"/>
              <a:t>FY2023 Annual Report</a:t>
            </a:r>
            <a:endParaRPr lang="en-US" dirty="0"/>
          </a:p>
        </p:txBody>
      </p:sp>
      <p:pic>
        <p:nvPicPr>
          <p:cNvPr id="3" name="Picture 2">
            <a:extLst>
              <a:ext uri="{FF2B5EF4-FFF2-40B4-BE49-F238E27FC236}">
                <a16:creationId xmlns:a16="http://schemas.microsoft.com/office/drawing/2014/main" id="{E929A434-56D9-360C-A1C9-272D55E8284A}"/>
              </a:ext>
            </a:extLst>
          </p:cNvPr>
          <p:cNvPicPr>
            <a:picLocks noChangeAspect="1"/>
          </p:cNvPicPr>
          <p:nvPr/>
        </p:nvPicPr>
        <p:blipFill>
          <a:blip r:embed="rId3"/>
          <a:stretch>
            <a:fillRect/>
          </a:stretch>
        </p:blipFill>
        <p:spPr>
          <a:xfrm>
            <a:off x="304800" y="990600"/>
            <a:ext cx="8534400" cy="5378121"/>
          </a:xfrm>
          <a:prstGeom prst="rect">
            <a:avLst/>
          </a:prstGeom>
        </p:spPr>
      </p:pic>
      <p:pic>
        <p:nvPicPr>
          <p:cNvPr id="4" name="Picture 3">
            <a:extLst>
              <a:ext uri="{FF2B5EF4-FFF2-40B4-BE49-F238E27FC236}">
                <a16:creationId xmlns:a16="http://schemas.microsoft.com/office/drawing/2014/main" id="{34603320-0D8D-54B4-7DFF-7C537DCFBC00}"/>
              </a:ext>
            </a:extLst>
          </p:cNvPr>
          <p:cNvPicPr>
            <a:picLocks noChangeAspect="1"/>
          </p:cNvPicPr>
          <p:nvPr/>
        </p:nvPicPr>
        <p:blipFill>
          <a:blip r:embed="rId4"/>
          <a:stretch>
            <a:fillRect/>
          </a:stretch>
        </p:blipFill>
        <p:spPr>
          <a:xfrm>
            <a:off x="4724400" y="1679255"/>
            <a:ext cx="3689074" cy="2501066"/>
          </a:xfrm>
          <a:prstGeom prst="rect">
            <a:avLst/>
          </a:prstGeom>
        </p:spPr>
      </p:pic>
    </p:spTree>
    <p:extLst>
      <p:ext uri="{BB962C8B-B14F-4D97-AF65-F5344CB8AC3E}">
        <p14:creationId xmlns:p14="http://schemas.microsoft.com/office/powerpoint/2010/main" val="1145387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57200" y="0"/>
            <a:ext cx="8209165" cy="851452"/>
          </a:xfrm>
        </p:spPr>
        <p:txBody>
          <a:bodyPr/>
          <a:lstStyle/>
          <a:p>
            <a:r>
              <a:rPr lang="en-US" sz="3600" b="1" dirty="0"/>
              <a:t>Digital Object Identifier Summary</a:t>
            </a:r>
          </a:p>
        </p:txBody>
      </p:sp>
      <p:sp>
        <p:nvSpPr>
          <p:cNvPr id="9" name="Slide Number Placeholder 8"/>
          <p:cNvSpPr>
            <a:spLocks noGrp="1"/>
          </p:cNvSpPr>
          <p:nvPr>
            <p:ph type="sldNum" sz="quarter" idx="12"/>
          </p:nvPr>
        </p:nvSpPr>
        <p:spPr/>
        <p:txBody>
          <a:bodyPr/>
          <a:lstStyle/>
          <a:p>
            <a:fld id="{1BD978AB-B455-45F6-8BE5-C7E6F2297C96}" type="slidenum">
              <a:rPr lang="en-US" smtClean="0"/>
              <a:pPr/>
              <a:t>28</a:t>
            </a:fld>
            <a:endParaRPr lang="en-US" dirty="0"/>
          </a:p>
        </p:txBody>
      </p:sp>
      <p:sp>
        <p:nvSpPr>
          <p:cNvPr id="37893" name="Date Placeholder 6"/>
          <p:cNvSpPr>
            <a:spLocks noGrp="1"/>
          </p:cNvSpPr>
          <p:nvPr>
            <p:ph type="dt" sz="quarter" idx="10"/>
          </p:nvPr>
        </p:nvSpPr>
        <p:spPr>
          <a:noFill/>
        </p:spPr>
        <p:txBody>
          <a:bodyPr/>
          <a:lstStyle/>
          <a:p>
            <a:r>
              <a:rPr lang="en-US"/>
              <a:t>November 2023</a:t>
            </a:r>
            <a:endParaRPr lang="en-US" dirty="0"/>
          </a:p>
        </p:txBody>
      </p:sp>
      <p:sp>
        <p:nvSpPr>
          <p:cNvPr id="37894" name="Footer Placeholder 7"/>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795006F3-4FBC-E413-C68C-E94CF038E4DB}"/>
              </a:ext>
            </a:extLst>
          </p:cNvPr>
          <p:cNvPicPr>
            <a:picLocks noChangeAspect="1"/>
          </p:cNvPicPr>
          <p:nvPr/>
        </p:nvPicPr>
        <p:blipFill>
          <a:blip r:embed="rId3"/>
          <a:stretch>
            <a:fillRect/>
          </a:stretch>
        </p:blipFill>
        <p:spPr>
          <a:xfrm>
            <a:off x="941461" y="986088"/>
            <a:ext cx="7350530" cy="5319462"/>
          </a:xfrm>
          <a:prstGeom prst="rect">
            <a:avLst/>
          </a:prstGeom>
        </p:spPr>
      </p:pic>
    </p:spTree>
    <p:extLst>
      <p:ext uri="{BB962C8B-B14F-4D97-AF65-F5344CB8AC3E}">
        <p14:creationId xmlns:p14="http://schemas.microsoft.com/office/powerpoint/2010/main" val="122412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57200" y="22814"/>
            <a:ext cx="8603974" cy="886966"/>
          </a:xfrm>
        </p:spPr>
        <p:txBody>
          <a:bodyPr/>
          <a:lstStyle/>
          <a:p>
            <a:r>
              <a:rPr lang="en-US" sz="3600" b="1" dirty="0" err="1"/>
              <a:t>Earthdata</a:t>
            </a:r>
            <a:r>
              <a:rPr lang="en-US" sz="3600" b="1" dirty="0"/>
              <a:t> Cloud Archive Metrics</a:t>
            </a:r>
          </a:p>
        </p:txBody>
      </p:sp>
      <p:sp>
        <p:nvSpPr>
          <p:cNvPr id="9" name="Slide Number Placeholder 8"/>
          <p:cNvSpPr>
            <a:spLocks noGrp="1"/>
          </p:cNvSpPr>
          <p:nvPr>
            <p:ph type="sldNum" sz="quarter" idx="12"/>
          </p:nvPr>
        </p:nvSpPr>
        <p:spPr/>
        <p:txBody>
          <a:bodyPr/>
          <a:lstStyle/>
          <a:p>
            <a:fld id="{1BD978AB-B455-45F6-8BE5-C7E6F2297C96}" type="slidenum">
              <a:rPr lang="en-US"/>
              <a:pPr/>
              <a:t>29</a:t>
            </a:fld>
            <a:endParaRPr lang="en-US" dirty="0"/>
          </a:p>
        </p:txBody>
      </p:sp>
      <p:sp>
        <p:nvSpPr>
          <p:cNvPr id="37893" name="Date Placeholder 6"/>
          <p:cNvSpPr>
            <a:spLocks noGrp="1"/>
          </p:cNvSpPr>
          <p:nvPr>
            <p:ph type="dt" sz="quarter" idx="10"/>
          </p:nvPr>
        </p:nvSpPr>
        <p:spPr>
          <a:noFill/>
        </p:spPr>
        <p:txBody>
          <a:bodyPr/>
          <a:lstStyle/>
          <a:p>
            <a:r>
              <a:rPr lang="en-US"/>
              <a:t>November 2023</a:t>
            </a:r>
            <a:endParaRPr lang="en-US" dirty="0"/>
          </a:p>
        </p:txBody>
      </p:sp>
      <p:sp>
        <p:nvSpPr>
          <p:cNvPr id="37894" name="Footer Placeholder 7"/>
          <p:cNvSpPr>
            <a:spLocks noGrp="1"/>
          </p:cNvSpPr>
          <p:nvPr>
            <p:ph type="ftr" sz="quarter" idx="11"/>
          </p:nvPr>
        </p:nvSpPr>
        <p:spPr>
          <a:noFill/>
        </p:spPr>
        <p:txBody>
          <a:bodyPr/>
          <a:lstStyle/>
          <a:p>
            <a:r>
              <a:rPr lang="en-US"/>
              <a:t>FY2023 Annual Report</a:t>
            </a:r>
            <a:endParaRPr lang="en-US" dirty="0"/>
          </a:p>
        </p:txBody>
      </p:sp>
      <p:pic>
        <p:nvPicPr>
          <p:cNvPr id="3" name="Picture 2">
            <a:extLst>
              <a:ext uri="{FF2B5EF4-FFF2-40B4-BE49-F238E27FC236}">
                <a16:creationId xmlns:a16="http://schemas.microsoft.com/office/drawing/2014/main" id="{9A09A630-35EE-BEE1-A4BC-2680135257B0}"/>
              </a:ext>
            </a:extLst>
          </p:cNvPr>
          <p:cNvPicPr>
            <a:picLocks noChangeAspect="1"/>
          </p:cNvPicPr>
          <p:nvPr/>
        </p:nvPicPr>
        <p:blipFill>
          <a:blip r:embed="rId3"/>
          <a:stretch>
            <a:fillRect/>
          </a:stretch>
        </p:blipFill>
        <p:spPr>
          <a:xfrm>
            <a:off x="660400" y="4404468"/>
            <a:ext cx="7772400" cy="1920132"/>
          </a:xfrm>
          <a:prstGeom prst="rect">
            <a:avLst/>
          </a:prstGeom>
        </p:spPr>
      </p:pic>
      <p:pic>
        <p:nvPicPr>
          <p:cNvPr id="6" name="Picture 5">
            <a:extLst>
              <a:ext uri="{FF2B5EF4-FFF2-40B4-BE49-F238E27FC236}">
                <a16:creationId xmlns:a16="http://schemas.microsoft.com/office/drawing/2014/main" id="{BD8505BB-AA1C-4A26-AD50-62226D647A7B}"/>
              </a:ext>
            </a:extLst>
          </p:cNvPr>
          <p:cNvPicPr>
            <a:picLocks noChangeAspect="1"/>
          </p:cNvPicPr>
          <p:nvPr/>
        </p:nvPicPr>
        <p:blipFill>
          <a:blip r:embed="rId4"/>
          <a:stretch>
            <a:fillRect/>
          </a:stretch>
        </p:blipFill>
        <p:spPr>
          <a:xfrm>
            <a:off x="590826" y="990600"/>
            <a:ext cx="7841974" cy="3296982"/>
          </a:xfrm>
          <a:prstGeom prst="rect">
            <a:avLst/>
          </a:prstGeom>
        </p:spPr>
      </p:pic>
    </p:spTree>
    <p:extLst>
      <p:ext uri="{BB962C8B-B14F-4D97-AF65-F5344CB8AC3E}">
        <p14:creationId xmlns:p14="http://schemas.microsoft.com/office/powerpoint/2010/main" val="1585479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64573" y="6626"/>
            <a:ext cx="8229600" cy="685800"/>
          </a:xfrm>
        </p:spPr>
        <p:txBody>
          <a:bodyPr/>
          <a:lstStyle/>
          <a:p>
            <a:pPr eaLnBrk="1" hangingPunct="1"/>
            <a:r>
              <a:rPr lang="en-US" sz="3600" b="1" dirty="0"/>
              <a:t>Introduction</a:t>
            </a:r>
          </a:p>
        </p:txBody>
      </p:sp>
      <p:sp>
        <p:nvSpPr>
          <p:cNvPr id="20494" name="Date Placeholder 6"/>
          <p:cNvSpPr>
            <a:spLocks noGrp="1"/>
          </p:cNvSpPr>
          <p:nvPr>
            <p:ph type="dt" sz="half" idx="10"/>
          </p:nvPr>
        </p:nvSpPr>
        <p:spPr>
          <a:xfrm>
            <a:off x="228600" y="6313170"/>
            <a:ext cx="2133600" cy="476250"/>
          </a:xfrm>
          <a:noFill/>
        </p:spPr>
        <p:txBody>
          <a:bodyPr/>
          <a:lstStyle/>
          <a:p>
            <a:r>
              <a:rPr lang="en-US"/>
              <a:t>November 2023</a:t>
            </a:r>
            <a:endParaRPr lang="en-US" dirty="0"/>
          </a:p>
        </p:txBody>
      </p:sp>
      <p:sp>
        <p:nvSpPr>
          <p:cNvPr id="20495" name="Footer Placeholder 7"/>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sp>
        <p:nvSpPr>
          <p:cNvPr id="5" name="Slide Number Placeholder 4"/>
          <p:cNvSpPr>
            <a:spLocks noGrp="1"/>
          </p:cNvSpPr>
          <p:nvPr>
            <p:ph type="sldNum" sz="quarter" idx="12"/>
          </p:nvPr>
        </p:nvSpPr>
        <p:spPr>
          <a:xfrm>
            <a:off x="6934200" y="6448426"/>
            <a:ext cx="2133600" cy="476250"/>
          </a:xfrm>
        </p:spPr>
        <p:txBody>
          <a:bodyPr/>
          <a:lstStyle/>
          <a:p>
            <a:fld id="{D1A5130F-31FC-4835-9E3C-20701B795ACA}" type="slidenum">
              <a:rPr lang="en-US"/>
              <a:pPr/>
              <a:t>3</a:t>
            </a:fld>
            <a:endParaRPr lang="en-US" dirty="0"/>
          </a:p>
        </p:txBody>
      </p:sp>
      <p:sp>
        <p:nvSpPr>
          <p:cNvPr id="6" name="TextBox 5">
            <a:extLst>
              <a:ext uri="{FF2B5EF4-FFF2-40B4-BE49-F238E27FC236}">
                <a16:creationId xmlns:a16="http://schemas.microsoft.com/office/drawing/2014/main" id="{DDF9DFDA-DF10-10B3-B955-FF1244ED5178}"/>
              </a:ext>
            </a:extLst>
          </p:cNvPr>
          <p:cNvSpPr txBox="1"/>
          <p:nvPr/>
        </p:nvSpPr>
        <p:spPr>
          <a:xfrm>
            <a:off x="580506" y="710288"/>
            <a:ext cx="8098536" cy="5509200"/>
          </a:xfrm>
          <a:prstGeom prst="rect">
            <a:avLst/>
          </a:prstGeom>
          <a:noFill/>
        </p:spPr>
        <p:txBody>
          <a:bodyPr wrap="square">
            <a:spAutoFit/>
          </a:bodyPr>
          <a:lstStyle/>
          <a:p>
            <a:r>
              <a:rPr lang="en-US" sz="1100" dirty="0"/>
              <a:t>This report presents statistics on data metrics and web activities at the EOSDIS DAACs during Fiscal Year 2023 (October 1, 2022 through September 30, 2023) from the Earth Science Data and Information System (ESDIS) Metrics System (EMS).	</a:t>
            </a:r>
          </a:p>
          <a:p>
            <a:r>
              <a:rPr lang="en-US" sz="1100" dirty="0"/>
              <a:t>EMS supports the ESDIS project management by collecting and organizing various metrics from the Earth Observing System (EOS) Data and Information System (DIS) DAACs and other sources.  The EMS collects and presents data on the usage of products and services delivered via the Internet or managed in EOSDIS archives.	</a:t>
            </a:r>
          </a:p>
          <a:p>
            <a:endParaRPr lang="en-US" sz="1100" dirty="0"/>
          </a:p>
          <a:p>
            <a:r>
              <a:rPr lang="en-US" sz="1100" dirty="0"/>
              <a:t>EMS consists of a Data Metrics component and a Web Metrics component.  The Data Metrics component provides statistics on data ingest, archive and distribution plus data users profile information. The Web Metrics component provides statistics on web site visits, views and visitors with a variety of related parameters.	</a:t>
            </a:r>
          </a:p>
          <a:p>
            <a:endParaRPr lang="en-US" sz="1100" dirty="0"/>
          </a:p>
          <a:p>
            <a:r>
              <a:rPr lang="en-US" sz="1100" dirty="0"/>
              <a:t>This report contains tables and graphs of FY2023 statistics and comparisons to previous years.  Values for previous fiscal years are produced from EMS unless noted otherwise.  Summary tables, text, graphs, and more detailed statistics tables are also included. As before, metrics for the Near Real-Time (NRT) products are presented in a separate worksheet that includes unregistered users distribution and a separate summary table for NRT products, called </a:t>
            </a:r>
            <a:r>
              <a:rPr lang="en-US" sz="1100" dirty="0" err="1"/>
              <a:t>LANCE_Summary</a:t>
            </a:r>
            <a:r>
              <a:rPr lang="en-US" sz="1100" dirty="0"/>
              <a:t>, is included. Note that NRT metrics are used in the distribution trend analyses presented in this report. All bots-related distributions (downloads by Internet search engines for indexing purposes) are included. Also, the data from all S-NPP instruments archived and distributed by ASDC, MODAPS, and OB.DAAC have been included. This year's report include a  tab "Top_10_Country_with_NRT" that provides graphical data representation of the data distribution to various countries. This report also includes three worksheets and one workbook that were added in FY2015 Annual Report: </a:t>
            </a:r>
            <a:r>
              <a:rPr lang="en-US" sz="1100" dirty="0" err="1"/>
              <a:t>i</a:t>
            </a:r>
            <a:r>
              <a:rPr lang="en-US" sz="1100" dirty="0"/>
              <a:t>) </a:t>
            </a:r>
            <a:r>
              <a:rPr lang="en-US" sz="1100" dirty="0" err="1"/>
              <a:t>Distribution_Mission_Instrument</a:t>
            </a:r>
            <a:r>
              <a:rPr lang="en-US" sz="1100" dirty="0"/>
              <a:t>, </a:t>
            </a:r>
            <a:r>
              <a:rPr lang="en-US" sz="1100" dirty="0" err="1"/>
              <a:t>Distribution_Mission_Domain</a:t>
            </a:r>
            <a:r>
              <a:rPr lang="en-US" sz="1100" dirty="0"/>
              <a:t>, and </a:t>
            </a:r>
            <a:r>
              <a:rPr lang="en-US" sz="1100" dirty="0" err="1"/>
              <a:t>Distribution_Mission_Level</a:t>
            </a:r>
            <a:r>
              <a:rPr lang="en-US" sz="1100" dirty="0"/>
              <a:t> showing the distribution details for Terra, Aqua, Aura, Sentinel, GPM, and Aquarius instruments by domain and product levels, and ii) Workbook (FY23Annual_DAAC_Profile) that provides the summary of archive, distribution, and web metrics for individual DAACs and LANCE. In FY 2021 a new tab "</a:t>
            </a:r>
            <a:r>
              <a:rPr lang="en-US" sz="1100" dirty="0" err="1"/>
              <a:t>Earthdata</a:t>
            </a:r>
            <a:r>
              <a:rPr lang="en-US" sz="1100" dirty="0"/>
              <a:t> Cloud” was added that provides summary of metrics from </a:t>
            </a:r>
            <a:r>
              <a:rPr lang="en-US" sz="1100" dirty="0" err="1"/>
              <a:t>Earthdata</a:t>
            </a:r>
            <a:r>
              <a:rPr lang="en-US" sz="1100" dirty="0"/>
              <a:t> Cloud provided by Cloud Metrics Team of EED-3. In FY 2020, a new tab "</a:t>
            </a:r>
            <a:r>
              <a:rPr lang="en-US" sz="1100" dirty="0" err="1"/>
              <a:t>DOI_Summary</a:t>
            </a:r>
            <a:r>
              <a:rPr lang="en-US" sz="1100" dirty="0"/>
              <a:t>" was added that provides details of ESDIS Digital Object Identifiers request processing and status. In FY 2019, web metrics was separated out as another spreadsheet that included metrics from </a:t>
            </a:r>
            <a:r>
              <a:rPr lang="en-US" sz="1100" dirty="0" err="1"/>
              <a:t>NetInsight</a:t>
            </a:r>
            <a:r>
              <a:rPr lang="en-US" sz="1100" dirty="0"/>
              <a:t> and Google Analytics, This report continue to include two  worksheets titled  '</a:t>
            </a:r>
            <a:r>
              <a:rPr lang="en-US" sz="1100" dirty="0" err="1"/>
              <a:t>Earthdata</a:t>
            </a:r>
            <a:r>
              <a:rPr lang="en-US" sz="1100" dirty="0"/>
              <a:t> Systems' and '</a:t>
            </a:r>
            <a:r>
              <a:rPr lang="en-US" sz="1100" dirty="0" err="1"/>
              <a:t>Worldview_WebMetrics</a:t>
            </a:r>
            <a:r>
              <a:rPr lang="en-US" sz="1100" dirty="0"/>
              <a:t>'. </a:t>
            </a:r>
            <a:r>
              <a:rPr lang="en-US" sz="1100" dirty="0" err="1"/>
              <a:t>Earthdata</a:t>
            </a:r>
            <a:r>
              <a:rPr lang="en-US" sz="1100" dirty="0"/>
              <a:t> Systems provides metrics on the </a:t>
            </a:r>
            <a:r>
              <a:rPr lang="en-US" sz="1100" dirty="0" err="1"/>
              <a:t>Earthdata</a:t>
            </a:r>
            <a:r>
              <a:rPr lang="en-US" sz="1100" dirty="0"/>
              <a:t> login, data collections and granules metadata submitted to Common Metadata </a:t>
            </a:r>
            <a:r>
              <a:rPr lang="en-US" sz="1100" dirty="0" err="1"/>
              <a:t>Repoistory</a:t>
            </a:r>
            <a:r>
              <a:rPr lang="en-US" sz="1100" dirty="0"/>
              <a:t> (CMR), and </a:t>
            </a:r>
            <a:r>
              <a:rPr lang="en-US" sz="1100" dirty="0" err="1"/>
              <a:t>Earthdata</a:t>
            </a:r>
            <a:r>
              <a:rPr lang="en-US" sz="1100" dirty="0"/>
              <a:t> search client sessions/acquisitions. These reports were provided by the EED-3 staff. </a:t>
            </a:r>
            <a:r>
              <a:rPr lang="en-US" sz="1100" dirty="0" err="1"/>
              <a:t>Worldview_WebMetrics</a:t>
            </a:r>
            <a:r>
              <a:rPr lang="en-US" sz="1100" dirty="0"/>
              <a:t> provides the metrics on the number of visits, views, and visitors accessing worldview. In FY 20, </a:t>
            </a:r>
            <a:r>
              <a:rPr lang="en-US" sz="1100" dirty="0" err="1"/>
              <a:t>NetInsight</a:t>
            </a:r>
            <a:r>
              <a:rPr lang="en-US" sz="1100" dirty="0"/>
              <a:t> was decommissioned and web metrics are now from Google Analytics only.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57200" y="56598"/>
            <a:ext cx="8529886" cy="838200"/>
          </a:xfrm>
        </p:spPr>
        <p:txBody>
          <a:bodyPr/>
          <a:lstStyle/>
          <a:p>
            <a:r>
              <a:rPr lang="en-US" sz="3600" b="1" dirty="0" err="1"/>
              <a:t>Earthdata</a:t>
            </a:r>
            <a:r>
              <a:rPr lang="en-US" sz="3600" b="1" dirty="0"/>
              <a:t> Cloud Distribution Metrics</a:t>
            </a:r>
          </a:p>
        </p:txBody>
      </p:sp>
      <p:sp>
        <p:nvSpPr>
          <p:cNvPr id="9" name="Slide Number Placeholder 8"/>
          <p:cNvSpPr>
            <a:spLocks noGrp="1"/>
          </p:cNvSpPr>
          <p:nvPr>
            <p:ph type="sldNum" sz="quarter" idx="12"/>
          </p:nvPr>
        </p:nvSpPr>
        <p:spPr/>
        <p:txBody>
          <a:bodyPr/>
          <a:lstStyle/>
          <a:p>
            <a:fld id="{1BD978AB-B455-45F6-8BE5-C7E6F2297C96}" type="slidenum">
              <a:rPr lang="en-US"/>
              <a:pPr/>
              <a:t>30</a:t>
            </a:fld>
            <a:endParaRPr lang="en-US" dirty="0"/>
          </a:p>
        </p:txBody>
      </p:sp>
      <p:sp>
        <p:nvSpPr>
          <p:cNvPr id="37893" name="Date Placeholder 6"/>
          <p:cNvSpPr>
            <a:spLocks noGrp="1"/>
          </p:cNvSpPr>
          <p:nvPr>
            <p:ph type="dt" sz="quarter" idx="10"/>
          </p:nvPr>
        </p:nvSpPr>
        <p:spPr>
          <a:noFill/>
        </p:spPr>
        <p:txBody>
          <a:bodyPr/>
          <a:lstStyle/>
          <a:p>
            <a:r>
              <a:rPr lang="en-US"/>
              <a:t>November 2023</a:t>
            </a:r>
            <a:endParaRPr lang="en-US" dirty="0"/>
          </a:p>
        </p:txBody>
      </p:sp>
      <p:sp>
        <p:nvSpPr>
          <p:cNvPr id="37894" name="Footer Placeholder 7"/>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56873907-9000-8348-7A57-ABE080E97916}"/>
              </a:ext>
            </a:extLst>
          </p:cNvPr>
          <p:cNvPicPr>
            <a:picLocks noChangeAspect="1"/>
          </p:cNvPicPr>
          <p:nvPr/>
        </p:nvPicPr>
        <p:blipFill>
          <a:blip r:embed="rId3"/>
          <a:stretch>
            <a:fillRect/>
          </a:stretch>
        </p:blipFill>
        <p:spPr>
          <a:xfrm>
            <a:off x="233114" y="4217335"/>
            <a:ext cx="8529886" cy="2107265"/>
          </a:xfrm>
          <a:prstGeom prst="rect">
            <a:avLst/>
          </a:prstGeom>
        </p:spPr>
      </p:pic>
      <p:pic>
        <p:nvPicPr>
          <p:cNvPr id="6" name="Picture 5">
            <a:extLst>
              <a:ext uri="{FF2B5EF4-FFF2-40B4-BE49-F238E27FC236}">
                <a16:creationId xmlns:a16="http://schemas.microsoft.com/office/drawing/2014/main" id="{0D772959-2B60-0F61-3DC2-6800C03B511E}"/>
              </a:ext>
            </a:extLst>
          </p:cNvPr>
          <p:cNvPicPr>
            <a:picLocks noChangeAspect="1"/>
          </p:cNvPicPr>
          <p:nvPr/>
        </p:nvPicPr>
        <p:blipFill>
          <a:blip r:embed="rId4"/>
          <a:stretch>
            <a:fillRect/>
          </a:stretch>
        </p:blipFill>
        <p:spPr>
          <a:xfrm>
            <a:off x="1004765" y="685800"/>
            <a:ext cx="7434755" cy="3266786"/>
          </a:xfrm>
          <a:prstGeom prst="rect">
            <a:avLst/>
          </a:prstGeom>
        </p:spPr>
      </p:pic>
    </p:spTree>
    <p:extLst>
      <p:ext uri="{BB962C8B-B14F-4D97-AF65-F5344CB8AC3E}">
        <p14:creationId xmlns:p14="http://schemas.microsoft.com/office/powerpoint/2010/main" val="171834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336274" y="22380"/>
            <a:ext cx="8693426" cy="721984"/>
          </a:xfrm>
        </p:spPr>
        <p:txBody>
          <a:bodyPr/>
          <a:lstStyle/>
          <a:p>
            <a:r>
              <a:rPr lang="en-US" sz="3600" b="1" dirty="0" err="1"/>
              <a:t>Earthdata</a:t>
            </a:r>
            <a:r>
              <a:rPr lang="en-US" sz="3600" b="1" dirty="0"/>
              <a:t> Cloud User Metrics</a:t>
            </a:r>
          </a:p>
        </p:txBody>
      </p:sp>
      <p:sp>
        <p:nvSpPr>
          <p:cNvPr id="9" name="Slide Number Placeholder 8"/>
          <p:cNvSpPr>
            <a:spLocks noGrp="1"/>
          </p:cNvSpPr>
          <p:nvPr>
            <p:ph type="sldNum" sz="quarter" idx="12"/>
          </p:nvPr>
        </p:nvSpPr>
        <p:spPr/>
        <p:txBody>
          <a:bodyPr/>
          <a:lstStyle/>
          <a:p>
            <a:fld id="{1BD978AB-B455-45F6-8BE5-C7E6F2297C96}" type="slidenum">
              <a:rPr lang="en-US"/>
              <a:pPr/>
              <a:t>31</a:t>
            </a:fld>
            <a:endParaRPr lang="en-US" dirty="0"/>
          </a:p>
        </p:txBody>
      </p:sp>
      <p:sp>
        <p:nvSpPr>
          <p:cNvPr id="37893" name="Date Placeholder 6"/>
          <p:cNvSpPr>
            <a:spLocks noGrp="1"/>
          </p:cNvSpPr>
          <p:nvPr>
            <p:ph type="dt" sz="quarter" idx="10"/>
          </p:nvPr>
        </p:nvSpPr>
        <p:spPr>
          <a:noFill/>
        </p:spPr>
        <p:txBody>
          <a:bodyPr/>
          <a:lstStyle/>
          <a:p>
            <a:r>
              <a:rPr lang="en-US"/>
              <a:t>November 2023</a:t>
            </a:r>
            <a:endParaRPr lang="en-US" dirty="0"/>
          </a:p>
        </p:txBody>
      </p:sp>
      <p:sp>
        <p:nvSpPr>
          <p:cNvPr id="37894" name="Footer Placeholder 7"/>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441241BD-AE34-FB31-0F49-F34CD069B8DA}"/>
              </a:ext>
            </a:extLst>
          </p:cNvPr>
          <p:cNvPicPr>
            <a:picLocks noChangeAspect="1"/>
          </p:cNvPicPr>
          <p:nvPr/>
        </p:nvPicPr>
        <p:blipFill>
          <a:blip r:embed="rId3"/>
          <a:stretch>
            <a:fillRect/>
          </a:stretch>
        </p:blipFill>
        <p:spPr>
          <a:xfrm>
            <a:off x="578125" y="646114"/>
            <a:ext cx="7987750" cy="3223438"/>
          </a:xfrm>
          <a:prstGeom prst="rect">
            <a:avLst/>
          </a:prstGeom>
        </p:spPr>
      </p:pic>
      <p:pic>
        <p:nvPicPr>
          <p:cNvPr id="5" name="Picture 4">
            <a:extLst>
              <a:ext uri="{FF2B5EF4-FFF2-40B4-BE49-F238E27FC236}">
                <a16:creationId xmlns:a16="http://schemas.microsoft.com/office/drawing/2014/main" id="{DF83E0BE-5166-79B0-0D14-6E232AEC1F71}"/>
              </a:ext>
            </a:extLst>
          </p:cNvPr>
          <p:cNvPicPr>
            <a:picLocks noChangeAspect="1"/>
          </p:cNvPicPr>
          <p:nvPr/>
        </p:nvPicPr>
        <p:blipFill>
          <a:blip r:embed="rId4"/>
          <a:stretch>
            <a:fillRect/>
          </a:stretch>
        </p:blipFill>
        <p:spPr>
          <a:xfrm>
            <a:off x="82826" y="4030294"/>
            <a:ext cx="8984974" cy="2219692"/>
          </a:xfrm>
          <a:prstGeom prst="rect">
            <a:avLst/>
          </a:prstGeom>
        </p:spPr>
      </p:pic>
    </p:spTree>
    <p:extLst>
      <p:ext uri="{BB962C8B-B14F-4D97-AF65-F5344CB8AC3E}">
        <p14:creationId xmlns:p14="http://schemas.microsoft.com/office/powerpoint/2010/main" val="401782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1143000" y="314325"/>
            <a:ext cx="6133011" cy="476250"/>
          </a:xfrm>
        </p:spPr>
        <p:txBody>
          <a:bodyPr/>
          <a:lstStyle/>
          <a:p>
            <a:r>
              <a:rPr lang="en-US" sz="3600" b="1" dirty="0"/>
              <a:t>Web Metrics</a:t>
            </a:r>
          </a:p>
        </p:txBody>
      </p:sp>
      <p:sp>
        <p:nvSpPr>
          <p:cNvPr id="9" name="Slide Number Placeholder 8"/>
          <p:cNvSpPr>
            <a:spLocks noGrp="1"/>
          </p:cNvSpPr>
          <p:nvPr>
            <p:ph type="sldNum" sz="quarter" idx="12"/>
          </p:nvPr>
        </p:nvSpPr>
        <p:spPr/>
        <p:txBody>
          <a:bodyPr/>
          <a:lstStyle/>
          <a:p>
            <a:fld id="{1BD978AB-B455-45F6-8BE5-C7E6F2297C96}" type="slidenum">
              <a:rPr lang="en-US"/>
              <a:pPr/>
              <a:t>32</a:t>
            </a:fld>
            <a:endParaRPr lang="en-US" dirty="0"/>
          </a:p>
        </p:txBody>
      </p:sp>
      <p:sp>
        <p:nvSpPr>
          <p:cNvPr id="37892" name="TextBox 9"/>
          <p:cNvSpPr txBox="1">
            <a:spLocks noChangeArrowheads="1"/>
          </p:cNvSpPr>
          <p:nvPr/>
        </p:nvSpPr>
        <p:spPr bwMode="auto">
          <a:xfrm>
            <a:off x="1905000" y="1447800"/>
            <a:ext cx="6172200" cy="2308324"/>
          </a:xfrm>
          <a:prstGeom prst="rect">
            <a:avLst/>
          </a:prstGeom>
          <a:noFill/>
          <a:ln w="9525">
            <a:noFill/>
            <a:miter lim="800000"/>
            <a:headEnd/>
            <a:tailEnd/>
          </a:ln>
        </p:spPr>
        <p:txBody>
          <a:bodyPr wrap="square">
            <a:spAutoFit/>
          </a:bodyPr>
          <a:lstStyle/>
          <a:p>
            <a:pPr marL="639763" indent="-457200">
              <a:buFont typeface="Arial" panose="020B0604020202020204" pitchFamily="34" charset="0"/>
              <a:buChar char="•"/>
            </a:pPr>
            <a:r>
              <a:rPr lang="en-US" sz="2400" b="1" dirty="0"/>
              <a:t>EOSDIS and </a:t>
            </a:r>
            <a:r>
              <a:rPr lang="en-US" sz="2400" b="1" dirty="0" err="1"/>
              <a:t>Earthdata</a:t>
            </a:r>
            <a:endParaRPr lang="en-US" sz="2400" b="1" dirty="0"/>
          </a:p>
          <a:p>
            <a:pPr marL="1096963" lvl="1" indent="-457200">
              <a:buFont typeface="Arial" panose="020B0604020202020204" pitchFamily="34" charset="0"/>
              <a:buChar char="•"/>
            </a:pPr>
            <a:r>
              <a:rPr lang="en-US" sz="2400" b="1" dirty="0"/>
              <a:t>Visitors and Visits</a:t>
            </a:r>
          </a:p>
          <a:p>
            <a:pPr marL="1096963" lvl="1" indent="-457200">
              <a:buFont typeface="Arial" panose="020B0604020202020204" pitchFamily="34" charset="0"/>
              <a:buChar char="•"/>
            </a:pPr>
            <a:r>
              <a:rPr lang="en-US" sz="2400" b="1" dirty="0"/>
              <a:t>Repeat Visitors</a:t>
            </a:r>
          </a:p>
          <a:p>
            <a:pPr marL="1096963" lvl="1" indent="-457200">
              <a:buFont typeface="Arial" panose="020B0604020202020204" pitchFamily="34" charset="0"/>
              <a:buChar char="•"/>
            </a:pPr>
            <a:r>
              <a:rPr lang="en-US" sz="2400" b="1" dirty="0"/>
              <a:t>Top 20 Countries</a:t>
            </a:r>
          </a:p>
          <a:p>
            <a:pPr marL="639763" indent="-457200">
              <a:buFont typeface="Arial" panose="020B0604020202020204" pitchFamily="34" charset="0"/>
              <a:buChar char="•"/>
            </a:pPr>
            <a:r>
              <a:rPr lang="en-US" sz="2400" b="1" dirty="0"/>
              <a:t>LANCE Web Metrics</a:t>
            </a:r>
          </a:p>
          <a:p>
            <a:pPr marL="639763" indent="-457200">
              <a:buFont typeface="Arial" panose="020B0604020202020204" pitchFamily="34" charset="0"/>
              <a:buChar char="•"/>
            </a:pPr>
            <a:r>
              <a:rPr lang="en-US" sz="2400" b="1" dirty="0"/>
              <a:t>Worldview Web Metrics</a:t>
            </a:r>
          </a:p>
        </p:txBody>
      </p:sp>
      <p:sp>
        <p:nvSpPr>
          <p:cNvPr id="37893" name="Date Placeholder 6"/>
          <p:cNvSpPr>
            <a:spLocks noGrp="1"/>
          </p:cNvSpPr>
          <p:nvPr>
            <p:ph type="dt" sz="quarter" idx="10"/>
          </p:nvPr>
        </p:nvSpPr>
        <p:spPr>
          <a:noFill/>
        </p:spPr>
        <p:txBody>
          <a:bodyPr/>
          <a:lstStyle/>
          <a:p>
            <a:r>
              <a:rPr lang="en-US"/>
              <a:t>November 2023</a:t>
            </a:r>
            <a:endParaRPr lang="en-US" dirty="0"/>
          </a:p>
        </p:txBody>
      </p:sp>
      <p:sp>
        <p:nvSpPr>
          <p:cNvPr id="37894" name="Footer Placeholder 7"/>
          <p:cNvSpPr>
            <a:spLocks noGrp="1"/>
          </p:cNvSpPr>
          <p:nvPr>
            <p:ph type="ftr" sz="quarter" idx="11"/>
          </p:nvPr>
        </p:nvSpPr>
        <p:spPr>
          <a:noFill/>
        </p:spPr>
        <p:txBody>
          <a:bodyPr/>
          <a:lstStyle/>
          <a:p>
            <a:r>
              <a:rPr lang="en-US"/>
              <a:t>FY2023 Annual Report</a:t>
            </a:r>
            <a:endParaRPr lang="en-US" dirty="0"/>
          </a:p>
        </p:txBody>
      </p:sp>
    </p:spTree>
    <p:extLst>
      <p:ext uri="{BB962C8B-B14F-4D97-AF65-F5344CB8AC3E}">
        <p14:creationId xmlns:p14="http://schemas.microsoft.com/office/powerpoint/2010/main" val="399577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sz="quarter"/>
          </p:nvPr>
        </p:nvSpPr>
        <p:spPr>
          <a:xfrm>
            <a:off x="457200" y="76319"/>
            <a:ext cx="8229600" cy="685800"/>
          </a:xfrm>
        </p:spPr>
        <p:txBody>
          <a:bodyPr/>
          <a:lstStyle/>
          <a:p>
            <a:r>
              <a:rPr lang="en-US" sz="3600" b="1" dirty="0"/>
              <a:t>Web Visitors and Sessions</a:t>
            </a:r>
          </a:p>
        </p:txBody>
      </p:sp>
      <p:sp>
        <p:nvSpPr>
          <p:cNvPr id="38915" name="TextBox 5"/>
          <p:cNvSpPr txBox="1">
            <a:spLocks noChangeArrowheads="1"/>
          </p:cNvSpPr>
          <p:nvPr/>
        </p:nvSpPr>
        <p:spPr bwMode="auto">
          <a:xfrm>
            <a:off x="143059" y="685800"/>
            <a:ext cx="8857882" cy="1384995"/>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sessions are of less than a second.  All twelve EOSDIS DAACs report web metrics at this time. Note that the sum of monthly visitors could be greater than the number of unique visitor for a given year since one user could be counted more than once if he/she visited the same website in different months. Excludes </a:t>
            </a:r>
            <a:r>
              <a:rPr lang="en-US" sz="1400" dirty="0" err="1"/>
              <a:t>Earthdata</a:t>
            </a:r>
            <a:r>
              <a:rPr lang="en-US" sz="1400" dirty="0"/>
              <a:t> and LANCE website activity.</a:t>
            </a:r>
          </a:p>
        </p:txBody>
      </p:sp>
      <p:sp>
        <p:nvSpPr>
          <p:cNvPr id="7" name="Slide Number Placeholder 6"/>
          <p:cNvSpPr>
            <a:spLocks noGrp="1"/>
          </p:cNvSpPr>
          <p:nvPr>
            <p:ph type="sldNum" sz="quarter" idx="12"/>
          </p:nvPr>
        </p:nvSpPr>
        <p:spPr/>
        <p:txBody>
          <a:bodyPr/>
          <a:lstStyle/>
          <a:p>
            <a:fld id="{49A9DB17-841B-4802-A800-958FB26CB477}" type="slidenum">
              <a:rPr lang="en-US"/>
              <a:pPr/>
              <a:t>33</a:t>
            </a:fld>
            <a:endParaRPr lang="en-US" dirty="0"/>
          </a:p>
        </p:txBody>
      </p:sp>
      <p:sp>
        <p:nvSpPr>
          <p:cNvPr id="38920" name="Date Placeholder 9"/>
          <p:cNvSpPr>
            <a:spLocks noGrp="1"/>
          </p:cNvSpPr>
          <p:nvPr>
            <p:ph type="dt" sz="quarter" idx="10"/>
          </p:nvPr>
        </p:nvSpPr>
        <p:spPr>
          <a:noFill/>
        </p:spPr>
        <p:txBody>
          <a:bodyPr/>
          <a:lstStyle/>
          <a:p>
            <a:r>
              <a:rPr lang="en-US"/>
              <a:t>November 2023</a:t>
            </a:r>
            <a:endParaRPr lang="en-US" dirty="0"/>
          </a:p>
        </p:txBody>
      </p:sp>
      <p:sp>
        <p:nvSpPr>
          <p:cNvPr id="38921" name="Footer Placeholder 10"/>
          <p:cNvSpPr>
            <a:spLocks noGrp="1"/>
          </p:cNvSpPr>
          <p:nvPr>
            <p:ph type="ftr" sz="quarter" idx="11"/>
          </p:nvPr>
        </p:nvSpPr>
        <p:spPr>
          <a:noFill/>
        </p:spPr>
        <p:txBody>
          <a:bodyPr/>
          <a:lstStyle/>
          <a:p>
            <a:r>
              <a:rPr lang="en-US"/>
              <a:t>FY2023 Annual Report</a:t>
            </a:r>
            <a:endParaRPr lang="en-US" dirty="0"/>
          </a:p>
        </p:txBody>
      </p:sp>
      <p:sp>
        <p:nvSpPr>
          <p:cNvPr id="12" name="Title 1">
            <a:extLst>
              <a:ext uri="{FF2B5EF4-FFF2-40B4-BE49-F238E27FC236}">
                <a16:creationId xmlns:a16="http://schemas.microsoft.com/office/drawing/2014/main" id="{7F968613-FDF4-AF4E-A07A-59A59ADBE547}"/>
              </a:ext>
            </a:extLst>
          </p:cNvPr>
          <p:cNvSpPr txBox="1">
            <a:spLocks/>
          </p:cNvSpPr>
          <p:nvPr/>
        </p:nvSpPr>
        <p:spPr bwMode="auto">
          <a:xfrm>
            <a:off x="990600" y="197412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5" name="Rectangle 4">
            <a:extLst>
              <a:ext uri="{FF2B5EF4-FFF2-40B4-BE49-F238E27FC236}">
                <a16:creationId xmlns:a16="http://schemas.microsoft.com/office/drawing/2014/main" id="{EDD74D1C-5E46-414B-81FC-DA10EA9D4C0C}"/>
              </a:ext>
            </a:extLst>
          </p:cNvPr>
          <p:cNvSpPr/>
          <p:nvPr/>
        </p:nvSpPr>
        <p:spPr>
          <a:xfrm>
            <a:off x="143059" y="6003498"/>
            <a:ext cx="4972878" cy="461665"/>
          </a:xfrm>
          <a:prstGeom prst="rect">
            <a:avLst/>
          </a:prstGeom>
        </p:spPr>
        <p:txBody>
          <a:bodyPr wrap="square">
            <a:spAutoFit/>
          </a:bodyPr>
          <a:lstStyle/>
          <a:p>
            <a:r>
              <a:rPr lang="en-US" dirty="0"/>
              <a:t>* Represents the sum of the metrics from all 12 DAACs and excludes </a:t>
            </a:r>
            <a:r>
              <a:rPr lang="en-US" dirty="0" err="1"/>
              <a:t>Earthdata</a:t>
            </a:r>
            <a:r>
              <a:rPr lang="en-US" dirty="0"/>
              <a:t>.</a:t>
            </a:r>
          </a:p>
        </p:txBody>
      </p:sp>
      <p:pic>
        <p:nvPicPr>
          <p:cNvPr id="4" name="Picture 3">
            <a:extLst>
              <a:ext uri="{FF2B5EF4-FFF2-40B4-BE49-F238E27FC236}">
                <a16:creationId xmlns:a16="http://schemas.microsoft.com/office/drawing/2014/main" id="{B4CF8D79-5A54-7B7C-ED35-6C75EA9E3883}"/>
              </a:ext>
            </a:extLst>
          </p:cNvPr>
          <p:cNvPicPr>
            <a:picLocks noChangeAspect="1"/>
          </p:cNvPicPr>
          <p:nvPr/>
        </p:nvPicPr>
        <p:blipFill>
          <a:blip r:embed="rId3"/>
          <a:stretch>
            <a:fillRect/>
          </a:stretch>
        </p:blipFill>
        <p:spPr>
          <a:xfrm>
            <a:off x="228600" y="2461711"/>
            <a:ext cx="3873500" cy="3276600"/>
          </a:xfrm>
          <a:prstGeom prst="rect">
            <a:avLst/>
          </a:prstGeom>
        </p:spPr>
      </p:pic>
      <p:pic>
        <p:nvPicPr>
          <p:cNvPr id="6" name="Picture 5">
            <a:extLst>
              <a:ext uri="{FF2B5EF4-FFF2-40B4-BE49-F238E27FC236}">
                <a16:creationId xmlns:a16="http://schemas.microsoft.com/office/drawing/2014/main" id="{61BFDAB3-1F32-4760-E00A-C38727C1388D}"/>
              </a:ext>
            </a:extLst>
          </p:cNvPr>
          <p:cNvPicPr>
            <a:picLocks noChangeAspect="1"/>
          </p:cNvPicPr>
          <p:nvPr/>
        </p:nvPicPr>
        <p:blipFill>
          <a:blip r:embed="rId4"/>
          <a:stretch>
            <a:fillRect/>
          </a:stretch>
        </p:blipFill>
        <p:spPr>
          <a:xfrm>
            <a:off x="4207145" y="2175733"/>
            <a:ext cx="4844510" cy="356257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34</a:t>
            </a:fld>
            <a:endParaRPr lang="en-US" dirty="0"/>
          </a:p>
        </p:txBody>
      </p:sp>
      <p:sp>
        <p:nvSpPr>
          <p:cNvPr id="6" name="Title 1"/>
          <p:cNvSpPr txBox="1">
            <a:spLocks/>
          </p:cNvSpPr>
          <p:nvPr/>
        </p:nvSpPr>
        <p:spPr>
          <a:xfrm>
            <a:off x="285750" y="78771"/>
            <a:ext cx="85725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Web Visitors and Sessions</a:t>
            </a:r>
          </a:p>
        </p:txBody>
      </p:sp>
      <p:sp>
        <p:nvSpPr>
          <p:cNvPr id="7" name="TextBox 5"/>
          <p:cNvSpPr txBox="1">
            <a:spLocks noChangeArrowheads="1"/>
          </p:cNvSpPr>
          <p:nvPr/>
        </p:nvSpPr>
        <p:spPr bwMode="auto">
          <a:xfrm>
            <a:off x="114300" y="731441"/>
            <a:ext cx="8915400" cy="1169551"/>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visits are of less than a second.  This is for </a:t>
            </a:r>
            <a:r>
              <a:rPr lang="en-US" sz="1400" dirty="0" err="1"/>
              <a:t>Earthdata</a:t>
            </a:r>
            <a:r>
              <a:rPr lang="en-US" sz="1400" dirty="0"/>
              <a:t> website only. Note that the sum of monthly visitors could be greater than the number of unique visitor for a given year since one user could be counted more than once if he/she visited the same website in different months.</a:t>
            </a:r>
          </a:p>
        </p:txBody>
      </p:sp>
      <p:sp>
        <p:nvSpPr>
          <p:cNvPr id="12" name="Title 1">
            <a:extLst>
              <a:ext uri="{FF2B5EF4-FFF2-40B4-BE49-F238E27FC236}">
                <a16:creationId xmlns:a16="http://schemas.microsoft.com/office/drawing/2014/main" id="{D9762F20-20EC-5247-B2D0-31B557CDABD8}"/>
              </a:ext>
            </a:extLst>
          </p:cNvPr>
          <p:cNvSpPr txBox="1">
            <a:spLocks/>
          </p:cNvSpPr>
          <p:nvPr/>
        </p:nvSpPr>
        <p:spPr bwMode="auto">
          <a:xfrm>
            <a:off x="1143000" y="185274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8" name="Picture 7">
            <a:extLst>
              <a:ext uri="{FF2B5EF4-FFF2-40B4-BE49-F238E27FC236}">
                <a16:creationId xmlns:a16="http://schemas.microsoft.com/office/drawing/2014/main" id="{A82DE1DB-DA88-866C-A81D-5CF10BD314DF}"/>
              </a:ext>
            </a:extLst>
          </p:cNvPr>
          <p:cNvPicPr>
            <a:picLocks noChangeAspect="1"/>
          </p:cNvPicPr>
          <p:nvPr/>
        </p:nvPicPr>
        <p:blipFill>
          <a:blip r:embed="rId3"/>
          <a:stretch>
            <a:fillRect/>
          </a:stretch>
        </p:blipFill>
        <p:spPr>
          <a:xfrm>
            <a:off x="137288" y="2327625"/>
            <a:ext cx="4134528" cy="3798933"/>
          </a:xfrm>
          <a:prstGeom prst="rect">
            <a:avLst/>
          </a:prstGeom>
        </p:spPr>
      </p:pic>
      <p:pic>
        <p:nvPicPr>
          <p:cNvPr id="10" name="Picture 9">
            <a:extLst>
              <a:ext uri="{FF2B5EF4-FFF2-40B4-BE49-F238E27FC236}">
                <a16:creationId xmlns:a16="http://schemas.microsoft.com/office/drawing/2014/main" id="{9B35E2A4-4D15-7C5A-5292-8F9D5C68D14F}"/>
              </a:ext>
            </a:extLst>
          </p:cNvPr>
          <p:cNvPicPr>
            <a:picLocks noChangeAspect="1"/>
          </p:cNvPicPr>
          <p:nvPr/>
        </p:nvPicPr>
        <p:blipFill>
          <a:blip r:embed="rId4"/>
          <a:stretch>
            <a:fillRect/>
          </a:stretch>
        </p:blipFill>
        <p:spPr>
          <a:xfrm>
            <a:off x="4358512" y="2292350"/>
            <a:ext cx="4656499" cy="3651250"/>
          </a:xfrm>
          <a:prstGeom prst="rect">
            <a:avLst/>
          </a:prstGeom>
        </p:spPr>
      </p:pic>
    </p:spTree>
    <p:extLst>
      <p:ext uri="{BB962C8B-B14F-4D97-AF65-F5344CB8AC3E}">
        <p14:creationId xmlns:p14="http://schemas.microsoft.com/office/powerpoint/2010/main" val="1690981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sz="quarter"/>
          </p:nvPr>
        </p:nvSpPr>
        <p:spPr>
          <a:xfrm>
            <a:off x="460664" y="147710"/>
            <a:ext cx="8229600" cy="411162"/>
          </a:xfrm>
        </p:spPr>
        <p:txBody>
          <a:bodyPr/>
          <a:lstStyle/>
          <a:p>
            <a:r>
              <a:rPr lang="en-US" sz="3600" b="1" dirty="0"/>
              <a:t>Repeat Web Visitors</a:t>
            </a:r>
          </a:p>
        </p:txBody>
      </p:sp>
      <p:sp>
        <p:nvSpPr>
          <p:cNvPr id="39939" name="Content Placeholder 2"/>
          <p:cNvSpPr>
            <a:spLocks noGrp="1"/>
          </p:cNvSpPr>
          <p:nvPr>
            <p:ph sz="quarter" idx="1"/>
          </p:nvPr>
        </p:nvSpPr>
        <p:spPr>
          <a:xfrm>
            <a:off x="358188" y="699397"/>
            <a:ext cx="8305800" cy="947737"/>
          </a:xfrm>
        </p:spPr>
        <p:txBody>
          <a:bodyPr/>
          <a:lstStyle/>
          <a:p>
            <a:pPr indent="0">
              <a:buFontTx/>
              <a:buNone/>
            </a:pPr>
            <a:r>
              <a:rPr lang="en-US" sz="1400" dirty="0">
                <a:solidFill>
                  <a:srgbClr val="000000"/>
                </a:solidFill>
                <a:cs typeface="Arial" charset="0"/>
              </a:rPr>
              <a:t>EOSDIS Web Visitors are characterized by the number of sessions they make and how frequently they return. Visitors counted in the table below are those that stayed for one minute or more. Repeat Visitors are counted from the start of the Fiscal Year. Metrics data are collected per data center and summed for an EOSDIS total.</a:t>
            </a:r>
            <a:endParaRPr lang="en-US" sz="1400" dirty="0"/>
          </a:p>
        </p:txBody>
      </p:sp>
      <p:sp>
        <p:nvSpPr>
          <p:cNvPr id="7" name="Slide Number Placeholder 6"/>
          <p:cNvSpPr>
            <a:spLocks noGrp="1"/>
          </p:cNvSpPr>
          <p:nvPr>
            <p:ph type="sldNum" sz="quarter" idx="12"/>
          </p:nvPr>
        </p:nvSpPr>
        <p:spPr/>
        <p:txBody>
          <a:bodyPr/>
          <a:lstStyle/>
          <a:p>
            <a:fld id="{6116A98A-B0E8-4D7E-8A5C-71C72A3CCC0B}" type="slidenum">
              <a:rPr lang="en-US"/>
              <a:pPr/>
              <a:t>35</a:t>
            </a:fld>
            <a:endParaRPr lang="en-US" dirty="0"/>
          </a:p>
        </p:txBody>
      </p:sp>
      <p:sp>
        <p:nvSpPr>
          <p:cNvPr id="39941" name="TextBox 13"/>
          <p:cNvSpPr txBox="1">
            <a:spLocks noChangeArrowheads="1"/>
          </p:cNvSpPr>
          <p:nvPr/>
        </p:nvSpPr>
        <p:spPr bwMode="auto">
          <a:xfrm>
            <a:off x="990600" y="1633787"/>
            <a:ext cx="6858000" cy="276225"/>
          </a:xfrm>
          <a:prstGeom prst="rect">
            <a:avLst/>
          </a:prstGeom>
          <a:noFill/>
          <a:ln w="9525">
            <a:noFill/>
            <a:miter lim="800000"/>
            <a:headEnd/>
            <a:tailEnd/>
          </a:ln>
        </p:spPr>
        <p:txBody>
          <a:bodyPr>
            <a:spAutoFit/>
          </a:bodyPr>
          <a:lstStyle/>
          <a:p>
            <a:r>
              <a:rPr lang="en-US" dirty="0"/>
              <a:t>FY2023 Web Visitors for Sessions of one minute or more</a:t>
            </a:r>
          </a:p>
        </p:txBody>
      </p:sp>
      <p:sp>
        <p:nvSpPr>
          <p:cNvPr id="39944" name="Date Placeholder 9"/>
          <p:cNvSpPr>
            <a:spLocks noGrp="1"/>
          </p:cNvSpPr>
          <p:nvPr>
            <p:ph type="dt" sz="quarter" idx="10"/>
          </p:nvPr>
        </p:nvSpPr>
        <p:spPr>
          <a:noFill/>
        </p:spPr>
        <p:txBody>
          <a:bodyPr/>
          <a:lstStyle/>
          <a:p>
            <a:r>
              <a:rPr lang="en-US"/>
              <a:t>November 2023</a:t>
            </a:r>
            <a:endParaRPr lang="en-US" dirty="0"/>
          </a:p>
        </p:txBody>
      </p:sp>
      <p:sp>
        <p:nvSpPr>
          <p:cNvPr id="39945" name="Footer Placeholder 10"/>
          <p:cNvSpPr>
            <a:spLocks noGrp="1"/>
          </p:cNvSpPr>
          <p:nvPr>
            <p:ph type="ftr" sz="quarter" idx="11"/>
          </p:nvPr>
        </p:nvSpPr>
        <p:spPr>
          <a:noFill/>
        </p:spPr>
        <p:txBody>
          <a:bodyPr/>
          <a:lstStyle/>
          <a:p>
            <a:r>
              <a:rPr lang="en-US"/>
              <a:t>FY2023 Annual Report</a:t>
            </a:r>
            <a:endParaRPr lang="en-US" dirty="0"/>
          </a:p>
        </p:txBody>
      </p:sp>
      <p:sp>
        <p:nvSpPr>
          <p:cNvPr id="5" name="Rectangle 4"/>
          <p:cNvSpPr/>
          <p:nvPr/>
        </p:nvSpPr>
        <p:spPr>
          <a:xfrm>
            <a:off x="185107" y="5564594"/>
            <a:ext cx="8468985" cy="646331"/>
          </a:xfrm>
          <a:prstGeom prst="rect">
            <a:avLst/>
          </a:prstGeom>
        </p:spPr>
        <p:txBody>
          <a:bodyPr wrap="none">
            <a:spAutoFit/>
          </a:bodyPr>
          <a:lstStyle/>
          <a:p>
            <a:pPr marL="171450" indent="-171450">
              <a:buFont typeface="Arial" panose="020B0604020202020204" pitchFamily="34" charset="0"/>
              <a:buChar char="•"/>
            </a:pPr>
            <a:r>
              <a:rPr lang="en-US" dirty="0"/>
              <a:t>Represents the sum of the metrics from all 12 data centers and excludes </a:t>
            </a:r>
            <a:r>
              <a:rPr lang="en-US" dirty="0" err="1"/>
              <a:t>Earthdata</a:t>
            </a:r>
            <a:r>
              <a:rPr lang="en-US" dirty="0"/>
              <a:t> and LANCE</a:t>
            </a:r>
          </a:p>
          <a:p>
            <a:pPr marL="171450" indent="-171450">
              <a:buFont typeface="Arial" panose="020B0604020202020204" pitchFamily="34" charset="0"/>
              <a:buChar char="•"/>
            </a:pPr>
            <a:r>
              <a:rPr lang="en-US" dirty="0"/>
              <a:t>Repeat users In Google Analytics, if a user has multiple sessions during the computation time period that user will be </a:t>
            </a:r>
          </a:p>
          <a:p>
            <a:r>
              <a:rPr lang="en-US" dirty="0"/>
              <a:t>    counted for all  sessions grouped that are applicable to that user</a:t>
            </a:r>
          </a:p>
        </p:txBody>
      </p:sp>
      <p:sp>
        <p:nvSpPr>
          <p:cNvPr id="14" name="Title 1">
            <a:extLst>
              <a:ext uri="{FF2B5EF4-FFF2-40B4-BE49-F238E27FC236}">
                <a16:creationId xmlns:a16="http://schemas.microsoft.com/office/drawing/2014/main" id="{15347C45-A1EE-A643-9F39-3703822B1F68}"/>
              </a:ext>
            </a:extLst>
          </p:cNvPr>
          <p:cNvSpPr txBox="1">
            <a:spLocks/>
          </p:cNvSpPr>
          <p:nvPr/>
        </p:nvSpPr>
        <p:spPr bwMode="auto">
          <a:xfrm>
            <a:off x="3314699" y="1752600"/>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98CCA0D0-AB0F-B37D-79CA-BEB530FA0562}"/>
              </a:ext>
            </a:extLst>
          </p:cNvPr>
          <p:cNvPicPr>
            <a:picLocks noChangeAspect="1"/>
          </p:cNvPicPr>
          <p:nvPr/>
        </p:nvPicPr>
        <p:blipFill>
          <a:blip r:embed="rId3"/>
          <a:stretch>
            <a:fillRect/>
          </a:stretch>
        </p:blipFill>
        <p:spPr>
          <a:xfrm>
            <a:off x="0" y="2168334"/>
            <a:ext cx="9050794" cy="715097"/>
          </a:xfrm>
          <a:prstGeom prst="rect">
            <a:avLst/>
          </a:prstGeom>
        </p:spPr>
      </p:pic>
      <p:pic>
        <p:nvPicPr>
          <p:cNvPr id="3" name="Picture 2">
            <a:extLst>
              <a:ext uri="{FF2B5EF4-FFF2-40B4-BE49-F238E27FC236}">
                <a16:creationId xmlns:a16="http://schemas.microsoft.com/office/drawing/2014/main" id="{10A1A171-6B77-3369-FC55-EA0CA41FC13D}"/>
              </a:ext>
            </a:extLst>
          </p:cNvPr>
          <p:cNvPicPr>
            <a:picLocks noChangeAspect="1"/>
          </p:cNvPicPr>
          <p:nvPr/>
        </p:nvPicPr>
        <p:blipFill>
          <a:blip r:embed="rId4"/>
          <a:stretch>
            <a:fillRect/>
          </a:stretch>
        </p:blipFill>
        <p:spPr>
          <a:xfrm>
            <a:off x="358188" y="2997106"/>
            <a:ext cx="8120693" cy="257485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a:t>Top 20 Countries By # Web Visits</a:t>
            </a:r>
          </a:p>
        </p:txBody>
      </p:sp>
      <p:sp>
        <p:nvSpPr>
          <p:cNvPr id="39939" name="Content Placeholder 2"/>
          <p:cNvSpPr>
            <a:spLocks noGrp="1"/>
          </p:cNvSpPr>
          <p:nvPr>
            <p:ph sz="quarter" idx="1"/>
          </p:nvPr>
        </p:nvSpPr>
        <p:spPr>
          <a:xfrm>
            <a:off x="361507" y="858050"/>
            <a:ext cx="8305800" cy="819849"/>
          </a:xfrm>
        </p:spPr>
        <p:txBody>
          <a:bodyPr/>
          <a:lstStyle/>
          <a:p>
            <a:pPr marL="114300" indent="0">
              <a:buFontTx/>
              <a:buNone/>
              <a:tabLst>
                <a:tab pos="114300" algn="l"/>
              </a:tabLst>
            </a:pPr>
            <a:r>
              <a:rPr lang="en-US" sz="1400" dirty="0"/>
              <a:t>The FY2023 Top 20 Countries for sessions &gt;= 1 minute is sorted by the # of sessions. Data came from 12 DAACs and excludes </a:t>
            </a:r>
            <a:r>
              <a:rPr lang="en-US" sz="1400" dirty="0" err="1"/>
              <a:t>Earthdata</a:t>
            </a:r>
            <a:r>
              <a:rPr lang="en-US" sz="1400" dirty="0"/>
              <a:t> and LANCE website.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36</a:t>
            </a:fld>
            <a:endParaRPr lang="en-US" dirty="0"/>
          </a:p>
        </p:txBody>
      </p:sp>
      <p:sp>
        <p:nvSpPr>
          <p:cNvPr id="41991" name="Date Placeholder 8"/>
          <p:cNvSpPr>
            <a:spLocks noGrp="1"/>
          </p:cNvSpPr>
          <p:nvPr>
            <p:ph type="dt" sz="quarter" idx="10"/>
          </p:nvPr>
        </p:nvSpPr>
        <p:spPr>
          <a:noFill/>
        </p:spPr>
        <p:txBody>
          <a:bodyPr/>
          <a:lstStyle/>
          <a:p>
            <a:r>
              <a:rPr lang="en-US"/>
              <a:t>November 2023</a:t>
            </a:r>
            <a:endParaRPr lang="en-US" dirty="0"/>
          </a:p>
        </p:txBody>
      </p:sp>
      <p:sp>
        <p:nvSpPr>
          <p:cNvPr id="41992" name="Footer Placeholder 9"/>
          <p:cNvSpPr>
            <a:spLocks noGrp="1"/>
          </p:cNvSpPr>
          <p:nvPr>
            <p:ph type="ftr" sz="quarter" idx="11"/>
          </p:nvPr>
        </p:nvSpPr>
        <p:spPr>
          <a:noFill/>
        </p:spPr>
        <p:txBody>
          <a:bodyPr/>
          <a:lstStyle/>
          <a:p>
            <a:r>
              <a:rPr lang="en-US"/>
              <a:t>FY2023 Annual Report</a:t>
            </a:r>
            <a:endParaRPr lang="en-US" dirty="0"/>
          </a:p>
        </p:txBody>
      </p:sp>
      <p:sp>
        <p:nvSpPr>
          <p:cNvPr id="12" name="Title 1">
            <a:extLst>
              <a:ext uri="{FF2B5EF4-FFF2-40B4-BE49-F238E27FC236}">
                <a16:creationId xmlns:a16="http://schemas.microsoft.com/office/drawing/2014/main" id="{23B07D76-80D6-0F4C-97AA-3100B40A44F3}"/>
              </a:ext>
            </a:extLst>
          </p:cNvPr>
          <p:cNvSpPr txBox="1">
            <a:spLocks/>
          </p:cNvSpPr>
          <p:nvPr/>
        </p:nvSpPr>
        <p:spPr bwMode="auto">
          <a:xfrm>
            <a:off x="3581400" y="1308240"/>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3" name="Picture 2">
            <a:extLst>
              <a:ext uri="{FF2B5EF4-FFF2-40B4-BE49-F238E27FC236}">
                <a16:creationId xmlns:a16="http://schemas.microsoft.com/office/drawing/2014/main" id="{95E18177-E3F0-3B7F-266C-43A7B0C1063C}"/>
              </a:ext>
            </a:extLst>
          </p:cNvPr>
          <p:cNvPicPr>
            <a:picLocks noChangeAspect="1"/>
          </p:cNvPicPr>
          <p:nvPr/>
        </p:nvPicPr>
        <p:blipFill>
          <a:blip r:embed="rId2"/>
          <a:stretch>
            <a:fillRect/>
          </a:stretch>
        </p:blipFill>
        <p:spPr>
          <a:xfrm>
            <a:off x="1095153" y="1725714"/>
            <a:ext cx="6953693" cy="465766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err="1"/>
              <a:t>Earthdata</a:t>
            </a:r>
            <a:r>
              <a:rPr lang="en-US" sz="3600" b="1" dirty="0"/>
              <a:t> Top 20 Countries By </a:t>
            </a:r>
            <a:br>
              <a:rPr lang="en-US" sz="3600" b="1" dirty="0"/>
            </a:br>
            <a:r>
              <a:rPr lang="en-US" sz="3600" b="1" dirty="0"/>
              <a:t># Web Visits</a:t>
            </a:r>
          </a:p>
        </p:txBody>
      </p:sp>
      <p:sp>
        <p:nvSpPr>
          <p:cNvPr id="39939" name="Content Placeholder 2"/>
          <p:cNvSpPr>
            <a:spLocks noGrp="1"/>
          </p:cNvSpPr>
          <p:nvPr>
            <p:ph sz="quarter" idx="1"/>
          </p:nvPr>
        </p:nvSpPr>
        <p:spPr>
          <a:xfrm>
            <a:off x="373117" y="980308"/>
            <a:ext cx="8305800" cy="526913"/>
          </a:xfrm>
        </p:spPr>
        <p:txBody>
          <a:bodyPr/>
          <a:lstStyle/>
          <a:p>
            <a:pPr marL="114300" indent="0">
              <a:buFontTx/>
              <a:buNone/>
              <a:tabLst>
                <a:tab pos="114300" algn="l"/>
              </a:tabLst>
            </a:pPr>
            <a:r>
              <a:rPr lang="en-US" sz="1400" dirty="0"/>
              <a:t>The FY2023 Top 20 Countries for sessions &gt;= 1 minute is sorted by the # of Sessions.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37</a:t>
            </a:fld>
            <a:endParaRPr lang="en-US" dirty="0"/>
          </a:p>
        </p:txBody>
      </p:sp>
      <p:sp>
        <p:nvSpPr>
          <p:cNvPr id="41991" name="Date Placeholder 8"/>
          <p:cNvSpPr>
            <a:spLocks noGrp="1"/>
          </p:cNvSpPr>
          <p:nvPr>
            <p:ph type="dt" sz="quarter" idx="10"/>
          </p:nvPr>
        </p:nvSpPr>
        <p:spPr>
          <a:noFill/>
        </p:spPr>
        <p:txBody>
          <a:bodyPr/>
          <a:lstStyle/>
          <a:p>
            <a:r>
              <a:rPr lang="en-US"/>
              <a:t>November 2023</a:t>
            </a:r>
            <a:endParaRPr lang="en-US" dirty="0"/>
          </a:p>
        </p:txBody>
      </p:sp>
      <p:sp>
        <p:nvSpPr>
          <p:cNvPr id="41992" name="Footer Placeholder 9"/>
          <p:cNvSpPr>
            <a:spLocks noGrp="1"/>
          </p:cNvSpPr>
          <p:nvPr>
            <p:ph type="ftr" sz="quarter" idx="11"/>
          </p:nvPr>
        </p:nvSpPr>
        <p:spPr>
          <a:noFill/>
        </p:spPr>
        <p:txBody>
          <a:bodyPr/>
          <a:lstStyle/>
          <a:p>
            <a:r>
              <a:rPr lang="en-US"/>
              <a:t>FY2023 Annual Report</a:t>
            </a:r>
            <a:endParaRPr lang="en-US" dirty="0"/>
          </a:p>
        </p:txBody>
      </p:sp>
      <p:sp>
        <p:nvSpPr>
          <p:cNvPr id="12" name="Title 1">
            <a:extLst>
              <a:ext uri="{FF2B5EF4-FFF2-40B4-BE49-F238E27FC236}">
                <a16:creationId xmlns:a16="http://schemas.microsoft.com/office/drawing/2014/main" id="{90B7FCD5-BC5B-034D-A958-0467D99322A4}"/>
              </a:ext>
            </a:extLst>
          </p:cNvPr>
          <p:cNvSpPr txBox="1">
            <a:spLocks/>
          </p:cNvSpPr>
          <p:nvPr/>
        </p:nvSpPr>
        <p:spPr bwMode="auto">
          <a:xfrm>
            <a:off x="3124200" y="1341449"/>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EE9FB034-9423-CC17-8A99-0D8E51FB7AA5}"/>
              </a:ext>
            </a:extLst>
          </p:cNvPr>
          <p:cNvPicPr>
            <a:picLocks noChangeAspect="1"/>
          </p:cNvPicPr>
          <p:nvPr/>
        </p:nvPicPr>
        <p:blipFill>
          <a:blip r:embed="rId2"/>
          <a:stretch>
            <a:fillRect/>
          </a:stretch>
        </p:blipFill>
        <p:spPr>
          <a:xfrm>
            <a:off x="1211317" y="1734047"/>
            <a:ext cx="6484883" cy="4590553"/>
          </a:xfrm>
          <a:prstGeom prst="rect">
            <a:avLst/>
          </a:prstGeom>
        </p:spPr>
      </p:pic>
    </p:spTree>
    <p:extLst>
      <p:ext uri="{BB962C8B-B14F-4D97-AF65-F5344CB8AC3E}">
        <p14:creationId xmlns:p14="http://schemas.microsoft.com/office/powerpoint/2010/main" val="1933427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LANCE Web Metrics</a:t>
            </a:r>
          </a:p>
        </p:txBody>
      </p:sp>
      <p:sp>
        <p:nvSpPr>
          <p:cNvPr id="6" name="TextBox 5"/>
          <p:cNvSpPr txBox="1">
            <a:spLocks noChangeArrowheads="1"/>
          </p:cNvSpPr>
          <p:nvPr/>
        </p:nvSpPr>
        <p:spPr bwMode="auto">
          <a:xfrm>
            <a:off x="685800" y="683075"/>
            <a:ext cx="7772400" cy="523220"/>
          </a:xfrm>
          <a:prstGeom prst="rect">
            <a:avLst/>
          </a:prstGeom>
          <a:noFill/>
          <a:ln w="9525">
            <a:noFill/>
            <a:miter lim="800000"/>
            <a:headEnd/>
            <a:tailEnd/>
          </a:ln>
        </p:spPr>
        <p:txBody>
          <a:bodyPr wrap="square">
            <a:spAutoFit/>
          </a:bodyPr>
          <a:lstStyle/>
          <a:p>
            <a:r>
              <a:rPr lang="en-US" sz="1400" dirty="0"/>
              <a:t>LANCE web activity is measured by number of sessions made, the number of pages viewed and the number of distinct visitors for the LANCE website.</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38</a:t>
            </a:fld>
            <a:endParaRPr lang="en-US" dirty="0"/>
          </a:p>
        </p:txBody>
      </p:sp>
      <p:sp>
        <p:nvSpPr>
          <p:cNvPr id="13" name="Title 1">
            <a:extLst>
              <a:ext uri="{FF2B5EF4-FFF2-40B4-BE49-F238E27FC236}">
                <a16:creationId xmlns:a16="http://schemas.microsoft.com/office/drawing/2014/main" id="{CC1EF52B-9D67-534B-882D-016E0CC663C0}"/>
              </a:ext>
            </a:extLst>
          </p:cNvPr>
          <p:cNvSpPr txBox="1">
            <a:spLocks/>
          </p:cNvSpPr>
          <p:nvPr/>
        </p:nvSpPr>
        <p:spPr bwMode="auto">
          <a:xfrm>
            <a:off x="2590800" y="106609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8" name="Picture 7">
            <a:extLst>
              <a:ext uri="{FF2B5EF4-FFF2-40B4-BE49-F238E27FC236}">
                <a16:creationId xmlns:a16="http://schemas.microsoft.com/office/drawing/2014/main" id="{9E33133A-982E-1823-4DB6-152AB8989AE3}"/>
              </a:ext>
            </a:extLst>
          </p:cNvPr>
          <p:cNvPicPr>
            <a:picLocks noChangeAspect="1"/>
          </p:cNvPicPr>
          <p:nvPr/>
        </p:nvPicPr>
        <p:blipFill>
          <a:blip r:embed="rId2"/>
          <a:stretch>
            <a:fillRect/>
          </a:stretch>
        </p:blipFill>
        <p:spPr>
          <a:xfrm>
            <a:off x="119036" y="1568449"/>
            <a:ext cx="3690964" cy="4360695"/>
          </a:xfrm>
          <a:prstGeom prst="rect">
            <a:avLst/>
          </a:prstGeom>
        </p:spPr>
      </p:pic>
      <p:pic>
        <p:nvPicPr>
          <p:cNvPr id="11" name="Picture 10">
            <a:extLst>
              <a:ext uri="{FF2B5EF4-FFF2-40B4-BE49-F238E27FC236}">
                <a16:creationId xmlns:a16="http://schemas.microsoft.com/office/drawing/2014/main" id="{722B1A41-08C4-0E43-E9C2-1C49972902D1}"/>
              </a:ext>
            </a:extLst>
          </p:cNvPr>
          <p:cNvPicPr>
            <a:picLocks noChangeAspect="1"/>
          </p:cNvPicPr>
          <p:nvPr/>
        </p:nvPicPr>
        <p:blipFill>
          <a:blip r:embed="rId3"/>
          <a:stretch>
            <a:fillRect/>
          </a:stretch>
        </p:blipFill>
        <p:spPr>
          <a:xfrm>
            <a:off x="3865496" y="1787770"/>
            <a:ext cx="5197567" cy="320254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747077-338B-9031-FA9F-180CDF5CD2FE}"/>
              </a:ext>
            </a:extLst>
          </p:cNvPr>
          <p:cNvPicPr>
            <a:picLocks noChangeAspect="1"/>
          </p:cNvPicPr>
          <p:nvPr/>
        </p:nvPicPr>
        <p:blipFill>
          <a:blip r:embed="rId3"/>
          <a:stretch>
            <a:fillRect/>
          </a:stretch>
        </p:blipFill>
        <p:spPr>
          <a:xfrm>
            <a:off x="198788" y="1735730"/>
            <a:ext cx="8690578" cy="4105407"/>
          </a:xfrm>
          <a:prstGeom prst="rect">
            <a:avLst/>
          </a:prstGeom>
        </p:spPr>
      </p:pic>
      <p:sp>
        <p:nvSpPr>
          <p:cNvPr id="2" name="Date Placeholder 1"/>
          <p:cNvSpPr>
            <a:spLocks noGrp="1"/>
          </p:cNvSpPr>
          <p:nvPr>
            <p:ph type="dt" sz="half" idx="10"/>
          </p:nvPr>
        </p:nvSpPr>
        <p:spPr>
          <a:xfrm>
            <a:off x="457200" y="6324600"/>
            <a:ext cx="2133600" cy="476250"/>
          </a:xfrm>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Worldview Web Metrics</a:t>
            </a:r>
          </a:p>
        </p:txBody>
      </p:sp>
      <p:sp>
        <p:nvSpPr>
          <p:cNvPr id="6" name="TextBox 5"/>
          <p:cNvSpPr txBox="1">
            <a:spLocks noChangeArrowheads="1"/>
          </p:cNvSpPr>
          <p:nvPr/>
        </p:nvSpPr>
        <p:spPr bwMode="auto">
          <a:xfrm>
            <a:off x="178076" y="687304"/>
            <a:ext cx="8817532" cy="646331"/>
          </a:xfrm>
          <a:prstGeom prst="rect">
            <a:avLst/>
          </a:prstGeom>
          <a:noFill/>
          <a:ln w="9525">
            <a:noFill/>
            <a:miter lim="800000"/>
            <a:headEnd/>
            <a:tailEnd/>
          </a:ln>
        </p:spPr>
        <p:txBody>
          <a:bodyPr wrap="square">
            <a:spAutoFit/>
          </a:bodyPr>
          <a:lstStyle/>
          <a:p>
            <a:r>
              <a:rPr lang="en-US" dirty="0"/>
              <a:t>Sessions represent the number of users who accessed the data download feature as opposed to total number of visitors. An event is any on-page action other than loading a page.  If the target has more to do with interacting with the page or performing an on-page action, like entering form data, starting a video or making a selection choice, then it should be defined as an event.  </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39</a:t>
            </a:fld>
            <a:endParaRPr lang="en-US" dirty="0"/>
          </a:p>
        </p:txBody>
      </p:sp>
      <p:sp>
        <p:nvSpPr>
          <p:cNvPr id="19" name="Title 1">
            <a:extLst>
              <a:ext uri="{FF2B5EF4-FFF2-40B4-BE49-F238E27FC236}">
                <a16:creationId xmlns:a16="http://schemas.microsoft.com/office/drawing/2014/main" id="{F21F677A-2206-3649-ACC8-C5344672E5B3}"/>
              </a:ext>
            </a:extLst>
          </p:cNvPr>
          <p:cNvSpPr txBox="1">
            <a:spLocks/>
          </p:cNvSpPr>
          <p:nvPr/>
        </p:nvSpPr>
        <p:spPr bwMode="auto">
          <a:xfrm>
            <a:off x="3810000" y="1329514"/>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5" name="TextBox 14">
            <a:extLst>
              <a:ext uri="{FF2B5EF4-FFF2-40B4-BE49-F238E27FC236}">
                <a16:creationId xmlns:a16="http://schemas.microsoft.com/office/drawing/2014/main" id="{29FB93EB-8613-E62E-3AAF-7B409820966D}"/>
              </a:ext>
            </a:extLst>
          </p:cNvPr>
          <p:cNvSpPr txBox="1"/>
          <p:nvPr/>
        </p:nvSpPr>
        <p:spPr>
          <a:xfrm>
            <a:off x="148392" y="1467445"/>
            <a:ext cx="2590800" cy="276999"/>
          </a:xfrm>
          <a:prstGeom prst="rect">
            <a:avLst/>
          </a:prstGeom>
          <a:noFill/>
        </p:spPr>
        <p:txBody>
          <a:bodyPr wrap="square">
            <a:spAutoFit/>
          </a:bodyPr>
          <a:lstStyle/>
          <a:p>
            <a:r>
              <a:rPr lang="en-US" dirty="0"/>
              <a:t>Graph 1: Worldview - Main, Users</a:t>
            </a:r>
          </a:p>
        </p:txBody>
      </p:sp>
      <p:sp>
        <p:nvSpPr>
          <p:cNvPr id="17" name="TextBox 16">
            <a:extLst>
              <a:ext uri="{FF2B5EF4-FFF2-40B4-BE49-F238E27FC236}">
                <a16:creationId xmlns:a16="http://schemas.microsoft.com/office/drawing/2014/main" id="{651BA4BD-7320-8FFD-D229-74E250006DF7}"/>
              </a:ext>
            </a:extLst>
          </p:cNvPr>
          <p:cNvSpPr txBox="1"/>
          <p:nvPr/>
        </p:nvSpPr>
        <p:spPr>
          <a:xfrm>
            <a:off x="161092" y="3011958"/>
            <a:ext cx="2743200" cy="276999"/>
          </a:xfrm>
          <a:prstGeom prst="rect">
            <a:avLst/>
          </a:prstGeom>
          <a:noFill/>
        </p:spPr>
        <p:txBody>
          <a:bodyPr wrap="square">
            <a:spAutoFit/>
          </a:bodyPr>
          <a:lstStyle/>
          <a:p>
            <a:r>
              <a:rPr lang="en-US" dirty="0"/>
              <a:t>Graph 2: Worldview - Main, Sessions</a:t>
            </a:r>
          </a:p>
        </p:txBody>
      </p:sp>
      <p:sp>
        <p:nvSpPr>
          <p:cNvPr id="20" name="TextBox 19">
            <a:extLst>
              <a:ext uri="{FF2B5EF4-FFF2-40B4-BE49-F238E27FC236}">
                <a16:creationId xmlns:a16="http://schemas.microsoft.com/office/drawing/2014/main" id="{4B6CA8DE-5C27-C174-EE01-68AB05BEA5C8}"/>
              </a:ext>
            </a:extLst>
          </p:cNvPr>
          <p:cNvSpPr txBox="1"/>
          <p:nvPr/>
        </p:nvSpPr>
        <p:spPr>
          <a:xfrm>
            <a:off x="102152" y="4451947"/>
            <a:ext cx="2996648" cy="276999"/>
          </a:xfrm>
          <a:prstGeom prst="rect">
            <a:avLst/>
          </a:prstGeom>
          <a:noFill/>
        </p:spPr>
        <p:txBody>
          <a:bodyPr wrap="square">
            <a:spAutoFit/>
          </a:bodyPr>
          <a:lstStyle/>
          <a:p>
            <a:r>
              <a:rPr lang="en-US" dirty="0"/>
              <a:t>Graph 3: Worldview - Main, Device Type</a:t>
            </a:r>
          </a:p>
        </p:txBody>
      </p:sp>
    </p:spTree>
    <p:extLst>
      <p:ext uri="{BB962C8B-B14F-4D97-AF65-F5344CB8AC3E}">
        <p14:creationId xmlns:p14="http://schemas.microsoft.com/office/powerpoint/2010/main" val="311957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2023</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FY2023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4</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Report Structure</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1066800" y="1371600"/>
            <a:ext cx="7239000" cy="267765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Three Excel Spreadsheets</a:t>
            </a:r>
          </a:p>
          <a:p>
            <a:pPr marL="865188" lvl="1" indent="-403225"/>
            <a:r>
              <a:rPr lang="en-US" sz="2400" b="1" dirty="0"/>
              <a:t>1) Data Ingest, Archive, and Distribution with long-term trends (32 tabs)</a:t>
            </a:r>
          </a:p>
          <a:p>
            <a:pPr lvl="1"/>
            <a:r>
              <a:rPr lang="en-US" sz="2400" b="1" dirty="0"/>
              <a:t>2) Web access metrics (10 tabs)</a:t>
            </a:r>
          </a:p>
          <a:p>
            <a:pPr lvl="1"/>
            <a:r>
              <a:rPr lang="en-US" sz="2400" b="1" dirty="0"/>
              <a:t>3) Individual DAAC Profiles (18 tabs)</a:t>
            </a:r>
          </a:p>
          <a:p>
            <a:pPr lvl="1"/>
            <a:endParaRPr lang="en-US" sz="2400" b="1" dirty="0"/>
          </a:p>
          <a:p>
            <a:pPr marL="342900" indent="-342900">
              <a:buFont typeface="Arial" panose="020B0604020202020204" pitchFamily="34" charset="0"/>
              <a:buChar char="•"/>
            </a:pPr>
            <a:r>
              <a:rPr lang="en-US" sz="2400" b="1" dirty="0"/>
              <a:t>One PowerPoint (75 slides)</a:t>
            </a:r>
          </a:p>
        </p:txBody>
      </p:sp>
    </p:spTree>
    <p:extLst>
      <p:ext uri="{BB962C8B-B14F-4D97-AF65-F5344CB8AC3E}">
        <p14:creationId xmlns:p14="http://schemas.microsoft.com/office/powerpoint/2010/main" val="98813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sz="quarter"/>
          </p:nvPr>
        </p:nvSpPr>
        <p:spPr>
          <a:xfrm>
            <a:off x="1498600" y="186740"/>
            <a:ext cx="6553200" cy="609600"/>
          </a:xfrm>
        </p:spPr>
        <p:txBody>
          <a:bodyPr/>
          <a:lstStyle/>
          <a:p>
            <a:r>
              <a:rPr lang="en-US" sz="3600" b="1" dirty="0"/>
              <a:t>Total Users and Trends</a:t>
            </a:r>
          </a:p>
        </p:txBody>
      </p:sp>
      <p:sp>
        <p:nvSpPr>
          <p:cNvPr id="9" name="Slide Number Placeholder 8"/>
          <p:cNvSpPr>
            <a:spLocks noGrp="1"/>
          </p:cNvSpPr>
          <p:nvPr>
            <p:ph type="sldNum" sz="quarter" idx="12"/>
          </p:nvPr>
        </p:nvSpPr>
        <p:spPr/>
        <p:txBody>
          <a:bodyPr/>
          <a:lstStyle/>
          <a:p>
            <a:fld id="{1A33305F-EEAC-45B7-B201-76627AF9AD6D}" type="slidenum">
              <a:rPr lang="en-US"/>
              <a:pPr/>
              <a:t>40</a:t>
            </a:fld>
            <a:endParaRPr lang="en-US" dirty="0"/>
          </a:p>
        </p:txBody>
      </p:sp>
      <p:sp>
        <p:nvSpPr>
          <p:cNvPr id="43012" name="Rectangle 9"/>
          <p:cNvSpPr>
            <a:spLocks noChangeArrowheads="1"/>
          </p:cNvSpPr>
          <p:nvPr/>
        </p:nvSpPr>
        <p:spPr bwMode="auto">
          <a:xfrm>
            <a:off x="914400" y="1371600"/>
            <a:ext cx="7848600" cy="3046988"/>
          </a:xfrm>
          <a:prstGeom prst="rect">
            <a:avLst/>
          </a:prstGeom>
          <a:noFill/>
          <a:ln w="9525">
            <a:noFill/>
            <a:miter lim="800000"/>
            <a:headEnd/>
            <a:tailEnd/>
          </a:ln>
        </p:spPr>
        <p:txBody>
          <a:bodyPr wrap="square">
            <a:spAutoFit/>
          </a:bodyPr>
          <a:lstStyle/>
          <a:p>
            <a:pPr indent="457200">
              <a:buFont typeface="Arial" charset="0"/>
              <a:buChar char="•"/>
            </a:pPr>
            <a:r>
              <a:rPr lang="en-US" sz="2400" b="1" dirty="0">
                <a:solidFill>
                  <a:schemeClr val="tx2"/>
                </a:solidFill>
              </a:rPr>
              <a:t>Total Users</a:t>
            </a:r>
          </a:p>
          <a:p>
            <a:pPr indent="457200">
              <a:buFont typeface="Arial" charset="0"/>
              <a:buChar char="•"/>
            </a:pPr>
            <a:r>
              <a:rPr lang="en-US" sz="2400" b="1" dirty="0">
                <a:solidFill>
                  <a:schemeClr val="tx2"/>
                </a:solidFill>
              </a:rPr>
              <a:t>Total Archive Trend</a:t>
            </a:r>
          </a:p>
          <a:p>
            <a:pPr indent="457200">
              <a:buFont typeface="Arial" charset="0"/>
              <a:buChar char="•"/>
            </a:pPr>
            <a:r>
              <a:rPr lang="en-US" sz="2400" b="1" dirty="0">
                <a:solidFill>
                  <a:schemeClr val="tx2"/>
                </a:solidFill>
              </a:rPr>
              <a:t>Data Volume Distribution Trend</a:t>
            </a:r>
          </a:p>
          <a:p>
            <a:pPr indent="457200">
              <a:buFont typeface="Arial" charset="0"/>
              <a:buChar char="•"/>
            </a:pPr>
            <a:r>
              <a:rPr lang="en-US" sz="2400" b="1" dirty="0">
                <a:solidFill>
                  <a:schemeClr val="tx2"/>
                </a:solidFill>
              </a:rPr>
              <a:t>Data Product Distribution Trend</a:t>
            </a:r>
          </a:p>
          <a:p>
            <a:pPr indent="457200">
              <a:buFont typeface="Arial" charset="0"/>
              <a:buChar char="•"/>
            </a:pPr>
            <a:r>
              <a:rPr lang="en-US" sz="2400" b="1" dirty="0">
                <a:solidFill>
                  <a:schemeClr val="tx2"/>
                </a:solidFill>
              </a:rPr>
              <a:t>Data Products by Product Level</a:t>
            </a:r>
          </a:p>
          <a:p>
            <a:pPr indent="457200">
              <a:buFont typeface="Arial" charset="0"/>
              <a:buChar char="•"/>
            </a:pPr>
            <a:r>
              <a:rPr lang="en-US" sz="2400" b="1" dirty="0">
                <a:solidFill>
                  <a:schemeClr val="tx2"/>
                </a:solidFill>
              </a:rPr>
              <a:t>Top 10 Products Trend FY2022 - FY2023</a:t>
            </a:r>
          </a:p>
          <a:p>
            <a:pPr indent="457200">
              <a:buFont typeface="Arial" charset="0"/>
              <a:buChar char="•"/>
            </a:pPr>
            <a:r>
              <a:rPr lang="en-US" sz="2400" b="1" dirty="0">
                <a:solidFill>
                  <a:schemeClr val="tx2"/>
                </a:solidFill>
              </a:rPr>
              <a:t>Known U.S. - Foreign Product Distribution Trend</a:t>
            </a:r>
          </a:p>
          <a:p>
            <a:pPr indent="457200">
              <a:buFont typeface="Arial" charset="0"/>
              <a:buChar char="•"/>
            </a:pPr>
            <a:r>
              <a:rPr lang="en-US" sz="2400" b="1" dirty="0">
                <a:solidFill>
                  <a:schemeClr val="tx2"/>
                </a:solidFill>
              </a:rPr>
              <a:t>Web Trends (Visits and Visitors)</a:t>
            </a:r>
          </a:p>
        </p:txBody>
      </p:sp>
      <p:sp>
        <p:nvSpPr>
          <p:cNvPr id="43013" name="Date Placeholder 6"/>
          <p:cNvSpPr>
            <a:spLocks noGrp="1"/>
          </p:cNvSpPr>
          <p:nvPr>
            <p:ph type="dt" sz="quarter" idx="10"/>
          </p:nvPr>
        </p:nvSpPr>
        <p:spPr>
          <a:noFill/>
        </p:spPr>
        <p:txBody>
          <a:bodyPr/>
          <a:lstStyle/>
          <a:p>
            <a:r>
              <a:rPr lang="en-US"/>
              <a:t>November 2023</a:t>
            </a:r>
            <a:endParaRPr lang="en-US" dirty="0"/>
          </a:p>
        </p:txBody>
      </p:sp>
      <p:sp>
        <p:nvSpPr>
          <p:cNvPr id="43014" name="Footer Placeholder 7"/>
          <p:cNvSpPr>
            <a:spLocks noGrp="1"/>
          </p:cNvSpPr>
          <p:nvPr>
            <p:ph type="ftr" sz="quarter" idx="11"/>
          </p:nvPr>
        </p:nvSpPr>
        <p:spPr>
          <a:noFill/>
        </p:spPr>
        <p:txBody>
          <a:bodyPr/>
          <a:lstStyle/>
          <a:p>
            <a:r>
              <a:rPr lang="en-US"/>
              <a:t>FY2023 Annual Report</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2023</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FY2023 Annual Report</a:t>
            </a:r>
            <a:endParaRPr lang="en-US" dirty="0"/>
          </a:p>
        </p:txBody>
      </p:sp>
      <p:sp>
        <p:nvSpPr>
          <p:cNvPr id="4" name="Slide Number Placeholder 3"/>
          <p:cNvSpPr>
            <a:spLocks noGrp="1"/>
          </p:cNvSpPr>
          <p:nvPr>
            <p:ph type="sldNum" sz="quarter" idx="12"/>
          </p:nvPr>
        </p:nvSpPr>
        <p:spPr>
          <a:xfrm>
            <a:off x="6598995" y="6261946"/>
            <a:ext cx="2133600" cy="476250"/>
          </a:xfrm>
        </p:spPr>
        <p:txBody>
          <a:bodyPr/>
          <a:lstStyle/>
          <a:p>
            <a:fld id="{F9EE67B7-608E-4AD9-AF64-FF488EC2DE5B}" type="slidenum">
              <a:rPr lang="en-US" smtClean="0"/>
              <a:pPr/>
              <a:t>41</a:t>
            </a:fld>
            <a:endParaRPr lang="en-US" dirty="0"/>
          </a:p>
        </p:txBody>
      </p:sp>
      <p:sp>
        <p:nvSpPr>
          <p:cNvPr id="5" name="Title 1"/>
          <p:cNvSpPr txBox="1">
            <a:spLocks/>
          </p:cNvSpPr>
          <p:nvPr/>
        </p:nvSpPr>
        <p:spPr>
          <a:xfrm>
            <a:off x="457200" y="73692"/>
            <a:ext cx="8229600" cy="68830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Total Users</a:t>
            </a:r>
          </a:p>
        </p:txBody>
      </p:sp>
      <p:sp>
        <p:nvSpPr>
          <p:cNvPr id="6" name="Content Placeholder 2"/>
          <p:cNvSpPr txBox="1">
            <a:spLocks/>
          </p:cNvSpPr>
          <p:nvPr/>
        </p:nvSpPr>
        <p:spPr>
          <a:xfrm>
            <a:off x="13138" y="609600"/>
            <a:ext cx="8686800" cy="1295400"/>
          </a:xfrm>
          <a:prstGeom prst="rect">
            <a:avLst/>
          </a:prstGeom>
        </p:spPr>
        <p:txBody>
          <a:bodyPr/>
          <a:lstStyle/>
          <a:p>
            <a:pPr marL="577850" lvl="0" eaLnBrk="0" hangingPunct="0">
              <a:spcBef>
                <a:spcPct val="20000"/>
              </a:spcBef>
              <a:tabLst>
                <a:tab pos="577850" algn="l"/>
              </a:tabLst>
            </a:pPr>
            <a:r>
              <a:rPr lang="en-US" sz="1400" dirty="0"/>
              <a:t>Total Users is an estimate formed by combining the distinct Data Users and distinct Web Visitors without  removing the overlap (web and Data)  and excludes LANCE Unregistered users who downloaded browse imagery. Web Visitors included in the count are for those visitors with sessions of one minute or longer. To minimize the undercount, the final Total Users value includes the total Web Visitors (IP address plus browser), plus the distinct Data Users.</a:t>
            </a:r>
            <a:endParaRPr kumimoji="0" lang="en-US" sz="32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8" name="Picture 7">
            <a:extLst>
              <a:ext uri="{FF2B5EF4-FFF2-40B4-BE49-F238E27FC236}">
                <a16:creationId xmlns:a16="http://schemas.microsoft.com/office/drawing/2014/main" id="{F614B69B-6E8D-193C-2E3C-B429471E1500}"/>
              </a:ext>
            </a:extLst>
          </p:cNvPr>
          <p:cNvPicPr>
            <a:picLocks noChangeAspect="1"/>
          </p:cNvPicPr>
          <p:nvPr/>
        </p:nvPicPr>
        <p:blipFill>
          <a:blip r:embed="rId2"/>
          <a:stretch>
            <a:fillRect/>
          </a:stretch>
        </p:blipFill>
        <p:spPr>
          <a:xfrm>
            <a:off x="1112595" y="1752332"/>
            <a:ext cx="6964605" cy="457226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57200" y="0"/>
            <a:ext cx="8229600" cy="533400"/>
          </a:xfrm>
        </p:spPr>
        <p:txBody>
          <a:bodyPr/>
          <a:lstStyle/>
          <a:p>
            <a:r>
              <a:rPr lang="en-US" sz="3600" b="1" dirty="0"/>
              <a:t>Total Archive Trend</a:t>
            </a:r>
          </a:p>
        </p:txBody>
      </p:sp>
      <p:sp>
        <p:nvSpPr>
          <p:cNvPr id="44036" name="TextBox 4"/>
          <p:cNvSpPr txBox="1">
            <a:spLocks noChangeArrowheads="1"/>
          </p:cNvSpPr>
          <p:nvPr/>
        </p:nvSpPr>
        <p:spPr bwMode="auto">
          <a:xfrm>
            <a:off x="495300" y="530352"/>
            <a:ext cx="8229600" cy="2031325"/>
          </a:xfrm>
          <a:prstGeom prst="rect">
            <a:avLst/>
          </a:prstGeom>
          <a:noFill/>
          <a:ln w="9525">
            <a:noFill/>
            <a:miter lim="800000"/>
            <a:headEnd/>
            <a:tailEnd/>
          </a:ln>
        </p:spPr>
        <p:txBody>
          <a:bodyPr wrap="square">
            <a:spAutoFit/>
          </a:bodyPr>
          <a:lstStyle/>
          <a:p>
            <a:r>
              <a:rPr lang="en-US" sz="1400" dirty="0"/>
              <a:t>The total archive trend is based on data and reports produced during individual fiscal years, rather than from EMS.  EMS does not contain sufficient information to recreate the archive size for previous years due to episodic deletions from the archive and not all archive information is supplied to EMS by the DAACs. Since products are deleted at the DAACs and not always reported to EMS, it may not be able to completely reproduce what was in the archive in previous years.  </a:t>
            </a:r>
          </a:p>
          <a:p>
            <a:endParaRPr lang="en-US" sz="1400" dirty="0"/>
          </a:p>
          <a:p>
            <a:r>
              <a:rPr lang="en-US" sz="1400" dirty="0"/>
              <a:t>The trend data were compiled in FY2013 with the expectation it will be updated yearly with data captured in that year's EOSDIS Annual Report in the Total Archive Size worksheet. The sources of data for earlier years, which are not presented here, are available from the Excel version of this report.</a:t>
            </a:r>
          </a:p>
        </p:txBody>
      </p:sp>
      <p:sp>
        <p:nvSpPr>
          <p:cNvPr id="7" name="Slide Number Placeholder 6"/>
          <p:cNvSpPr>
            <a:spLocks noGrp="1"/>
          </p:cNvSpPr>
          <p:nvPr>
            <p:ph type="sldNum" sz="quarter" idx="12"/>
          </p:nvPr>
        </p:nvSpPr>
        <p:spPr>
          <a:xfrm>
            <a:off x="6438900" y="6324601"/>
            <a:ext cx="2133600" cy="476250"/>
          </a:xfrm>
        </p:spPr>
        <p:txBody>
          <a:bodyPr/>
          <a:lstStyle/>
          <a:p>
            <a:fld id="{B3B4CC6C-6EF0-4CD3-A4FC-CA13FF5A0FBD}" type="slidenum">
              <a:rPr lang="en-US"/>
              <a:pPr/>
              <a:t>42</a:t>
            </a:fld>
            <a:endParaRPr lang="en-US" dirty="0"/>
          </a:p>
        </p:txBody>
      </p:sp>
      <p:sp>
        <p:nvSpPr>
          <p:cNvPr id="44039" name="Date Placeholder 8"/>
          <p:cNvSpPr>
            <a:spLocks noGrp="1"/>
          </p:cNvSpPr>
          <p:nvPr>
            <p:ph type="dt" sz="quarter" idx="10"/>
          </p:nvPr>
        </p:nvSpPr>
        <p:spPr>
          <a:noFill/>
        </p:spPr>
        <p:txBody>
          <a:bodyPr/>
          <a:lstStyle/>
          <a:p>
            <a:r>
              <a:rPr lang="en-US"/>
              <a:t>November 2023</a:t>
            </a:r>
            <a:endParaRPr lang="en-US" dirty="0"/>
          </a:p>
        </p:txBody>
      </p:sp>
      <p:sp>
        <p:nvSpPr>
          <p:cNvPr id="44040" name="Footer Placeholder 9"/>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22A2346D-AECB-9576-3DEB-AFA769D8E9A9}"/>
              </a:ext>
            </a:extLst>
          </p:cNvPr>
          <p:cNvPicPr>
            <a:picLocks noChangeAspect="1"/>
          </p:cNvPicPr>
          <p:nvPr/>
        </p:nvPicPr>
        <p:blipFill>
          <a:blip r:embed="rId3"/>
          <a:stretch>
            <a:fillRect/>
          </a:stretch>
        </p:blipFill>
        <p:spPr>
          <a:xfrm>
            <a:off x="411498" y="2561677"/>
            <a:ext cx="1493502" cy="3839124"/>
          </a:xfrm>
          <a:prstGeom prst="rect">
            <a:avLst/>
          </a:prstGeom>
        </p:spPr>
      </p:pic>
      <p:pic>
        <p:nvPicPr>
          <p:cNvPr id="5" name="Picture 4">
            <a:extLst>
              <a:ext uri="{FF2B5EF4-FFF2-40B4-BE49-F238E27FC236}">
                <a16:creationId xmlns:a16="http://schemas.microsoft.com/office/drawing/2014/main" id="{D8ED141A-E4FF-BC35-CFFD-B031B4FE41A1}"/>
              </a:ext>
            </a:extLst>
          </p:cNvPr>
          <p:cNvPicPr>
            <a:picLocks noChangeAspect="1"/>
          </p:cNvPicPr>
          <p:nvPr/>
        </p:nvPicPr>
        <p:blipFill>
          <a:blip r:embed="rId4"/>
          <a:stretch>
            <a:fillRect/>
          </a:stretch>
        </p:blipFill>
        <p:spPr>
          <a:xfrm>
            <a:off x="1950702" y="2488046"/>
            <a:ext cx="6964698" cy="390445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41960" y="95250"/>
            <a:ext cx="8229600" cy="533400"/>
          </a:xfrm>
        </p:spPr>
        <p:txBody>
          <a:bodyPr/>
          <a:lstStyle/>
          <a:p>
            <a:r>
              <a:rPr lang="en-US" sz="3600" b="1" dirty="0"/>
              <a:t>Data Volume Distribution Trend</a:t>
            </a:r>
          </a:p>
        </p:txBody>
      </p:sp>
      <p:sp>
        <p:nvSpPr>
          <p:cNvPr id="44036" name="TextBox 4"/>
          <p:cNvSpPr txBox="1">
            <a:spLocks noChangeArrowheads="1"/>
          </p:cNvSpPr>
          <p:nvPr/>
        </p:nvSpPr>
        <p:spPr bwMode="auto">
          <a:xfrm>
            <a:off x="9450" y="594072"/>
            <a:ext cx="9125099" cy="523220"/>
          </a:xfrm>
          <a:prstGeom prst="rect">
            <a:avLst/>
          </a:prstGeom>
          <a:noFill/>
          <a:ln w="9525">
            <a:noFill/>
            <a:miter lim="800000"/>
            <a:headEnd/>
            <a:tailEnd/>
          </a:ln>
        </p:spPr>
        <p:txBody>
          <a:bodyPr wrap="square">
            <a:spAutoFit/>
          </a:bodyPr>
          <a:lstStyle/>
          <a:p>
            <a:r>
              <a:rPr lang="en-US" sz="1400" dirty="0"/>
              <a:t>The Volume Distribution Trend presents distributed volume counts from EMS by DAAC.  OBPG distribution metrics from the Ocean Color web site are included beginning in FY2004. CDDIS data became available in FY09.</a:t>
            </a:r>
          </a:p>
        </p:txBody>
      </p:sp>
      <p:sp>
        <p:nvSpPr>
          <p:cNvPr id="7" name="Slide Number Placeholder 6"/>
          <p:cNvSpPr>
            <a:spLocks noGrp="1"/>
          </p:cNvSpPr>
          <p:nvPr>
            <p:ph type="sldNum" sz="quarter" idx="12"/>
          </p:nvPr>
        </p:nvSpPr>
        <p:spPr/>
        <p:txBody>
          <a:bodyPr/>
          <a:lstStyle/>
          <a:p>
            <a:fld id="{B3B4CC6C-6EF0-4CD3-A4FC-CA13FF5A0FBD}" type="slidenum">
              <a:rPr lang="en-US"/>
              <a:pPr/>
              <a:t>43</a:t>
            </a:fld>
            <a:endParaRPr lang="en-US" dirty="0"/>
          </a:p>
        </p:txBody>
      </p:sp>
      <p:sp>
        <p:nvSpPr>
          <p:cNvPr id="44039" name="Date Placeholder 8"/>
          <p:cNvSpPr>
            <a:spLocks noGrp="1"/>
          </p:cNvSpPr>
          <p:nvPr>
            <p:ph type="dt" sz="quarter" idx="10"/>
          </p:nvPr>
        </p:nvSpPr>
        <p:spPr>
          <a:noFill/>
        </p:spPr>
        <p:txBody>
          <a:bodyPr/>
          <a:lstStyle/>
          <a:p>
            <a:r>
              <a:rPr lang="en-US"/>
              <a:t>November 2023</a:t>
            </a:r>
            <a:endParaRPr lang="en-US" dirty="0"/>
          </a:p>
        </p:txBody>
      </p:sp>
      <p:sp>
        <p:nvSpPr>
          <p:cNvPr id="44040" name="Footer Placeholder 9"/>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pic>
        <p:nvPicPr>
          <p:cNvPr id="5" name="Picture 4">
            <a:extLst>
              <a:ext uri="{FF2B5EF4-FFF2-40B4-BE49-F238E27FC236}">
                <a16:creationId xmlns:a16="http://schemas.microsoft.com/office/drawing/2014/main" id="{8BC996C9-4C00-23C4-FB60-49EE2783272B}"/>
              </a:ext>
            </a:extLst>
          </p:cNvPr>
          <p:cNvPicPr>
            <a:picLocks noChangeAspect="1"/>
          </p:cNvPicPr>
          <p:nvPr/>
        </p:nvPicPr>
        <p:blipFill>
          <a:blip r:embed="rId3"/>
          <a:stretch>
            <a:fillRect/>
          </a:stretch>
        </p:blipFill>
        <p:spPr>
          <a:xfrm>
            <a:off x="658710" y="1109271"/>
            <a:ext cx="7796100" cy="2691048"/>
          </a:xfrm>
          <a:prstGeom prst="rect">
            <a:avLst/>
          </a:prstGeom>
        </p:spPr>
      </p:pic>
      <p:pic>
        <p:nvPicPr>
          <p:cNvPr id="9" name="Picture 8">
            <a:extLst>
              <a:ext uri="{FF2B5EF4-FFF2-40B4-BE49-F238E27FC236}">
                <a16:creationId xmlns:a16="http://schemas.microsoft.com/office/drawing/2014/main" id="{6B11EA9D-7783-E127-6578-6288B3FFA285}"/>
              </a:ext>
            </a:extLst>
          </p:cNvPr>
          <p:cNvPicPr>
            <a:picLocks noChangeAspect="1"/>
          </p:cNvPicPr>
          <p:nvPr/>
        </p:nvPicPr>
        <p:blipFill>
          <a:blip r:embed="rId4"/>
          <a:stretch>
            <a:fillRect/>
          </a:stretch>
        </p:blipFill>
        <p:spPr>
          <a:xfrm>
            <a:off x="449980" y="3867984"/>
            <a:ext cx="8028893" cy="223024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sz="quarter"/>
          </p:nvPr>
        </p:nvSpPr>
        <p:spPr>
          <a:xfrm>
            <a:off x="472440" y="55929"/>
            <a:ext cx="8229600" cy="609600"/>
          </a:xfrm>
        </p:spPr>
        <p:txBody>
          <a:bodyPr/>
          <a:lstStyle/>
          <a:p>
            <a:r>
              <a:rPr lang="en-US" sz="3600" b="1" dirty="0"/>
              <a:t>Data Product Distribution Trend</a:t>
            </a:r>
          </a:p>
        </p:txBody>
      </p:sp>
      <p:sp>
        <p:nvSpPr>
          <p:cNvPr id="45060" name="TextBox 4"/>
          <p:cNvSpPr txBox="1">
            <a:spLocks noChangeArrowheads="1"/>
          </p:cNvSpPr>
          <p:nvPr/>
        </p:nvSpPr>
        <p:spPr bwMode="auto">
          <a:xfrm>
            <a:off x="-22860" y="642044"/>
            <a:ext cx="9220200" cy="523220"/>
          </a:xfrm>
          <a:prstGeom prst="rect">
            <a:avLst/>
          </a:prstGeom>
          <a:noFill/>
          <a:ln w="9525">
            <a:noFill/>
            <a:miter lim="800000"/>
            <a:headEnd/>
            <a:tailEnd/>
          </a:ln>
        </p:spPr>
        <p:txBody>
          <a:bodyPr wrap="square">
            <a:spAutoFit/>
          </a:bodyPr>
          <a:lstStyle/>
          <a:p>
            <a:r>
              <a:rPr lang="en-US" sz="1400" dirty="0"/>
              <a:t>The Product Distribution Trend presents distributed product counts from EMS by DAAC.  OBPG distribution metrics from the Ocean Color web site are included beginning in FY2004. CDDIS data became available in FY2009.</a:t>
            </a:r>
          </a:p>
        </p:txBody>
      </p:sp>
      <p:sp>
        <p:nvSpPr>
          <p:cNvPr id="45063" name="Date Placeholder 8"/>
          <p:cNvSpPr>
            <a:spLocks noGrp="1"/>
          </p:cNvSpPr>
          <p:nvPr>
            <p:ph type="dt" sz="quarter" idx="10"/>
          </p:nvPr>
        </p:nvSpPr>
        <p:spPr>
          <a:noFill/>
        </p:spPr>
        <p:txBody>
          <a:bodyPr/>
          <a:lstStyle/>
          <a:p>
            <a:r>
              <a:rPr lang="en-US"/>
              <a:t>November 2023</a:t>
            </a:r>
            <a:endParaRPr lang="en-US" dirty="0"/>
          </a:p>
        </p:txBody>
      </p:sp>
      <p:sp>
        <p:nvSpPr>
          <p:cNvPr id="45064" name="Footer Placeholder 9"/>
          <p:cNvSpPr>
            <a:spLocks noGrp="1"/>
          </p:cNvSpPr>
          <p:nvPr>
            <p:ph type="ftr" sz="quarter" idx="11"/>
          </p:nvPr>
        </p:nvSpPr>
        <p:spPr>
          <a:noFill/>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AADBADA9-B84A-43F0-83A8-8501FB2F9C7C}" type="slidenum">
              <a:rPr lang="en-US" smtClean="0"/>
              <a:pPr/>
              <a:t>44</a:t>
            </a:fld>
            <a:endParaRPr lang="en-US" dirty="0"/>
          </a:p>
        </p:txBody>
      </p:sp>
      <p:pic>
        <p:nvPicPr>
          <p:cNvPr id="2" name="Picture 1">
            <a:extLst>
              <a:ext uri="{FF2B5EF4-FFF2-40B4-BE49-F238E27FC236}">
                <a16:creationId xmlns:a16="http://schemas.microsoft.com/office/drawing/2014/main" id="{71C968F3-5A47-1EEF-7D23-D96BC8166A4E}"/>
              </a:ext>
            </a:extLst>
          </p:cNvPr>
          <p:cNvPicPr>
            <a:picLocks noChangeAspect="1"/>
          </p:cNvPicPr>
          <p:nvPr/>
        </p:nvPicPr>
        <p:blipFill>
          <a:blip r:embed="rId3"/>
          <a:stretch>
            <a:fillRect/>
          </a:stretch>
        </p:blipFill>
        <p:spPr>
          <a:xfrm>
            <a:off x="152400" y="1066800"/>
            <a:ext cx="8763000" cy="2819400"/>
          </a:xfrm>
          <a:prstGeom prst="rect">
            <a:avLst/>
          </a:prstGeom>
        </p:spPr>
      </p:pic>
      <p:pic>
        <p:nvPicPr>
          <p:cNvPr id="3" name="Picture 2">
            <a:extLst>
              <a:ext uri="{FF2B5EF4-FFF2-40B4-BE49-F238E27FC236}">
                <a16:creationId xmlns:a16="http://schemas.microsoft.com/office/drawing/2014/main" id="{5359A58A-808D-5E17-2227-24BFAA26735A}"/>
              </a:ext>
            </a:extLst>
          </p:cNvPr>
          <p:cNvPicPr>
            <a:picLocks noChangeAspect="1"/>
          </p:cNvPicPr>
          <p:nvPr/>
        </p:nvPicPr>
        <p:blipFill>
          <a:blip r:embed="rId4"/>
          <a:stretch>
            <a:fillRect/>
          </a:stretch>
        </p:blipFill>
        <p:spPr>
          <a:xfrm>
            <a:off x="381000" y="3885242"/>
            <a:ext cx="8209547" cy="242030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45</a:t>
            </a:fld>
            <a:endParaRPr lang="en-US" dirty="0"/>
          </a:p>
        </p:txBody>
      </p:sp>
      <p:sp>
        <p:nvSpPr>
          <p:cNvPr id="5" name="Title 1"/>
          <p:cNvSpPr txBox="1">
            <a:spLocks/>
          </p:cNvSpPr>
          <p:nvPr/>
        </p:nvSpPr>
        <p:spPr>
          <a:xfrm>
            <a:off x="472440" y="55929"/>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Data Product Distribution Trend by Product Level</a:t>
            </a:r>
          </a:p>
        </p:txBody>
      </p:sp>
      <p:sp>
        <p:nvSpPr>
          <p:cNvPr id="6" name="TextBox 4"/>
          <p:cNvSpPr txBox="1">
            <a:spLocks noChangeArrowheads="1"/>
          </p:cNvSpPr>
          <p:nvPr/>
        </p:nvSpPr>
        <p:spPr bwMode="auto">
          <a:xfrm>
            <a:off x="548639" y="1113151"/>
            <a:ext cx="8214359" cy="523220"/>
          </a:xfrm>
          <a:prstGeom prst="rect">
            <a:avLst/>
          </a:prstGeom>
          <a:noFill/>
          <a:ln w="9525">
            <a:noFill/>
            <a:miter lim="800000"/>
            <a:headEnd/>
            <a:tailEnd/>
          </a:ln>
        </p:spPr>
        <p:txBody>
          <a:bodyPr wrap="square">
            <a:spAutoFit/>
          </a:bodyPr>
          <a:lstStyle/>
          <a:p>
            <a:r>
              <a:rPr lang="en-US" sz="1400" dirty="0"/>
              <a:t>The Product Distribution Trend by Product Level presents distributed product counts from EMS by product level and includes NRT data products  </a:t>
            </a:r>
          </a:p>
        </p:txBody>
      </p:sp>
      <p:sp>
        <p:nvSpPr>
          <p:cNvPr id="9" name="TextBox 8"/>
          <p:cNvSpPr txBox="1"/>
          <p:nvPr/>
        </p:nvSpPr>
        <p:spPr>
          <a:xfrm>
            <a:off x="266702" y="3552062"/>
            <a:ext cx="1524000" cy="830997"/>
          </a:xfrm>
          <a:prstGeom prst="rect">
            <a:avLst/>
          </a:prstGeom>
          <a:noFill/>
        </p:spPr>
        <p:txBody>
          <a:bodyPr wrap="square" rtlCol="0">
            <a:spAutoFit/>
          </a:bodyPr>
          <a:lstStyle/>
          <a:p>
            <a:r>
              <a:rPr lang="en-US" baseline="30000" dirty="0"/>
              <a:t>1 </a:t>
            </a:r>
            <a:r>
              <a:rPr lang="en-US" dirty="0"/>
              <a:t>Other, these products have not been assigned any product level. </a:t>
            </a:r>
          </a:p>
        </p:txBody>
      </p:sp>
      <p:pic>
        <p:nvPicPr>
          <p:cNvPr id="8" name="Picture 7">
            <a:extLst>
              <a:ext uri="{FF2B5EF4-FFF2-40B4-BE49-F238E27FC236}">
                <a16:creationId xmlns:a16="http://schemas.microsoft.com/office/drawing/2014/main" id="{88FC1532-EA8F-6DDD-A50C-A8C6AEE81FBD}"/>
              </a:ext>
            </a:extLst>
          </p:cNvPr>
          <p:cNvPicPr>
            <a:picLocks noChangeAspect="1"/>
          </p:cNvPicPr>
          <p:nvPr/>
        </p:nvPicPr>
        <p:blipFill>
          <a:blip r:embed="rId3"/>
          <a:stretch>
            <a:fillRect/>
          </a:stretch>
        </p:blipFill>
        <p:spPr>
          <a:xfrm>
            <a:off x="2133600" y="1616318"/>
            <a:ext cx="5257800" cy="2686740"/>
          </a:xfrm>
          <a:prstGeom prst="rect">
            <a:avLst/>
          </a:prstGeom>
        </p:spPr>
      </p:pic>
      <p:pic>
        <p:nvPicPr>
          <p:cNvPr id="10" name="Picture 9">
            <a:extLst>
              <a:ext uri="{FF2B5EF4-FFF2-40B4-BE49-F238E27FC236}">
                <a16:creationId xmlns:a16="http://schemas.microsoft.com/office/drawing/2014/main" id="{B6AACCE5-37A6-5C62-A7E5-F13FD05816D4}"/>
              </a:ext>
            </a:extLst>
          </p:cNvPr>
          <p:cNvPicPr>
            <a:picLocks noChangeAspect="1"/>
          </p:cNvPicPr>
          <p:nvPr/>
        </p:nvPicPr>
        <p:blipFill>
          <a:blip r:embed="rId4"/>
          <a:stretch>
            <a:fillRect/>
          </a:stretch>
        </p:blipFill>
        <p:spPr>
          <a:xfrm>
            <a:off x="909587" y="4366444"/>
            <a:ext cx="7772400" cy="1974771"/>
          </a:xfrm>
          <a:prstGeom prst="rect">
            <a:avLst/>
          </a:prstGeom>
        </p:spPr>
      </p:pic>
    </p:spTree>
    <p:extLst>
      <p:ext uri="{BB962C8B-B14F-4D97-AF65-F5344CB8AC3E}">
        <p14:creationId xmlns:p14="http://schemas.microsoft.com/office/powerpoint/2010/main" val="538147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sz="quarter"/>
          </p:nvPr>
        </p:nvSpPr>
        <p:spPr>
          <a:xfrm>
            <a:off x="495300" y="66675"/>
            <a:ext cx="8153400" cy="990600"/>
          </a:xfrm>
        </p:spPr>
        <p:txBody>
          <a:bodyPr/>
          <a:lstStyle/>
          <a:p>
            <a:r>
              <a:rPr lang="en-US" sz="3600" b="1" dirty="0"/>
              <a:t>Top 10 Products Trend by Volume</a:t>
            </a:r>
            <a:br>
              <a:rPr lang="en-US" sz="3600" b="1" dirty="0"/>
            </a:br>
            <a:r>
              <a:rPr lang="en-US" sz="3600" b="1" dirty="0"/>
              <a:t>FY2022 – FY2023</a:t>
            </a:r>
          </a:p>
        </p:txBody>
      </p:sp>
      <p:sp>
        <p:nvSpPr>
          <p:cNvPr id="9" name="Slide Number Placeholder 8"/>
          <p:cNvSpPr>
            <a:spLocks noGrp="1"/>
          </p:cNvSpPr>
          <p:nvPr>
            <p:ph type="sldNum" sz="quarter" idx="12"/>
          </p:nvPr>
        </p:nvSpPr>
        <p:spPr/>
        <p:txBody>
          <a:bodyPr/>
          <a:lstStyle/>
          <a:p>
            <a:fld id="{82251A8E-8586-4AC4-A7A8-87C3C0B272D1}" type="slidenum">
              <a:rPr lang="en-US"/>
              <a:pPr/>
              <a:t>46</a:t>
            </a:fld>
            <a:endParaRPr lang="en-US" dirty="0"/>
          </a:p>
        </p:txBody>
      </p:sp>
      <p:sp>
        <p:nvSpPr>
          <p:cNvPr id="46084" name="TextBox 27"/>
          <p:cNvSpPr txBox="1">
            <a:spLocks noChangeArrowheads="1"/>
          </p:cNvSpPr>
          <p:nvPr/>
        </p:nvSpPr>
        <p:spPr bwMode="auto">
          <a:xfrm>
            <a:off x="433449" y="5943600"/>
            <a:ext cx="6629400" cy="461665"/>
          </a:xfrm>
          <a:prstGeom prst="rect">
            <a:avLst/>
          </a:prstGeom>
          <a:noFill/>
          <a:ln w="9525">
            <a:noFill/>
            <a:miter lim="800000"/>
            <a:headEnd/>
            <a:tailEnd/>
          </a:ln>
        </p:spPr>
        <p:txBody>
          <a:bodyPr wrap="square">
            <a:spAutoFit/>
          </a:bodyPr>
          <a:lstStyle/>
          <a:p>
            <a:r>
              <a:rPr lang="en-US" dirty="0"/>
              <a:t>*Some products are inherently larger than other files in size and therefore may skew the results.</a:t>
            </a:r>
          </a:p>
          <a:p>
            <a:r>
              <a:rPr lang="en-US" dirty="0"/>
              <a:t>** Does not include metadata files</a:t>
            </a:r>
          </a:p>
        </p:txBody>
      </p:sp>
      <p:sp>
        <p:nvSpPr>
          <p:cNvPr id="46087" name="Date Placeholder 9"/>
          <p:cNvSpPr>
            <a:spLocks noGrp="1"/>
          </p:cNvSpPr>
          <p:nvPr>
            <p:ph type="dt" sz="quarter" idx="10"/>
          </p:nvPr>
        </p:nvSpPr>
        <p:spPr>
          <a:noFill/>
        </p:spPr>
        <p:txBody>
          <a:bodyPr/>
          <a:lstStyle/>
          <a:p>
            <a:r>
              <a:rPr lang="en-US"/>
              <a:t>November 2023</a:t>
            </a:r>
            <a:endParaRPr lang="en-US" dirty="0"/>
          </a:p>
        </p:txBody>
      </p:sp>
      <p:sp>
        <p:nvSpPr>
          <p:cNvPr id="46088" name="Footer Placeholder 10"/>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D40A277F-02C4-6278-67BE-51E9387BEF3A}"/>
              </a:ext>
            </a:extLst>
          </p:cNvPr>
          <p:cNvPicPr>
            <a:picLocks noChangeAspect="1"/>
          </p:cNvPicPr>
          <p:nvPr/>
        </p:nvPicPr>
        <p:blipFill>
          <a:blip r:embed="rId3"/>
          <a:stretch>
            <a:fillRect/>
          </a:stretch>
        </p:blipFill>
        <p:spPr>
          <a:xfrm>
            <a:off x="182028" y="1273175"/>
            <a:ext cx="8923872" cy="46577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sz="quarter"/>
          </p:nvPr>
        </p:nvSpPr>
        <p:spPr>
          <a:xfrm>
            <a:off x="457200" y="0"/>
            <a:ext cx="8229600" cy="1143000"/>
          </a:xfrm>
        </p:spPr>
        <p:txBody>
          <a:bodyPr/>
          <a:lstStyle/>
          <a:p>
            <a:r>
              <a:rPr lang="en-US" sz="3600" b="1" dirty="0"/>
              <a:t>Top 10 Products Trend by # of Files</a:t>
            </a:r>
            <a:br>
              <a:rPr lang="en-US" sz="3600" b="1" dirty="0"/>
            </a:br>
            <a:r>
              <a:rPr lang="en-US" sz="3600" b="1" dirty="0"/>
              <a:t>FY2022 – FY2023</a:t>
            </a:r>
          </a:p>
        </p:txBody>
      </p:sp>
      <p:sp>
        <p:nvSpPr>
          <p:cNvPr id="9" name="Slide Number Placeholder 8"/>
          <p:cNvSpPr>
            <a:spLocks noGrp="1"/>
          </p:cNvSpPr>
          <p:nvPr>
            <p:ph type="sldNum" sz="quarter" idx="12"/>
          </p:nvPr>
        </p:nvSpPr>
        <p:spPr/>
        <p:txBody>
          <a:bodyPr/>
          <a:lstStyle/>
          <a:p>
            <a:fld id="{F048B051-6572-4590-A217-D548070C8E3F}" type="slidenum">
              <a:rPr lang="en-US"/>
              <a:pPr/>
              <a:t>47</a:t>
            </a:fld>
            <a:endParaRPr lang="en-US" dirty="0"/>
          </a:p>
        </p:txBody>
      </p:sp>
      <p:sp>
        <p:nvSpPr>
          <p:cNvPr id="48132" name="TextBox 12"/>
          <p:cNvSpPr txBox="1">
            <a:spLocks noChangeArrowheads="1"/>
          </p:cNvSpPr>
          <p:nvPr/>
        </p:nvSpPr>
        <p:spPr bwMode="auto">
          <a:xfrm>
            <a:off x="422564" y="5867400"/>
            <a:ext cx="7239000" cy="276999"/>
          </a:xfrm>
          <a:prstGeom prst="rect">
            <a:avLst/>
          </a:prstGeom>
          <a:noFill/>
          <a:ln w="9525">
            <a:noFill/>
            <a:miter lim="800000"/>
            <a:headEnd/>
            <a:tailEnd/>
          </a:ln>
        </p:spPr>
        <p:txBody>
          <a:bodyPr wrap="square">
            <a:spAutoFit/>
          </a:bodyPr>
          <a:lstStyle/>
          <a:p>
            <a:r>
              <a:rPr lang="en-US" dirty="0">
                <a:solidFill>
                  <a:srgbClr val="000000"/>
                </a:solidFill>
                <a:cs typeface="Arial" charset="0"/>
              </a:rPr>
              <a:t>** When counting # of files, metadata files are not included.</a:t>
            </a:r>
            <a:endParaRPr lang="en-US" dirty="0"/>
          </a:p>
        </p:txBody>
      </p:sp>
      <p:sp>
        <p:nvSpPr>
          <p:cNvPr id="48135" name="Date Placeholder 9"/>
          <p:cNvSpPr>
            <a:spLocks noGrp="1"/>
          </p:cNvSpPr>
          <p:nvPr>
            <p:ph type="dt" sz="quarter" idx="10"/>
          </p:nvPr>
        </p:nvSpPr>
        <p:spPr>
          <a:noFill/>
        </p:spPr>
        <p:txBody>
          <a:bodyPr/>
          <a:lstStyle/>
          <a:p>
            <a:r>
              <a:rPr lang="en-US"/>
              <a:t>November 2023</a:t>
            </a:r>
            <a:endParaRPr lang="en-US" dirty="0"/>
          </a:p>
        </p:txBody>
      </p:sp>
      <p:sp>
        <p:nvSpPr>
          <p:cNvPr id="48136" name="Footer Placeholder 10"/>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29353A44-C8B4-755B-A49A-6AD7923F5A41}"/>
              </a:ext>
            </a:extLst>
          </p:cNvPr>
          <p:cNvPicPr>
            <a:picLocks noChangeAspect="1"/>
          </p:cNvPicPr>
          <p:nvPr/>
        </p:nvPicPr>
        <p:blipFill>
          <a:blip r:embed="rId3"/>
          <a:stretch>
            <a:fillRect/>
          </a:stretch>
        </p:blipFill>
        <p:spPr>
          <a:xfrm>
            <a:off x="228600" y="1028899"/>
            <a:ext cx="8330304" cy="483850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sz="quarter"/>
          </p:nvPr>
        </p:nvSpPr>
        <p:spPr>
          <a:xfrm>
            <a:off x="914400" y="76200"/>
            <a:ext cx="7696200" cy="846670"/>
          </a:xfrm>
        </p:spPr>
        <p:txBody>
          <a:bodyPr/>
          <a:lstStyle/>
          <a:p>
            <a:r>
              <a:rPr lang="en-US" sz="3600" b="1" dirty="0"/>
              <a:t>U.S. – Foreign</a:t>
            </a:r>
            <a:br>
              <a:rPr lang="en-US" sz="3600" b="1" dirty="0"/>
            </a:br>
            <a:r>
              <a:rPr lang="en-US" sz="3600" b="1" dirty="0"/>
              <a:t>Product Distribution Trend</a:t>
            </a:r>
          </a:p>
        </p:txBody>
      </p:sp>
      <p:sp>
        <p:nvSpPr>
          <p:cNvPr id="9" name="Slide Number Placeholder 8"/>
          <p:cNvSpPr>
            <a:spLocks noGrp="1"/>
          </p:cNvSpPr>
          <p:nvPr>
            <p:ph type="sldNum" sz="quarter" idx="12"/>
          </p:nvPr>
        </p:nvSpPr>
        <p:spPr/>
        <p:txBody>
          <a:bodyPr/>
          <a:lstStyle/>
          <a:p>
            <a:fld id="{BA6DB039-87BF-4675-BB79-DCC5FE2D07DA}" type="slidenum">
              <a:rPr lang="en-US"/>
              <a:pPr/>
              <a:t>48</a:t>
            </a:fld>
            <a:endParaRPr lang="en-US" dirty="0"/>
          </a:p>
        </p:txBody>
      </p:sp>
      <p:sp>
        <p:nvSpPr>
          <p:cNvPr id="49158" name="TextBox 7"/>
          <p:cNvSpPr txBox="1">
            <a:spLocks noChangeArrowheads="1"/>
          </p:cNvSpPr>
          <p:nvPr/>
        </p:nvSpPr>
        <p:spPr bwMode="auto">
          <a:xfrm>
            <a:off x="171450" y="6123853"/>
            <a:ext cx="4838700" cy="276999"/>
          </a:xfrm>
          <a:prstGeom prst="rect">
            <a:avLst/>
          </a:prstGeom>
          <a:noFill/>
          <a:ln w="9525">
            <a:noFill/>
            <a:miter lim="800000"/>
            <a:headEnd/>
            <a:tailEnd/>
          </a:ln>
        </p:spPr>
        <p:txBody>
          <a:bodyPr wrap="square">
            <a:spAutoFit/>
          </a:bodyPr>
          <a:lstStyle/>
          <a:p>
            <a:r>
              <a:rPr lang="en-US" dirty="0"/>
              <a:t>*  product distribution where the destination could not be determined</a:t>
            </a:r>
          </a:p>
        </p:txBody>
      </p:sp>
      <p:sp>
        <p:nvSpPr>
          <p:cNvPr id="49159" name="Date Placeholder 9"/>
          <p:cNvSpPr>
            <a:spLocks noGrp="1"/>
          </p:cNvSpPr>
          <p:nvPr>
            <p:ph type="dt" sz="quarter" idx="10"/>
          </p:nvPr>
        </p:nvSpPr>
        <p:spPr>
          <a:noFill/>
        </p:spPr>
        <p:txBody>
          <a:bodyPr/>
          <a:lstStyle/>
          <a:p>
            <a:r>
              <a:rPr lang="en-US"/>
              <a:t>November 2023</a:t>
            </a:r>
            <a:endParaRPr lang="en-US" dirty="0"/>
          </a:p>
        </p:txBody>
      </p:sp>
      <p:sp>
        <p:nvSpPr>
          <p:cNvPr id="49160" name="Footer Placeholder 10"/>
          <p:cNvSpPr>
            <a:spLocks noGrp="1"/>
          </p:cNvSpPr>
          <p:nvPr>
            <p:ph type="ftr" sz="quarter" idx="11"/>
          </p:nvPr>
        </p:nvSpPr>
        <p:spPr>
          <a:noFill/>
        </p:spPr>
        <p:txBody>
          <a:bodyPr/>
          <a:lstStyle/>
          <a:p>
            <a:r>
              <a:rPr lang="en-US"/>
              <a:t>FY2023 Annual Report</a:t>
            </a:r>
            <a:endParaRPr lang="en-US" dirty="0"/>
          </a:p>
        </p:txBody>
      </p:sp>
      <p:pic>
        <p:nvPicPr>
          <p:cNvPr id="2" name="Picture 1">
            <a:extLst>
              <a:ext uri="{FF2B5EF4-FFF2-40B4-BE49-F238E27FC236}">
                <a16:creationId xmlns:a16="http://schemas.microsoft.com/office/drawing/2014/main" id="{B608BE61-E610-9054-08B1-A60F8BFCF2FB}"/>
              </a:ext>
            </a:extLst>
          </p:cNvPr>
          <p:cNvPicPr>
            <a:picLocks noChangeAspect="1"/>
          </p:cNvPicPr>
          <p:nvPr/>
        </p:nvPicPr>
        <p:blipFill>
          <a:blip r:embed="rId3"/>
          <a:stretch>
            <a:fillRect/>
          </a:stretch>
        </p:blipFill>
        <p:spPr>
          <a:xfrm>
            <a:off x="0" y="1013227"/>
            <a:ext cx="9127959" cy="846670"/>
          </a:xfrm>
          <a:prstGeom prst="rect">
            <a:avLst/>
          </a:prstGeom>
        </p:spPr>
      </p:pic>
      <p:pic>
        <p:nvPicPr>
          <p:cNvPr id="5" name="Picture 4">
            <a:extLst>
              <a:ext uri="{FF2B5EF4-FFF2-40B4-BE49-F238E27FC236}">
                <a16:creationId xmlns:a16="http://schemas.microsoft.com/office/drawing/2014/main" id="{B157B55C-2698-C9B5-DB83-DD38CFD59926}"/>
              </a:ext>
            </a:extLst>
          </p:cNvPr>
          <p:cNvPicPr>
            <a:picLocks noChangeAspect="1"/>
          </p:cNvPicPr>
          <p:nvPr/>
        </p:nvPicPr>
        <p:blipFill>
          <a:blip r:embed="rId4"/>
          <a:stretch>
            <a:fillRect/>
          </a:stretch>
        </p:blipFill>
        <p:spPr>
          <a:xfrm>
            <a:off x="304800" y="2063020"/>
            <a:ext cx="8715876" cy="379121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80390" y="-131964"/>
            <a:ext cx="8153400" cy="762000"/>
          </a:xfrm>
        </p:spPr>
        <p:txBody>
          <a:bodyPr/>
          <a:lstStyle/>
          <a:p>
            <a:r>
              <a:rPr lang="en-US" sz="3600" b="1" dirty="0"/>
              <a:t>Web Trends</a:t>
            </a:r>
          </a:p>
        </p:txBody>
      </p:sp>
      <p:sp>
        <p:nvSpPr>
          <p:cNvPr id="7" name="Slide Number Placeholder 6"/>
          <p:cNvSpPr>
            <a:spLocks noGrp="1"/>
          </p:cNvSpPr>
          <p:nvPr>
            <p:ph type="sldNum" sz="quarter" idx="12"/>
          </p:nvPr>
        </p:nvSpPr>
        <p:spPr/>
        <p:txBody>
          <a:bodyPr/>
          <a:lstStyle/>
          <a:p>
            <a:fld id="{3ABB0AA6-0B53-4567-A3BB-DC243E9F8CAB}" type="slidenum">
              <a:rPr lang="en-US"/>
              <a:pPr/>
              <a:t>49</a:t>
            </a:fld>
            <a:endParaRPr lang="en-US" dirty="0"/>
          </a:p>
        </p:txBody>
      </p:sp>
      <p:sp>
        <p:nvSpPr>
          <p:cNvPr id="50183" name="Date Placeholder 8"/>
          <p:cNvSpPr>
            <a:spLocks noGrp="1"/>
          </p:cNvSpPr>
          <p:nvPr>
            <p:ph type="dt" sz="quarter" idx="10"/>
          </p:nvPr>
        </p:nvSpPr>
        <p:spPr>
          <a:noFill/>
        </p:spPr>
        <p:txBody>
          <a:bodyPr/>
          <a:lstStyle/>
          <a:p>
            <a:r>
              <a:rPr lang="en-US"/>
              <a:t>November 2023</a:t>
            </a:r>
            <a:endParaRPr lang="en-US" dirty="0"/>
          </a:p>
        </p:txBody>
      </p:sp>
      <p:sp>
        <p:nvSpPr>
          <p:cNvPr id="50184" name="Footer Placeholder 9"/>
          <p:cNvSpPr>
            <a:spLocks noGrp="1"/>
          </p:cNvSpPr>
          <p:nvPr>
            <p:ph type="ftr" sz="quarter" idx="11"/>
          </p:nvPr>
        </p:nvSpPr>
        <p:spPr>
          <a:noFill/>
        </p:spPr>
        <p:txBody>
          <a:bodyPr/>
          <a:lstStyle/>
          <a:p>
            <a:r>
              <a:rPr lang="en-US"/>
              <a:t>FY2023 Annual Report</a:t>
            </a:r>
            <a:endParaRPr lang="en-US" dirty="0"/>
          </a:p>
        </p:txBody>
      </p:sp>
      <p:sp>
        <p:nvSpPr>
          <p:cNvPr id="13" name="Title 1">
            <a:extLst>
              <a:ext uri="{FF2B5EF4-FFF2-40B4-BE49-F238E27FC236}">
                <a16:creationId xmlns:a16="http://schemas.microsoft.com/office/drawing/2014/main" id="{C1367C24-869D-CD4B-A7BB-C2753DA3D820}"/>
              </a:ext>
            </a:extLst>
          </p:cNvPr>
          <p:cNvSpPr txBox="1">
            <a:spLocks/>
          </p:cNvSpPr>
          <p:nvPr/>
        </p:nvSpPr>
        <p:spPr bwMode="auto">
          <a:xfrm>
            <a:off x="3607904" y="1608646"/>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0" name="Rectangle 9">
            <a:extLst>
              <a:ext uri="{FF2B5EF4-FFF2-40B4-BE49-F238E27FC236}">
                <a16:creationId xmlns:a16="http://schemas.microsoft.com/office/drawing/2014/main" id="{D2FE1174-7FF6-FE46-92D4-5A37602BCABE}"/>
              </a:ext>
            </a:extLst>
          </p:cNvPr>
          <p:cNvSpPr/>
          <p:nvPr/>
        </p:nvSpPr>
        <p:spPr>
          <a:xfrm>
            <a:off x="457200" y="467443"/>
            <a:ext cx="8511209" cy="1200329"/>
          </a:xfrm>
          <a:prstGeom prst="rect">
            <a:avLst/>
          </a:prstGeom>
        </p:spPr>
        <p:txBody>
          <a:bodyPr wrap="square">
            <a:spAutoFit/>
          </a:bodyPr>
          <a:lstStyle/>
          <a:p>
            <a:r>
              <a:rPr lang="en-US" dirty="0"/>
              <a:t>Web metrics data for EOSDIS became available as of FY 2007, Data for FY 2007 is complete for 7 DAACs and FY 2008 is complete for 8 DAACs. Since FY 2009, 11 DAACs provided </a:t>
            </a:r>
            <a:r>
              <a:rPr lang="en-US" dirty="0" err="1"/>
              <a:t>webmetrics</a:t>
            </a:r>
            <a:r>
              <a:rPr lang="en-US" dirty="0"/>
              <a:t> and from FY 2020 all 12 DAACs have provided the </a:t>
            </a:r>
            <a:r>
              <a:rPr lang="en-US" dirty="0" err="1"/>
              <a:t>webmetrics</a:t>
            </a:r>
            <a:r>
              <a:rPr lang="en-US" dirty="0"/>
              <a:t> data. For FY 2007 to FY 2018 </a:t>
            </a:r>
            <a:r>
              <a:rPr lang="en-US" dirty="0" err="1"/>
              <a:t>NetInsight</a:t>
            </a:r>
            <a:r>
              <a:rPr lang="en-US" dirty="0"/>
              <a:t> data was used, for FY 2019 both </a:t>
            </a:r>
            <a:r>
              <a:rPr lang="en-US" dirty="0" err="1"/>
              <a:t>NetInsight</a:t>
            </a:r>
            <a:r>
              <a:rPr lang="en-US" dirty="0"/>
              <a:t> and Google Analytics data was used, while as from FY 2020 only Google Analytics data was used as the </a:t>
            </a:r>
            <a:r>
              <a:rPr lang="en-US" dirty="0" err="1"/>
              <a:t>Netinsight</a:t>
            </a:r>
            <a:r>
              <a:rPr lang="en-US" dirty="0"/>
              <a:t> was decommissioned from Oct 1, 2019. These web metrics exclude </a:t>
            </a:r>
            <a:r>
              <a:rPr lang="en-US" dirty="0" err="1"/>
              <a:t>Earthdata</a:t>
            </a:r>
            <a:r>
              <a:rPr lang="en-US" dirty="0"/>
              <a:t> &amp; LANCE and are for sessions (visits) of one minute or more. Repeat visitors are counted as 2 or more visits since web activity measurements began for that DAAC.</a:t>
            </a:r>
          </a:p>
        </p:txBody>
      </p:sp>
      <p:pic>
        <p:nvPicPr>
          <p:cNvPr id="3" name="Picture 2">
            <a:extLst>
              <a:ext uri="{FF2B5EF4-FFF2-40B4-BE49-F238E27FC236}">
                <a16:creationId xmlns:a16="http://schemas.microsoft.com/office/drawing/2014/main" id="{863B1080-805B-CC30-0BFA-664CB883DD4C}"/>
              </a:ext>
            </a:extLst>
          </p:cNvPr>
          <p:cNvPicPr>
            <a:picLocks noChangeAspect="1"/>
          </p:cNvPicPr>
          <p:nvPr/>
        </p:nvPicPr>
        <p:blipFill>
          <a:blip r:embed="rId3"/>
          <a:stretch>
            <a:fillRect/>
          </a:stretch>
        </p:blipFill>
        <p:spPr>
          <a:xfrm>
            <a:off x="46765" y="2254479"/>
            <a:ext cx="9050470" cy="34863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2023</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FY2023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5</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49282" y="92765"/>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Key Points</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344557" y="719601"/>
            <a:ext cx="8547495" cy="5632311"/>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Report Includes on-prem and </a:t>
            </a:r>
            <a:r>
              <a:rPr lang="en-US" sz="2400" b="1" dirty="0" err="1"/>
              <a:t>Earthdata</a:t>
            </a:r>
            <a:r>
              <a:rPr lang="en-US" sz="2400" b="1" dirty="0"/>
              <a:t> Cloud metrics for Ingest, Archive, and Distribution from EMS</a:t>
            </a:r>
          </a:p>
          <a:p>
            <a:pPr marL="342900" indent="-342900">
              <a:buFont typeface="Arial" panose="020B0604020202020204" pitchFamily="34" charset="0"/>
              <a:buChar char="•"/>
            </a:pPr>
            <a:r>
              <a:rPr lang="en-US" sz="2400" b="1" dirty="0"/>
              <a:t>Archive metrics data were provided to DAACs for verification and some of the DAACs provided updated data. Such updates are annotated in the report</a:t>
            </a:r>
          </a:p>
          <a:p>
            <a:pPr marL="342900" indent="-342900">
              <a:buFont typeface="Arial" panose="020B0604020202020204" pitchFamily="34" charset="0"/>
              <a:buChar char="•"/>
            </a:pPr>
            <a:r>
              <a:rPr lang="en-US" sz="2400" b="1" dirty="0"/>
              <a:t>The number of CDDIS files distributed in FY23 shows significant increase, which is due to the change in the approach in the computation of the number of files distributed by CDDIS.  Prior to FY23, the number of files distributed by CDDIS was normalized but for FY23 normalization has not been applied. For comparison purposes, detailed tables show both normalized and not-normalized files distributed by CDDIS. </a:t>
            </a:r>
            <a:r>
              <a:rPr lang="en-US" sz="2400" b="1"/>
              <a:t>While Summary and long-term trend tables have not-normalized data.</a:t>
            </a:r>
            <a:endParaRPr lang="en-US" sz="2400" b="1" dirty="0"/>
          </a:p>
        </p:txBody>
      </p:sp>
    </p:spTree>
    <p:extLst>
      <p:ext uri="{BB962C8B-B14F-4D97-AF65-F5344CB8AC3E}">
        <p14:creationId xmlns:p14="http://schemas.microsoft.com/office/powerpoint/2010/main" val="4255825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57200" y="30480"/>
            <a:ext cx="8153400" cy="762000"/>
          </a:xfrm>
        </p:spPr>
        <p:txBody>
          <a:bodyPr/>
          <a:lstStyle/>
          <a:p>
            <a:r>
              <a:rPr lang="en-US" sz="3600" b="1" dirty="0" err="1"/>
              <a:t>Earthdata</a:t>
            </a:r>
            <a:r>
              <a:rPr lang="en-US" sz="3600" b="1" dirty="0"/>
              <a:t> Web Trends</a:t>
            </a:r>
          </a:p>
        </p:txBody>
      </p:sp>
      <p:sp>
        <p:nvSpPr>
          <p:cNvPr id="50179" name="Content Placeholder 2"/>
          <p:cNvSpPr>
            <a:spLocks noGrp="1"/>
          </p:cNvSpPr>
          <p:nvPr>
            <p:ph sz="quarter" idx="1"/>
          </p:nvPr>
        </p:nvSpPr>
        <p:spPr>
          <a:xfrm>
            <a:off x="76200" y="685800"/>
            <a:ext cx="8534400" cy="762000"/>
          </a:xfrm>
        </p:spPr>
        <p:txBody>
          <a:bodyPr/>
          <a:lstStyle/>
          <a:p>
            <a:pPr indent="0">
              <a:buFontTx/>
              <a:buNone/>
            </a:pPr>
            <a:r>
              <a:rPr lang="en-US" sz="1400" dirty="0">
                <a:solidFill>
                  <a:srgbClr val="000000"/>
                </a:solidFill>
                <a:cs typeface="Arial" charset="0"/>
              </a:rPr>
              <a:t>Web metrics data for </a:t>
            </a:r>
            <a:r>
              <a:rPr lang="en-US" sz="1400" dirty="0" err="1">
                <a:solidFill>
                  <a:srgbClr val="000000"/>
                </a:solidFill>
                <a:cs typeface="Arial" charset="0"/>
              </a:rPr>
              <a:t>Earthdata</a:t>
            </a:r>
            <a:r>
              <a:rPr lang="en-US" sz="1400" dirty="0">
                <a:solidFill>
                  <a:srgbClr val="000000"/>
                </a:solidFill>
                <a:cs typeface="Arial" charset="0"/>
              </a:rPr>
              <a:t> became available as of FY2012. These metrics are for sessions of one minute or more. Repeat visitors are counted as 2 or more sessions since web activity measurements began for that DAAC.</a:t>
            </a:r>
            <a:endParaRPr lang="en-US" sz="1400" dirty="0"/>
          </a:p>
        </p:txBody>
      </p:sp>
      <p:sp>
        <p:nvSpPr>
          <p:cNvPr id="7" name="Slide Number Placeholder 6"/>
          <p:cNvSpPr>
            <a:spLocks noGrp="1"/>
          </p:cNvSpPr>
          <p:nvPr>
            <p:ph type="sldNum" sz="quarter" idx="12"/>
          </p:nvPr>
        </p:nvSpPr>
        <p:spPr/>
        <p:txBody>
          <a:bodyPr/>
          <a:lstStyle/>
          <a:p>
            <a:fld id="{3ABB0AA6-0B53-4567-A3BB-DC243E9F8CAB}" type="slidenum">
              <a:rPr lang="en-US"/>
              <a:pPr/>
              <a:t>50</a:t>
            </a:fld>
            <a:endParaRPr lang="en-US" dirty="0"/>
          </a:p>
        </p:txBody>
      </p:sp>
      <p:sp>
        <p:nvSpPr>
          <p:cNvPr id="50183" name="Date Placeholder 8"/>
          <p:cNvSpPr>
            <a:spLocks noGrp="1"/>
          </p:cNvSpPr>
          <p:nvPr>
            <p:ph type="dt" sz="quarter" idx="10"/>
          </p:nvPr>
        </p:nvSpPr>
        <p:spPr>
          <a:noFill/>
        </p:spPr>
        <p:txBody>
          <a:bodyPr/>
          <a:lstStyle/>
          <a:p>
            <a:r>
              <a:rPr lang="en-US"/>
              <a:t>November 2023</a:t>
            </a:r>
            <a:endParaRPr lang="en-US" dirty="0"/>
          </a:p>
        </p:txBody>
      </p:sp>
      <p:sp>
        <p:nvSpPr>
          <p:cNvPr id="50184" name="Footer Placeholder 9"/>
          <p:cNvSpPr>
            <a:spLocks noGrp="1"/>
          </p:cNvSpPr>
          <p:nvPr>
            <p:ph type="ftr" sz="quarter" idx="11"/>
          </p:nvPr>
        </p:nvSpPr>
        <p:spPr>
          <a:noFill/>
        </p:spPr>
        <p:txBody>
          <a:bodyPr/>
          <a:lstStyle/>
          <a:p>
            <a:r>
              <a:rPr lang="en-US"/>
              <a:t>FY2023 Annual Report</a:t>
            </a:r>
            <a:endParaRPr lang="en-US" dirty="0"/>
          </a:p>
        </p:txBody>
      </p:sp>
      <p:sp>
        <p:nvSpPr>
          <p:cNvPr id="13" name="Title 1">
            <a:extLst>
              <a:ext uri="{FF2B5EF4-FFF2-40B4-BE49-F238E27FC236}">
                <a16:creationId xmlns:a16="http://schemas.microsoft.com/office/drawing/2014/main" id="{94065F7D-A1EE-3541-9155-A9779F99A294}"/>
              </a:ext>
            </a:extLst>
          </p:cNvPr>
          <p:cNvSpPr txBox="1">
            <a:spLocks/>
          </p:cNvSpPr>
          <p:nvPr/>
        </p:nvSpPr>
        <p:spPr bwMode="auto">
          <a:xfrm>
            <a:off x="3733800" y="1204008"/>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3" name="Picture 2">
            <a:extLst>
              <a:ext uri="{FF2B5EF4-FFF2-40B4-BE49-F238E27FC236}">
                <a16:creationId xmlns:a16="http://schemas.microsoft.com/office/drawing/2014/main" id="{4125AADF-E8A5-1D2B-5B63-DD3D6C4D4ED2}"/>
              </a:ext>
            </a:extLst>
          </p:cNvPr>
          <p:cNvPicPr>
            <a:picLocks noChangeAspect="1"/>
          </p:cNvPicPr>
          <p:nvPr/>
        </p:nvPicPr>
        <p:blipFill>
          <a:blip r:embed="rId3"/>
          <a:stretch>
            <a:fillRect/>
          </a:stretch>
        </p:blipFill>
        <p:spPr>
          <a:xfrm>
            <a:off x="-12700" y="1630356"/>
            <a:ext cx="8928100" cy="4407897"/>
          </a:xfrm>
          <a:prstGeom prst="rect">
            <a:avLst/>
          </a:prstGeom>
        </p:spPr>
      </p:pic>
    </p:spTree>
    <p:extLst>
      <p:ext uri="{BB962C8B-B14F-4D97-AF65-F5344CB8AC3E}">
        <p14:creationId xmlns:p14="http://schemas.microsoft.com/office/powerpoint/2010/main" val="949586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51</a:t>
            </a:fld>
            <a:endParaRPr lang="en-US" dirty="0"/>
          </a:p>
        </p:txBody>
      </p:sp>
      <p:sp>
        <p:nvSpPr>
          <p:cNvPr id="6" name="Title 1"/>
          <p:cNvSpPr txBox="1">
            <a:spLocks/>
          </p:cNvSpPr>
          <p:nvPr/>
        </p:nvSpPr>
        <p:spPr>
          <a:xfrm>
            <a:off x="457200" y="535032"/>
            <a:ext cx="8382000" cy="6952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dirty="0" err="1"/>
              <a:t>Earthdata</a:t>
            </a:r>
            <a:r>
              <a:rPr lang="en-US" sz="3600" b="1" dirty="0"/>
              <a:t> Systems</a:t>
            </a:r>
            <a:endParaRPr lang="en-US" sz="3600" b="1" dirty="0">
              <a:solidFill>
                <a:srgbClr val="FF0000"/>
              </a:solidFill>
            </a:endParaRPr>
          </a:p>
        </p:txBody>
      </p:sp>
      <p:sp>
        <p:nvSpPr>
          <p:cNvPr id="7" name="Rectangle 9"/>
          <p:cNvSpPr>
            <a:spLocks noChangeArrowheads="1"/>
          </p:cNvSpPr>
          <p:nvPr/>
        </p:nvSpPr>
        <p:spPr bwMode="auto">
          <a:xfrm>
            <a:off x="2209800" y="1905000"/>
            <a:ext cx="4648200" cy="1754326"/>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Login</a:t>
            </a:r>
          </a:p>
          <a:p>
            <a:pPr indent="457200">
              <a:lnSpc>
                <a:spcPct val="150000"/>
              </a:lnSpc>
              <a:buFont typeface="Arial" charset="0"/>
              <a:buChar char="•"/>
            </a:pPr>
            <a:r>
              <a:rPr lang="en-US" sz="2400" b="1" dirty="0">
                <a:solidFill>
                  <a:schemeClr val="tx2"/>
                </a:solidFill>
              </a:rPr>
              <a:t>CMR Collections/Granules</a:t>
            </a:r>
          </a:p>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Search Client</a:t>
            </a:r>
          </a:p>
        </p:txBody>
      </p:sp>
      <p:sp>
        <p:nvSpPr>
          <p:cNvPr id="8" name="Rectangle 9"/>
          <p:cNvSpPr>
            <a:spLocks noChangeArrowheads="1"/>
          </p:cNvSpPr>
          <p:nvPr/>
        </p:nvSpPr>
        <p:spPr bwMode="auto">
          <a:xfrm>
            <a:off x="457200" y="5562600"/>
            <a:ext cx="3886200" cy="577850"/>
          </a:xfrm>
          <a:prstGeom prst="rect">
            <a:avLst/>
          </a:prstGeom>
          <a:noFill/>
          <a:ln w="9525">
            <a:noFill/>
            <a:miter lim="800000"/>
            <a:headEnd/>
            <a:tailEnd/>
          </a:ln>
        </p:spPr>
        <p:txBody>
          <a:bodyPr wrap="square">
            <a:spAutoFit/>
          </a:bodyPr>
          <a:lstStyle/>
          <a:p>
            <a:pPr>
              <a:lnSpc>
                <a:spcPct val="150000"/>
              </a:lnSpc>
            </a:pPr>
            <a:r>
              <a:rPr lang="en-US" sz="2400" b="1" dirty="0">
                <a:solidFill>
                  <a:schemeClr val="tx2"/>
                </a:solidFill>
              </a:rPr>
              <a:t>Provided by EED-3 Staff </a:t>
            </a:r>
          </a:p>
        </p:txBody>
      </p:sp>
      <p:sp>
        <p:nvSpPr>
          <p:cNvPr id="12" name="TextBox 11">
            <a:extLst>
              <a:ext uri="{FF2B5EF4-FFF2-40B4-BE49-F238E27FC236}">
                <a16:creationId xmlns:a16="http://schemas.microsoft.com/office/drawing/2014/main" id="{7AAD1E70-9309-E74A-BD0E-D6FECB27B9E8}"/>
              </a:ext>
            </a:extLst>
          </p:cNvPr>
          <p:cNvSpPr txBox="1"/>
          <p:nvPr/>
        </p:nvSpPr>
        <p:spPr>
          <a:xfrm>
            <a:off x="1104900" y="4398496"/>
            <a:ext cx="7086600" cy="1015663"/>
          </a:xfrm>
          <a:prstGeom prst="rect">
            <a:avLst/>
          </a:prstGeom>
          <a:noFill/>
        </p:spPr>
        <p:txBody>
          <a:bodyPr wrap="square">
            <a:spAutoFit/>
          </a:bodyPr>
          <a:lstStyle/>
          <a:p>
            <a:r>
              <a:rPr lang="en-US" b="1" dirty="0" err="1"/>
              <a:t>Earthdata</a:t>
            </a:r>
            <a:r>
              <a:rPr lang="en-US" b="1" dirty="0"/>
              <a:t> Systems are some of the systems that are under EED-3 and provide metrics on the number of users registering with </a:t>
            </a:r>
            <a:r>
              <a:rPr lang="en-US" b="1" dirty="0" err="1"/>
              <a:t>Earthdata</a:t>
            </a:r>
            <a:r>
              <a:rPr lang="en-US" b="1" dirty="0"/>
              <a:t> login and number of data collections and granules metadata provided by various data providers to the CMR. In addition </a:t>
            </a:r>
            <a:r>
              <a:rPr lang="en-US" b="1" dirty="0" err="1"/>
              <a:t>Earthdata</a:t>
            </a:r>
            <a:r>
              <a:rPr lang="en-US" b="1" dirty="0"/>
              <a:t> search client utilization is provided by showing the number of sessions and acquisitions.					</a:t>
            </a:r>
          </a:p>
        </p:txBody>
      </p:sp>
    </p:spTree>
    <p:extLst>
      <p:ext uri="{BB962C8B-B14F-4D97-AF65-F5344CB8AC3E}">
        <p14:creationId xmlns:p14="http://schemas.microsoft.com/office/powerpoint/2010/main" val="1269928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52</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Login</a:t>
            </a:r>
          </a:p>
        </p:txBody>
      </p:sp>
      <p:sp>
        <p:nvSpPr>
          <p:cNvPr id="5" name="Rectangle 4"/>
          <p:cNvSpPr/>
          <p:nvPr/>
        </p:nvSpPr>
        <p:spPr>
          <a:xfrm>
            <a:off x="86138" y="590550"/>
            <a:ext cx="8905461" cy="1015663"/>
          </a:xfrm>
          <a:prstGeom prst="rect">
            <a:avLst/>
          </a:prstGeom>
        </p:spPr>
        <p:txBody>
          <a:bodyPr wrap="square">
            <a:spAutoFit/>
          </a:bodyPr>
          <a:lstStyle/>
          <a:p>
            <a:r>
              <a:rPr lang="en-US" dirty="0"/>
              <a:t>The </a:t>
            </a:r>
            <a:r>
              <a:rPr lang="en-US" dirty="0" err="1"/>
              <a:t>Earthdata</a:t>
            </a:r>
            <a:r>
              <a:rPr lang="en-US" dirty="0"/>
              <a:t> Login provides a single mechanism for user registration and profile management for all EOSDIS system components (DAACs, Tools, and Services). </a:t>
            </a:r>
            <a:r>
              <a:rPr lang="en-US" dirty="0" err="1"/>
              <a:t>Earthdata</a:t>
            </a:r>
            <a:r>
              <a:rPr lang="en-US" dirty="0"/>
              <a:t> Login also helps the EOSDIS program better understand the usage of EOSDIS services to improve user experience through customization of tools and improvement of services. Given the utilization of </a:t>
            </a:r>
            <a:r>
              <a:rPr lang="en-US" dirty="0" err="1"/>
              <a:t>Earthdata</a:t>
            </a:r>
            <a:r>
              <a:rPr lang="en-US" dirty="0"/>
              <a:t> Login across EOSDIS system components, </a:t>
            </a:r>
            <a:r>
              <a:rPr lang="en-US" dirty="0" err="1"/>
              <a:t>Earthdata</a:t>
            </a:r>
            <a:r>
              <a:rPr lang="en-US" dirty="0"/>
              <a:t> Login metrics provide one measure of interest in NASA Earth science holdings. </a:t>
            </a:r>
          </a:p>
        </p:txBody>
      </p:sp>
      <p:sp>
        <p:nvSpPr>
          <p:cNvPr id="12" name="TextBox 11">
            <a:extLst>
              <a:ext uri="{FF2B5EF4-FFF2-40B4-BE49-F238E27FC236}">
                <a16:creationId xmlns:a16="http://schemas.microsoft.com/office/drawing/2014/main" id="{F7F1588B-3FB8-2948-ABD6-4EF6683B348C}"/>
              </a:ext>
            </a:extLst>
          </p:cNvPr>
          <p:cNvSpPr txBox="1"/>
          <p:nvPr/>
        </p:nvSpPr>
        <p:spPr>
          <a:xfrm>
            <a:off x="247720" y="5608419"/>
            <a:ext cx="8610599" cy="646331"/>
          </a:xfrm>
          <a:prstGeom prst="rect">
            <a:avLst/>
          </a:prstGeom>
          <a:noFill/>
        </p:spPr>
        <p:txBody>
          <a:bodyPr wrap="square">
            <a:spAutoFit/>
          </a:bodyPr>
          <a:lstStyle/>
          <a:p>
            <a:r>
              <a:rPr lang="en-US" b="1" dirty="0"/>
              <a:t>The number of new users registered weekly in </a:t>
            </a:r>
            <a:r>
              <a:rPr lang="en-US" b="1" dirty="0" err="1"/>
              <a:t>Earthdata</a:t>
            </a:r>
            <a:r>
              <a:rPr lang="en-US" b="1" dirty="0"/>
              <a:t> Login varied seasonally and as key events occurred throughout FY2023. The number of new registered users ranged from a low of 3043 for the week ending 1/2/23 to a high of 6659 the week ending 4/17/23, with an average of over 5186 new users per week.			</a:t>
            </a:r>
          </a:p>
        </p:txBody>
      </p:sp>
      <p:sp>
        <p:nvSpPr>
          <p:cNvPr id="14" name="TextBox 13">
            <a:extLst>
              <a:ext uri="{FF2B5EF4-FFF2-40B4-BE49-F238E27FC236}">
                <a16:creationId xmlns:a16="http://schemas.microsoft.com/office/drawing/2014/main" id="{8FEE4A9A-21CD-0548-8953-BD4A331F5174}"/>
              </a:ext>
            </a:extLst>
          </p:cNvPr>
          <p:cNvSpPr txBox="1"/>
          <p:nvPr/>
        </p:nvSpPr>
        <p:spPr>
          <a:xfrm>
            <a:off x="114441" y="1630038"/>
            <a:ext cx="8877158" cy="461665"/>
          </a:xfrm>
          <a:prstGeom prst="rect">
            <a:avLst/>
          </a:prstGeom>
          <a:noFill/>
        </p:spPr>
        <p:txBody>
          <a:bodyPr wrap="square">
            <a:spAutoFit/>
          </a:bodyPr>
          <a:lstStyle/>
          <a:p>
            <a:r>
              <a:rPr lang="en-US" dirty="0"/>
              <a:t>This year the total number of </a:t>
            </a:r>
            <a:r>
              <a:rPr lang="en-US" dirty="0" err="1"/>
              <a:t>Earthdata</a:t>
            </a:r>
            <a:r>
              <a:rPr lang="en-US" dirty="0"/>
              <a:t> Login registered users increased by 22.2% over the course of FY 2023, from 1,210,755 at the beginning of October 2022 to 1,480,092 by the end of September 2023.</a:t>
            </a:r>
          </a:p>
        </p:txBody>
      </p:sp>
      <p:pic>
        <p:nvPicPr>
          <p:cNvPr id="10" name="Picture 9">
            <a:extLst>
              <a:ext uri="{FF2B5EF4-FFF2-40B4-BE49-F238E27FC236}">
                <a16:creationId xmlns:a16="http://schemas.microsoft.com/office/drawing/2014/main" id="{9C9E29C5-E80D-3412-5442-013B3747E840}"/>
              </a:ext>
            </a:extLst>
          </p:cNvPr>
          <p:cNvPicPr>
            <a:picLocks noChangeAspect="1"/>
          </p:cNvPicPr>
          <p:nvPr/>
        </p:nvPicPr>
        <p:blipFill>
          <a:blip r:embed="rId3"/>
          <a:stretch>
            <a:fillRect/>
          </a:stretch>
        </p:blipFill>
        <p:spPr>
          <a:xfrm>
            <a:off x="50986" y="2402514"/>
            <a:ext cx="4478110" cy="2585091"/>
          </a:xfrm>
          <a:prstGeom prst="rect">
            <a:avLst/>
          </a:prstGeom>
        </p:spPr>
      </p:pic>
      <p:pic>
        <p:nvPicPr>
          <p:cNvPr id="6" name="Picture 5">
            <a:extLst>
              <a:ext uri="{FF2B5EF4-FFF2-40B4-BE49-F238E27FC236}">
                <a16:creationId xmlns:a16="http://schemas.microsoft.com/office/drawing/2014/main" id="{7818D0C1-D9FD-4F79-864A-EE14266B7A1A}"/>
              </a:ext>
            </a:extLst>
          </p:cNvPr>
          <p:cNvPicPr>
            <a:picLocks noChangeAspect="1"/>
          </p:cNvPicPr>
          <p:nvPr/>
        </p:nvPicPr>
        <p:blipFill>
          <a:blip r:embed="rId4"/>
          <a:stretch>
            <a:fillRect/>
          </a:stretch>
        </p:blipFill>
        <p:spPr>
          <a:xfrm>
            <a:off x="4501022" y="2390529"/>
            <a:ext cx="4562767" cy="2593772"/>
          </a:xfrm>
          <a:prstGeom prst="rect">
            <a:avLst/>
          </a:prstGeom>
        </p:spPr>
      </p:pic>
    </p:spTree>
    <p:extLst>
      <p:ext uri="{BB962C8B-B14F-4D97-AF65-F5344CB8AC3E}">
        <p14:creationId xmlns:p14="http://schemas.microsoft.com/office/powerpoint/2010/main" val="293951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53</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Collections</a:t>
            </a:r>
          </a:p>
        </p:txBody>
      </p:sp>
      <p:sp>
        <p:nvSpPr>
          <p:cNvPr id="6" name="Rectangle 5"/>
          <p:cNvSpPr/>
          <p:nvPr/>
        </p:nvSpPr>
        <p:spPr>
          <a:xfrm>
            <a:off x="152400" y="609600"/>
            <a:ext cx="8839200" cy="830997"/>
          </a:xfrm>
          <a:prstGeom prst="rect">
            <a:avLst/>
          </a:prstGeom>
        </p:spPr>
        <p:txBody>
          <a:bodyPr wrap="square">
            <a:spAutoFit/>
          </a:bodyPr>
          <a:lstStyle/>
          <a:p>
            <a:r>
              <a:rPr lang="en-US" dirty="0"/>
              <a:t>The Common Metadata Repository (CMR) is a high-performance, high-quality, continuously evolving metadata system that catalogs all data and service metadata records for the EOSDIS system and is the authoritative management system for all EOSDIS metadata. These metadata records are registered, modified, discovered, and accessed through programmatic interfaces leveraging standard protocols and APIs.</a:t>
            </a:r>
          </a:p>
        </p:txBody>
      </p:sp>
      <p:sp>
        <p:nvSpPr>
          <p:cNvPr id="13" name="TextBox 12">
            <a:extLst>
              <a:ext uri="{FF2B5EF4-FFF2-40B4-BE49-F238E27FC236}">
                <a16:creationId xmlns:a16="http://schemas.microsoft.com/office/drawing/2014/main" id="{7B4577A4-1DA9-F34B-98CC-A3273DBB4CAB}"/>
              </a:ext>
            </a:extLst>
          </p:cNvPr>
          <p:cNvSpPr txBox="1"/>
          <p:nvPr/>
        </p:nvSpPr>
        <p:spPr>
          <a:xfrm>
            <a:off x="152400" y="1461889"/>
            <a:ext cx="8836029" cy="1015663"/>
          </a:xfrm>
          <a:prstGeom prst="rect">
            <a:avLst/>
          </a:prstGeom>
          <a:noFill/>
        </p:spPr>
        <p:txBody>
          <a:bodyPr wrap="square">
            <a:spAutoFit/>
          </a:bodyPr>
          <a:lstStyle/>
          <a:p>
            <a:r>
              <a:rPr lang="en-US" dirty="0"/>
              <a:t>The number of total collections, or data set series, holdings in CMR increased by 6.41% in FY 2023, from 55,751 at the beginning of the fiscal year to 59,324 at the end of the fiscal year.</a:t>
            </a:r>
          </a:p>
          <a:p>
            <a:endParaRPr lang="en-US" dirty="0"/>
          </a:p>
          <a:p>
            <a:r>
              <a:rPr lang="en-US" dirty="0"/>
              <a:t>The number of EOSDIS collection holdings in CMR increased by 22.83%, from 12,573 in October 2022 to 15,444 at the end of September 2023.		</a:t>
            </a:r>
          </a:p>
        </p:txBody>
      </p:sp>
      <p:pic>
        <p:nvPicPr>
          <p:cNvPr id="7" name="Picture 6">
            <a:extLst>
              <a:ext uri="{FF2B5EF4-FFF2-40B4-BE49-F238E27FC236}">
                <a16:creationId xmlns:a16="http://schemas.microsoft.com/office/drawing/2014/main" id="{3270B4EE-5ED0-413D-E163-0E050986D447}"/>
              </a:ext>
            </a:extLst>
          </p:cNvPr>
          <p:cNvPicPr>
            <a:picLocks noChangeAspect="1"/>
          </p:cNvPicPr>
          <p:nvPr/>
        </p:nvPicPr>
        <p:blipFill>
          <a:blip r:embed="rId2"/>
          <a:stretch>
            <a:fillRect/>
          </a:stretch>
        </p:blipFill>
        <p:spPr>
          <a:xfrm>
            <a:off x="19215" y="2775466"/>
            <a:ext cx="9124785" cy="2620645"/>
          </a:xfrm>
          <a:prstGeom prst="rect">
            <a:avLst/>
          </a:prstGeom>
        </p:spPr>
      </p:pic>
    </p:spTree>
    <p:extLst>
      <p:ext uri="{BB962C8B-B14F-4D97-AF65-F5344CB8AC3E}">
        <p14:creationId xmlns:p14="http://schemas.microsoft.com/office/powerpoint/2010/main" val="1911132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54</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Granules</a:t>
            </a:r>
          </a:p>
        </p:txBody>
      </p:sp>
      <p:sp>
        <p:nvSpPr>
          <p:cNvPr id="5" name="Rectangle 4">
            <a:extLst>
              <a:ext uri="{FF2B5EF4-FFF2-40B4-BE49-F238E27FC236}">
                <a16:creationId xmlns:a16="http://schemas.microsoft.com/office/drawing/2014/main" id="{F2188D50-8579-7B44-95F1-F33C0A68AADE}"/>
              </a:ext>
            </a:extLst>
          </p:cNvPr>
          <p:cNvSpPr/>
          <p:nvPr/>
        </p:nvSpPr>
        <p:spPr>
          <a:xfrm>
            <a:off x="76200" y="723203"/>
            <a:ext cx="8991600" cy="1938992"/>
          </a:xfrm>
          <a:prstGeom prst="rect">
            <a:avLst/>
          </a:prstGeom>
        </p:spPr>
        <p:txBody>
          <a:bodyPr wrap="square">
            <a:spAutoFit/>
          </a:bodyPr>
          <a:lstStyle/>
          <a:p>
            <a:r>
              <a:rPr lang="en-US" b="1" dirty="0"/>
              <a:t>While collection metadata provides information about types of data stored in the CMR, granule metadata is the smallest aggregation of data which is independently managed (i.e., described, inventoried, retrievable). These are metadata elements that describe a single granule of a data product. Values of granule metadata apply to all of the data in that one granule. Typical metadata in this category describe spatial and temporal extent of the data as well as the quality and lineage of the data.</a:t>
            </a:r>
          </a:p>
          <a:p>
            <a:endParaRPr lang="en-US" b="1" dirty="0"/>
          </a:p>
          <a:p>
            <a:r>
              <a:rPr lang="en-US" b="1" dirty="0"/>
              <a:t>The number of granule holdings in CMR increased by 15.51% in FY2023, from 1.19 billion in October 2022 to 1.38 billion at the end of September 2023. The following chart provides a weekly summary of the CMR granule holdings. Granule holdings increased at a fairly steady rate between October 2022 and July 2023, with a slight dip in July and August 2023.</a:t>
            </a:r>
          </a:p>
          <a:p>
            <a:endParaRPr lang="en-US" b="1" dirty="0"/>
          </a:p>
        </p:txBody>
      </p:sp>
      <p:pic>
        <p:nvPicPr>
          <p:cNvPr id="6" name="Picture 5">
            <a:extLst>
              <a:ext uri="{FF2B5EF4-FFF2-40B4-BE49-F238E27FC236}">
                <a16:creationId xmlns:a16="http://schemas.microsoft.com/office/drawing/2014/main" id="{B6DB532E-1126-F55D-A084-6EA88311533D}"/>
              </a:ext>
            </a:extLst>
          </p:cNvPr>
          <p:cNvPicPr>
            <a:picLocks noChangeAspect="1"/>
          </p:cNvPicPr>
          <p:nvPr/>
        </p:nvPicPr>
        <p:blipFill>
          <a:blip r:embed="rId3"/>
          <a:stretch>
            <a:fillRect/>
          </a:stretch>
        </p:blipFill>
        <p:spPr>
          <a:xfrm>
            <a:off x="304800" y="2613620"/>
            <a:ext cx="6134100" cy="3495777"/>
          </a:xfrm>
          <a:prstGeom prst="rect">
            <a:avLst/>
          </a:prstGeom>
        </p:spPr>
      </p:pic>
      <p:sp>
        <p:nvSpPr>
          <p:cNvPr id="10" name="TextBox 9">
            <a:extLst>
              <a:ext uri="{FF2B5EF4-FFF2-40B4-BE49-F238E27FC236}">
                <a16:creationId xmlns:a16="http://schemas.microsoft.com/office/drawing/2014/main" id="{7B2649DA-6301-0F4E-DE2D-CB9532A1FD56}"/>
              </a:ext>
            </a:extLst>
          </p:cNvPr>
          <p:cNvSpPr txBox="1"/>
          <p:nvPr/>
        </p:nvSpPr>
        <p:spPr>
          <a:xfrm>
            <a:off x="6629400" y="2971800"/>
            <a:ext cx="2133600" cy="1754326"/>
          </a:xfrm>
          <a:prstGeom prst="rect">
            <a:avLst/>
          </a:prstGeom>
          <a:noFill/>
        </p:spPr>
        <p:txBody>
          <a:bodyPr wrap="square">
            <a:spAutoFit/>
          </a:bodyPr>
          <a:lstStyle/>
          <a:p>
            <a:r>
              <a:rPr lang="en-US" b="1" dirty="0"/>
              <a:t>The decrease in granules between 7/12/23 and 8/30/23 is due:</a:t>
            </a:r>
          </a:p>
          <a:p>
            <a:endParaRPr lang="en-US" b="1" dirty="0"/>
          </a:p>
          <a:p>
            <a:pPr marL="228600" indent="-228600">
              <a:buAutoNum type="arabicParenR"/>
            </a:pPr>
            <a:r>
              <a:rPr lang="en-US" b="1" dirty="0"/>
              <a:t>the ORCA cleanup by the GHRC</a:t>
            </a:r>
          </a:p>
          <a:p>
            <a:pPr marL="228600" indent="-228600">
              <a:buAutoNum type="arabicParenR"/>
            </a:pPr>
            <a:r>
              <a:rPr lang="en-US" b="1" dirty="0"/>
              <a:t>the deletion of C6 MODIS granules by the LAADS</a:t>
            </a:r>
          </a:p>
        </p:txBody>
      </p:sp>
    </p:spTree>
    <p:extLst>
      <p:ext uri="{BB962C8B-B14F-4D97-AF65-F5344CB8AC3E}">
        <p14:creationId xmlns:p14="http://schemas.microsoft.com/office/powerpoint/2010/main" val="3524445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55</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Search Client</a:t>
            </a:r>
          </a:p>
        </p:txBody>
      </p:sp>
      <p:sp>
        <p:nvSpPr>
          <p:cNvPr id="6" name="Rectangle 5"/>
          <p:cNvSpPr/>
          <p:nvPr/>
        </p:nvSpPr>
        <p:spPr>
          <a:xfrm>
            <a:off x="152400" y="609600"/>
            <a:ext cx="8839200" cy="646331"/>
          </a:xfrm>
          <a:prstGeom prst="rect">
            <a:avLst/>
          </a:prstGeom>
        </p:spPr>
        <p:txBody>
          <a:bodyPr wrap="square">
            <a:spAutoFit/>
          </a:bodyPr>
          <a:lstStyle/>
          <a:p>
            <a:r>
              <a:rPr lang="en-US" dirty="0"/>
              <a:t>The </a:t>
            </a:r>
            <a:r>
              <a:rPr lang="en-US" dirty="0" err="1"/>
              <a:t>Earthdata</a:t>
            </a:r>
            <a:r>
              <a:rPr lang="en-US" dirty="0"/>
              <a:t> Search Client is the primary client for accessing NASA Earth Science data via the flagship </a:t>
            </a:r>
            <a:r>
              <a:rPr lang="en-US" dirty="0" err="1"/>
              <a:t>earthdata.nasa.gov</a:t>
            </a:r>
            <a:r>
              <a:rPr lang="en-US" dirty="0"/>
              <a:t> website. Utilization of the EDSC is measured in terms of the number of sessions, or visits by a user over a short period of time, to the site as well as by acquisitions, which represent the number of times data was downloaded via the EDSC.</a:t>
            </a:r>
          </a:p>
        </p:txBody>
      </p:sp>
      <p:sp>
        <p:nvSpPr>
          <p:cNvPr id="5" name="Rectangle 4">
            <a:extLst>
              <a:ext uri="{FF2B5EF4-FFF2-40B4-BE49-F238E27FC236}">
                <a16:creationId xmlns:a16="http://schemas.microsoft.com/office/drawing/2014/main" id="{EB939103-B763-264A-B5D4-31A6D19C607C}"/>
              </a:ext>
            </a:extLst>
          </p:cNvPr>
          <p:cNvSpPr/>
          <p:nvPr/>
        </p:nvSpPr>
        <p:spPr>
          <a:xfrm>
            <a:off x="190983" y="1540302"/>
            <a:ext cx="8786935" cy="830997"/>
          </a:xfrm>
          <a:prstGeom prst="rect">
            <a:avLst/>
          </a:prstGeom>
        </p:spPr>
        <p:txBody>
          <a:bodyPr wrap="square">
            <a:spAutoFit/>
          </a:bodyPr>
          <a:lstStyle/>
          <a:p>
            <a:r>
              <a:rPr lang="en-US" b="1" dirty="0"/>
              <a:t>EDSC acquisitions likewise fluctuated throughout the year.  The chart below shows the number of sessions alongside the percent of sessions with an acquisition.  The percentage of acquisitions fluctuated from a high of 35% during the week ending 11/13/22, to a low of 29% during the week ending 9/24/23, with an average of 33% of sessions having an acquisition per week.</a:t>
            </a:r>
          </a:p>
        </p:txBody>
      </p:sp>
      <p:pic>
        <p:nvPicPr>
          <p:cNvPr id="7" name="Picture 6">
            <a:extLst>
              <a:ext uri="{FF2B5EF4-FFF2-40B4-BE49-F238E27FC236}">
                <a16:creationId xmlns:a16="http://schemas.microsoft.com/office/drawing/2014/main" id="{8672A2C6-9B78-9A39-02D1-15428F25DEBF}"/>
              </a:ext>
            </a:extLst>
          </p:cNvPr>
          <p:cNvPicPr>
            <a:picLocks noChangeAspect="1"/>
          </p:cNvPicPr>
          <p:nvPr/>
        </p:nvPicPr>
        <p:blipFill>
          <a:blip r:embed="rId3"/>
          <a:stretch>
            <a:fillRect/>
          </a:stretch>
        </p:blipFill>
        <p:spPr>
          <a:xfrm>
            <a:off x="49911" y="2655670"/>
            <a:ext cx="9069080" cy="2853367"/>
          </a:xfrm>
          <a:prstGeom prst="rect">
            <a:avLst/>
          </a:prstGeom>
        </p:spPr>
      </p:pic>
    </p:spTree>
    <p:extLst>
      <p:ext uri="{BB962C8B-B14F-4D97-AF65-F5344CB8AC3E}">
        <p14:creationId xmlns:p14="http://schemas.microsoft.com/office/powerpoint/2010/main" val="1011431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56</a:t>
            </a:fld>
            <a:endParaRPr lang="en-US" dirty="0"/>
          </a:p>
        </p:txBody>
      </p:sp>
      <p:sp>
        <p:nvSpPr>
          <p:cNvPr id="6" name="Title 1"/>
          <p:cNvSpPr txBox="1">
            <a:spLocks/>
          </p:cNvSpPr>
          <p:nvPr/>
        </p:nvSpPr>
        <p:spPr>
          <a:xfrm>
            <a:off x="914400" y="457200"/>
            <a:ext cx="65532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DAAC Profiles</a:t>
            </a:r>
            <a:endParaRPr lang="en-US" sz="3600" b="1" kern="0" dirty="0">
              <a:solidFill>
                <a:srgbClr val="FF0000"/>
              </a:solidFill>
            </a:endParaRPr>
          </a:p>
        </p:txBody>
      </p:sp>
      <p:sp>
        <p:nvSpPr>
          <p:cNvPr id="7" name="Rectangle 9"/>
          <p:cNvSpPr>
            <a:spLocks noChangeArrowheads="1"/>
          </p:cNvSpPr>
          <p:nvPr/>
        </p:nvSpPr>
        <p:spPr bwMode="auto">
          <a:xfrm>
            <a:off x="2133600" y="1295400"/>
            <a:ext cx="3273136" cy="1200329"/>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a:solidFill>
                  <a:schemeClr val="tx2"/>
                </a:solidFill>
              </a:rPr>
              <a:t>Individual DAACs</a:t>
            </a:r>
          </a:p>
          <a:p>
            <a:pPr indent="457200">
              <a:lnSpc>
                <a:spcPct val="150000"/>
              </a:lnSpc>
              <a:buFont typeface="Arial" charset="0"/>
              <a:buChar char="•"/>
            </a:pPr>
            <a:r>
              <a:rPr lang="en-US" sz="2400" b="1" dirty="0">
                <a:solidFill>
                  <a:schemeClr val="tx2"/>
                </a:solidFill>
              </a:rPr>
              <a:t>LANCE</a:t>
            </a:r>
          </a:p>
        </p:txBody>
      </p:sp>
    </p:spTree>
    <p:extLst>
      <p:ext uri="{BB962C8B-B14F-4D97-AF65-F5344CB8AC3E}">
        <p14:creationId xmlns:p14="http://schemas.microsoft.com/office/powerpoint/2010/main" val="1655157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57</a:t>
            </a:fld>
            <a:endParaRPr lang="en-US" dirty="0"/>
          </a:p>
        </p:txBody>
      </p:sp>
      <p:pic>
        <p:nvPicPr>
          <p:cNvPr id="5" name="Picture 4">
            <a:extLst>
              <a:ext uri="{FF2B5EF4-FFF2-40B4-BE49-F238E27FC236}">
                <a16:creationId xmlns:a16="http://schemas.microsoft.com/office/drawing/2014/main" id="{3CFF2724-6983-7CA1-5A1D-6D88F9D6F8A8}"/>
              </a:ext>
            </a:extLst>
          </p:cNvPr>
          <p:cNvPicPr>
            <a:picLocks noChangeAspect="1"/>
          </p:cNvPicPr>
          <p:nvPr/>
        </p:nvPicPr>
        <p:blipFill>
          <a:blip r:embed="rId3"/>
          <a:stretch>
            <a:fillRect/>
          </a:stretch>
        </p:blipFill>
        <p:spPr>
          <a:xfrm>
            <a:off x="32084" y="0"/>
            <a:ext cx="9042598" cy="5943600"/>
          </a:xfrm>
          <a:prstGeom prst="rect">
            <a:avLst/>
          </a:prstGeom>
        </p:spPr>
      </p:pic>
    </p:spTree>
    <p:extLst>
      <p:ext uri="{BB962C8B-B14F-4D97-AF65-F5344CB8AC3E}">
        <p14:creationId xmlns:p14="http://schemas.microsoft.com/office/powerpoint/2010/main" val="3887458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58</a:t>
            </a:fld>
            <a:endParaRPr lang="en-US" dirty="0"/>
          </a:p>
        </p:txBody>
      </p:sp>
      <p:pic>
        <p:nvPicPr>
          <p:cNvPr id="5" name="Picture 4">
            <a:extLst>
              <a:ext uri="{FF2B5EF4-FFF2-40B4-BE49-F238E27FC236}">
                <a16:creationId xmlns:a16="http://schemas.microsoft.com/office/drawing/2014/main" id="{F3B43C68-3A5F-B00B-E798-8D2F61D669D8}"/>
              </a:ext>
            </a:extLst>
          </p:cNvPr>
          <p:cNvPicPr>
            <a:picLocks noChangeAspect="1"/>
          </p:cNvPicPr>
          <p:nvPr/>
        </p:nvPicPr>
        <p:blipFill>
          <a:blip r:embed="rId3"/>
          <a:stretch>
            <a:fillRect/>
          </a:stretch>
        </p:blipFill>
        <p:spPr>
          <a:xfrm>
            <a:off x="105904" y="57150"/>
            <a:ext cx="8932192" cy="5791200"/>
          </a:xfrm>
          <a:prstGeom prst="rect">
            <a:avLst/>
          </a:prstGeom>
        </p:spPr>
      </p:pic>
    </p:spTree>
    <p:extLst>
      <p:ext uri="{BB962C8B-B14F-4D97-AF65-F5344CB8AC3E}">
        <p14:creationId xmlns:p14="http://schemas.microsoft.com/office/powerpoint/2010/main" val="1285025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59</a:t>
            </a:fld>
            <a:endParaRPr lang="en-US" dirty="0"/>
          </a:p>
        </p:txBody>
      </p:sp>
      <p:pic>
        <p:nvPicPr>
          <p:cNvPr id="5" name="Picture 4">
            <a:extLst>
              <a:ext uri="{FF2B5EF4-FFF2-40B4-BE49-F238E27FC236}">
                <a16:creationId xmlns:a16="http://schemas.microsoft.com/office/drawing/2014/main" id="{DFC3C256-A820-3C4D-2CF0-8721B563EF17}"/>
              </a:ext>
            </a:extLst>
          </p:cNvPr>
          <p:cNvPicPr>
            <a:picLocks noChangeAspect="1"/>
          </p:cNvPicPr>
          <p:nvPr/>
        </p:nvPicPr>
        <p:blipFill>
          <a:blip r:embed="rId3"/>
          <a:stretch>
            <a:fillRect/>
          </a:stretch>
        </p:blipFill>
        <p:spPr>
          <a:xfrm>
            <a:off x="0" y="29076"/>
            <a:ext cx="8991600" cy="5893977"/>
          </a:xfrm>
          <a:prstGeom prst="rect">
            <a:avLst/>
          </a:prstGeom>
        </p:spPr>
      </p:pic>
    </p:spTree>
    <p:extLst>
      <p:ext uri="{BB962C8B-B14F-4D97-AF65-F5344CB8AC3E}">
        <p14:creationId xmlns:p14="http://schemas.microsoft.com/office/powerpoint/2010/main" val="2844879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a:t>
            </a:fld>
            <a:endParaRPr lang="en-US" dirty="0"/>
          </a:p>
        </p:txBody>
      </p:sp>
      <p:sp>
        <p:nvSpPr>
          <p:cNvPr id="5" name="Rectangle 2"/>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Contents</a:t>
            </a:r>
          </a:p>
        </p:txBody>
      </p:sp>
      <p:sp>
        <p:nvSpPr>
          <p:cNvPr id="6" name="TextBox 8"/>
          <p:cNvSpPr txBox="1">
            <a:spLocks noChangeArrowheads="1"/>
          </p:cNvSpPr>
          <p:nvPr/>
        </p:nvSpPr>
        <p:spPr bwMode="auto">
          <a:xfrm>
            <a:off x="1371600" y="1009441"/>
            <a:ext cx="6858000" cy="489364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EOSDIS Summary</a:t>
            </a:r>
          </a:p>
          <a:p>
            <a:pPr marL="342900" indent="-342900">
              <a:buFont typeface="Arial" panose="020B0604020202020204" pitchFamily="34" charset="0"/>
              <a:buChar char="•"/>
            </a:pPr>
            <a:r>
              <a:rPr lang="en-US" sz="2400" b="1" dirty="0"/>
              <a:t>LANCE Summary</a:t>
            </a:r>
          </a:p>
          <a:p>
            <a:pPr marL="342900" indent="-342900">
              <a:buFont typeface="Arial" panose="020B0604020202020204" pitchFamily="34" charset="0"/>
              <a:buChar char="•"/>
            </a:pPr>
            <a:r>
              <a:rPr lang="en-US" sz="2400" b="1" dirty="0"/>
              <a:t>Data Metrics (Distribution and Users)</a:t>
            </a:r>
          </a:p>
          <a:p>
            <a:pPr marL="342900" indent="-342900">
              <a:buFont typeface="Arial" panose="020B0604020202020204" pitchFamily="34" charset="0"/>
              <a:buChar char="•"/>
            </a:pPr>
            <a:r>
              <a:rPr lang="en-US" sz="2400" b="1" dirty="0"/>
              <a:t>LANCE Metrics</a:t>
            </a:r>
          </a:p>
          <a:p>
            <a:pPr marL="342900" indent="-342900">
              <a:buFont typeface="Arial" panose="020B0604020202020204" pitchFamily="34" charset="0"/>
              <a:buChar char="•"/>
            </a:pPr>
            <a:r>
              <a:rPr lang="en-US" sz="2400" b="1" dirty="0" err="1"/>
              <a:t>Earthdata</a:t>
            </a:r>
            <a:r>
              <a:rPr lang="en-US" sz="2400" b="1" dirty="0"/>
              <a:t> Cloud Metrics (Cloud Team)</a:t>
            </a:r>
          </a:p>
          <a:p>
            <a:pPr marL="342900" indent="-342900">
              <a:buFont typeface="Arial" panose="020B0604020202020204" pitchFamily="34" charset="0"/>
              <a:buChar char="•"/>
            </a:pPr>
            <a:r>
              <a:rPr lang="en-US" sz="2400" b="1" dirty="0"/>
              <a:t>DOI Summary</a:t>
            </a:r>
          </a:p>
          <a:p>
            <a:pPr marL="342900" indent="-342900">
              <a:buFont typeface="Arial" panose="020B0604020202020204" pitchFamily="34" charset="0"/>
              <a:buChar char="•"/>
            </a:pPr>
            <a:r>
              <a:rPr lang="en-US" sz="2400" b="1" dirty="0"/>
              <a:t>Web Metrics</a:t>
            </a:r>
          </a:p>
          <a:p>
            <a:pPr marL="342900" indent="-342900">
              <a:buFont typeface="Arial" panose="020B0604020202020204" pitchFamily="34" charset="0"/>
              <a:buChar char="•"/>
            </a:pPr>
            <a:r>
              <a:rPr lang="en-US" sz="2400" b="1" dirty="0"/>
              <a:t>Worldview Web Metrics </a:t>
            </a:r>
          </a:p>
          <a:p>
            <a:pPr marL="342900" indent="-342900">
              <a:buFont typeface="Arial" panose="020B0604020202020204" pitchFamily="34" charset="0"/>
              <a:buChar char="•"/>
            </a:pPr>
            <a:r>
              <a:rPr lang="en-US" sz="2400" b="1" dirty="0"/>
              <a:t>Total Users and Multi-year Trends</a:t>
            </a:r>
          </a:p>
          <a:p>
            <a:pPr marL="342900" indent="-342900">
              <a:buFont typeface="Arial" panose="020B0604020202020204" pitchFamily="34" charset="0"/>
              <a:buChar char="•"/>
            </a:pPr>
            <a:r>
              <a:rPr lang="en-US" sz="2400" b="1" dirty="0" err="1"/>
              <a:t>Earthdata</a:t>
            </a:r>
            <a:r>
              <a:rPr lang="en-US" sz="2400" b="1" dirty="0"/>
              <a:t> Systems (</a:t>
            </a:r>
            <a:r>
              <a:rPr lang="en-US" sz="2400" b="1" dirty="0" err="1"/>
              <a:t>Earthdata</a:t>
            </a:r>
            <a:r>
              <a:rPr lang="en-US" sz="2400" b="1" dirty="0"/>
              <a:t> Login, CMR, and EDSC) </a:t>
            </a:r>
            <a:endParaRPr lang="en-US" sz="2400" b="1" dirty="0">
              <a:solidFill>
                <a:srgbClr val="FF0000"/>
              </a:solidFill>
            </a:endParaRPr>
          </a:p>
          <a:p>
            <a:pPr marL="342900" indent="-342900">
              <a:buFont typeface="Arial" panose="020B0604020202020204" pitchFamily="34" charset="0"/>
              <a:buChar char="•"/>
            </a:pPr>
            <a:r>
              <a:rPr lang="en-US" sz="2400" b="1" dirty="0"/>
              <a:t>DAAC Profiles</a:t>
            </a:r>
            <a:endParaRPr lang="en-US" sz="2400" b="1" dirty="0">
              <a:solidFill>
                <a:srgbClr val="FF0000"/>
              </a:solidFill>
            </a:endParaRPr>
          </a:p>
          <a:p>
            <a:pPr marL="342900" indent="-342900">
              <a:buFont typeface="Arial" panose="020B0604020202020204" pitchFamily="34" charset="0"/>
              <a:buChar char="•"/>
            </a:pPr>
            <a:r>
              <a:rPr lang="en-US" sz="2400" b="1"/>
              <a:t>Definitions</a:t>
            </a:r>
            <a:endParaRPr lang="en-US" sz="2400" b="1" dirty="0"/>
          </a:p>
        </p:txBody>
      </p:sp>
    </p:spTree>
    <p:extLst>
      <p:ext uri="{BB962C8B-B14F-4D97-AF65-F5344CB8AC3E}">
        <p14:creationId xmlns:p14="http://schemas.microsoft.com/office/powerpoint/2010/main" val="3012062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60</a:t>
            </a:fld>
            <a:endParaRPr lang="en-US" dirty="0"/>
          </a:p>
        </p:txBody>
      </p:sp>
      <p:pic>
        <p:nvPicPr>
          <p:cNvPr id="7" name="Picture 6">
            <a:extLst>
              <a:ext uri="{FF2B5EF4-FFF2-40B4-BE49-F238E27FC236}">
                <a16:creationId xmlns:a16="http://schemas.microsoft.com/office/drawing/2014/main" id="{919E5D4A-CDC8-7D49-4861-94B143220B0D}"/>
              </a:ext>
            </a:extLst>
          </p:cNvPr>
          <p:cNvPicPr>
            <a:picLocks noChangeAspect="1"/>
          </p:cNvPicPr>
          <p:nvPr/>
        </p:nvPicPr>
        <p:blipFill>
          <a:blip r:embed="rId3"/>
          <a:stretch>
            <a:fillRect/>
          </a:stretch>
        </p:blipFill>
        <p:spPr>
          <a:xfrm>
            <a:off x="0" y="0"/>
            <a:ext cx="9067418" cy="6096000"/>
          </a:xfrm>
          <a:prstGeom prst="rect">
            <a:avLst/>
          </a:prstGeom>
        </p:spPr>
      </p:pic>
    </p:spTree>
    <p:extLst>
      <p:ext uri="{BB962C8B-B14F-4D97-AF65-F5344CB8AC3E}">
        <p14:creationId xmlns:p14="http://schemas.microsoft.com/office/powerpoint/2010/main" val="4261540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61</a:t>
            </a:fld>
            <a:endParaRPr lang="en-US" dirty="0"/>
          </a:p>
        </p:txBody>
      </p:sp>
      <p:pic>
        <p:nvPicPr>
          <p:cNvPr id="5" name="Picture 4">
            <a:extLst>
              <a:ext uri="{FF2B5EF4-FFF2-40B4-BE49-F238E27FC236}">
                <a16:creationId xmlns:a16="http://schemas.microsoft.com/office/drawing/2014/main" id="{23A31ECF-66AB-A90F-0CF8-778C3864FF76}"/>
              </a:ext>
            </a:extLst>
          </p:cNvPr>
          <p:cNvPicPr>
            <a:picLocks noChangeAspect="1"/>
          </p:cNvPicPr>
          <p:nvPr/>
        </p:nvPicPr>
        <p:blipFill>
          <a:blip r:embed="rId3"/>
          <a:stretch>
            <a:fillRect/>
          </a:stretch>
        </p:blipFill>
        <p:spPr>
          <a:xfrm>
            <a:off x="130315" y="76200"/>
            <a:ext cx="8883369" cy="5791200"/>
          </a:xfrm>
          <a:prstGeom prst="rect">
            <a:avLst/>
          </a:prstGeom>
        </p:spPr>
      </p:pic>
    </p:spTree>
    <p:extLst>
      <p:ext uri="{BB962C8B-B14F-4D97-AF65-F5344CB8AC3E}">
        <p14:creationId xmlns:p14="http://schemas.microsoft.com/office/powerpoint/2010/main" val="112254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62</a:t>
            </a:fld>
            <a:endParaRPr lang="en-US" dirty="0"/>
          </a:p>
        </p:txBody>
      </p:sp>
      <p:pic>
        <p:nvPicPr>
          <p:cNvPr id="5" name="Picture 4">
            <a:extLst>
              <a:ext uri="{FF2B5EF4-FFF2-40B4-BE49-F238E27FC236}">
                <a16:creationId xmlns:a16="http://schemas.microsoft.com/office/drawing/2014/main" id="{5A1A1AE4-1829-5ECF-543E-2070830FCFD8}"/>
              </a:ext>
            </a:extLst>
          </p:cNvPr>
          <p:cNvPicPr>
            <a:picLocks noChangeAspect="1"/>
          </p:cNvPicPr>
          <p:nvPr/>
        </p:nvPicPr>
        <p:blipFill>
          <a:blip r:embed="rId2"/>
          <a:stretch>
            <a:fillRect/>
          </a:stretch>
        </p:blipFill>
        <p:spPr>
          <a:xfrm>
            <a:off x="8020" y="89234"/>
            <a:ext cx="9059779" cy="6065380"/>
          </a:xfrm>
          <a:prstGeom prst="rect">
            <a:avLst/>
          </a:prstGeom>
        </p:spPr>
      </p:pic>
    </p:spTree>
    <p:extLst>
      <p:ext uri="{BB962C8B-B14F-4D97-AF65-F5344CB8AC3E}">
        <p14:creationId xmlns:p14="http://schemas.microsoft.com/office/powerpoint/2010/main" val="4164796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a:xfrm>
            <a:off x="6629400" y="6067425"/>
            <a:ext cx="2133600" cy="476250"/>
          </a:xfrm>
        </p:spPr>
        <p:txBody>
          <a:bodyPr/>
          <a:lstStyle/>
          <a:p>
            <a:fld id="{F9EE67B7-608E-4AD9-AF64-FF488EC2DE5B}" type="slidenum">
              <a:rPr lang="en-US" smtClean="0"/>
              <a:pPr/>
              <a:t>63</a:t>
            </a:fld>
            <a:endParaRPr lang="en-US" dirty="0"/>
          </a:p>
        </p:txBody>
      </p:sp>
      <p:pic>
        <p:nvPicPr>
          <p:cNvPr id="5" name="Picture 4">
            <a:extLst>
              <a:ext uri="{FF2B5EF4-FFF2-40B4-BE49-F238E27FC236}">
                <a16:creationId xmlns:a16="http://schemas.microsoft.com/office/drawing/2014/main" id="{C4623EBE-8408-089A-672B-A59A105CAB31}"/>
              </a:ext>
            </a:extLst>
          </p:cNvPr>
          <p:cNvPicPr>
            <a:picLocks noChangeAspect="1"/>
          </p:cNvPicPr>
          <p:nvPr/>
        </p:nvPicPr>
        <p:blipFill>
          <a:blip r:embed="rId2"/>
          <a:stretch>
            <a:fillRect/>
          </a:stretch>
        </p:blipFill>
        <p:spPr>
          <a:xfrm>
            <a:off x="24063" y="0"/>
            <a:ext cx="8937600" cy="5791200"/>
          </a:xfrm>
          <a:prstGeom prst="rect">
            <a:avLst/>
          </a:prstGeom>
        </p:spPr>
      </p:pic>
    </p:spTree>
    <p:extLst>
      <p:ext uri="{BB962C8B-B14F-4D97-AF65-F5344CB8AC3E}">
        <p14:creationId xmlns:p14="http://schemas.microsoft.com/office/powerpoint/2010/main" val="1872964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64</a:t>
            </a:fld>
            <a:endParaRPr lang="en-US" dirty="0"/>
          </a:p>
        </p:txBody>
      </p:sp>
      <p:pic>
        <p:nvPicPr>
          <p:cNvPr id="6" name="Picture 5">
            <a:extLst>
              <a:ext uri="{FF2B5EF4-FFF2-40B4-BE49-F238E27FC236}">
                <a16:creationId xmlns:a16="http://schemas.microsoft.com/office/drawing/2014/main" id="{6E8E5C91-BC6A-AA6E-FB2C-0DF21B299DC8}"/>
              </a:ext>
            </a:extLst>
          </p:cNvPr>
          <p:cNvPicPr>
            <a:picLocks noChangeAspect="1"/>
          </p:cNvPicPr>
          <p:nvPr/>
        </p:nvPicPr>
        <p:blipFill>
          <a:blip r:embed="rId2"/>
          <a:stretch>
            <a:fillRect/>
          </a:stretch>
        </p:blipFill>
        <p:spPr>
          <a:xfrm>
            <a:off x="-1" y="0"/>
            <a:ext cx="9042333" cy="5715000"/>
          </a:xfrm>
          <a:prstGeom prst="rect">
            <a:avLst/>
          </a:prstGeom>
        </p:spPr>
      </p:pic>
    </p:spTree>
    <p:extLst>
      <p:ext uri="{BB962C8B-B14F-4D97-AF65-F5344CB8AC3E}">
        <p14:creationId xmlns:p14="http://schemas.microsoft.com/office/powerpoint/2010/main" val="2507534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65</a:t>
            </a:fld>
            <a:endParaRPr lang="en-US" dirty="0"/>
          </a:p>
        </p:txBody>
      </p:sp>
      <p:pic>
        <p:nvPicPr>
          <p:cNvPr id="6" name="Picture 5">
            <a:extLst>
              <a:ext uri="{FF2B5EF4-FFF2-40B4-BE49-F238E27FC236}">
                <a16:creationId xmlns:a16="http://schemas.microsoft.com/office/drawing/2014/main" id="{E26BC7F6-57C3-87EB-AC0C-8E21420B825D}"/>
              </a:ext>
            </a:extLst>
          </p:cNvPr>
          <p:cNvPicPr>
            <a:picLocks noChangeAspect="1"/>
          </p:cNvPicPr>
          <p:nvPr/>
        </p:nvPicPr>
        <p:blipFill>
          <a:blip r:embed="rId3"/>
          <a:stretch>
            <a:fillRect/>
          </a:stretch>
        </p:blipFill>
        <p:spPr>
          <a:xfrm>
            <a:off x="28073" y="0"/>
            <a:ext cx="8952165" cy="5638800"/>
          </a:xfrm>
          <a:prstGeom prst="rect">
            <a:avLst/>
          </a:prstGeom>
        </p:spPr>
      </p:pic>
    </p:spTree>
    <p:extLst>
      <p:ext uri="{BB962C8B-B14F-4D97-AF65-F5344CB8AC3E}">
        <p14:creationId xmlns:p14="http://schemas.microsoft.com/office/powerpoint/2010/main" val="2135456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66</a:t>
            </a:fld>
            <a:endParaRPr lang="en-US" dirty="0"/>
          </a:p>
        </p:txBody>
      </p:sp>
      <p:pic>
        <p:nvPicPr>
          <p:cNvPr id="6" name="Picture 5">
            <a:extLst>
              <a:ext uri="{FF2B5EF4-FFF2-40B4-BE49-F238E27FC236}">
                <a16:creationId xmlns:a16="http://schemas.microsoft.com/office/drawing/2014/main" id="{8ACCDC17-25A2-D9A8-D4F6-505ECEDEA6BE}"/>
              </a:ext>
            </a:extLst>
          </p:cNvPr>
          <p:cNvPicPr>
            <a:picLocks noChangeAspect="1"/>
          </p:cNvPicPr>
          <p:nvPr/>
        </p:nvPicPr>
        <p:blipFill>
          <a:blip r:embed="rId3"/>
          <a:stretch>
            <a:fillRect/>
          </a:stretch>
        </p:blipFill>
        <p:spPr>
          <a:xfrm>
            <a:off x="0" y="45118"/>
            <a:ext cx="8991082" cy="5822282"/>
          </a:xfrm>
          <a:prstGeom prst="rect">
            <a:avLst/>
          </a:prstGeom>
        </p:spPr>
      </p:pic>
    </p:spTree>
    <p:extLst>
      <p:ext uri="{BB962C8B-B14F-4D97-AF65-F5344CB8AC3E}">
        <p14:creationId xmlns:p14="http://schemas.microsoft.com/office/powerpoint/2010/main" val="951029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67</a:t>
            </a:fld>
            <a:endParaRPr lang="en-US" dirty="0"/>
          </a:p>
        </p:txBody>
      </p:sp>
      <p:pic>
        <p:nvPicPr>
          <p:cNvPr id="6" name="Picture 5">
            <a:extLst>
              <a:ext uri="{FF2B5EF4-FFF2-40B4-BE49-F238E27FC236}">
                <a16:creationId xmlns:a16="http://schemas.microsoft.com/office/drawing/2014/main" id="{EE492522-4027-77FF-5D1B-2A78E9E34D20}"/>
              </a:ext>
            </a:extLst>
          </p:cNvPr>
          <p:cNvPicPr>
            <a:picLocks noChangeAspect="1"/>
          </p:cNvPicPr>
          <p:nvPr/>
        </p:nvPicPr>
        <p:blipFill>
          <a:blip r:embed="rId2"/>
          <a:stretch>
            <a:fillRect/>
          </a:stretch>
        </p:blipFill>
        <p:spPr>
          <a:xfrm>
            <a:off x="92242" y="76200"/>
            <a:ext cx="8959516" cy="5703610"/>
          </a:xfrm>
          <a:prstGeom prst="rect">
            <a:avLst/>
          </a:prstGeom>
        </p:spPr>
      </p:pic>
    </p:spTree>
    <p:extLst>
      <p:ext uri="{BB962C8B-B14F-4D97-AF65-F5344CB8AC3E}">
        <p14:creationId xmlns:p14="http://schemas.microsoft.com/office/powerpoint/2010/main" val="1518182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68</a:t>
            </a:fld>
            <a:endParaRPr lang="en-US" dirty="0"/>
          </a:p>
        </p:txBody>
      </p:sp>
      <p:pic>
        <p:nvPicPr>
          <p:cNvPr id="5" name="Picture 4">
            <a:extLst>
              <a:ext uri="{FF2B5EF4-FFF2-40B4-BE49-F238E27FC236}">
                <a16:creationId xmlns:a16="http://schemas.microsoft.com/office/drawing/2014/main" id="{7F446FD0-696D-4551-0E70-CD2D93015F74}"/>
              </a:ext>
            </a:extLst>
          </p:cNvPr>
          <p:cNvPicPr>
            <a:picLocks noChangeAspect="1"/>
          </p:cNvPicPr>
          <p:nvPr/>
        </p:nvPicPr>
        <p:blipFill>
          <a:blip r:embed="rId2"/>
          <a:stretch>
            <a:fillRect/>
          </a:stretch>
        </p:blipFill>
        <p:spPr>
          <a:xfrm>
            <a:off x="24062" y="52137"/>
            <a:ext cx="8944577" cy="5662863"/>
          </a:xfrm>
          <a:prstGeom prst="rect">
            <a:avLst/>
          </a:prstGeom>
        </p:spPr>
      </p:pic>
    </p:spTree>
    <p:extLst>
      <p:ext uri="{BB962C8B-B14F-4D97-AF65-F5344CB8AC3E}">
        <p14:creationId xmlns:p14="http://schemas.microsoft.com/office/powerpoint/2010/main" val="40806354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a:t>FY2023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69</a:t>
            </a:fld>
            <a:endParaRPr lang="en-US" dirty="0"/>
          </a:p>
        </p:txBody>
      </p:sp>
      <p:pic>
        <p:nvPicPr>
          <p:cNvPr id="5" name="Picture 4">
            <a:extLst>
              <a:ext uri="{FF2B5EF4-FFF2-40B4-BE49-F238E27FC236}">
                <a16:creationId xmlns:a16="http://schemas.microsoft.com/office/drawing/2014/main" id="{97DDB346-059E-23FD-C133-BD7A3FBA6BF3}"/>
              </a:ext>
            </a:extLst>
          </p:cNvPr>
          <p:cNvPicPr>
            <a:picLocks noChangeAspect="1"/>
          </p:cNvPicPr>
          <p:nvPr/>
        </p:nvPicPr>
        <p:blipFill>
          <a:blip r:embed="rId3"/>
          <a:stretch>
            <a:fillRect/>
          </a:stretch>
        </p:blipFill>
        <p:spPr>
          <a:xfrm>
            <a:off x="152400" y="76200"/>
            <a:ext cx="8839200" cy="6245518"/>
          </a:xfrm>
          <a:prstGeom prst="rect">
            <a:avLst/>
          </a:prstGeom>
        </p:spPr>
      </p:pic>
    </p:spTree>
    <p:extLst>
      <p:ext uri="{BB962C8B-B14F-4D97-AF65-F5344CB8AC3E}">
        <p14:creationId xmlns:p14="http://schemas.microsoft.com/office/powerpoint/2010/main" val="41529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88803"/>
            <a:ext cx="8229600" cy="411162"/>
          </a:xfrm>
        </p:spPr>
        <p:txBody>
          <a:bodyPr/>
          <a:lstStyle/>
          <a:p>
            <a:pPr eaLnBrk="1" hangingPunct="1"/>
            <a:r>
              <a:rPr lang="en-US" sz="3600" b="1" dirty="0"/>
              <a:t>EOSDIS Summary</a:t>
            </a:r>
          </a:p>
        </p:txBody>
      </p:sp>
      <p:sp>
        <p:nvSpPr>
          <p:cNvPr id="21507" name="Text Box 235"/>
          <p:cNvSpPr txBox="1">
            <a:spLocks noChangeArrowheads="1"/>
          </p:cNvSpPr>
          <p:nvPr/>
        </p:nvSpPr>
        <p:spPr bwMode="auto">
          <a:xfrm>
            <a:off x="533400" y="4456113"/>
            <a:ext cx="7620000" cy="2173287"/>
          </a:xfrm>
          <a:prstGeom prst="rect">
            <a:avLst/>
          </a:prstGeom>
          <a:noFill/>
          <a:ln w="9525">
            <a:noFill/>
            <a:miter lim="800000"/>
            <a:headEnd/>
            <a:tailEnd/>
          </a:ln>
        </p:spPr>
        <p:txBody>
          <a:bodyPr/>
          <a:lstStyle/>
          <a:p>
            <a:endParaRPr lang="en-US" sz="1800" dirty="0"/>
          </a:p>
        </p:txBody>
      </p:sp>
      <p:sp>
        <p:nvSpPr>
          <p:cNvPr id="7" name="Slide Number Placeholder 6"/>
          <p:cNvSpPr>
            <a:spLocks noGrp="1"/>
          </p:cNvSpPr>
          <p:nvPr>
            <p:ph type="sldNum" sz="quarter" idx="12"/>
          </p:nvPr>
        </p:nvSpPr>
        <p:spPr>
          <a:xfrm>
            <a:off x="6629400" y="6303334"/>
            <a:ext cx="2133600" cy="320675"/>
          </a:xfrm>
        </p:spPr>
        <p:txBody>
          <a:bodyPr/>
          <a:lstStyle/>
          <a:p>
            <a:fld id="{1BFF0AF9-874B-44E9-857B-716E91894252}" type="slidenum">
              <a:rPr lang="en-US"/>
              <a:pPr/>
              <a:t>7</a:t>
            </a:fld>
            <a:endParaRPr lang="en-US" dirty="0"/>
          </a:p>
        </p:txBody>
      </p:sp>
      <p:sp>
        <p:nvSpPr>
          <p:cNvPr id="21511" name="Date Placeholder 8"/>
          <p:cNvSpPr>
            <a:spLocks noGrp="1"/>
          </p:cNvSpPr>
          <p:nvPr>
            <p:ph type="dt" sz="quarter" idx="10"/>
          </p:nvPr>
        </p:nvSpPr>
        <p:spPr>
          <a:xfrm>
            <a:off x="457200" y="6324600"/>
            <a:ext cx="2133600" cy="476250"/>
          </a:xfrm>
          <a:noFill/>
        </p:spPr>
        <p:txBody>
          <a:bodyPr/>
          <a:lstStyle/>
          <a:p>
            <a:r>
              <a:rPr lang="en-US"/>
              <a:t>November 2023</a:t>
            </a:r>
            <a:endParaRPr lang="en-US" dirty="0"/>
          </a:p>
        </p:txBody>
      </p:sp>
      <p:sp>
        <p:nvSpPr>
          <p:cNvPr id="21512" name="Footer Placeholder 9"/>
          <p:cNvSpPr>
            <a:spLocks noGrp="1"/>
          </p:cNvSpPr>
          <p:nvPr>
            <p:ph type="ftr" sz="quarter" idx="11"/>
          </p:nvPr>
        </p:nvSpPr>
        <p:spPr>
          <a:xfrm>
            <a:off x="3124200" y="6324600"/>
            <a:ext cx="2895600" cy="476250"/>
          </a:xfrm>
          <a:noFill/>
        </p:spPr>
        <p:txBody>
          <a:bodyPr/>
          <a:lstStyle/>
          <a:p>
            <a:r>
              <a:rPr lang="en-US"/>
              <a:t>FY2023 Annual Report</a:t>
            </a:r>
            <a:endParaRPr lang="en-US" dirty="0"/>
          </a:p>
        </p:txBody>
      </p:sp>
      <p:pic>
        <p:nvPicPr>
          <p:cNvPr id="3" name="Picture 2">
            <a:extLst>
              <a:ext uri="{FF2B5EF4-FFF2-40B4-BE49-F238E27FC236}">
                <a16:creationId xmlns:a16="http://schemas.microsoft.com/office/drawing/2014/main" id="{54637F1D-3A52-1158-8335-03C86B301515}"/>
              </a:ext>
            </a:extLst>
          </p:cNvPr>
          <p:cNvPicPr>
            <a:picLocks noChangeAspect="1"/>
          </p:cNvPicPr>
          <p:nvPr/>
        </p:nvPicPr>
        <p:blipFill>
          <a:blip r:embed="rId3"/>
          <a:stretch>
            <a:fillRect/>
          </a:stretch>
        </p:blipFill>
        <p:spPr>
          <a:xfrm>
            <a:off x="533400" y="3684714"/>
            <a:ext cx="7772400" cy="2766257"/>
          </a:xfrm>
          <a:prstGeom prst="rect">
            <a:avLst/>
          </a:prstGeom>
        </p:spPr>
      </p:pic>
      <p:pic>
        <p:nvPicPr>
          <p:cNvPr id="4" name="Picture 3">
            <a:extLst>
              <a:ext uri="{FF2B5EF4-FFF2-40B4-BE49-F238E27FC236}">
                <a16:creationId xmlns:a16="http://schemas.microsoft.com/office/drawing/2014/main" id="{B8DE422D-1C3E-6972-191D-B3F41C10F014}"/>
              </a:ext>
            </a:extLst>
          </p:cNvPr>
          <p:cNvPicPr>
            <a:picLocks noChangeAspect="1"/>
          </p:cNvPicPr>
          <p:nvPr/>
        </p:nvPicPr>
        <p:blipFill>
          <a:blip r:embed="rId4"/>
          <a:stretch>
            <a:fillRect/>
          </a:stretch>
        </p:blipFill>
        <p:spPr>
          <a:xfrm>
            <a:off x="183790" y="541465"/>
            <a:ext cx="8776420" cy="297184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42"/>
          <p:cNvSpPr>
            <a:spLocks noGrp="1" noChangeArrowheads="1"/>
          </p:cNvSpPr>
          <p:nvPr>
            <p:ph type="title"/>
          </p:nvPr>
        </p:nvSpPr>
        <p:spPr>
          <a:xfrm>
            <a:off x="457200" y="152400"/>
            <a:ext cx="8229600" cy="304800"/>
          </a:xfrm>
        </p:spPr>
        <p:txBody>
          <a:bodyPr/>
          <a:lstStyle/>
          <a:p>
            <a:pPr eaLnBrk="1" hangingPunct="1"/>
            <a:r>
              <a:rPr lang="en-US" sz="2800" dirty="0"/>
              <a:t>Definitions (1 of 3)</a:t>
            </a:r>
          </a:p>
        </p:txBody>
      </p:sp>
      <p:sp>
        <p:nvSpPr>
          <p:cNvPr id="6" name="Slide Number Placeholder 5"/>
          <p:cNvSpPr>
            <a:spLocks noGrp="1"/>
          </p:cNvSpPr>
          <p:nvPr>
            <p:ph type="sldNum" sz="quarter" idx="12"/>
          </p:nvPr>
        </p:nvSpPr>
        <p:spPr/>
        <p:txBody>
          <a:bodyPr/>
          <a:lstStyle/>
          <a:p>
            <a:fld id="{AE8F0F16-91BB-4D8F-B046-CF2671AC904D}" type="slidenum">
              <a:rPr lang="en-US"/>
              <a:pPr/>
              <a:t>70</a:t>
            </a:fld>
            <a:endParaRPr lang="en-US" dirty="0"/>
          </a:p>
        </p:txBody>
      </p:sp>
      <p:sp>
        <p:nvSpPr>
          <p:cNvPr id="51206" name="Date Placeholder 7"/>
          <p:cNvSpPr>
            <a:spLocks noGrp="1"/>
          </p:cNvSpPr>
          <p:nvPr>
            <p:ph type="dt" sz="quarter" idx="10"/>
          </p:nvPr>
        </p:nvSpPr>
        <p:spPr>
          <a:noFill/>
        </p:spPr>
        <p:txBody>
          <a:bodyPr/>
          <a:lstStyle/>
          <a:p>
            <a:r>
              <a:rPr lang="en-US"/>
              <a:t>November 2023</a:t>
            </a:r>
            <a:endParaRPr lang="en-US" dirty="0"/>
          </a:p>
        </p:txBody>
      </p:sp>
      <p:sp>
        <p:nvSpPr>
          <p:cNvPr id="51207" name="Footer Placeholder 8"/>
          <p:cNvSpPr>
            <a:spLocks noGrp="1"/>
          </p:cNvSpPr>
          <p:nvPr>
            <p:ph type="ftr" sz="quarter" idx="11"/>
          </p:nvPr>
        </p:nvSpPr>
        <p:spPr>
          <a:noFill/>
        </p:spPr>
        <p:txBody>
          <a:bodyPr/>
          <a:lstStyle/>
          <a:p>
            <a:r>
              <a:rPr lang="en-US"/>
              <a:t>FY2023 Annual Report</a:t>
            </a:r>
            <a:endParaRPr lang="en-US" dirty="0"/>
          </a:p>
        </p:txBody>
      </p:sp>
      <p:pic>
        <p:nvPicPr>
          <p:cNvPr id="89093" name="Picture 5"/>
          <p:cNvPicPr>
            <a:picLocks noChangeAspect="1" noChangeArrowheads="1"/>
          </p:cNvPicPr>
          <p:nvPr/>
        </p:nvPicPr>
        <p:blipFill>
          <a:blip r:embed="rId3"/>
          <a:srcRect/>
          <a:stretch>
            <a:fillRect/>
          </a:stretch>
        </p:blipFill>
        <p:spPr bwMode="auto">
          <a:xfrm>
            <a:off x="914400" y="561975"/>
            <a:ext cx="7372350" cy="573405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0"/>
            <a:ext cx="8001000" cy="609600"/>
          </a:xfrm>
        </p:spPr>
        <p:txBody>
          <a:bodyPr/>
          <a:lstStyle/>
          <a:p>
            <a:pPr eaLnBrk="1" hangingPunct="1"/>
            <a:r>
              <a:rPr lang="en-US" sz="2800" dirty="0"/>
              <a:t>Definitions (2 of 3)</a:t>
            </a:r>
          </a:p>
        </p:txBody>
      </p:sp>
      <p:sp>
        <p:nvSpPr>
          <p:cNvPr id="5" name="Slide Number Placeholder 4"/>
          <p:cNvSpPr>
            <a:spLocks noGrp="1"/>
          </p:cNvSpPr>
          <p:nvPr>
            <p:ph type="sldNum" sz="quarter" idx="12"/>
          </p:nvPr>
        </p:nvSpPr>
        <p:spPr/>
        <p:txBody>
          <a:bodyPr/>
          <a:lstStyle/>
          <a:p>
            <a:fld id="{0E05F261-EF58-4FDD-A611-EDE739EDA518}" type="slidenum">
              <a:rPr lang="en-US"/>
              <a:pPr/>
              <a:t>71</a:t>
            </a:fld>
            <a:endParaRPr lang="en-US" dirty="0"/>
          </a:p>
        </p:txBody>
      </p:sp>
      <p:sp>
        <p:nvSpPr>
          <p:cNvPr id="53253" name="Date Placeholder 6"/>
          <p:cNvSpPr>
            <a:spLocks noGrp="1"/>
          </p:cNvSpPr>
          <p:nvPr>
            <p:ph type="dt" sz="quarter" idx="10"/>
          </p:nvPr>
        </p:nvSpPr>
        <p:spPr>
          <a:noFill/>
        </p:spPr>
        <p:txBody>
          <a:bodyPr/>
          <a:lstStyle/>
          <a:p>
            <a:r>
              <a:rPr lang="en-US"/>
              <a:t>November 2023</a:t>
            </a:r>
            <a:endParaRPr lang="en-US" dirty="0"/>
          </a:p>
        </p:txBody>
      </p:sp>
      <p:sp>
        <p:nvSpPr>
          <p:cNvPr id="53254" name="Footer Placeholder 7"/>
          <p:cNvSpPr>
            <a:spLocks noGrp="1"/>
          </p:cNvSpPr>
          <p:nvPr>
            <p:ph type="ftr" sz="quarter" idx="11"/>
          </p:nvPr>
        </p:nvSpPr>
        <p:spPr>
          <a:noFill/>
        </p:spPr>
        <p:txBody>
          <a:bodyPr/>
          <a:lstStyle/>
          <a:p>
            <a:r>
              <a:rPr lang="en-US"/>
              <a:t>FY2023 Annual Report</a:t>
            </a:r>
            <a:endParaRPr lang="en-US" dirty="0"/>
          </a:p>
        </p:txBody>
      </p:sp>
      <p:pic>
        <p:nvPicPr>
          <p:cNvPr id="87043" name="Picture 3"/>
          <p:cNvPicPr>
            <a:picLocks noChangeAspect="1" noChangeArrowheads="1"/>
          </p:cNvPicPr>
          <p:nvPr/>
        </p:nvPicPr>
        <p:blipFill>
          <a:blip r:embed="rId3"/>
          <a:srcRect/>
          <a:stretch>
            <a:fillRect/>
          </a:stretch>
        </p:blipFill>
        <p:spPr bwMode="auto">
          <a:xfrm>
            <a:off x="838200" y="609600"/>
            <a:ext cx="7581900" cy="563880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2023</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FY2023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72</a:t>
            </a:fld>
            <a:endParaRPr lang="en-US" dirty="0"/>
          </a:p>
        </p:txBody>
      </p:sp>
      <p:sp>
        <p:nvSpPr>
          <p:cNvPr id="5" name="Rectangle 2"/>
          <p:cNvSpPr txBox="1">
            <a:spLocks noChangeArrowheads="1"/>
          </p:cNvSpPr>
          <p:nvPr/>
        </p:nvSpPr>
        <p:spPr>
          <a:xfrm>
            <a:off x="304800" y="152400"/>
            <a:ext cx="80010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Definitions (3 of 3)</a:t>
            </a:r>
          </a:p>
        </p:txBody>
      </p:sp>
      <p:pic>
        <p:nvPicPr>
          <p:cNvPr id="84993" name="Picture 1"/>
          <p:cNvPicPr>
            <a:picLocks noChangeAspect="1" noChangeArrowheads="1"/>
          </p:cNvPicPr>
          <p:nvPr/>
        </p:nvPicPr>
        <p:blipFill>
          <a:blip r:embed="rId2"/>
          <a:srcRect/>
          <a:stretch>
            <a:fillRect/>
          </a:stretch>
        </p:blipFill>
        <p:spPr bwMode="auto">
          <a:xfrm>
            <a:off x="838200" y="838200"/>
            <a:ext cx="7581900" cy="1143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7665" y="6452870"/>
            <a:ext cx="2133600" cy="476250"/>
          </a:xfrm>
        </p:spPr>
        <p:txBody>
          <a:bodyPr/>
          <a:lstStyle/>
          <a:p>
            <a:r>
              <a:rPr lang="en-US"/>
              <a:t>November 2023</a:t>
            </a:r>
            <a:endParaRPr lang="en-US" dirty="0"/>
          </a:p>
        </p:txBody>
      </p:sp>
      <p:sp>
        <p:nvSpPr>
          <p:cNvPr id="3" name="Footer Placeholder 2"/>
          <p:cNvSpPr>
            <a:spLocks noGrp="1"/>
          </p:cNvSpPr>
          <p:nvPr>
            <p:ph type="ftr" sz="quarter" idx="11"/>
          </p:nvPr>
        </p:nvSpPr>
        <p:spPr>
          <a:xfrm>
            <a:off x="3112770" y="6483350"/>
            <a:ext cx="2895600" cy="476250"/>
          </a:xfrm>
        </p:spPr>
        <p:txBody>
          <a:bodyPr/>
          <a:lstStyle/>
          <a:p>
            <a:r>
              <a:rPr lang="en-US"/>
              <a:t>FY2023 Annual Report</a:t>
            </a:r>
            <a:endParaRPr lang="en-US" dirty="0"/>
          </a:p>
        </p:txBody>
      </p:sp>
      <p:sp>
        <p:nvSpPr>
          <p:cNvPr id="4" name="Slide Number Placeholder 3"/>
          <p:cNvSpPr>
            <a:spLocks noGrp="1"/>
          </p:cNvSpPr>
          <p:nvPr>
            <p:ph type="sldNum" sz="quarter" idx="12"/>
          </p:nvPr>
        </p:nvSpPr>
        <p:spPr>
          <a:xfrm>
            <a:off x="6915150" y="6483350"/>
            <a:ext cx="2133600" cy="476250"/>
          </a:xfrm>
        </p:spPr>
        <p:txBody>
          <a:bodyPr/>
          <a:lstStyle/>
          <a:p>
            <a:fld id="{F9EE67B7-608E-4AD9-AF64-FF488EC2DE5B}" type="slidenum">
              <a:rPr lang="en-US" smtClean="0"/>
              <a:pPr/>
              <a:t>8</a:t>
            </a:fld>
            <a:endParaRPr lang="en-US" dirty="0"/>
          </a:p>
        </p:txBody>
      </p:sp>
      <p:sp>
        <p:nvSpPr>
          <p:cNvPr id="5" name="Rectangle 2"/>
          <p:cNvSpPr txBox="1">
            <a:spLocks noChangeArrowheads="1"/>
          </p:cNvSpPr>
          <p:nvPr/>
        </p:nvSpPr>
        <p:spPr>
          <a:xfrm>
            <a:off x="0" y="35798"/>
            <a:ext cx="9067800" cy="726662"/>
          </a:xfrm>
          <a:prstGeom prst="rect">
            <a:avLst/>
          </a:prstGeom>
        </p:spPr>
        <p:txBody>
          <a:bodyPr/>
          <a:lstStyle/>
          <a:p>
            <a:pPr lvl="0" algn="ctr"/>
            <a:r>
              <a:rPr lang="en-US" sz="2400" b="1" kern="0" dirty="0">
                <a:solidFill>
                  <a:schemeClr val="tx2"/>
                </a:solidFill>
                <a:latin typeface="+mj-lt"/>
                <a:cs typeface="ヒラギノ角ゴ Pro W3" pitchFamily="-65" charset="-128"/>
              </a:rPr>
              <a:t>Land Atmosphere Near real-time Capability for EOS (LANCE) Summary</a:t>
            </a:r>
            <a:endParaRPr kumimoji="0" lang="en-US" sz="2400" b="1" i="0" u="none" strike="noStrike" kern="0" cap="none" spc="0" normalizeH="0" baseline="0" noProof="0" dirty="0">
              <a:ln>
                <a:noFill/>
              </a:ln>
              <a:solidFill>
                <a:schemeClr val="tx2"/>
              </a:solidFill>
              <a:effectLst/>
              <a:uLnTx/>
              <a:uFillTx/>
              <a:latin typeface="+mj-lt"/>
              <a:cs typeface="ヒラギノ角ゴ Pro W3" pitchFamily="-65" charset="-128"/>
            </a:endParaRPr>
          </a:p>
        </p:txBody>
      </p:sp>
      <p:sp>
        <p:nvSpPr>
          <p:cNvPr id="11" name="Rectangle 10">
            <a:extLst>
              <a:ext uri="{FF2B5EF4-FFF2-40B4-BE49-F238E27FC236}">
                <a16:creationId xmlns:a16="http://schemas.microsoft.com/office/drawing/2014/main" id="{F7786EE0-7783-B243-81F0-8CAB439B8126}"/>
              </a:ext>
            </a:extLst>
          </p:cNvPr>
          <p:cNvSpPr/>
          <p:nvPr/>
        </p:nvSpPr>
        <p:spPr>
          <a:xfrm>
            <a:off x="838200" y="3787733"/>
            <a:ext cx="7673340" cy="2631490"/>
          </a:xfrm>
          <a:prstGeom prst="rect">
            <a:avLst/>
          </a:prstGeom>
        </p:spPr>
        <p:txBody>
          <a:bodyPr wrap="square">
            <a:spAutoFit/>
          </a:bodyPr>
          <a:lstStyle/>
          <a:p>
            <a:pPr fontAlgn="ctr"/>
            <a:r>
              <a:rPr lang="en-US" sz="1100" b="1" dirty="0">
                <a:latin typeface="Arial" panose="020B0604020202020204" pitchFamily="34" charset="0"/>
              </a:rPr>
              <a:t>Unique Data Sets: </a:t>
            </a:r>
            <a:r>
              <a:rPr lang="en-US" sz="1100" dirty="0">
                <a:latin typeface="Arial" panose="020B0604020202020204" pitchFamily="34" charset="0"/>
              </a:rPr>
              <a:t>Total number of unique data sets distributed in the fiscal year</a:t>
            </a:r>
            <a:br>
              <a:rPr lang="en-US" sz="1100" b="1" dirty="0">
                <a:latin typeface="Arial" panose="020B0604020202020204" pitchFamily="34" charset="0"/>
              </a:rPr>
            </a:br>
            <a:r>
              <a:rPr lang="en-US" sz="1100" b="1" dirty="0">
                <a:latin typeface="Arial" panose="020B0604020202020204" pitchFamily="34" charset="0"/>
              </a:rPr>
              <a:t>Distinct Registered LANCE Users: </a:t>
            </a:r>
            <a:r>
              <a:rPr lang="en-US" sz="1100" dirty="0">
                <a:latin typeface="Arial" panose="020B0604020202020204" pitchFamily="34" charset="0"/>
              </a:rPr>
              <a:t>Total number of unique LANCE users who registered and retrieved NRT products from all LANCE data providers, excluding the unregistered users who downloaded imagery products from the MODIS Rapid Response System</a:t>
            </a:r>
            <a:br>
              <a:rPr lang="en-US" sz="1100" b="1" dirty="0">
                <a:latin typeface="Arial" panose="020B0604020202020204" pitchFamily="34" charset="0"/>
              </a:rPr>
            </a:br>
            <a:r>
              <a:rPr lang="en-US" sz="1100" b="1" dirty="0">
                <a:latin typeface="Arial" panose="020B0604020202020204" pitchFamily="34" charset="0"/>
              </a:rPr>
              <a:t>Distinct Unregistered LANCE Users: </a:t>
            </a:r>
            <a:r>
              <a:rPr lang="en-US" sz="1100" dirty="0">
                <a:latin typeface="Arial" panose="020B0604020202020204" pitchFamily="34" charset="0"/>
              </a:rPr>
              <a:t>Total number of unique IP Addresses/Emails that retrieved browse imagery products from LANCE data providers, such as Rapid Response Browse Images and excludes the LANCE registered users.</a:t>
            </a:r>
            <a:br>
              <a:rPr lang="en-US" sz="1100" b="1" dirty="0">
                <a:latin typeface="Arial" panose="020B0604020202020204" pitchFamily="34" charset="0"/>
              </a:rPr>
            </a:br>
            <a:r>
              <a:rPr lang="en-US" sz="1100" b="1" dirty="0">
                <a:latin typeface="Arial" panose="020B0604020202020204" pitchFamily="34" charset="0"/>
              </a:rPr>
              <a:t>Web Site Sessions: </a:t>
            </a:r>
            <a:r>
              <a:rPr lang="en-US" sz="1100" dirty="0">
                <a:latin typeface="Arial" panose="020B0604020202020204" pitchFamily="34" charset="0"/>
              </a:rPr>
              <a:t>Sum of web sessions for LANCE data providers where a session represents a user session not broken by more than 30 minutes and a duration of at least one minute</a:t>
            </a:r>
            <a:br>
              <a:rPr lang="en-US" sz="1100" b="1" dirty="0">
                <a:latin typeface="Arial" panose="020B0604020202020204" pitchFamily="34" charset="0"/>
              </a:rPr>
            </a:br>
            <a:r>
              <a:rPr lang="en-US" sz="1100" b="1" dirty="0">
                <a:latin typeface="Arial" panose="020B0604020202020204" pitchFamily="34" charset="0"/>
              </a:rPr>
              <a:t>Average Production Growth:  </a:t>
            </a:r>
            <a:r>
              <a:rPr lang="en-US" sz="1100" dirty="0">
                <a:latin typeface="Arial" panose="020B0604020202020204" pitchFamily="34" charset="0"/>
              </a:rPr>
              <a:t>Sum of the NRT data volume generated by all LANCE providers divided by the days in the year, including all processing streams (NRT, NRT2, NRT3, NRT4)</a:t>
            </a:r>
            <a:br>
              <a:rPr lang="en-US" sz="1100" dirty="0">
                <a:latin typeface="Arial" panose="020B0604020202020204" pitchFamily="34" charset="0"/>
              </a:rPr>
            </a:br>
            <a:r>
              <a:rPr lang="en-US" sz="1100" b="1" dirty="0">
                <a:latin typeface="Arial" panose="020B0604020202020204" pitchFamily="34" charset="0"/>
              </a:rPr>
              <a:t>Total Production Volume: </a:t>
            </a:r>
            <a:r>
              <a:rPr lang="en-US" sz="1100" dirty="0">
                <a:latin typeface="Arial" panose="020B0604020202020204" pitchFamily="34" charset="0"/>
              </a:rPr>
              <a:t>One year of production volume of the NRT/NRT2 data products.</a:t>
            </a:r>
            <a:br>
              <a:rPr lang="en-US" sz="1100" b="1" dirty="0">
                <a:latin typeface="Arial" panose="020B0604020202020204" pitchFamily="34" charset="0"/>
              </a:rPr>
            </a:br>
            <a:r>
              <a:rPr lang="en-US" sz="1100" b="1" dirty="0">
                <a:latin typeface="Arial" panose="020B0604020202020204" pitchFamily="34" charset="0"/>
              </a:rPr>
              <a:t>End User Distribution Products: </a:t>
            </a:r>
            <a:r>
              <a:rPr lang="en-US" sz="1100" dirty="0">
                <a:latin typeface="Arial" panose="020B0604020202020204" pitchFamily="34" charset="0"/>
              </a:rPr>
              <a:t>Total number of products distributed from all reporting LANCE data providers</a:t>
            </a:r>
            <a:br>
              <a:rPr lang="en-US" sz="1100" b="1" dirty="0">
                <a:latin typeface="Arial" panose="020B0604020202020204" pitchFamily="34" charset="0"/>
              </a:rPr>
            </a:br>
            <a:r>
              <a:rPr lang="en-US" sz="1100" b="1" dirty="0">
                <a:latin typeface="Arial" panose="020B0604020202020204" pitchFamily="34" charset="0"/>
              </a:rPr>
              <a:t>End User Average Distribution Volume:  </a:t>
            </a:r>
            <a:r>
              <a:rPr lang="en-US" sz="1100" dirty="0">
                <a:latin typeface="Arial" panose="020B0604020202020204" pitchFamily="34" charset="0"/>
              </a:rPr>
              <a:t>Sum across reporting LANCE data providers of the data volume distributed for the fiscal year divided by the days in the year</a:t>
            </a:r>
          </a:p>
        </p:txBody>
      </p:sp>
      <p:pic>
        <p:nvPicPr>
          <p:cNvPr id="7" name="Picture 6">
            <a:extLst>
              <a:ext uri="{FF2B5EF4-FFF2-40B4-BE49-F238E27FC236}">
                <a16:creationId xmlns:a16="http://schemas.microsoft.com/office/drawing/2014/main" id="{29A0B275-8D17-638C-CAD0-041F51676DB9}"/>
              </a:ext>
            </a:extLst>
          </p:cNvPr>
          <p:cNvPicPr>
            <a:picLocks noChangeAspect="1"/>
          </p:cNvPicPr>
          <p:nvPr/>
        </p:nvPicPr>
        <p:blipFill>
          <a:blip r:embed="rId3"/>
          <a:stretch>
            <a:fillRect/>
          </a:stretch>
        </p:blipFill>
        <p:spPr>
          <a:xfrm>
            <a:off x="515302" y="812341"/>
            <a:ext cx="8319135" cy="2957251"/>
          </a:xfrm>
          <a:prstGeom prst="rect">
            <a:avLst/>
          </a:prstGeom>
        </p:spPr>
      </p:pic>
    </p:spTree>
    <p:extLst>
      <p:ext uri="{BB962C8B-B14F-4D97-AF65-F5344CB8AC3E}">
        <p14:creationId xmlns:p14="http://schemas.microsoft.com/office/powerpoint/2010/main" val="405987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7E774F50-239D-2C40-8A31-642427AB6EF5}"/>
              </a:ext>
            </a:extLst>
          </p:cNvPr>
          <p:cNvSpPr>
            <a:spLocks noGrp="1"/>
          </p:cNvSpPr>
          <p:nvPr>
            <p:ph type="dt" sz="half" idx="10"/>
          </p:nvPr>
        </p:nvSpPr>
        <p:spPr/>
        <p:txBody>
          <a:bodyPr/>
          <a:lstStyle/>
          <a:p>
            <a:r>
              <a:rPr lang="en-US"/>
              <a:t>November 2023</a:t>
            </a:r>
            <a:endParaRPr lang="en-US" dirty="0"/>
          </a:p>
        </p:txBody>
      </p:sp>
      <p:sp>
        <p:nvSpPr>
          <p:cNvPr id="7" name="Footer Placeholder 6">
            <a:extLst>
              <a:ext uri="{FF2B5EF4-FFF2-40B4-BE49-F238E27FC236}">
                <a16:creationId xmlns:a16="http://schemas.microsoft.com/office/drawing/2014/main" id="{E92A2895-6702-4E46-A5E6-C8E04AC0AE70}"/>
              </a:ext>
            </a:extLst>
          </p:cNvPr>
          <p:cNvSpPr>
            <a:spLocks noGrp="1"/>
          </p:cNvSpPr>
          <p:nvPr>
            <p:ph type="ftr" sz="quarter" idx="11"/>
          </p:nvPr>
        </p:nvSpPr>
        <p:spPr/>
        <p:txBody>
          <a:bodyPr/>
          <a:lstStyle/>
          <a:p>
            <a:r>
              <a:rPr lang="en-US"/>
              <a:t>FY2023 Annual Report</a:t>
            </a:r>
            <a:endParaRPr lang="en-US" dirty="0"/>
          </a:p>
        </p:txBody>
      </p:sp>
      <p:sp>
        <p:nvSpPr>
          <p:cNvPr id="8" name="Slide Number Placeholder 7">
            <a:extLst>
              <a:ext uri="{FF2B5EF4-FFF2-40B4-BE49-F238E27FC236}">
                <a16:creationId xmlns:a16="http://schemas.microsoft.com/office/drawing/2014/main" id="{F4B720C3-E0F5-5D45-9803-D3AFAA303BC3}"/>
              </a:ext>
            </a:extLst>
          </p:cNvPr>
          <p:cNvSpPr>
            <a:spLocks noGrp="1"/>
          </p:cNvSpPr>
          <p:nvPr>
            <p:ph type="sldNum" sz="quarter" idx="12"/>
          </p:nvPr>
        </p:nvSpPr>
        <p:spPr/>
        <p:txBody>
          <a:bodyPr/>
          <a:lstStyle/>
          <a:p>
            <a:fld id="{598B459E-DC0C-43D5-83D8-5FF2E6E8012F}" type="slidenum">
              <a:rPr lang="en-US" smtClean="0"/>
              <a:pPr/>
              <a:t>9</a:t>
            </a:fld>
            <a:endParaRPr lang="en-US" dirty="0"/>
          </a:p>
        </p:txBody>
      </p:sp>
      <p:sp>
        <p:nvSpPr>
          <p:cNvPr id="9" name="Title 1">
            <a:extLst>
              <a:ext uri="{FF2B5EF4-FFF2-40B4-BE49-F238E27FC236}">
                <a16:creationId xmlns:a16="http://schemas.microsoft.com/office/drawing/2014/main" id="{49449AB7-0294-084B-99FC-F96C001A01E9}"/>
              </a:ext>
            </a:extLst>
          </p:cNvPr>
          <p:cNvSpPr txBox="1">
            <a:spLocks/>
          </p:cNvSpPr>
          <p:nvPr/>
        </p:nvSpPr>
        <p:spPr bwMode="auto">
          <a:xfrm>
            <a:off x="568174" y="-135285"/>
            <a:ext cx="82296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a:t>Data Metrics</a:t>
            </a:r>
          </a:p>
        </p:txBody>
      </p:sp>
      <p:sp>
        <p:nvSpPr>
          <p:cNvPr id="10" name="TextBox 8">
            <a:extLst>
              <a:ext uri="{FF2B5EF4-FFF2-40B4-BE49-F238E27FC236}">
                <a16:creationId xmlns:a16="http://schemas.microsoft.com/office/drawing/2014/main" id="{21486805-7488-A244-B188-8ABC056F30E2}"/>
              </a:ext>
            </a:extLst>
          </p:cNvPr>
          <p:cNvSpPr txBox="1">
            <a:spLocks noChangeArrowheads="1"/>
          </p:cNvSpPr>
          <p:nvPr/>
        </p:nvSpPr>
        <p:spPr bwMode="auto">
          <a:xfrm>
            <a:off x="76201" y="911811"/>
            <a:ext cx="4495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Ingest</a:t>
            </a:r>
          </a:p>
          <a:p>
            <a:pPr indent="457200">
              <a:buFont typeface="Arial" charset="0"/>
              <a:buChar char="•"/>
            </a:pPr>
            <a:r>
              <a:rPr lang="en-US" sz="2400" b="1" dirty="0"/>
              <a:t>Archive</a:t>
            </a:r>
          </a:p>
          <a:p>
            <a:pPr indent="457200">
              <a:buFont typeface="Arial" charset="0"/>
              <a:buChar char="•"/>
            </a:pPr>
            <a:r>
              <a:rPr lang="en-US" sz="2400" b="1" dirty="0"/>
              <a:t>Total Archive</a:t>
            </a:r>
          </a:p>
          <a:p>
            <a:pPr indent="457200">
              <a:buFont typeface="Arial" charset="0"/>
              <a:buChar char="•"/>
            </a:pPr>
            <a:r>
              <a:rPr lang="en-US" sz="2400" b="1" dirty="0"/>
              <a:t>Distribution</a:t>
            </a:r>
          </a:p>
          <a:p>
            <a:r>
              <a:rPr lang="en-US" sz="2400" b="1" dirty="0"/>
              <a:t>   - By DAAC</a:t>
            </a:r>
          </a:p>
          <a:p>
            <a:pPr marL="231775" lvl="1"/>
            <a:r>
              <a:rPr lang="en-US" sz="2400" b="1" dirty="0"/>
              <a:t>- By Mission/Instrument</a:t>
            </a:r>
          </a:p>
          <a:p>
            <a:pPr marL="231775" lvl="1"/>
            <a:r>
              <a:rPr lang="en-US" sz="2400" b="1" dirty="0"/>
              <a:t>- Volume by Domain</a:t>
            </a:r>
          </a:p>
          <a:p>
            <a:pPr marL="231775" lvl="1"/>
            <a:r>
              <a:rPr lang="en-US" sz="2400" b="1" dirty="0"/>
              <a:t>- Products by Domain</a:t>
            </a:r>
          </a:p>
          <a:p>
            <a:pPr marL="231775" lvl="1"/>
            <a:r>
              <a:rPr lang="en-US" sz="2400" b="1" dirty="0"/>
              <a:t>- Products by Product Level</a:t>
            </a:r>
          </a:p>
          <a:p>
            <a:pPr marL="231775" lvl="1"/>
            <a:r>
              <a:rPr lang="en-US" sz="2400" b="1" dirty="0"/>
              <a:t>- Top 20 Countries</a:t>
            </a:r>
          </a:p>
          <a:p>
            <a:pPr marL="231775" lvl="1"/>
            <a:r>
              <a:rPr lang="en-US" sz="2400" b="1" dirty="0"/>
              <a:t>- Unique Product Count</a:t>
            </a:r>
          </a:p>
          <a:p>
            <a:pPr marL="231775" lvl="1"/>
            <a:r>
              <a:rPr lang="en-US" sz="2400" b="1" dirty="0"/>
              <a:t>- Top 10 Products</a:t>
            </a:r>
          </a:p>
        </p:txBody>
      </p:sp>
      <p:sp>
        <p:nvSpPr>
          <p:cNvPr id="13" name="TextBox 8">
            <a:extLst>
              <a:ext uri="{FF2B5EF4-FFF2-40B4-BE49-F238E27FC236}">
                <a16:creationId xmlns:a16="http://schemas.microsoft.com/office/drawing/2014/main" id="{F4777535-754E-354A-B7A7-CA7297CCC85D}"/>
              </a:ext>
            </a:extLst>
          </p:cNvPr>
          <p:cNvSpPr txBox="1">
            <a:spLocks noChangeArrowheads="1"/>
          </p:cNvSpPr>
          <p:nvPr/>
        </p:nvSpPr>
        <p:spPr bwMode="auto">
          <a:xfrm>
            <a:off x="4800600" y="911810"/>
            <a:ext cx="4114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Data Users</a:t>
            </a:r>
          </a:p>
          <a:p>
            <a:pPr marL="9525"/>
            <a:r>
              <a:rPr lang="en-US" sz="2400" b="1" dirty="0"/>
              <a:t>   - Distinct Users</a:t>
            </a:r>
          </a:p>
          <a:p>
            <a:pPr marL="9525"/>
            <a:r>
              <a:rPr lang="en-US" sz="2400" b="1" dirty="0"/>
              <a:t>   - Repeat Users</a:t>
            </a:r>
          </a:p>
          <a:p>
            <a:pPr marL="9525"/>
            <a:r>
              <a:rPr lang="en-US" sz="2400" b="1" dirty="0"/>
              <a:t>   - Top 20 Countries</a:t>
            </a:r>
          </a:p>
          <a:p>
            <a:pPr marL="9525"/>
            <a:r>
              <a:rPr lang="en-US" sz="2400" b="1" dirty="0"/>
              <a:t>   - Foreign Users </a:t>
            </a:r>
          </a:p>
          <a:p>
            <a:pPr marL="9525"/>
            <a:r>
              <a:rPr lang="en-US" sz="2400" b="1" dirty="0"/>
              <a:t>     Distribution</a:t>
            </a:r>
          </a:p>
          <a:p>
            <a:pPr marL="342900" lvl="2" indent="-342900">
              <a:buFont typeface="Arial" pitchFamily="34" charset="0"/>
              <a:buChar char="•"/>
            </a:pPr>
            <a:r>
              <a:rPr lang="en-US" sz="2400" b="1" dirty="0"/>
              <a:t>LANCE (Near Real-time)</a:t>
            </a:r>
          </a:p>
          <a:p>
            <a:pPr marL="0" lvl="2"/>
            <a:r>
              <a:rPr lang="en-US" sz="2400" b="1" dirty="0"/>
              <a:t>   - Products Production</a:t>
            </a:r>
          </a:p>
          <a:p>
            <a:pPr marL="0" lvl="2"/>
            <a:r>
              <a:rPr lang="en-US" sz="2400" b="1" dirty="0"/>
              <a:t>   - Distribution</a:t>
            </a:r>
          </a:p>
          <a:p>
            <a:pPr marL="342900" lvl="2" indent="-342900">
              <a:buFont typeface="Arial" panose="020B0604020202020204" pitchFamily="34" charset="0"/>
              <a:buChar char="•"/>
            </a:pPr>
            <a:r>
              <a:rPr lang="en-US" sz="2400" b="1" dirty="0" err="1"/>
              <a:t>Earthdata</a:t>
            </a:r>
            <a:r>
              <a:rPr lang="en-US" sz="2400" b="1" dirty="0"/>
              <a:t> Cloud Metrics</a:t>
            </a:r>
          </a:p>
          <a:p>
            <a:pPr marL="342900" lvl="2" indent="-342900">
              <a:buFont typeface="Arial" panose="020B0604020202020204" pitchFamily="34" charset="0"/>
              <a:buChar char="•"/>
            </a:pPr>
            <a:r>
              <a:rPr lang="en-US" sz="2400" b="1" dirty="0"/>
              <a:t>Digital Object Identifiers</a:t>
            </a:r>
          </a:p>
          <a:p>
            <a:pPr marL="0" lvl="2"/>
            <a:r>
              <a:rPr lang="en-US" sz="2400" b="1" dirty="0"/>
              <a:t>   - Summary</a:t>
            </a:r>
          </a:p>
        </p:txBody>
      </p:sp>
    </p:spTree>
    <p:extLst>
      <p:ext uri="{BB962C8B-B14F-4D97-AF65-F5344CB8AC3E}">
        <p14:creationId xmlns:p14="http://schemas.microsoft.com/office/powerpoint/2010/main" val="46755007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45283</TotalTime>
  <Words>4576</Words>
  <Application>Microsoft Office PowerPoint</Application>
  <PresentationFormat>On-screen Show (4:3)</PresentationFormat>
  <Paragraphs>446</Paragraphs>
  <Slides>72</Slides>
  <Notes>54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72</vt:i4>
      </vt:variant>
    </vt:vector>
  </HeadingPairs>
  <TitlesOfParts>
    <vt:vector size="80" baseType="lpstr">
      <vt:lpstr>Arial</vt:lpstr>
      <vt:lpstr>Calibri</vt:lpstr>
      <vt:lpstr>Calibri Light</vt:lpstr>
      <vt:lpstr>Default Design</vt:lpstr>
      <vt:lpstr>3_Custom Design</vt:lpstr>
      <vt:lpstr>2_Custom Design</vt:lpstr>
      <vt:lpstr>1_Custom Design</vt:lpstr>
      <vt:lpstr>Custom Design</vt:lpstr>
      <vt:lpstr>EOSDIS FY2023  Annual Metrics Report</vt:lpstr>
      <vt:lpstr>Preface</vt:lpstr>
      <vt:lpstr>Introduction</vt:lpstr>
      <vt:lpstr>PowerPoint Presentation</vt:lpstr>
      <vt:lpstr>PowerPoint Presentation</vt:lpstr>
      <vt:lpstr>PowerPoint Presentation</vt:lpstr>
      <vt:lpstr>EOSDIS Summary</vt:lpstr>
      <vt:lpstr>PowerPoint Presentation</vt:lpstr>
      <vt:lpstr>PowerPoint Presentation</vt:lpstr>
      <vt:lpstr>Ingest</vt:lpstr>
      <vt:lpstr>Archive</vt:lpstr>
      <vt:lpstr>Total Archive Size </vt:lpstr>
      <vt:lpstr>Distribution By DAAC</vt:lpstr>
      <vt:lpstr>PowerPoint Presentation</vt:lpstr>
      <vt:lpstr>Volume Distributed By Domain</vt:lpstr>
      <vt:lpstr>Product Distribution By Domain</vt:lpstr>
      <vt:lpstr>PowerPoint Presentation</vt:lpstr>
      <vt:lpstr>PowerPoint Presentation</vt:lpstr>
      <vt:lpstr>Data Distribution - Top 20 Countries</vt:lpstr>
      <vt:lpstr>Data Distribution - Top 10 Products</vt:lpstr>
      <vt:lpstr>Distinct Data Users</vt:lpstr>
      <vt:lpstr>Repeat Data Users</vt:lpstr>
      <vt:lpstr>Data Users - Top 20 Countries</vt:lpstr>
      <vt:lpstr>PowerPoint Presentation</vt:lpstr>
      <vt:lpstr>PowerPoint Presentation</vt:lpstr>
      <vt:lpstr>PowerPoint Presentation</vt:lpstr>
      <vt:lpstr>Digital Object Identifier Summary</vt:lpstr>
      <vt:lpstr>Digital Object Identifier Summary</vt:lpstr>
      <vt:lpstr>Earthdata Cloud Archive Metrics</vt:lpstr>
      <vt:lpstr>Earthdata Cloud Distribution Metrics</vt:lpstr>
      <vt:lpstr>Earthdata Cloud User Metrics</vt:lpstr>
      <vt:lpstr>Web Metrics</vt:lpstr>
      <vt:lpstr>Web Visitors and Sessions</vt:lpstr>
      <vt:lpstr>PowerPoint Presentation</vt:lpstr>
      <vt:lpstr>Repeat Web Visitors</vt:lpstr>
      <vt:lpstr>Top 20 Countries By # Web Visits</vt:lpstr>
      <vt:lpstr>Earthdata Top 20 Countries By  # Web Visits</vt:lpstr>
      <vt:lpstr>PowerPoint Presentation</vt:lpstr>
      <vt:lpstr>PowerPoint Presentation</vt:lpstr>
      <vt:lpstr>Total Users and Trends</vt:lpstr>
      <vt:lpstr>PowerPoint Presentation</vt:lpstr>
      <vt:lpstr>Total Archive Trend</vt:lpstr>
      <vt:lpstr>Data Volume Distribution Trend</vt:lpstr>
      <vt:lpstr>Data Product Distribution Trend</vt:lpstr>
      <vt:lpstr>PowerPoint Presentation</vt:lpstr>
      <vt:lpstr>Top 10 Products Trend by Volume FY2022 – FY2023</vt:lpstr>
      <vt:lpstr>Top 10 Products Trend by # of Files FY2022 – FY2023</vt:lpstr>
      <vt:lpstr>U.S. – Foreign Product Distribution Trend</vt:lpstr>
      <vt:lpstr>Web Trends</vt:lpstr>
      <vt:lpstr>Earthdata Web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(1 of 3)</vt:lpstr>
      <vt:lpstr>Definitions (2 of 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EOSDIS FY14 Annual Report</dc:title>
  <dc:subject/>
  <dc:creator>Lalit Wanchoo</dc:creator>
  <cp:keywords/>
  <dc:description/>
  <cp:lastModifiedBy>Peters, Byron V. (GSFC-423.0)[SCIENCE SYSTEMS AND APPLICATIONS INC]</cp:lastModifiedBy>
  <cp:revision>1084</cp:revision>
  <cp:lastPrinted>2018-01-03T21:12:34Z</cp:lastPrinted>
  <dcterms:created xsi:type="dcterms:W3CDTF">2009-04-14T20:34:54Z</dcterms:created>
  <dcterms:modified xsi:type="dcterms:W3CDTF">2024-01-25T15:46:41Z</dcterms:modified>
  <cp:category/>
</cp:coreProperties>
</file>