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212"/>
  </p:notesMasterIdLst>
  <p:handoutMasterIdLst>
    <p:handoutMasterId r:id="rId213"/>
  </p:handoutMasterIdLst>
  <p:sldIdLst>
    <p:sldId id="1106" r:id="rId2"/>
    <p:sldId id="1107" r:id="rId3"/>
    <p:sldId id="1335" r:id="rId4"/>
    <p:sldId id="1096" r:id="rId5"/>
    <p:sldId id="1242" r:id="rId6"/>
    <p:sldId id="1103" r:id="rId7"/>
    <p:sldId id="1225" r:id="rId8"/>
    <p:sldId id="1297" r:id="rId9"/>
    <p:sldId id="1334" r:id="rId10"/>
    <p:sldId id="1229" r:id="rId11"/>
    <p:sldId id="1332" r:id="rId12"/>
    <p:sldId id="1109" r:id="rId13"/>
    <p:sldId id="1333" r:id="rId14"/>
    <p:sldId id="1111" r:id="rId15"/>
    <p:sldId id="1108" r:id="rId16"/>
    <p:sldId id="1154" r:id="rId17"/>
    <p:sldId id="1155" r:id="rId18"/>
    <p:sldId id="1156" r:id="rId19"/>
    <p:sldId id="1112" r:id="rId20"/>
    <p:sldId id="1113" r:id="rId21"/>
    <p:sldId id="1114" r:id="rId22"/>
    <p:sldId id="1116" r:id="rId23"/>
    <p:sldId id="1117" r:id="rId24"/>
    <p:sldId id="1256" r:id="rId25"/>
    <p:sldId id="1118" r:id="rId26"/>
    <p:sldId id="1119" r:id="rId27"/>
    <p:sldId id="1120" r:id="rId28"/>
    <p:sldId id="1121" r:id="rId29"/>
    <p:sldId id="1122" r:id="rId30"/>
    <p:sldId id="1123" r:id="rId31"/>
    <p:sldId id="1124" r:id="rId32"/>
    <p:sldId id="1127" r:id="rId33"/>
    <p:sldId id="1128" r:id="rId34"/>
    <p:sldId id="1129" r:id="rId35"/>
    <p:sldId id="1130" r:id="rId36"/>
    <p:sldId id="1132" r:id="rId37"/>
    <p:sldId id="1133" r:id="rId38"/>
    <p:sldId id="1134" r:id="rId39"/>
    <p:sldId id="1125" r:id="rId40"/>
    <p:sldId id="1138" r:id="rId41"/>
    <p:sldId id="1135" r:id="rId42"/>
    <p:sldId id="1139" r:id="rId43"/>
    <p:sldId id="1140" r:id="rId44"/>
    <p:sldId id="1143" r:id="rId45"/>
    <p:sldId id="1136" r:id="rId46"/>
    <p:sldId id="1145" r:id="rId47"/>
    <p:sldId id="1142" r:id="rId48"/>
    <p:sldId id="1146" r:id="rId49"/>
    <p:sldId id="1141" r:id="rId50"/>
    <p:sldId id="1257" r:id="rId51"/>
    <p:sldId id="1212" r:id="rId52"/>
    <p:sldId id="1213" r:id="rId53"/>
    <p:sldId id="1258" r:id="rId54"/>
    <p:sldId id="1214" r:id="rId55"/>
    <p:sldId id="1211" r:id="rId56"/>
    <p:sldId id="1259" r:id="rId57"/>
    <p:sldId id="1260" r:id="rId58"/>
    <p:sldId id="1236" r:id="rId59"/>
    <p:sldId id="1202" r:id="rId60"/>
    <p:sldId id="1203" r:id="rId61"/>
    <p:sldId id="1204" r:id="rId62"/>
    <p:sldId id="1205" r:id="rId63"/>
    <p:sldId id="1206" r:id="rId64"/>
    <p:sldId id="1280" r:id="rId65"/>
    <p:sldId id="1215" r:id="rId66"/>
    <p:sldId id="1137" r:id="rId67"/>
    <p:sldId id="1148" r:id="rId68"/>
    <p:sldId id="1262" r:id="rId69"/>
    <p:sldId id="1149" r:id="rId70"/>
    <p:sldId id="1150" r:id="rId71"/>
    <p:sldId id="1226" r:id="rId72"/>
    <p:sldId id="1234" r:id="rId73"/>
    <p:sldId id="1227" r:id="rId74"/>
    <p:sldId id="1228" r:id="rId75"/>
    <p:sldId id="1184" r:id="rId76"/>
    <p:sldId id="1185" r:id="rId77"/>
    <p:sldId id="1186" r:id="rId78"/>
    <p:sldId id="1187" r:id="rId79"/>
    <p:sldId id="1188" r:id="rId80"/>
    <p:sldId id="1189" r:id="rId81"/>
    <p:sldId id="1190" r:id="rId82"/>
    <p:sldId id="1217" r:id="rId83"/>
    <p:sldId id="1216" r:id="rId84"/>
    <p:sldId id="1218" r:id="rId85"/>
    <p:sldId id="1220" r:id="rId86"/>
    <p:sldId id="1219" r:id="rId87"/>
    <p:sldId id="1221" r:id="rId88"/>
    <p:sldId id="1222" r:id="rId89"/>
    <p:sldId id="1223" r:id="rId90"/>
    <p:sldId id="1231" r:id="rId91"/>
    <p:sldId id="1232" r:id="rId92"/>
    <p:sldId id="1233" r:id="rId93"/>
    <p:sldId id="1207" r:id="rId94"/>
    <p:sldId id="1157" r:id="rId95"/>
    <p:sldId id="1158" r:id="rId96"/>
    <p:sldId id="1251" r:id="rId97"/>
    <p:sldId id="1159" r:id="rId98"/>
    <p:sldId id="260" r:id="rId99"/>
    <p:sldId id="1160" r:id="rId100"/>
    <p:sldId id="1197" r:id="rId101"/>
    <p:sldId id="1161" r:id="rId102"/>
    <p:sldId id="1254" r:id="rId103"/>
    <p:sldId id="1255" r:id="rId104"/>
    <p:sldId id="1198" r:id="rId105"/>
    <p:sldId id="1199" r:id="rId106"/>
    <p:sldId id="1163" r:id="rId107"/>
    <p:sldId id="1147" r:id="rId108"/>
    <p:sldId id="1209" r:id="rId109"/>
    <p:sldId id="1296" r:id="rId110"/>
    <p:sldId id="1210" r:id="rId111"/>
    <p:sldId id="1281" r:id="rId112"/>
    <p:sldId id="1243" r:id="rId113"/>
    <p:sldId id="1245" r:id="rId114"/>
    <p:sldId id="1244" r:id="rId115"/>
    <p:sldId id="1246" r:id="rId116"/>
    <p:sldId id="1248" r:id="rId117"/>
    <p:sldId id="1247" r:id="rId118"/>
    <p:sldId id="1249" r:id="rId119"/>
    <p:sldId id="1252" r:id="rId120"/>
    <p:sldId id="1250" r:id="rId121"/>
    <p:sldId id="1263" r:id="rId122"/>
    <p:sldId id="1266" r:id="rId123"/>
    <p:sldId id="1282" r:id="rId124"/>
    <p:sldId id="1268" r:id="rId125"/>
    <p:sldId id="1264" r:id="rId126"/>
    <p:sldId id="1265" r:id="rId127"/>
    <p:sldId id="1269" r:id="rId128"/>
    <p:sldId id="1235" r:id="rId129"/>
    <p:sldId id="1165" r:id="rId130"/>
    <p:sldId id="1167" r:id="rId131"/>
    <p:sldId id="1170" r:id="rId132"/>
    <p:sldId id="1253" r:id="rId133"/>
    <p:sldId id="1168" r:id="rId134"/>
    <p:sldId id="1169" r:id="rId135"/>
    <p:sldId id="1171" r:id="rId136"/>
    <p:sldId id="1172" r:id="rId137"/>
    <p:sldId id="1173" r:id="rId138"/>
    <p:sldId id="1174" r:id="rId139"/>
    <p:sldId id="1176" r:id="rId140"/>
    <p:sldId id="1178" r:id="rId141"/>
    <p:sldId id="1177" r:id="rId142"/>
    <p:sldId id="1175" r:id="rId143"/>
    <p:sldId id="1179" r:id="rId144"/>
    <p:sldId id="1180" r:id="rId145"/>
    <p:sldId id="1283" r:id="rId146"/>
    <p:sldId id="1285" r:id="rId147"/>
    <p:sldId id="1286" r:id="rId148"/>
    <p:sldId id="1287" r:id="rId149"/>
    <p:sldId id="1288" r:id="rId150"/>
    <p:sldId id="1284" r:id="rId151"/>
    <p:sldId id="1289" r:id="rId152"/>
    <p:sldId id="1290" r:id="rId153"/>
    <p:sldId id="1291" r:id="rId154"/>
    <p:sldId id="1292" r:id="rId155"/>
    <p:sldId id="1195" r:id="rId156"/>
    <p:sldId id="1191" r:id="rId157"/>
    <p:sldId id="1192" r:id="rId158"/>
    <p:sldId id="1293" r:id="rId159"/>
    <p:sldId id="1294" r:id="rId160"/>
    <p:sldId id="1261" r:id="rId161"/>
    <p:sldId id="1193" r:id="rId162"/>
    <p:sldId id="1194" r:id="rId163"/>
    <p:sldId id="1270" r:id="rId164"/>
    <p:sldId id="1102" r:id="rId165"/>
    <p:sldId id="1239" r:id="rId166"/>
    <p:sldId id="1238" r:id="rId167"/>
    <p:sldId id="1126" r:id="rId168"/>
    <p:sldId id="1151" r:id="rId169"/>
    <p:sldId id="1152" r:id="rId170"/>
    <p:sldId id="1272" r:id="rId171"/>
    <p:sldId id="1273" r:id="rId172"/>
    <p:sldId id="1275" r:id="rId173"/>
    <p:sldId id="1274" r:id="rId174"/>
    <p:sldId id="1276" r:id="rId175"/>
    <p:sldId id="1271" r:id="rId176"/>
    <p:sldId id="1277" r:id="rId177"/>
    <p:sldId id="1278" r:id="rId178"/>
    <p:sldId id="1240" r:id="rId179"/>
    <p:sldId id="268" r:id="rId180"/>
    <p:sldId id="1298" r:id="rId181"/>
    <p:sldId id="1299" r:id="rId182"/>
    <p:sldId id="1300" r:id="rId183"/>
    <p:sldId id="1310" r:id="rId184"/>
    <p:sldId id="1309" r:id="rId185"/>
    <p:sldId id="1311" r:id="rId186"/>
    <p:sldId id="1312" r:id="rId187"/>
    <p:sldId id="1313" r:id="rId188"/>
    <p:sldId id="1314" r:id="rId189"/>
    <p:sldId id="1315" r:id="rId190"/>
    <p:sldId id="1316" r:id="rId191"/>
    <p:sldId id="1317" r:id="rId192"/>
    <p:sldId id="1318" r:id="rId193"/>
    <p:sldId id="1319" r:id="rId194"/>
    <p:sldId id="1320" r:id="rId195"/>
    <p:sldId id="1321" r:id="rId196"/>
    <p:sldId id="1322" r:id="rId197"/>
    <p:sldId id="1323" r:id="rId198"/>
    <p:sldId id="1324" r:id="rId199"/>
    <p:sldId id="1325" r:id="rId200"/>
    <p:sldId id="1326" r:id="rId201"/>
    <p:sldId id="1327" r:id="rId202"/>
    <p:sldId id="1328" r:id="rId203"/>
    <p:sldId id="1329" r:id="rId204"/>
    <p:sldId id="1330" r:id="rId205"/>
    <p:sldId id="1304" r:id="rId206"/>
    <p:sldId id="1305" r:id="rId207"/>
    <p:sldId id="1306" r:id="rId208"/>
    <p:sldId id="1307" r:id="rId209"/>
    <p:sldId id="1308" r:id="rId210"/>
    <p:sldId id="1331" r:id="rId211"/>
  </p:sldIdLst>
  <p:sldSz cx="9601200" cy="7315200"/>
  <p:notesSz cx="6858000" cy="9144000"/>
  <p:defaultTextStyle>
    <a:defPPr>
      <a:defRPr lang="en-US"/>
    </a:defPPr>
    <a:lvl1pPr marL="0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1pPr>
    <a:lvl2pPr marL="483120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2pPr>
    <a:lvl3pPr marL="966240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3pPr>
    <a:lvl4pPr marL="1449362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4pPr>
    <a:lvl5pPr marL="1932481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5pPr>
    <a:lvl6pPr marL="2415602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6pPr>
    <a:lvl7pPr marL="2898720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7pPr>
    <a:lvl8pPr marL="3381843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8pPr>
    <a:lvl9pPr marL="3864964" algn="l" defTabSz="48312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4">
          <p15:clr>
            <a:srgbClr val="A4A3A4"/>
          </p15:clr>
        </p15:guide>
        <p15:guide id="2" pos="302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EB9F40"/>
    <a:srgbClr val="B3E752"/>
    <a:srgbClr val="FF8000"/>
    <a:srgbClr val="00FF00"/>
    <a:srgbClr val="FFEB00"/>
    <a:srgbClr val="2B3856"/>
    <a:srgbClr val="1C4960"/>
    <a:srgbClr val="00A7CD"/>
    <a:srgbClr val="001884"/>
    <a:srgbClr val="9421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B542A9-5C59-9E4D-9C34-EC5896AF3F76}" v="1" dt="2020-09-28T14:23:35.4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212" autoAdjust="0"/>
    <p:restoredTop sz="95039" autoAdjust="0"/>
  </p:normalViewPr>
  <p:slideViewPr>
    <p:cSldViewPr snapToGrid="0" snapToObjects="1">
      <p:cViewPr varScale="1">
        <p:scale>
          <a:sx n="107" d="100"/>
          <a:sy n="107" d="100"/>
        </p:scale>
        <p:origin x="184" y="448"/>
      </p:cViewPr>
      <p:guideLst>
        <p:guide orient="horz" pos="2304"/>
        <p:guide pos="30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theme" Target="theme/theme1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slide" Target="slides/slide181.xml"/><Relationship Id="rId217" Type="http://schemas.openxmlformats.org/officeDocument/2006/relationships/tableStyles" Target="tableStyles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7" Type="http://schemas.openxmlformats.org/officeDocument/2006/relationships/slide" Target="slides/slide206.xml"/><Relationship Id="rId13" Type="http://schemas.openxmlformats.org/officeDocument/2006/relationships/slide" Target="slides/slide12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20" Type="http://schemas.openxmlformats.org/officeDocument/2006/relationships/slide" Target="slides/slide119.xml"/><Relationship Id="rId141" Type="http://schemas.openxmlformats.org/officeDocument/2006/relationships/slide" Target="slides/slide140.xml"/><Relationship Id="rId7" Type="http://schemas.openxmlformats.org/officeDocument/2006/relationships/slide" Target="slides/slide6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8" Type="http://schemas.microsoft.com/office/2016/11/relationships/changesInfo" Target="changesInfos/changesInfo1.xml"/><Relationship Id="rId24" Type="http://schemas.openxmlformats.org/officeDocument/2006/relationships/slide" Target="slides/slide23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31" Type="http://schemas.openxmlformats.org/officeDocument/2006/relationships/slide" Target="slides/slide130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208" Type="http://schemas.openxmlformats.org/officeDocument/2006/relationships/slide" Target="slides/slide207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219" Type="http://schemas.microsoft.com/office/2015/10/relationships/revisionInfo" Target="revisionInfo.xml"/><Relationship Id="rId3" Type="http://schemas.openxmlformats.org/officeDocument/2006/relationships/slide" Target="slides/slide2.xml"/><Relationship Id="rId214" Type="http://schemas.openxmlformats.org/officeDocument/2006/relationships/presProps" Target="presProps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10" Type="http://schemas.openxmlformats.org/officeDocument/2006/relationships/slide" Target="slides/slide209.xml"/><Relationship Id="rId215" Type="http://schemas.openxmlformats.org/officeDocument/2006/relationships/viewProps" Target="viewProps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212" Type="http://schemas.openxmlformats.org/officeDocument/2006/relationships/notesMaster" Target="notesMasters/notesMaster1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202" Type="http://schemas.openxmlformats.org/officeDocument/2006/relationships/slide" Target="slides/slide201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50" Type="http://schemas.openxmlformats.org/officeDocument/2006/relationships/slide" Target="slides/slide49.xml"/><Relationship Id="rId104" Type="http://schemas.openxmlformats.org/officeDocument/2006/relationships/slide" Target="slides/slide103.xml"/><Relationship Id="rId125" Type="http://schemas.openxmlformats.org/officeDocument/2006/relationships/slide" Target="slides/slide124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1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40" Type="http://schemas.openxmlformats.org/officeDocument/2006/relationships/slide" Target="slides/slide39.xml"/><Relationship Id="rId115" Type="http://schemas.openxmlformats.org/officeDocument/2006/relationships/slide" Target="slides/slide114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19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gers, Bridget N. (GSFC-616.0)[USRA]" userId="9e5d1ae2-2f1f-4f83-a09b-fb68919ad1e8" providerId="ADAL" clId="{6DB542A9-5C59-9E4D-9C34-EC5896AF3F76}"/>
    <pc:docChg chg="modSld">
      <pc:chgData name="Seegers, Bridget N. (GSFC-616.0)[USRA]" userId="9e5d1ae2-2f1f-4f83-a09b-fb68919ad1e8" providerId="ADAL" clId="{6DB542A9-5C59-9E4D-9C34-EC5896AF3F76}" dt="2020-09-28T14:23:35.427" v="0" actId="767"/>
      <pc:docMkLst>
        <pc:docMk/>
      </pc:docMkLst>
      <pc:sldChg chg="addSp modSp">
        <pc:chgData name="Seegers, Bridget N. (GSFC-616.0)[USRA]" userId="9e5d1ae2-2f1f-4f83-a09b-fb68919ad1e8" providerId="ADAL" clId="{6DB542A9-5C59-9E4D-9C34-EC5896AF3F76}" dt="2020-09-28T14:23:35.427" v="0" actId="767"/>
        <pc:sldMkLst>
          <pc:docMk/>
          <pc:sldMk cId="2901355585" sldId="1334"/>
        </pc:sldMkLst>
        <pc:spChg chg="add mod">
          <ac:chgData name="Seegers, Bridget N. (GSFC-616.0)[USRA]" userId="9e5d1ae2-2f1f-4f83-a09b-fb68919ad1e8" providerId="ADAL" clId="{6DB542A9-5C59-9E4D-9C34-EC5896AF3F76}" dt="2020-09-28T14:23:35.427" v="0" actId="767"/>
          <ac:spMkLst>
            <pc:docMk/>
            <pc:sldMk cId="2901355585" sldId="1334"/>
            <ac:spMk id="6" creationId="{D6E6D04E-E8E3-2B42-A80F-26B47F1A974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7B5FC0-28A6-264E-AEAB-DFFE19EAAC4D}" type="datetimeFigureOut">
              <a:rPr lang="en-US" smtClean="0"/>
              <a:pPr/>
              <a:t>9/28/20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184A7-45B2-4F45-9F31-77237E75B3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59151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9B7392-1126-B145-BFCF-C5E57F0FF669}" type="datetimeFigureOut">
              <a:rPr lang="en-US" smtClean="0"/>
              <a:pPr/>
              <a:t>9/28/20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77925" y="685800"/>
            <a:ext cx="45021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0FFC12-100D-F548-9B6E-43A4449731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7946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83120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66240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449362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932481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415602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898720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381843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864964" algn="l" defTabSz="48312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0FFC12-100D-F548-9B6E-43A444973123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888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0FFC12-100D-F548-9B6E-43A444973123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5081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0FFC12-100D-F548-9B6E-43A444973123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3824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15F01-FB03-1B4A-87D9-38C9C4A0B04D}" type="slidenum">
              <a:rPr lang="en-US" smtClean="0"/>
              <a:t>178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318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 userDrawn="1"/>
        </p:nvSpPr>
        <p:spPr>
          <a:xfrm>
            <a:off x="720090" y="1903052"/>
            <a:ext cx="8161020" cy="2581324"/>
          </a:xfrm>
          <a:prstGeom prst="rect">
            <a:avLst/>
          </a:prstGeom>
        </p:spPr>
        <p:txBody>
          <a:bodyPr vert="horz" lIns="96624" tIns="48312" rIns="96624" bIns="48312" rtlCol="0" anchor="ctr">
            <a:normAutofit/>
          </a:bodyPr>
          <a:lstStyle>
            <a:lvl1pPr algn="ctr" defTabSz="457146" rtl="0" eaLnBrk="1" latinLnBrk="0" hangingPunct="1">
              <a:spcBef>
                <a:spcPct val="0"/>
              </a:spcBef>
              <a:buNone/>
              <a:defRPr sz="2000" kern="1200" baseline="0">
                <a:solidFill>
                  <a:schemeClr val="tx1"/>
                </a:solidFill>
                <a:latin typeface="Eurostile"/>
                <a:ea typeface="+mj-ea"/>
                <a:cs typeface="Eurostile"/>
              </a:defRPr>
            </a:lvl1pPr>
          </a:lstStyle>
          <a:p>
            <a:r>
              <a:rPr lang="en-US" sz="2500" dirty="0">
                <a:solidFill>
                  <a:schemeClr val="tx1"/>
                </a:solidFill>
              </a:rPr>
              <a:t>SeaDAS General Overview</a:t>
            </a:r>
          </a:p>
          <a:p>
            <a:endParaRPr lang="en-US" sz="2500" dirty="0">
              <a:solidFill>
                <a:schemeClr val="tx1"/>
              </a:solidFill>
            </a:endParaRPr>
          </a:p>
          <a:p>
            <a:endParaRPr lang="en-US" sz="2500" dirty="0">
              <a:solidFill>
                <a:schemeClr val="tx1"/>
              </a:solidFill>
            </a:endParaRPr>
          </a:p>
          <a:p>
            <a:r>
              <a:rPr lang="en-US" sz="2500" i="1" dirty="0">
                <a:solidFill>
                  <a:srgbClr val="0000FF"/>
                </a:solidFill>
              </a:rPr>
              <a:t>Prepared for Cyan Project Webinar</a:t>
            </a:r>
          </a:p>
        </p:txBody>
      </p:sp>
      <p:sp>
        <p:nvSpPr>
          <p:cNvPr id="8" name="TextBox 7"/>
          <p:cNvSpPr txBox="1"/>
          <p:nvPr userDrawn="1"/>
        </p:nvSpPr>
        <p:spPr>
          <a:xfrm>
            <a:off x="0" y="6734129"/>
            <a:ext cx="9601200" cy="393954"/>
          </a:xfrm>
          <a:prstGeom prst="rect">
            <a:avLst/>
          </a:prstGeom>
          <a:solidFill>
            <a:schemeClr val="bg1"/>
          </a:solidFill>
        </p:spPr>
        <p:txBody>
          <a:bodyPr wrap="square" lIns="96636" tIns="48318" rIns="96636" bIns="48318" rtlCol="0">
            <a:spAutoFit/>
          </a:bodyPr>
          <a:lstStyle/>
          <a:p>
            <a:endParaRPr lang="en-US" dirty="0"/>
          </a:p>
        </p:txBody>
      </p:sp>
      <p:sp>
        <p:nvSpPr>
          <p:cNvPr id="7" name="Title 1"/>
          <p:cNvSpPr txBox="1">
            <a:spLocks/>
          </p:cNvSpPr>
          <p:nvPr userDrawn="1"/>
        </p:nvSpPr>
        <p:spPr>
          <a:xfrm>
            <a:off x="720090" y="4837710"/>
            <a:ext cx="8161020" cy="1846903"/>
          </a:xfrm>
          <a:prstGeom prst="rect">
            <a:avLst/>
          </a:prstGeom>
        </p:spPr>
        <p:txBody>
          <a:bodyPr vert="horz" lIns="96624" tIns="48312" rIns="96624" bIns="48312" rtlCol="0" anchor="ctr">
            <a:noAutofit/>
          </a:bodyPr>
          <a:lstStyle>
            <a:lvl1pPr algn="ctr" defTabSz="457146" rtl="0" eaLnBrk="1" latinLnBrk="0" hangingPunct="1">
              <a:spcBef>
                <a:spcPct val="0"/>
              </a:spcBef>
              <a:buNone/>
              <a:defRPr sz="2000" kern="1200" baseline="0">
                <a:solidFill>
                  <a:schemeClr val="tx1"/>
                </a:solidFill>
                <a:latin typeface="Eurostile"/>
                <a:ea typeface="+mj-ea"/>
                <a:cs typeface="Eurostile"/>
              </a:defRPr>
            </a:lvl1pPr>
          </a:lstStyle>
          <a:p>
            <a:r>
              <a:rPr lang="en-US" sz="2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February 8, 2017</a:t>
            </a:r>
            <a:br>
              <a:rPr lang="en-US" sz="21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br>
              <a:rPr lang="en-US" sz="21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br>
              <a:rPr lang="en-US" sz="21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Ocean Biology Distributed Active Archive Center (OB.DAAC)</a:t>
            </a:r>
            <a:br>
              <a:rPr lang="en-US" sz="17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NASA - Goddard Space Flight Center</a:t>
            </a:r>
            <a:br>
              <a:rPr lang="en-US" sz="17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www.seadas.gsfc.nasa.gov</a:t>
            </a:r>
            <a:endParaRPr lang="en-US" sz="17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62" y="771118"/>
            <a:ext cx="9031638" cy="5921251"/>
          </a:xfrm>
        </p:spPr>
        <p:txBody>
          <a:bodyPr/>
          <a:lstStyle>
            <a:lvl4pPr>
              <a:defRPr sz="1400"/>
            </a:lvl4pPr>
            <a:lvl5pPr>
              <a:defRPr sz="13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6196920-C83C-564E-A14A-6DD615AB9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69842" y="6975801"/>
            <a:ext cx="520810" cy="389467"/>
          </a:xfrm>
          <a:prstGeom prst="rect">
            <a:avLst/>
          </a:prstGeom>
        </p:spPr>
        <p:txBody>
          <a:bodyPr lIns="96636" tIns="48318" rIns="96636" bIns="48318"/>
          <a:lstStyle>
            <a:lvl1pPr>
              <a:defRPr sz="1200" baseline="0"/>
            </a:lvl1pPr>
          </a:lstStyle>
          <a:p>
            <a:fld id="{064484E0-89A2-0343-B9DC-C1D9AA61A9E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8ED02FA-F864-3740-BE44-3B025C7B9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69842" y="6975801"/>
            <a:ext cx="520810" cy="389467"/>
          </a:xfrm>
          <a:prstGeom prst="rect">
            <a:avLst/>
          </a:prstGeom>
        </p:spPr>
        <p:txBody>
          <a:bodyPr lIns="96636" tIns="48318" rIns="96636" bIns="48318"/>
          <a:lstStyle>
            <a:lvl1pPr>
              <a:defRPr sz="1200" baseline="0"/>
            </a:lvl1pPr>
          </a:lstStyle>
          <a:p>
            <a:fld id="{064484E0-89A2-0343-B9DC-C1D9AA61A9E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1033398"/>
            <a:ext cx="8641080" cy="5726390"/>
          </a:xfrm>
        </p:spPr>
        <p:txBody>
          <a:bodyPr/>
          <a:lstStyle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" y="7315205"/>
            <a:ext cx="2240280" cy="389467"/>
          </a:xfrm>
          <a:prstGeom prst="rect">
            <a:avLst/>
          </a:prstGeom>
        </p:spPr>
        <p:txBody>
          <a:bodyPr lIns="96636" tIns="48318" rIns="96636" bIns="48318"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80410" y="7315205"/>
            <a:ext cx="3040380" cy="389467"/>
          </a:xfrm>
          <a:prstGeom prst="rect">
            <a:avLst/>
          </a:prstGeom>
        </p:spPr>
        <p:txBody>
          <a:bodyPr lIns="96636" tIns="48318" rIns="96636" bIns="48318"/>
          <a:lstStyle/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C956FB-D510-1D48-BF79-294772535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69842" y="6975801"/>
            <a:ext cx="520810" cy="389467"/>
          </a:xfrm>
          <a:prstGeom prst="rect">
            <a:avLst/>
          </a:prstGeom>
        </p:spPr>
        <p:txBody>
          <a:bodyPr lIns="96636" tIns="48318" rIns="96636" bIns="48318"/>
          <a:lstStyle>
            <a:lvl1pPr>
              <a:defRPr sz="1200" baseline="0"/>
            </a:lvl1pPr>
          </a:lstStyle>
          <a:p>
            <a:fld id="{064484E0-89A2-0343-B9DC-C1D9AA61A9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8366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486C4-D6C4-3849-AFEE-04518549CB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0150" y="1197187"/>
            <a:ext cx="7200900" cy="2546773"/>
          </a:xfrm>
        </p:spPr>
        <p:txBody>
          <a:bodyPr anchor="b"/>
          <a:lstStyle>
            <a:lvl1pPr algn="ctr">
              <a:defRPr sz="472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0729C4-CB64-6D40-89E8-7031C2DAE4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0150" y="3842174"/>
            <a:ext cx="7200900" cy="1766146"/>
          </a:xfrm>
        </p:spPr>
        <p:txBody>
          <a:bodyPr/>
          <a:lstStyle>
            <a:lvl1pPr marL="0" indent="0" algn="ctr">
              <a:buNone/>
              <a:defRPr sz="1890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DC5BE-C9A5-EB41-8CA5-1528C3BCB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8E318-E4D9-2D49-BC53-E9533589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D5E2371-552D-904F-AE15-AC3FF7278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69842" y="6975801"/>
            <a:ext cx="520810" cy="389467"/>
          </a:xfrm>
          <a:prstGeom prst="rect">
            <a:avLst/>
          </a:prstGeom>
        </p:spPr>
        <p:txBody>
          <a:bodyPr lIns="96636" tIns="48318" rIns="96636" bIns="48318"/>
          <a:lstStyle>
            <a:lvl1pPr>
              <a:defRPr sz="1200" baseline="0"/>
            </a:lvl1pPr>
          </a:lstStyle>
          <a:p>
            <a:fld id="{064484E0-89A2-0343-B9DC-C1D9AA61A9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945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B493392-0E64-C049-BF2D-7D25A704B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69842" y="6975801"/>
            <a:ext cx="520810" cy="389467"/>
          </a:xfrm>
          <a:prstGeom prst="rect">
            <a:avLst/>
          </a:prstGeom>
        </p:spPr>
        <p:txBody>
          <a:bodyPr lIns="96636" tIns="48318" rIns="96636" bIns="48318"/>
          <a:lstStyle>
            <a:lvl1pPr>
              <a:defRPr sz="1200" baseline="0"/>
            </a:lvl1pPr>
          </a:lstStyle>
          <a:p>
            <a:fld id="{064484E0-89A2-0343-B9DC-C1D9AA61A9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760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1"/>
            <a:ext cx="9601200" cy="487680"/>
          </a:xfrm>
          <a:prstGeom prst="rect">
            <a:avLst/>
          </a:prstGeom>
          <a:solidFill>
            <a:srgbClr val="2B385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6624" tIns="48312" rIns="96624" bIns="48312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0222" y="5"/>
            <a:ext cx="6773624" cy="487681"/>
          </a:xfrm>
          <a:prstGeom prst="rect">
            <a:avLst/>
          </a:prstGeom>
        </p:spPr>
        <p:txBody>
          <a:bodyPr vert="horz" lIns="96624" tIns="48312" rIns="96624" bIns="48312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0222" y="791361"/>
            <a:ext cx="9054278" cy="5871699"/>
          </a:xfrm>
          <a:prstGeom prst="rect">
            <a:avLst/>
          </a:prstGeom>
        </p:spPr>
        <p:txBody>
          <a:bodyPr vert="horz" lIns="96624" tIns="48312" rIns="96624" bIns="48312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0" name="Picture 9" descr="SeaDAS.splash.sm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6044" y="0"/>
            <a:ext cx="2325161" cy="48768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D904DF-07A1-6240-A168-FC33B87F47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151418" y="6759791"/>
            <a:ext cx="2240280" cy="389467"/>
          </a:xfrm>
          <a:prstGeom prst="rect">
            <a:avLst/>
          </a:prstGeom>
        </p:spPr>
        <p:txBody>
          <a:bodyPr lIns="96636" tIns="48318" rIns="96636" bIns="48318"/>
          <a:lstStyle/>
          <a:p>
            <a:fld id="{064484E0-89A2-0343-B9DC-C1D9AA61A9E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5" r:id="rId3"/>
    <p:sldLayoutId id="2147483656" r:id="rId4"/>
    <p:sldLayoutId id="2147483657" r:id="rId5"/>
    <p:sldLayoutId id="2147483659" r:id="rId6"/>
  </p:sldLayoutIdLst>
  <p:hf hdr="0" ftr="0" dt="0"/>
  <p:txStyles>
    <p:titleStyle>
      <a:lvl1pPr algn="ctr" defTabSz="483120" rtl="0" eaLnBrk="1" latinLnBrk="0" hangingPunct="1">
        <a:spcBef>
          <a:spcPct val="0"/>
        </a:spcBef>
        <a:buNone/>
        <a:defRPr sz="2100" kern="1200">
          <a:solidFill>
            <a:srgbClr val="FFFF99"/>
          </a:solidFill>
          <a:latin typeface="Eurostile"/>
          <a:ea typeface="+mj-ea"/>
          <a:cs typeface="Eurostile"/>
        </a:defRPr>
      </a:lvl1pPr>
    </p:titleStyle>
    <p:bodyStyle>
      <a:lvl1pPr marL="362341" indent="-362341" algn="l" defTabSz="48312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Eurostile"/>
          <a:ea typeface="+mn-ea"/>
          <a:cs typeface="Eurostile"/>
        </a:defRPr>
      </a:lvl1pPr>
      <a:lvl2pPr marL="785070" indent="-301951" algn="l" defTabSz="483120" rtl="0" eaLnBrk="1" latinLnBrk="0" hangingPunct="1">
        <a:spcBef>
          <a:spcPct val="20000"/>
        </a:spcBef>
        <a:buFont typeface="Wingdings" charset="2"/>
        <a:buChar char="Ø"/>
        <a:defRPr sz="1600" kern="1200">
          <a:solidFill>
            <a:schemeClr val="tx1"/>
          </a:solidFill>
          <a:latin typeface="Eurostile"/>
          <a:ea typeface="+mn-ea"/>
          <a:cs typeface="Eurostile"/>
        </a:defRPr>
      </a:lvl2pPr>
      <a:lvl3pPr marL="1207801" indent="-241559" algn="l" defTabSz="483120" rtl="0" eaLnBrk="1" latinLnBrk="0" hangingPunct="1">
        <a:spcBef>
          <a:spcPct val="20000"/>
        </a:spcBef>
        <a:buFont typeface="Courier New"/>
        <a:buChar char="o"/>
        <a:defRPr sz="1500" kern="1200">
          <a:solidFill>
            <a:schemeClr val="tx1"/>
          </a:solidFill>
          <a:latin typeface="Eurostile"/>
          <a:ea typeface="+mn-ea"/>
          <a:cs typeface="Eurostile"/>
        </a:defRPr>
      </a:lvl3pPr>
      <a:lvl4pPr marL="1690923" indent="-241559" algn="l" defTabSz="483120" rtl="0" eaLnBrk="1" latinLnBrk="0" hangingPunct="1">
        <a:spcBef>
          <a:spcPct val="20000"/>
        </a:spcBef>
        <a:buFont typeface="Arial"/>
        <a:buChar char="–"/>
        <a:defRPr sz="1400" kern="1200">
          <a:solidFill>
            <a:schemeClr val="tx1"/>
          </a:solidFill>
          <a:latin typeface="Eurostile"/>
          <a:ea typeface="+mn-ea"/>
          <a:cs typeface="Eurostile"/>
        </a:defRPr>
      </a:lvl4pPr>
      <a:lvl5pPr marL="2174041" indent="-241559" algn="l" defTabSz="483120" rtl="0" eaLnBrk="1" latinLnBrk="0" hangingPunct="1">
        <a:spcBef>
          <a:spcPct val="20000"/>
        </a:spcBef>
        <a:buFont typeface="Arial"/>
        <a:buChar char="»"/>
        <a:defRPr sz="1300" kern="1200">
          <a:solidFill>
            <a:schemeClr val="tx1"/>
          </a:solidFill>
          <a:latin typeface="Eurostile"/>
          <a:ea typeface="+mn-ea"/>
          <a:cs typeface="Eurostile"/>
        </a:defRPr>
      </a:lvl5pPr>
      <a:lvl6pPr marL="2657163" indent="-241559" algn="l" defTabSz="483120" rtl="0" eaLnBrk="1" latinLnBrk="0" hangingPunct="1">
        <a:spcBef>
          <a:spcPct val="2000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140284" indent="-241559" algn="l" defTabSz="483120" rtl="0" eaLnBrk="1" latinLnBrk="0" hangingPunct="1">
        <a:spcBef>
          <a:spcPct val="2000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623403" indent="-241559" algn="l" defTabSz="483120" rtl="0" eaLnBrk="1" latinLnBrk="0" hangingPunct="1">
        <a:spcBef>
          <a:spcPct val="2000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106524" indent="-241559" algn="l" defTabSz="483120" rtl="0" eaLnBrk="1" latinLnBrk="0" hangingPunct="1">
        <a:spcBef>
          <a:spcPct val="2000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83120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66240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49362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32481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15602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98720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81843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64964" algn="l" defTabSz="48312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6.tif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9.gif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6.tif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4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15.jpe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4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4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4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4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4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4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4.png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4.png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4.png"/><Relationship Id="rId5" Type="http://schemas.openxmlformats.org/officeDocument/2006/relationships/image" Target="../media/image4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4.pn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4.png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4.png"/><Relationship Id="rId4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2.pn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image" Target="../media/image3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4.png"/><Relationship Id="rId4" Type="http://schemas.openxmlformats.org/officeDocument/2006/relationships/image" Target="../media/image3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4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4.png"/><Relationship Id="rId4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4.png"/><Relationship Id="rId5" Type="http://schemas.openxmlformats.org/officeDocument/2006/relationships/image" Target="../media/image43.png"/><Relationship Id="rId4" Type="http://schemas.openxmlformats.org/officeDocument/2006/relationships/image" Target="../media/image4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5" Type="http://schemas.openxmlformats.org/officeDocument/2006/relationships/image" Target="../media/image4.png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5" Type="http://schemas.openxmlformats.org/officeDocument/2006/relationships/image" Target="../media/image4.png"/><Relationship Id="rId4" Type="http://schemas.openxmlformats.org/officeDocument/2006/relationships/image" Target="../media/image4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4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48.png"/><Relationship Id="rId5" Type="http://schemas.openxmlformats.org/officeDocument/2006/relationships/image" Target="../media/image49.png"/><Relationship Id="rId4" Type="http://schemas.openxmlformats.org/officeDocument/2006/relationships/notesSlide" Target="../notesSlides/notesSlide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5" Type="http://schemas.openxmlformats.org/officeDocument/2006/relationships/image" Target="../media/image4.png"/><Relationship Id="rId4" Type="http://schemas.openxmlformats.org/officeDocument/2006/relationships/image" Target="../media/image5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4.png"/><Relationship Id="rId5" Type="http://schemas.openxmlformats.org/officeDocument/2006/relationships/image" Target="../media/image43.png"/><Relationship Id="rId4" Type="http://schemas.openxmlformats.org/officeDocument/2006/relationships/image" Target="../media/image5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5" Type="http://schemas.openxmlformats.org/officeDocument/2006/relationships/image" Target="../media/image4.png"/><Relationship Id="rId4" Type="http://schemas.openxmlformats.org/officeDocument/2006/relationships/image" Target="../media/image5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4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4.png"/><Relationship Id="rId5" Type="http://schemas.openxmlformats.org/officeDocument/2006/relationships/image" Target="../media/image54.png"/><Relationship Id="rId4" Type="http://schemas.openxmlformats.org/officeDocument/2006/relationships/image" Target="../media/image5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5" Type="http://schemas.openxmlformats.org/officeDocument/2006/relationships/image" Target="../media/image4.png"/><Relationship Id="rId4" Type="http://schemas.openxmlformats.org/officeDocument/2006/relationships/image" Target="../media/image5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5" Type="http://schemas.openxmlformats.org/officeDocument/2006/relationships/image" Target="../media/image4.png"/><Relationship Id="rId4" Type="http://schemas.openxmlformats.org/officeDocument/2006/relationships/image" Target="../media/image5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image" Target="../media/image4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5" Type="http://schemas.openxmlformats.org/officeDocument/2006/relationships/image" Target="../media/image4.png"/><Relationship Id="rId4" Type="http://schemas.openxmlformats.org/officeDocument/2006/relationships/image" Target="../media/image6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5" Type="http://schemas.openxmlformats.org/officeDocument/2006/relationships/image" Target="../media/image4.png"/><Relationship Id="rId4" Type="http://schemas.openxmlformats.org/officeDocument/2006/relationships/image" Target="../media/image6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4.png"/><Relationship Id="rId5" Type="http://schemas.openxmlformats.org/officeDocument/2006/relationships/image" Target="../media/image62.png"/><Relationship Id="rId4" Type="http://schemas.openxmlformats.org/officeDocument/2006/relationships/notesSlide" Target="../notesSlides/notesSlide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5" Type="http://schemas.openxmlformats.org/officeDocument/2006/relationships/image" Target="../media/image4.png"/><Relationship Id="rId4" Type="http://schemas.openxmlformats.org/officeDocument/2006/relationships/image" Target="../media/image6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image" Target="../media/image4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4.png"/><Relationship Id="rId5" Type="http://schemas.openxmlformats.org/officeDocument/2006/relationships/image" Target="../media/image42.png"/><Relationship Id="rId4" Type="http://schemas.openxmlformats.org/officeDocument/2006/relationships/image" Target="../media/image6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6" Type="http://schemas.openxmlformats.org/officeDocument/2006/relationships/image" Target="../media/image4.png"/><Relationship Id="rId5" Type="http://schemas.openxmlformats.org/officeDocument/2006/relationships/image" Target="../media/image68.emf"/><Relationship Id="rId4" Type="http://schemas.openxmlformats.org/officeDocument/2006/relationships/image" Target="../media/image6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image" Target="../media/image4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5" Type="http://schemas.openxmlformats.org/officeDocument/2006/relationships/image" Target="../media/image4.png"/><Relationship Id="rId4" Type="http://schemas.openxmlformats.org/officeDocument/2006/relationships/image" Target="../media/image71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6" Type="http://schemas.openxmlformats.org/officeDocument/2006/relationships/image" Target="../media/image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5" Type="http://schemas.openxmlformats.org/officeDocument/2006/relationships/image" Target="../media/image4.png"/><Relationship Id="rId4" Type="http://schemas.openxmlformats.org/officeDocument/2006/relationships/image" Target="../media/image7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5" Type="http://schemas.openxmlformats.org/officeDocument/2006/relationships/image" Target="../media/image4.png"/><Relationship Id="rId4" Type="http://schemas.openxmlformats.org/officeDocument/2006/relationships/image" Target="../media/image7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5" Type="http://schemas.openxmlformats.org/officeDocument/2006/relationships/image" Target="../media/image4.png"/><Relationship Id="rId4" Type="http://schemas.openxmlformats.org/officeDocument/2006/relationships/image" Target="../media/image7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7.m4a"/><Relationship Id="rId1" Type="http://schemas.microsoft.com/office/2007/relationships/media" Target="../media/media57.m4a"/><Relationship Id="rId6" Type="http://schemas.openxmlformats.org/officeDocument/2006/relationships/image" Target="../media/image4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5" Type="http://schemas.openxmlformats.org/officeDocument/2006/relationships/image" Target="../media/image4.png"/><Relationship Id="rId4" Type="http://schemas.openxmlformats.org/officeDocument/2006/relationships/image" Target="../media/image78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5" Type="http://schemas.openxmlformats.org/officeDocument/2006/relationships/image" Target="../media/image4.png"/><Relationship Id="rId4" Type="http://schemas.openxmlformats.org/officeDocument/2006/relationships/image" Target="../media/image79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5" Type="http://schemas.openxmlformats.org/officeDocument/2006/relationships/image" Target="../media/image4.png"/><Relationship Id="rId4" Type="http://schemas.openxmlformats.org/officeDocument/2006/relationships/image" Target="../media/image80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6" Type="http://schemas.openxmlformats.org/officeDocument/2006/relationships/image" Target="../media/image4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2.m4a"/><Relationship Id="rId1" Type="http://schemas.microsoft.com/office/2007/relationships/media" Target="../media/media62.m4a"/><Relationship Id="rId6" Type="http://schemas.openxmlformats.org/officeDocument/2006/relationships/image" Target="../media/image4.png"/><Relationship Id="rId5" Type="http://schemas.openxmlformats.org/officeDocument/2006/relationships/image" Target="../media/image81.png"/><Relationship Id="rId4" Type="http://schemas.openxmlformats.org/officeDocument/2006/relationships/image" Target="../media/image78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3.m4a"/><Relationship Id="rId1" Type="http://schemas.microsoft.com/office/2007/relationships/media" Target="../media/media63.m4a"/><Relationship Id="rId6" Type="http://schemas.openxmlformats.org/officeDocument/2006/relationships/image" Target="../media/image4.png"/><Relationship Id="rId5" Type="http://schemas.openxmlformats.org/officeDocument/2006/relationships/image" Target="../media/image81.png"/><Relationship Id="rId4" Type="http://schemas.openxmlformats.org/officeDocument/2006/relationships/image" Target="../media/image8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4.m4a"/><Relationship Id="rId1" Type="http://schemas.microsoft.com/office/2007/relationships/media" Target="../media/media64.m4a"/><Relationship Id="rId5" Type="http://schemas.openxmlformats.org/officeDocument/2006/relationships/image" Target="../media/image4.png"/><Relationship Id="rId4" Type="http://schemas.openxmlformats.org/officeDocument/2006/relationships/image" Target="../media/image83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5.m4a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6.m4a"/><Relationship Id="rId1" Type="http://schemas.microsoft.com/office/2007/relationships/media" Target="../media/media66.m4a"/><Relationship Id="rId6" Type="http://schemas.openxmlformats.org/officeDocument/2006/relationships/image" Target="../media/image4.png"/><Relationship Id="rId5" Type="http://schemas.openxmlformats.org/officeDocument/2006/relationships/image" Target="../media/image85.png"/><Relationship Id="rId4" Type="http://schemas.openxmlformats.org/officeDocument/2006/relationships/image" Target="../media/image86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7.m4a"/><Relationship Id="rId1" Type="http://schemas.microsoft.com/office/2007/relationships/media" Target="../media/media67.m4a"/><Relationship Id="rId5" Type="http://schemas.openxmlformats.org/officeDocument/2006/relationships/image" Target="../media/image4.png"/><Relationship Id="rId4" Type="http://schemas.openxmlformats.org/officeDocument/2006/relationships/image" Target="../media/image87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8.m4a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9.m4a"/><Relationship Id="rId1" Type="http://schemas.microsoft.com/office/2007/relationships/media" Target="../media/media69.m4a"/><Relationship Id="rId6" Type="http://schemas.openxmlformats.org/officeDocument/2006/relationships/image" Target="../media/image4.png"/><Relationship Id="rId5" Type="http://schemas.openxmlformats.org/officeDocument/2006/relationships/image" Target="../media/image91.png"/><Relationship Id="rId4" Type="http://schemas.openxmlformats.org/officeDocument/2006/relationships/image" Target="../media/image90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0.m4a"/><Relationship Id="rId1" Type="http://schemas.microsoft.com/office/2007/relationships/media" Target="../media/media70.m4a"/><Relationship Id="rId6" Type="http://schemas.openxmlformats.org/officeDocument/2006/relationships/image" Target="../media/image4.png"/><Relationship Id="rId5" Type="http://schemas.openxmlformats.org/officeDocument/2006/relationships/image" Target="../media/image91.png"/><Relationship Id="rId4" Type="http://schemas.openxmlformats.org/officeDocument/2006/relationships/image" Target="../media/image92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1.m4a"/><Relationship Id="rId1" Type="http://schemas.microsoft.com/office/2007/relationships/media" Target="../media/media71.m4a"/><Relationship Id="rId6" Type="http://schemas.openxmlformats.org/officeDocument/2006/relationships/image" Target="../media/image4.png"/><Relationship Id="rId5" Type="http://schemas.openxmlformats.org/officeDocument/2006/relationships/image" Target="../media/image91.png"/><Relationship Id="rId4" Type="http://schemas.openxmlformats.org/officeDocument/2006/relationships/image" Target="../media/image93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2.m4a"/><Relationship Id="rId1" Type="http://schemas.microsoft.com/office/2007/relationships/media" Target="../media/media72.m4a"/><Relationship Id="rId6" Type="http://schemas.openxmlformats.org/officeDocument/2006/relationships/image" Target="../media/image4.png"/><Relationship Id="rId5" Type="http://schemas.openxmlformats.org/officeDocument/2006/relationships/image" Target="../media/image94.png"/><Relationship Id="rId4" Type="http://schemas.openxmlformats.org/officeDocument/2006/relationships/image" Target="../media/image91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7.png"/><Relationship Id="rId2" Type="http://schemas.openxmlformats.org/officeDocument/2006/relationships/audio" Target="../media/media73.m4a"/><Relationship Id="rId1" Type="http://schemas.microsoft.com/office/2007/relationships/media" Target="../media/media73.m4a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1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4.m4a"/><Relationship Id="rId1" Type="http://schemas.microsoft.com/office/2007/relationships/media" Target="../media/media74.m4a"/><Relationship Id="rId5" Type="http://schemas.openxmlformats.org/officeDocument/2006/relationships/image" Target="../media/image4.png"/><Relationship Id="rId4" Type="http://schemas.openxmlformats.org/officeDocument/2006/relationships/image" Target="../media/image98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5.m4a"/><Relationship Id="rId1" Type="http://schemas.microsoft.com/office/2007/relationships/media" Target="../media/media75.m4a"/><Relationship Id="rId5" Type="http://schemas.openxmlformats.org/officeDocument/2006/relationships/image" Target="../media/image4.png"/><Relationship Id="rId4" Type="http://schemas.openxmlformats.org/officeDocument/2006/relationships/image" Target="../media/image99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6.m4a"/><Relationship Id="rId1" Type="http://schemas.microsoft.com/office/2007/relationships/media" Target="../media/media76.m4a"/><Relationship Id="rId5" Type="http://schemas.openxmlformats.org/officeDocument/2006/relationships/image" Target="../media/image4.png"/><Relationship Id="rId4" Type="http://schemas.openxmlformats.org/officeDocument/2006/relationships/image" Target="../media/image100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7.m4a"/><Relationship Id="rId1" Type="http://schemas.microsoft.com/office/2007/relationships/media" Target="../media/media77.m4a"/><Relationship Id="rId6" Type="http://schemas.openxmlformats.org/officeDocument/2006/relationships/image" Target="../media/image4.png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8.m4a"/><Relationship Id="rId1" Type="http://schemas.microsoft.com/office/2007/relationships/media" Target="../media/media78.m4a"/><Relationship Id="rId5" Type="http://schemas.openxmlformats.org/officeDocument/2006/relationships/image" Target="../media/image4.png"/><Relationship Id="rId4" Type="http://schemas.openxmlformats.org/officeDocument/2006/relationships/image" Target="../media/image102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9.m4a"/><Relationship Id="rId1" Type="http://schemas.microsoft.com/office/2007/relationships/media" Target="../media/media79.m4a"/><Relationship Id="rId5" Type="http://schemas.openxmlformats.org/officeDocument/2006/relationships/image" Target="../media/image4.png"/><Relationship Id="rId4" Type="http://schemas.openxmlformats.org/officeDocument/2006/relationships/image" Target="../media/image103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0.m4a"/><Relationship Id="rId1" Type="http://schemas.microsoft.com/office/2007/relationships/media" Target="../media/media80.m4a"/><Relationship Id="rId6" Type="http://schemas.openxmlformats.org/officeDocument/2006/relationships/image" Target="../media/image4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1.m4a"/><Relationship Id="rId1" Type="http://schemas.microsoft.com/office/2007/relationships/media" Target="../media/media81.m4a"/><Relationship Id="rId5" Type="http://schemas.openxmlformats.org/officeDocument/2006/relationships/image" Target="../media/image4.png"/><Relationship Id="rId4" Type="http://schemas.openxmlformats.org/officeDocument/2006/relationships/image" Target="../media/image105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2.m4a"/><Relationship Id="rId1" Type="http://schemas.microsoft.com/office/2007/relationships/media" Target="../media/media82.m4a"/><Relationship Id="rId5" Type="http://schemas.openxmlformats.org/officeDocument/2006/relationships/image" Target="../media/image4.png"/><Relationship Id="rId4" Type="http://schemas.openxmlformats.org/officeDocument/2006/relationships/image" Target="../media/image99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3.m4a"/><Relationship Id="rId1" Type="http://schemas.microsoft.com/office/2007/relationships/media" Target="../media/media83.m4a"/><Relationship Id="rId5" Type="http://schemas.openxmlformats.org/officeDocument/2006/relationships/image" Target="../media/image4.png"/><Relationship Id="rId4" Type="http://schemas.openxmlformats.org/officeDocument/2006/relationships/image" Target="../media/image106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4.m4a"/><Relationship Id="rId1" Type="http://schemas.microsoft.com/office/2007/relationships/media" Target="../media/media84.m4a"/><Relationship Id="rId5" Type="http://schemas.openxmlformats.org/officeDocument/2006/relationships/image" Target="../media/image4.png"/><Relationship Id="rId4" Type="http://schemas.openxmlformats.org/officeDocument/2006/relationships/image" Target="../media/image107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5.m4a"/><Relationship Id="rId1" Type="http://schemas.microsoft.com/office/2007/relationships/media" Target="../media/media85.m4a"/><Relationship Id="rId6" Type="http://schemas.openxmlformats.org/officeDocument/2006/relationships/image" Target="../media/image4.png"/><Relationship Id="rId5" Type="http://schemas.openxmlformats.org/officeDocument/2006/relationships/image" Target="../media/image108.png"/><Relationship Id="rId4" Type="http://schemas.openxmlformats.org/officeDocument/2006/relationships/image" Target="../media/image106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6.m4a"/><Relationship Id="rId1" Type="http://schemas.microsoft.com/office/2007/relationships/media" Target="../media/media86.m4a"/><Relationship Id="rId5" Type="http://schemas.openxmlformats.org/officeDocument/2006/relationships/image" Target="../media/image4.png"/><Relationship Id="rId4" Type="http://schemas.openxmlformats.org/officeDocument/2006/relationships/image" Target="../media/image109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7.m4a"/><Relationship Id="rId1" Type="http://schemas.microsoft.com/office/2007/relationships/media" Target="../media/media87.m4a"/><Relationship Id="rId5" Type="http://schemas.openxmlformats.org/officeDocument/2006/relationships/image" Target="../media/image4.png"/><Relationship Id="rId4" Type="http://schemas.openxmlformats.org/officeDocument/2006/relationships/image" Target="../media/image110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8.m4a"/><Relationship Id="rId1" Type="http://schemas.microsoft.com/office/2007/relationships/media" Target="../media/media88.m4a"/><Relationship Id="rId5" Type="http://schemas.openxmlformats.org/officeDocument/2006/relationships/image" Target="../media/image4.png"/><Relationship Id="rId4" Type="http://schemas.openxmlformats.org/officeDocument/2006/relationships/image" Target="../media/image111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9.m4a"/><Relationship Id="rId1" Type="http://schemas.microsoft.com/office/2007/relationships/media" Target="../media/media89.m4a"/><Relationship Id="rId5" Type="http://schemas.openxmlformats.org/officeDocument/2006/relationships/image" Target="../media/image4.png"/><Relationship Id="rId4" Type="http://schemas.openxmlformats.org/officeDocument/2006/relationships/image" Target="../media/image112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0.m4a"/><Relationship Id="rId1" Type="http://schemas.microsoft.com/office/2007/relationships/media" Target="../media/media90.m4a"/><Relationship Id="rId6" Type="http://schemas.openxmlformats.org/officeDocument/2006/relationships/image" Target="../media/image4.png"/><Relationship Id="rId5" Type="http://schemas.openxmlformats.org/officeDocument/2006/relationships/image" Target="../media/image104.png"/><Relationship Id="rId4" Type="http://schemas.openxmlformats.org/officeDocument/2006/relationships/image" Target="../media/image112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1.m4a"/><Relationship Id="rId1" Type="http://schemas.microsoft.com/office/2007/relationships/media" Target="../media/media91.m4a"/><Relationship Id="rId5" Type="http://schemas.openxmlformats.org/officeDocument/2006/relationships/image" Target="../media/image4.png"/><Relationship Id="rId4" Type="http://schemas.openxmlformats.org/officeDocument/2006/relationships/image" Target="../media/image113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2.m4a"/><Relationship Id="rId1" Type="http://schemas.microsoft.com/office/2007/relationships/media" Target="../media/media92.m4a"/><Relationship Id="rId5" Type="http://schemas.openxmlformats.org/officeDocument/2006/relationships/image" Target="../media/image4.png"/><Relationship Id="rId4" Type="http://schemas.openxmlformats.org/officeDocument/2006/relationships/image" Target="../media/image114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3.m4a"/><Relationship Id="rId1" Type="http://schemas.microsoft.com/office/2007/relationships/media" Target="../media/media93.m4a"/><Relationship Id="rId5" Type="http://schemas.openxmlformats.org/officeDocument/2006/relationships/image" Target="../media/image4.png"/><Relationship Id="rId4" Type="http://schemas.openxmlformats.org/officeDocument/2006/relationships/image" Target="../media/image115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4.m4a"/><Relationship Id="rId1" Type="http://schemas.microsoft.com/office/2007/relationships/media" Target="../media/media94.m4a"/><Relationship Id="rId6" Type="http://schemas.openxmlformats.org/officeDocument/2006/relationships/image" Target="../media/image4.png"/><Relationship Id="rId5" Type="http://schemas.openxmlformats.org/officeDocument/2006/relationships/image" Target="../media/image117.png"/><Relationship Id="rId4" Type="http://schemas.openxmlformats.org/officeDocument/2006/relationships/image" Target="../media/image116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5.m4a"/><Relationship Id="rId1" Type="http://schemas.microsoft.com/office/2007/relationships/media" Target="../media/media95.m4a"/><Relationship Id="rId5" Type="http://schemas.openxmlformats.org/officeDocument/2006/relationships/image" Target="../media/image4.png"/><Relationship Id="rId4" Type="http://schemas.openxmlformats.org/officeDocument/2006/relationships/image" Target="../media/image118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6.m4a"/><Relationship Id="rId1" Type="http://schemas.microsoft.com/office/2007/relationships/media" Target="../media/media96.m4a"/><Relationship Id="rId6" Type="http://schemas.openxmlformats.org/officeDocument/2006/relationships/image" Target="../media/image4.png"/><Relationship Id="rId5" Type="http://schemas.openxmlformats.org/officeDocument/2006/relationships/image" Target="../media/image120.png"/><Relationship Id="rId4" Type="http://schemas.openxmlformats.org/officeDocument/2006/relationships/image" Target="../media/image119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4.png"/><Relationship Id="rId2" Type="http://schemas.openxmlformats.org/officeDocument/2006/relationships/audio" Target="../media/media97.m4a"/><Relationship Id="rId1" Type="http://schemas.microsoft.com/office/2007/relationships/media" Target="../media/media97.m4a"/><Relationship Id="rId6" Type="http://schemas.openxmlformats.org/officeDocument/2006/relationships/image" Target="../media/image123.png"/><Relationship Id="rId5" Type="http://schemas.openxmlformats.org/officeDocument/2006/relationships/image" Target="../media/image122.png"/><Relationship Id="rId4" Type="http://schemas.openxmlformats.org/officeDocument/2006/relationships/image" Target="../media/image121.png"/><Relationship Id="rId9" Type="http://schemas.openxmlformats.org/officeDocument/2006/relationships/image" Target="../media/image4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8.m4a"/><Relationship Id="rId1" Type="http://schemas.microsoft.com/office/2007/relationships/media" Target="../media/media98.m4a"/><Relationship Id="rId5" Type="http://schemas.openxmlformats.org/officeDocument/2006/relationships/image" Target="../media/image4.png"/><Relationship Id="rId4" Type="http://schemas.openxmlformats.org/officeDocument/2006/relationships/image" Target="../media/image126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4.png"/><Relationship Id="rId2" Type="http://schemas.openxmlformats.org/officeDocument/2006/relationships/audio" Target="../media/media99.m4a"/><Relationship Id="rId1" Type="http://schemas.microsoft.com/office/2007/relationships/media" Target="../media/media99.m4a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0.m4a"/><Relationship Id="rId1" Type="http://schemas.microsoft.com/office/2007/relationships/media" Target="../media/media100.m4a"/><Relationship Id="rId5" Type="http://schemas.openxmlformats.org/officeDocument/2006/relationships/image" Target="../media/image4.png"/><Relationship Id="rId4" Type="http://schemas.openxmlformats.org/officeDocument/2006/relationships/image" Target="../media/image130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1.m4a"/><Relationship Id="rId1" Type="http://schemas.microsoft.com/office/2007/relationships/media" Target="../media/media101.m4a"/><Relationship Id="rId5" Type="http://schemas.openxmlformats.org/officeDocument/2006/relationships/image" Target="../media/image4.png"/><Relationship Id="rId4" Type="http://schemas.openxmlformats.org/officeDocument/2006/relationships/image" Target="../media/image131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02.m4a"/><Relationship Id="rId1" Type="http://schemas.microsoft.com/office/2007/relationships/media" Target="../media/media102.m4a"/><Relationship Id="rId6" Type="http://schemas.openxmlformats.org/officeDocument/2006/relationships/image" Target="../media/image134.png"/><Relationship Id="rId5" Type="http://schemas.openxmlformats.org/officeDocument/2006/relationships/image" Target="../media/image133.png"/><Relationship Id="rId4" Type="http://schemas.openxmlformats.org/officeDocument/2006/relationships/image" Target="../media/image132.png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5.png"/><Relationship Id="rId2" Type="http://schemas.openxmlformats.org/officeDocument/2006/relationships/audio" Target="../media/media103.m4a"/><Relationship Id="rId1" Type="http://schemas.microsoft.com/office/2007/relationships/media" Target="../media/media103.m4a"/><Relationship Id="rId6" Type="http://schemas.openxmlformats.org/officeDocument/2006/relationships/image" Target="../media/image132.png"/><Relationship Id="rId5" Type="http://schemas.openxmlformats.org/officeDocument/2006/relationships/image" Target="../media/image134.png"/><Relationship Id="rId4" Type="http://schemas.openxmlformats.org/officeDocument/2006/relationships/image" Target="../media/image133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4.m4a"/><Relationship Id="rId1" Type="http://schemas.microsoft.com/office/2007/relationships/media" Target="../media/media104.m4a"/><Relationship Id="rId6" Type="http://schemas.openxmlformats.org/officeDocument/2006/relationships/image" Target="../media/image4.png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5.m4a"/><Relationship Id="rId1" Type="http://schemas.microsoft.com/office/2007/relationships/media" Target="../media/media105.m4a"/><Relationship Id="rId6" Type="http://schemas.openxmlformats.org/officeDocument/2006/relationships/image" Target="../media/image4.png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6.m4a"/><Relationship Id="rId1" Type="http://schemas.microsoft.com/office/2007/relationships/media" Target="../media/media106.m4a"/><Relationship Id="rId6" Type="http://schemas.openxmlformats.org/officeDocument/2006/relationships/image" Target="../media/image4.png"/><Relationship Id="rId5" Type="http://schemas.openxmlformats.org/officeDocument/2006/relationships/image" Target="../media/image117.png"/><Relationship Id="rId4" Type="http://schemas.openxmlformats.org/officeDocument/2006/relationships/image" Target="../media/image140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7.m4a"/><Relationship Id="rId1" Type="http://schemas.microsoft.com/office/2007/relationships/media" Target="../media/media107.m4a"/><Relationship Id="rId5" Type="http://schemas.openxmlformats.org/officeDocument/2006/relationships/image" Target="../media/image4.png"/><Relationship Id="rId4" Type="http://schemas.openxmlformats.org/officeDocument/2006/relationships/image" Target="../media/image141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08.m4a"/><Relationship Id="rId1" Type="http://schemas.microsoft.com/office/2007/relationships/media" Target="../media/media108.m4a"/><Relationship Id="rId6" Type="http://schemas.openxmlformats.org/officeDocument/2006/relationships/image" Target="../media/image137.png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4.png"/><Relationship Id="rId2" Type="http://schemas.openxmlformats.org/officeDocument/2006/relationships/audio" Target="../media/media109.m4a"/><Relationship Id="rId1" Type="http://schemas.microsoft.com/office/2007/relationships/media" Target="../media/media109.m4a"/><Relationship Id="rId6" Type="http://schemas.openxmlformats.org/officeDocument/2006/relationships/image" Target="../media/image137.png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0.m4a"/><Relationship Id="rId1" Type="http://schemas.microsoft.com/office/2007/relationships/media" Target="../media/media110.m4a"/><Relationship Id="rId6" Type="http://schemas.openxmlformats.org/officeDocument/2006/relationships/image" Target="../media/image4.png"/><Relationship Id="rId5" Type="http://schemas.openxmlformats.org/officeDocument/2006/relationships/image" Target="../media/image146.png"/><Relationship Id="rId4" Type="http://schemas.openxmlformats.org/officeDocument/2006/relationships/image" Target="../media/image145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1.m4a"/><Relationship Id="rId1" Type="http://schemas.microsoft.com/office/2007/relationships/media" Target="../media/media111.m4a"/><Relationship Id="rId5" Type="http://schemas.openxmlformats.org/officeDocument/2006/relationships/image" Target="../media/image4.png"/><Relationship Id="rId4" Type="http://schemas.openxmlformats.org/officeDocument/2006/relationships/image" Target="../media/image147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2.m4a"/><Relationship Id="rId1" Type="http://schemas.microsoft.com/office/2007/relationships/media" Target="../media/media112.m4a"/><Relationship Id="rId5" Type="http://schemas.openxmlformats.org/officeDocument/2006/relationships/image" Target="../media/image4.png"/><Relationship Id="rId4" Type="http://schemas.openxmlformats.org/officeDocument/2006/relationships/image" Target="../media/image148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3.m4a"/><Relationship Id="rId1" Type="http://schemas.microsoft.com/office/2007/relationships/media" Target="../media/media113.m4a"/><Relationship Id="rId6" Type="http://schemas.openxmlformats.org/officeDocument/2006/relationships/image" Target="../media/image4.png"/><Relationship Id="rId5" Type="http://schemas.openxmlformats.org/officeDocument/2006/relationships/image" Target="../media/image150.png"/><Relationship Id="rId4" Type="http://schemas.openxmlformats.org/officeDocument/2006/relationships/image" Target="../media/image149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4.m4a"/><Relationship Id="rId1" Type="http://schemas.microsoft.com/office/2007/relationships/media" Target="../media/media114.m4a"/><Relationship Id="rId5" Type="http://schemas.openxmlformats.org/officeDocument/2006/relationships/image" Target="../media/image4.png"/><Relationship Id="rId4" Type="http://schemas.openxmlformats.org/officeDocument/2006/relationships/image" Target="../media/image151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5.m4a"/><Relationship Id="rId1" Type="http://schemas.microsoft.com/office/2007/relationships/media" Target="../media/media115.m4a"/><Relationship Id="rId5" Type="http://schemas.openxmlformats.org/officeDocument/2006/relationships/image" Target="../media/image4.png"/><Relationship Id="rId4" Type="http://schemas.openxmlformats.org/officeDocument/2006/relationships/image" Target="../media/image152.pn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6.m4a"/><Relationship Id="rId1" Type="http://schemas.microsoft.com/office/2007/relationships/media" Target="../media/media116.m4a"/><Relationship Id="rId5" Type="http://schemas.openxmlformats.org/officeDocument/2006/relationships/image" Target="../media/image4.png"/><Relationship Id="rId4" Type="http://schemas.openxmlformats.org/officeDocument/2006/relationships/image" Target="../media/image153.pn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7.m4a"/><Relationship Id="rId1" Type="http://schemas.microsoft.com/office/2007/relationships/media" Target="../media/media117.m4a"/><Relationship Id="rId5" Type="http://schemas.openxmlformats.org/officeDocument/2006/relationships/image" Target="../media/image4.png"/><Relationship Id="rId4" Type="http://schemas.openxmlformats.org/officeDocument/2006/relationships/image" Target="../media/image154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8.m4a"/><Relationship Id="rId1" Type="http://schemas.microsoft.com/office/2007/relationships/media" Target="../media/media118.m4a"/><Relationship Id="rId5" Type="http://schemas.openxmlformats.org/officeDocument/2006/relationships/image" Target="../media/image4.png"/><Relationship Id="rId4" Type="http://schemas.openxmlformats.org/officeDocument/2006/relationships/image" Target="../media/image155.pn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9.m4a"/><Relationship Id="rId1" Type="http://schemas.microsoft.com/office/2007/relationships/media" Target="../media/media119.m4a"/><Relationship Id="rId6" Type="http://schemas.openxmlformats.org/officeDocument/2006/relationships/image" Target="../media/image4.png"/><Relationship Id="rId5" Type="http://schemas.openxmlformats.org/officeDocument/2006/relationships/image" Target="../media/image157.png"/><Relationship Id="rId4" Type="http://schemas.openxmlformats.org/officeDocument/2006/relationships/image" Target="../media/image156.pn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0.m4a"/><Relationship Id="rId1" Type="http://schemas.microsoft.com/office/2007/relationships/media" Target="../media/media120.m4a"/><Relationship Id="rId6" Type="http://schemas.openxmlformats.org/officeDocument/2006/relationships/image" Target="../media/image4.png"/><Relationship Id="rId5" Type="http://schemas.openxmlformats.org/officeDocument/2006/relationships/image" Target="../media/image157.png"/><Relationship Id="rId4" Type="http://schemas.openxmlformats.org/officeDocument/2006/relationships/image" Target="../media/image158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1.m4a"/><Relationship Id="rId1" Type="http://schemas.microsoft.com/office/2007/relationships/media" Target="../media/media121.m4a"/><Relationship Id="rId6" Type="http://schemas.openxmlformats.org/officeDocument/2006/relationships/image" Target="../media/image4.png"/><Relationship Id="rId5" Type="http://schemas.openxmlformats.org/officeDocument/2006/relationships/image" Target="../media/image157.png"/><Relationship Id="rId4" Type="http://schemas.openxmlformats.org/officeDocument/2006/relationships/image" Target="../media/image159.png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2.m4a"/><Relationship Id="rId1" Type="http://schemas.microsoft.com/office/2007/relationships/media" Target="../media/media122.m4a"/><Relationship Id="rId6" Type="http://schemas.openxmlformats.org/officeDocument/2006/relationships/image" Target="../media/image4.png"/><Relationship Id="rId5" Type="http://schemas.openxmlformats.org/officeDocument/2006/relationships/image" Target="../media/image157.png"/><Relationship Id="rId4" Type="http://schemas.openxmlformats.org/officeDocument/2006/relationships/image" Target="../media/image160.pn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3.m4a"/><Relationship Id="rId1" Type="http://schemas.microsoft.com/office/2007/relationships/media" Target="../media/media123.m4a"/><Relationship Id="rId6" Type="http://schemas.openxmlformats.org/officeDocument/2006/relationships/image" Target="../media/image4.png"/><Relationship Id="rId5" Type="http://schemas.openxmlformats.org/officeDocument/2006/relationships/image" Target="../media/image159.png"/><Relationship Id="rId4" Type="http://schemas.openxmlformats.org/officeDocument/2006/relationships/image" Target="../media/image157.png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4.m4a"/><Relationship Id="rId1" Type="http://schemas.microsoft.com/office/2007/relationships/media" Target="../media/media124.m4a"/><Relationship Id="rId5" Type="http://schemas.openxmlformats.org/officeDocument/2006/relationships/image" Target="../media/image4.png"/><Relationship Id="rId4" Type="http://schemas.openxmlformats.org/officeDocument/2006/relationships/image" Target="../media/image161.png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5.m4a"/><Relationship Id="rId1" Type="http://schemas.microsoft.com/office/2007/relationships/media" Target="../media/media125.m4a"/><Relationship Id="rId5" Type="http://schemas.openxmlformats.org/officeDocument/2006/relationships/image" Target="../media/image4.png"/><Relationship Id="rId4" Type="http://schemas.openxmlformats.org/officeDocument/2006/relationships/image" Target="../media/image162.png"/></Relationships>
</file>

<file path=ppt/slides/_rels/slide1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2.png"/><Relationship Id="rId2" Type="http://schemas.openxmlformats.org/officeDocument/2006/relationships/audio" Target="../media/media126.m4a"/><Relationship Id="rId1" Type="http://schemas.microsoft.com/office/2007/relationships/media" Target="../media/media126.m4a"/><Relationship Id="rId6" Type="http://schemas.openxmlformats.org/officeDocument/2006/relationships/image" Target="../media/image165.png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7.m4a"/><Relationship Id="rId1" Type="http://schemas.microsoft.com/office/2007/relationships/media" Target="../media/media127.m4a"/><Relationship Id="rId5" Type="http://schemas.openxmlformats.org/officeDocument/2006/relationships/image" Target="../media/image4.png"/><Relationship Id="rId4" Type="http://schemas.openxmlformats.org/officeDocument/2006/relationships/image" Target="../media/image166.png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8.m4a"/><Relationship Id="rId1" Type="http://schemas.microsoft.com/office/2007/relationships/media" Target="../media/media128.m4a"/><Relationship Id="rId5" Type="http://schemas.openxmlformats.org/officeDocument/2006/relationships/image" Target="../media/image4.png"/><Relationship Id="rId4" Type="http://schemas.openxmlformats.org/officeDocument/2006/relationships/image" Target="../media/image167.gif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9.m4a"/><Relationship Id="rId1" Type="http://schemas.microsoft.com/office/2007/relationships/media" Target="../media/media129.m4a"/><Relationship Id="rId6" Type="http://schemas.openxmlformats.org/officeDocument/2006/relationships/image" Target="../media/image4.png"/><Relationship Id="rId5" Type="http://schemas.openxmlformats.org/officeDocument/2006/relationships/image" Target="../media/image169.png"/><Relationship Id="rId4" Type="http://schemas.openxmlformats.org/officeDocument/2006/relationships/image" Target="../media/image168.png"/></Relationships>
</file>

<file path=ppt/slides/_rels/slide1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1.png"/><Relationship Id="rId2" Type="http://schemas.openxmlformats.org/officeDocument/2006/relationships/audio" Target="../media/media130.m4a"/><Relationship Id="rId1" Type="http://schemas.microsoft.com/office/2007/relationships/media" Target="../media/media130.m4a"/><Relationship Id="rId6" Type="http://schemas.openxmlformats.org/officeDocument/2006/relationships/image" Target="../media/image15.jpeg"/><Relationship Id="rId5" Type="http://schemas.openxmlformats.org/officeDocument/2006/relationships/image" Target="../media/image169.png"/><Relationship Id="rId4" Type="http://schemas.openxmlformats.org/officeDocument/2006/relationships/image" Target="../media/image170.pn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1.m4a"/><Relationship Id="rId1" Type="http://schemas.microsoft.com/office/2007/relationships/media" Target="../media/media131.m4a"/><Relationship Id="rId5" Type="http://schemas.openxmlformats.org/officeDocument/2006/relationships/image" Target="../media/image4.png"/><Relationship Id="rId4" Type="http://schemas.openxmlformats.org/officeDocument/2006/relationships/image" Target="../media/image172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32.m4a"/><Relationship Id="rId1" Type="http://schemas.microsoft.com/office/2007/relationships/media" Target="../media/media132.m4a"/><Relationship Id="rId6" Type="http://schemas.openxmlformats.org/officeDocument/2006/relationships/image" Target="../media/image175.png"/><Relationship Id="rId5" Type="http://schemas.openxmlformats.org/officeDocument/2006/relationships/image" Target="../media/image174.png"/><Relationship Id="rId4" Type="http://schemas.openxmlformats.org/officeDocument/2006/relationships/image" Target="../media/image173.png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3.m4a"/><Relationship Id="rId1" Type="http://schemas.microsoft.com/office/2007/relationships/media" Target="../media/media133.m4a"/><Relationship Id="rId5" Type="http://schemas.openxmlformats.org/officeDocument/2006/relationships/image" Target="../media/image4.png"/><Relationship Id="rId4" Type="http://schemas.openxmlformats.org/officeDocument/2006/relationships/image" Target="../media/image176.png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4.m4a"/><Relationship Id="rId1" Type="http://schemas.microsoft.com/office/2007/relationships/media" Target="../media/media134.m4a"/><Relationship Id="rId6" Type="http://schemas.openxmlformats.org/officeDocument/2006/relationships/image" Target="../media/image4.png"/><Relationship Id="rId5" Type="http://schemas.openxmlformats.org/officeDocument/2006/relationships/image" Target="../media/image177.png"/><Relationship Id="rId4" Type="http://schemas.openxmlformats.org/officeDocument/2006/relationships/image" Target="../media/image176.png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5.m4a"/><Relationship Id="rId1" Type="http://schemas.microsoft.com/office/2007/relationships/media" Target="../media/media135.m4a"/><Relationship Id="rId5" Type="http://schemas.openxmlformats.org/officeDocument/2006/relationships/image" Target="../media/image4.png"/><Relationship Id="rId4" Type="http://schemas.openxmlformats.org/officeDocument/2006/relationships/image" Target="../media/image178.png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6.m4a"/><Relationship Id="rId1" Type="http://schemas.microsoft.com/office/2007/relationships/media" Target="../media/media136.m4a"/><Relationship Id="rId5" Type="http://schemas.openxmlformats.org/officeDocument/2006/relationships/image" Target="../media/image4.png"/><Relationship Id="rId4" Type="http://schemas.openxmlformats.org/officeDocument/2006/relationships/image" Target="../media/image179.png"/></Relationships>
</file>

<file path=ppt/slides/_rels/slide1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3.png"/><Relationship Id="rId2" Type="http://schemas.openxmlformats.org/officeDocument/2006/relationships/audio" Target="../media/media137.m4a"/><Relationship Id="rId1" Type="http://schemas.microsoft.com/office/2007/relationships/media" Target="../media/media137.m4a"/><Relationship Id="rId6" Type="http://schemas.openxmlformats.org/officeDocument/2006/relationships/image" Target="../media/image182.png"/><Relationship Id="rId5" Type="http://schemas.openxmlformats.org/officeDocument/2006/relationships/image" Target="../media/image181.png"/><Relationship Id="rId4" Type="http://schemas.openxmlformats.org/officeDocument/2006/relationships/image" Target="../media/image180.png"/><Relationship Id="rId9" Type="http://schemas.openxmlformats.org/officeDocument/2006/relationships/image" Target="../media/image4.png"/></Relationships>
</file>

<file path=ppt/slides/_rels/slide1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8.png"/><Relationship Id="rId2" Type="http://schemas.openxmlformats.org/officeDocument/2006/relationships/audio" Target="../media/media138.m4a"/><Relationship Id="rId1" Type="http://schemas.microsoft.com/office/2007/relationships/media" Target="../media/media138.m4a"/><Relationship Id="rId6" Type="http://schemas.openxmlformats.org/officeDocument/2006/relationships/image" Target="../media/image187.png"/><Relationship Id="rId5" Type="http://schemas.openxmlformats.org/officeDocument/2006/relationships/image" Target="../media/image186.png"/><Relationship Id="rId4" Type="http://schemas.openxmlformats.org/officeDocument/2006/relationships/image" Target="../media/image185.png"/><Relationship Id="rId9" Type="http://schemas.openxmlformats.org/officeDocument/2006/relationships/image" Target="../media/image4.png"/></Relationships>
</file>

<file path=ppt/slides/_rels/slide1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4.png"/><Relationship Id="rId2" Type="http://schemas.openxmlformats.org/officeDocument/2006/relationships/audio" Target="../media/media139.m4a"/><Relationship Id="rId1" Type="http://schemas.microsoft.com/office/2007/relationships/media" Target="../media/media139.m4a"/><Relationship Id="rId6" Type="http://schemas.openxmlformats.org/officeDocument/2006/relationships/image" Target="../media/image192.png"/><Relationship Id="rId5" Type="http://schemas.openxmlformats.org/officeDocument/2006/relationships/image" Target="../media/image191.png"/><Relationship Id="rId4" Type="http://schemas.openxmlformats.org/officeDocument/2006/relationships/image" Target="../media/image190.png"/><Relationship Id="rId9" Type="http://schemas.openxmlformats.org/officeDocument/2006/relationships/image" Target="../media/image4.png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0.m4a"/><Relationship Id="rId1" Type="http://schemas.microsoft.com/office/2007/relationships/media" Target="../media/media140.m4a"/><Relationship Id="rId6" Type="http://schemas.openxmlformats.org/officeDocument/2006/relationships/image" Target="../media/image4.png"/><Relationship Id="rId5" Type="http://schemas.openxmlformats.org/officeDocument/2006/relationships/image" Target="../media/image195.png"/><Relationship Id="rId4" Type="http://schemas.openxmlformats.org/officeDocument/2006/relationships/image" Target="../media/image194.png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41.m4a"/><Relationship Id="rId1" Type="http://schemas.microsoft.com/office/2007/relationships/media" Target="../media/media141.m4a"/><Relationship Id="rId6" Type="http://schemas.openxmlformats.org/officeDocument/2006/relationships/image" Target="../media/image194.png"/><Relationship Id="rId5" Type="http://schemas.openxmlformats.org/officeDocument/2006/relationships/image" Target="../media/image196.png"/><Relationship Id="rId4" Type="http://schemas.openxmlformats.org/officeDocument/2006/relationships/image" Target="../media/image59.png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2.m4a"/><Relationship Id="rId1" Type="http://schemas.microsoft.com/office/2007/relationships/media" Target="../media/media142.m4a"/><Relationship Id="rId6" Type="http://schemas.openxmlformats.org/officeDocument/2006/relationships/image" Target="../media/image4.png"/><Relationship Id="rId5" Type="http://schemas.openxmlformats.org/officeDocument/2006/relationships/image" Target="../media/image198.png"/><Relationship Id="rId4" Type="http://schemas.openxmlformats.org/officeDocument/2006/relationships/image" Target="../media/image197.png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3.m4a"/><Relationship Id="rId1" Type="http://schemas.microsoft.com/office/2007/relationships/media" Target="../media/media143.m4a"/><Relationship Id="rId6" Type="http://schemas.openxmlformats.org/officeDocument/2006/relationships/image" Target="../media/image4.png"/><Relationship Id="rId5" Type="http://schemas.openxmlformats.org/officeDocument/2006/relationships/image" Target="../media/image200.png"/><Relationship Id="rId4" Type="http://schemas.openxmlformats.org/officeDocument/2006/relationships/image" Target="../media/image199.png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4.m4a"/><Relationship Id="rId1" Type="http://schemas.microsoft.com/office/2007/relationships/media" Target="../media/media144.m4a"/><Relationship Id="rId5" Type="http://schemas.openxmlformats.org/officeDocument/2006/relationships/image" Target="../media/image4.png"/><Relationship Id="rId4" Type="http://schemas.openxmlformats.org/officeDocument/2006/relationships/image" Target="../media/image201.png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5.m4a"/><Relationship Id="rId1" Type="http://schemas.microsoft.com/office/2007/relationships/media" Target="../media/media145.m4a"/><Relationship Id="rId5" Type="http://schemas.openxmlformats.org/officeDocument/2006/relationships/image" Target="../media/image4.png"/><Relationship Id="rId4" Type="http://schemas.openxmlformats.org/officeDocument/2006/relationships/image" Target="../media/image202.png"/></Relationships>
</file>

<file path=ppt/slides/_rels/slide1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6.m4a"/><Relationship Id="rId1" Type="http://schemas.microsoft.com/office/2007/relationships/media" Target="../media/media146.m4a"/><Relationship Id="rId6" Type="http://schemas.openxmlformats.org/officeDocument/2006/relationships/image" Target="../media/image4.png"/><Relationship Id="rId5" Type="http://schemas.openxmlformats.org/officeDocument/2006/relationships/image" Target="../media/image204.png"/><Relationship Id="rId4" Type="http://schemas.openxmlformats.org/officeDocument/2006/relationships/image" Target="../media/image203.png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7.m4a"/><Relationship Id="rId1" Type="http://schemas.microsoft.com/office/2007/relationships/media" Target="../media/media147.m4a"/><Relationship Id="rId6" Type="http://schemas.openxmlformats.org/officeDocument/2006/relationships/image" Target="../media/image4.png"/><Relationship Id="rId5" Type="http://schemas.openxmlformats.org/officeDocument/2006/relationships/image" Target="../media/image204.png"/><Relationship Id="rId4" Type="http://schemas.openxmlformats.org/officeDocument/2006/relationships/image" Target="../media/image205.png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8.m4a"/><Relationship Id="rId1" Type="http://schemas.microsoft.com/office/2007/relationships/media" Target="../media/media148.m4a"/><Relationship Id="rId5" Type="http://schemas.openxmlformats.org/officeDocument/2006/relationships/image" Target="../media/image4.png"/><Relationship Id="rId4" Type="http://schemas.openxmlformats.org/officeDocument/2006/relationships/image" Target="../media/image206.png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9.m4a"/><Relationship Id="rId1" Type="http://schemas.microsoft.com/office/2007/relationships/media" Target="../media/media149.m4a"/><Relationship Id="rId5" Type="http://schemas.openxmlformats.org/officeDocument/2006/relationships/image" Target="../media/image4.png"/><Relationship Id="rId4" Type="http://schemas.openxmlformats.org/officeDocument/2006/relationships/image" Target="../media/image207.png"/></Relationships>
</file>

<file path=ppt/slides/_rels/slide1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0.m4a"/><Relationship Id="rId1" Type="http://schemas.microsoft.com/office/2007/relationships/media" Target="../media/media150.m4a"/><Relationship Id="rId5" Type="http://schemas.openxmlformats.org/officeDocument/2006/relationships/image" Target="../media/image4.png"/><Relationship Id="rId4" Type="http://schemas.openxmlformats.org/officeDocument/2006/relationships/image" Target="../media/image208.png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1.m4a"/><Relationship Id="rId1" Type="http://schemas.microsoft.com/office/2007/relationships/media" Target="../media/media151.m4a"/><Relationship Id="rId5" Type="http://schemas.openxmlformats.org/officeDocument/2006/relationships/image" Target="../media/image4.png"/><Relationship Id="rId4" Type="http://schemas.openxmlformats.org/officeDocument/2006/relationships/image" Target="../media/image209.png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2.m4a"/><Relationship Id="rId1" Type="http://schemas.microsoft.com/office/2007/relationships/media" Target="../media/media152.m4a"/><Relationship Id="rId6" Type="http://schemas.openxmlformats.org/officeDocument/2006/relationships/image" Target="../media/image4.png"/><Relationship Id="rId5" Type="http://schemas.openxmlformats.org/officeDocument/2006/relationships/image" Target="../media/image211.png"/><Relationship Id="rId4" Type="http://schemas.openxmlformats.org/officeDocument/2006/relationships/image" Target="../media/image210.png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3.m4a"/><Relationship Id="rId1" Type="http://schemas.microsoft.com/office/2007/relationships/media" Target="../media/media153.m4a"/><Relationship Id="rId6" Type="http://schemas.openxmlformats.org/officeDocument/2006/relationships/image" Target="../media/image4.png"/><Relationship Id="rId5" Type="http://schemas.openxmlformats.org/officeDocument/2006/relationships/image" Target="../media/image211.png"/><Relationship Id="rId4" Type="http://schemas.openxmlformats.org/officeDocument/2006/relationships/image" Target="../media/image212.png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4.m4a"/><Relationship Id="rId1" Type="http://schemas.microsoft.com/office/2007/relationships/media" Target="../media/media154.m4a"/><Relationship Id="rId6" Type="http://schemas.openxmlformats.org/officeDocument/2006/relationships/image" Target="../media/image4.png"/><Relationship Id="rId5" Type="http://schemas.openxmlformats.org/officeDocument/2006/relationships/image" Target="../media/image211.png"/><Relationship Id="rId4" Type="http://schemas.openxmlformats.org/officeDocument/2006/relationships/image" Target="../media/image213.png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5.m4a"/><Relationship Id="rId1" Type="http://schemas.microsoft.com/office/2007/relationships/media" Target="../media/media155.m4a"/><Relationship Id="rId5" Type="http://schemas.openxmlformats.org/officeDocument/2006/relationships/image" Target="../media/image4.png"/><Relationship Id="rId4" Type="http://schemas.openxmlformats.org/officeDocument/2006/relationships/image" Target="../media/image214.png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6.m4a"/><Relationship Id="rId1" Type="http://schemas.microsoft.com/office/2007/relationships/media" Target="../media/media156.m4a"/><Relationship Id="rId5" Type="http://schemas.openxmlformats.org/officeDocument/2006/relationships/image" Target="../media/image4.png"/><Relationship Id="rId4" Type="http://schemas.openxmlformats.org/officeDocument/2006/relationships/image" Target="../media/image215.png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7.m4a"/><Relationship Id="rId1" Type="http://schemas.microsoft.com/office/2007/relationships/media" Target="../media/media157.m4a"/><Relationship Id="rId6" Type="http://schemas.openxmlformats.org/officeDocument/2006/relationships/image" Target="../media/image4.png"/><Relationship Id="rId5" Type="http://schemas.openxmlformats.org/officeDocument/2006/relationships/image" Target="../media/image216.png"/><Relationship Id="rId4" Type="http://schemas.openxmlformats.org/officeDocument/2006/relationships/hyperlink" Target="https://seadas.gsfc.nasa.gov/tutorials/video_tutorials/" TargetMode="Externa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8.m4a"/><Relationship Id="rId1" Type="http://schemas.microsoft.com/office/2007/relationships/media" Target="../media/media158.m4a"/><Relationship Id="rId6" Type="http://schemas.openxmlformats.org/officeDocument/2006/relationships/image" Target="../media/image4.png"/><Relationship Id="rId5" Type="http://schemas.openxmlformats.org/officeDocument/2006/relationships/image" Target="../media/image215.png"/><Relationship Id="rId4" Type="http://schemas.openxmlformats.org/officeDocument/2006/relationships/hyperlink" Target="https://seadas.gsfc.nasa.gov/" TargetMode="Externa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9.m4a"/><Relationship Id="rId1" Type="http://schemas.microsoft.com/office/2007/relationships/media" Target="../media/media159.m4a"/><Relationship Id="rId6" Type="http://schemas.openxmlformats.org/officeDocument/2006/relationships/image" Target="../media/image4.png"/><Relationship Id="rId5" Type="http://schemas.openxmlformats.org/officeDocument/2006/relationships/image" Target="../media/image217.png"/><Relationship Id="rId4" Type="http://schemas.openxmlformats.org/officeDocument/2006/relationships/hyperlink" Target="https://seadas.gsfc.nasa.gov/" TargetMode="Externa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0.m4a"/><Relationship Id="rId1" Type="http://schemas.microsoft.com/office/2007/relationships/media" Target="../media/media160.m4a"/><Relationship Id="rId6" Type="http://schemas.openxmlformats.org/officeDocument/2006/relationships/image" Target="../media/image4.png"/><Relationship Id="rId5" Type="http://schemas.openxmlformats.org/officeDocument/2006/relationships/image" Target="../media/image218.png"/><Relationship Id="rId4" Type="http://schemas.openxmlformats.org/officeDocument/2006/relationships/image" Target="../media/image214.png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1.m4a"/><Relationship Id="rId1" Type="http://schemas.microsoft.com/office/2007/relationships/media" Target="../media/media161.m4a"/><Relationship Id="rId6" Type="http://schemas.openxmlformats.org/officeDocument/2006/relationships/image" Target="../media/image4.png"/><Relationship Id="rId5" Type="http://schemas.openxmlformats.org/officeDocument/2006/relationships/image" Target="../media/image219.png"/><Relationship Id="rId4" Type="http://schemas.openxmlformats.org/officeDocument/2006/relationships/hyperlink" Target="https://seadas.gsfc.nasa.gov/" TargetMode="External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2.m4a"/><Relationship Id="rId1" Type="http://schemas.microsoft.com/office/2007/relationships/media" Target="../media/media162.m4a"/><Relationship Id="rId6" Type="http://schemas.openxmlformats.org/officeDocument/2006/relationships/image" Target="../media/image4.png"/><Relationship Id="rId5" Type="http://schemas.openxmlformats.org/officeDocument/2006/relationships/image" Target="../media/image220.png"/><Relationship Id="rId4" Type="http://schemas.openxmlformats.org/officeDocument/2006/relationships/hyperlink" Target="https://seadas.gsfc.nasa.gov/" TargetMode="Externa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3.m4a"/><Relationship Id="rId1" Type="http://schemas.microsoft.com/office/2007/relationships/media" Target="../media/media163.m4a"/><Relationship Id="rId6" Type="http://schemas.openxmlformats.org/officeDocument/2006/relationships/image" Target="../media/image4.png"/><Relationship Id="rId5" Type="http://schemas.openxmlformats.org/officeDocument/2006/relationships/image" Target="../media/image221.png"/><Relationship Id="rId4" Type="http://schemas.openxmlformats.org/officeDocument/2006/relationships/hyperlink" Target="https://seadas.gsfc.nasa.gov/" TargetMode="External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4.m4a"/><Relationship Id="rId1" Type="http://schemas.microsoft.com/office/2007/relationships/media" Target="../media/media164.m4a"/><Relationship Id="rId5" Type="http://schemas.openxmlformats.org/officeDocument/2006/relationships/image" Target="../media/image4.png"/><Relationship Id="rId4" Type="http://schemas.openxmlformats.org/officeDocument/2006/relationships/image" Target="../media/image222.png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hyperlink" Target="https://oceancolor.gsfc.nasa.gov/" TargetMode="External"/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hyperlink" Target="https://oceancolor.gsfc.nasa.gov/" TargetMode="External"/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png"/><Relationship Id="rId2" Type="http://schemas.openxmlformats.org/officeDocument/2006/relationships/hyperlink" Target="https://oceancolor.gsfc.nasa.gov/" TargetMode="External"/><Relationship Id="rId1" Type="http://schemas.openxmlformats.org/officeDocument/2006/relationships/slideLayout" Target="../slideLayouts/slideLayout2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2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8.png"/><Relationship Id="rId1" Type="http://schemas.openxmlformats.org/officeDocument/2006/relationships/slideLayout" Target="../slideLayouts/slideLayout2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2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2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png"/><Relationship Id="rId1" Type="http://schemas.openxmlformats.org/officeDocument/2006/relationships/slideLayout" Target="../slideLayouts/slideLayout2.xml"/></Relationships>
</file>

<file path=ppt/slides/_rels/slide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png"/><Relationship Id="rId1" Type="http://schemas.openxmlformats.org/officeDocument/2006/relationships/slideLayout" Target="../slideLayouts/slideLayout2.xm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234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233.jp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6.xml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png"/><Relationship Id="rId2" Type="http://schemas.openxmlformats.org/officeDocument/2006/relationships/image" Target="../media/image235.png"/><Relationship Id="rId1" Type="http://schemas.openxmlformats.org/officeDocument/2006/relationships/slideLayout" Target="../slideLayouts/slideLayout4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gif"/><Relationship Id="rId1" Type="http://schemas.openxmlformats.org/officeDocument/2006/relationships/slideLayout" Target="../slideLayouts/slideLayout2.xml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png"/><Relationship Id="rId1" Type="http://schemas.openxmlformats.org/officeDocument/2006/relationships/slideLayout" Target="../slideLayouts/slideLayout2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png"/><Relationship Id="rId1" Type="http://schemas.openxmlformats.org/officeDocument/2006/relationships/slideLayout" Target="../slideLayouts/slideLayout2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2.xml"/></Relationships>
</file>

<file path=ppt/slides/_rels/slide1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png"/><Relationship Id="rId1" Type="http://schemas.openxmlformats.org/officeDocument/2006/relationships/slideLayout" Target="../slideLayouts/slideLayout2.xml"/></Relationships>
</file>

<file path=ppt/slides/_rels/slide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image" Target="../media/image2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8.png"/></Relationships>
</file>

<file path=ppt/slides/_rels/slide1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png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0.png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2.xml"/></Relationships>
</file>

<file path=ppt/slides/_rels/slide1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image" Target="../media/image2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2.png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2.xml"/></Relationships>
</file>

<file path=ppt/slides/_rels/slide1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2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.xml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3.png"/><Relationship Id="rId1" Type="http://schemas.openxmlformats.org/officeDocument/2006/relationships/slideLayout" Target="../slideLayouts/slideLayout2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4.png"/><Relationship Id="rId1" Type="http://schemas.openxmlformats.org/officeDocument/2006/relationships/slideLayout" Target="../slideLayouts/slideLayout2.xml"/></Relationships>
</file>

<file path=ppt/slides/_rels/slide1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4.png"/><Relationship Id="rId5" Type="http://schemas.openxmlformats.org/officeDocument/2006/relationships/image" Target="../media/image183.png"/><Relationship Id="rId4" Type="http://schemas.openxmlformats.org/officeDocument/2006/relationships/image" Target="../media/image182.png"/></Relationships>
</file>

<file path=ppt/slides/_rels/slide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3.png"/><Relationship Id="rId4" Type="http://schemas.openxmlformats.org/officeDocument/2006/relationships/image" Target="../media/image192.png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7.png"/><Relationship Id="rId1" Type="http://schemas.openxmlformats.org/officeDocument/2006/relationships/slideLayout" Target="../slideLayouts/slideLayout2.xml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2.xml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2.xml"/></Relationships>
</file>

<file path=ppt/slides/_rels/slide2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1.png"/></Relationships>
</file>

<file path=ppt/slides/_rels/slide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2.xml"/></Relationships>
</file>

<file path=ppt/slides/_rels/slide2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2.xml"/></Relationships>
</file>

<file path=ppt/slides/_rels/slide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254.png"/><Relationship Id="rId1" Type="http://schemas.openxmlformats.org/officeDocument/2006/relationships/slideLayout" Target="../slideLayouts/slideLayout2.xml"/></Relationships>
</file>

<file path=ppt/slides/_rels/slide2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255.png"/><Relationship Id="rId1" Type="http://schemas.openxmlformats.org/officeDocument/2006/relationships/slideLayout" Target="../slideLayouts/slideLayout2.xml"/></Relationships>
</file>

<file path=ppt/slides/_rels/slide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6.png"/><Relationship Id="rId1" Type="http://schemas.openxmlformats.org/officeDocument/2006/relationships/slideLayout" Target="../slideLayouts/slideLayout2.xml"/></Relationships>
</file>

<file path=ppt/slides/_rels/slide2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257.png"/><Relationship Id="rId1" Type="http://schemas.openxmlformats.org/officeDocument/2006/relationships/slideLayout" Target="../slideLayouts/slideLayout2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8.png"/><Relationship Id="rId1" Type="http://schemas.openxmlformats.org/officeDocument/2006/relationships/slideLayout" Target="../slideLayouts/slideLayout2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75185" y="2700045"/>
            <a:ext cx="6679374" cy="92841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4800" dirty="0" err="1"/>
              <a:t>SeaDAS</a:t>
            </a:r>
            <a:r>
              <a:rPr lang="en-US" sz="4800" dirty="0"/>
              <a:t> Training </a:t>
            </a:r>
            <a:endParaRPr lang="en-US" sz="4800" dirty="0">
              <a:solidFill>
                <a:srgbClr val="E46C0A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C173F9-9FBE-4348-B18A-9C90187788A8}"/>
              </a:ext>
            </a:extLst>
          </p:cNvPr>
          <p:cNvSpPr txBox="1"/>
          <p:nvPr/>
        </p:nvSpPr>
        <p:spPr>
          <a:xfrm>
            <a:off x="6718230" y="6318398"/>
            <a:ext cx="263168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Bridget Seegers</a:t>
            </a:r>
          </a:p>
          <a:p>
            <a:r>
              <a:rPr lang="en-US" dirty="0"/>
              <a:t>NASA Ocean Ecology Lab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22EEF37-14B0-F140-80B4-F63D98012BEB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3429541" y="1716135"/>
            <a:ext cx="2411737" cy="1097045"/>
          </a:xfrm>
          <a:prstGeom prst="rect">
            <a:avLst/>
          </a:prstGeom>
          <a:ln>
            <a:noFill/>
          </a:ln>
        </p:spPr>
      </p:pic>
      <p:pic>
        <p:nvPicPr>
          <p:cNvPr id="3076" name="Picture 4" descr="thumb image">
            <a:extLst>
              <a:ext uri="{FF2B5EF4-FFF2-40B4-BE49-F238E27FC236}">
                <a16:creationId xmlns:a16="http://schemas.microsoft.com/office/drawing/2014/main" id="{52A2DBBB-0AA6-0A42-BC8F-4AC78289B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2019" y="6318398"/>
            <a:ext cx="1993604" cy="99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D11E30F-E546-5744-BA77-AE202C7656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5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44"/>
    </mc:Choice>
    <mc:Fallback xmlns="">
      <p:transition spd="slow" advTm="23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1159" y="615201"/>
            <a:ext cx="8464994" cy="2011041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sz="2400" dirty="0"/>
              <a:t>Introduction to </a:t>
            </a:r>
            <a:r>
              <a:rPr lang="en-US" sz="2400" dirty="0" err="1"/>
              <a:t>SeaDAS</a:t>
            </a:r>
            <a:r>
              <a:rPr lang="en-US" sz="2400" dirty="0"/>
              <a:t> Software and Capabilities </a:t>
            </a:r>
            <a:r>
              <a:rPr lang="en-US" sz="2400" dirty="0">
                <a:solidFill>
                  <a:srgbClr val="E46C0A"/>
                </a:solidFill>
              </a:rPr>
              <a:t>(Overview)</a:t>
            </a:r>
          </a:p>
          <a:p>
            <a:pPr>
              <a:buFont typeface="+mj-lt"/>
              <a:buAutoNum type="arabicPeriod"/>
            </a:pPr>
            <a:r>
              <a:rPr lang="en-US" sz="2400" dirty="0" err="1"/>
              <a:t>SeaDAS</a:t>
            </a:r>
            <a:r>
              <a:rPr lang="en-US" sz="2400" dirty="0"/>
              <a:t> Demo of Capabilities </a:t>
            </a:r>
            <a:r>
              <a:rPr lang="en-US" sz="2400" dirty="0">
                <a:solidFill>
                  <a:srgbClr val="E46C0A"/>
                </a:solidFill>
              </a:rPr>
              <a:t>(Walk Through)</a:t>
            </a:r>
          </a:p>
          <a:p>
            <a:pPr>
              <a:buFont typeface="+mj-lt"/>
              <a:buAutoNum type="arabicPeriod"/>
            </a:pPr>
            <a:r>
              <a:rPr lang="en-US" sz="2400" dirty="0"/>
              <a:t>User Support and Help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Outline</a:t>
            </a:r>
          </a:p>
        </p:txBody>
      </p:sp>
      <p:pic>
        <p:nvPicPr>
          <p:cNvPr id="4" name="Picture 3" descr="CI_cyano7.png">
            <a:extLst>
              <a:ext uri="{FF2B5EF4-FFF2-40B4-BE49-F238E27FC236}">
                <a16:creationId xmlns:a16="http://schemas.microsoft.com/office/drawing/2014/main" id="{4DA1562B-E1C1-8F40-9C72-C1103E52C2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8438" y="2893107"/>
            <a:ext cx="3517972" cy="42620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C9A339-BE84-BC4F-846F-FD58B4F5EAC9}"/>
              </a:ext>
            </a:extLst>
          </p:cNvPr>
          <p:cNvSpPr txBox="1"/>
          <p:nvPr/>
        </p:nvSpPr>
        <p:spPr>
          <a:xfrm>
            <a:off x="5636661" y="2508386"/>
            <a:ext cx="1922706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Lake Okeechobee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089EBD-5D73-3E46-89A0-DBBE938E9985}"/>
              </a:ext>
            </a:extLst>
          </p:cNvPr>
          <p:cNvSpPr txBox="1"/>
          <p:nvPr/>
        </p:nvSpPr>
        <p:spPr>
          <a:xfrm>
            <a:off x="1179109" y="6668010"/>
            <a:ext cx="1585690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CyAN</a:t>
            </a:r>
            <a:r>
              <a:rPr lang="en-US" dirty="0"/>
              <a:t> </a:t>
            </a:r>
            <a:r>
              <a:rPr lang="en-US" dirty="0" err="1"/>
              <a:t>GeoTIFF</a:t>
            </a:r>
            <a:endParaRPr lang="en-US" dirty="0"/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F98DAF53-7274-104F-83D8-37B2906D70B9}"/>
              </a:ext>
            </a:extLst>
          </p:cNvPr>
          <p:cNvSpPr/>
          <p:nvPr/>
        </p:nvSpPr>
        <p:spPr>
          <a:xfrm>
            <a:off x="4013790" y="4338083"/>
            <a:ext cx="1373005" cy="669851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SEADAS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99E573-47E2-5E4F-9AC3-2408B1AC0E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222" y="3094189"/>
            <a:ext cx="3531061" cy="3531061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41D37-67BE-3043-8133-8A3B99919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F584B0C-736D-4044-BE4F-1439652CB9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94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47"/>
    </mc:Choice>
    <mc:Fallback xmlns="">
      <p:transition spd="slow" advTm="33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s://lh3.googleusercontent.com/yAtuJC_-sv56YauCtkVEZ3_10Cf4dkZA5o1Lq9cEemQfb76t_4q048xkDApbFBbpWC-_97-T1_6LB_E9uUsdXCoJU-WttRvU-_36RE0yxNbQKlhN-VtzwPBZu-LCL0eEoJQpTjopcLEuqWbrM9-JjKx3P19BFlidIu_HZlFiM0BaXv3nhIvhWc7OZT3SE2nc8aTD9De2joQE-7vXau2HudBI7_2a-2xLl3GgzOLCqFC9Nndstd0prHc5jrpPdaZ6oIipNB5KlQ8qgRUmDs3evKCvPuGBMXOq7FpUPn7qgY1AZRwmMIHeazPdTlpZghIVD5TT28C1o2KoXWsS3Lso4oC_cJYgTU6BVEJ9LsXXUiDOywdoX9-T6BGXpvcJDVqW-VMvZLCuSEEjvmoPY_EQcKO6Ieugnh_Zf726EM_K80THvoe0qd6i0F97LQ8r_VJeWNHEliAYZDC4XtttUWOu4dzu3L4g65NjOb8VV_LreV1KVHmXxCzvjrz0RHFIs1Rh90gAS9zBXvND76i-gOFi4VcVr-xAFEdaftJZTqdm6QTHnUNu3BeOApJ1j48QHuAKBlEXyydjYMAuRcObfxXs8sl_9mENctacJJfVmpTdn_-NHef4-6L3EU2ZsF5Ho96q=w924-h693-no">
            <a:extLst>
              <a:ext uri="{FF2B5EF4-FFF2-40B4-BE49-F238E27FC236}">
                <a16:creationId xmlns:a16="http://schemas.microsoft.com/office/drawing/2014/main" id="{F539D833-B683-1945-95A0-E8916F6D6D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52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9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0734"/>
          <a:stretch/>
        </p:blipFill>
        <p:spPr bwMode="auto">
          <a:xfrm>
            <a:off x="-1" y="501851"/>
            <a:ext cx="9601201" cy="6813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DF6E8A-7F35-0F4D-9FB2-6DE7CFECD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Location of Walk Through Demos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61783FE-CA85-EE46-A5A4-853909F9A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28F2533-96E5-D141-B977-2D980E795F68}"/>
              </a:ext>
            </a:extLst>
          </p:cNvPr>
          <p:cNvSpPr/>
          <p:nvPr/>
        </p:nvSpPr>
        <p:spPr>
          <a:xfrm>
            <a:off x="75538" y="501851"/>
            <a:ext cx="9094304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Location of individual demos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8 Intro to </a:t>
            </a:r>
            <a:r>
              <a:rPr lang="en-US" sz="1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CyAN</a:t>
            </a: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product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12 Opening </a:t>
            </a:r>
            <a:r>
              <a:rPr lang="en-US" sz="1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SeaDAS</a:t>
            </a: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Files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19 Change from digital numbers to estimate of cells per liter. Math Band calculations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25 Defining valid pixels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28 Pick a color bar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31 Add color bar to image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40 Add a land mask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51 Add Gridlines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55 Export Image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58 </a:t>
            </a:r>
            <a:r>
              <a:rPr lang="en-US" sz="1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SeaDAS</a:t>
            </a: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Navigation Controls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64 Adding Pins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72 Export Pins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75 Data extraction from pixels in image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82 Data extraction from a directory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93 Basic </a:t>
            </a:r>
            <a:r>
              <a:rPr lang="en-US" sz="1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SeaDAS</a:t>
            </a: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statistics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100 Stats for individual lakes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112 Import field Data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120 Correlative plot. Compare </a:t>
            </a:r>
            <a:r>
              <a:rPr lang="en-US" sz="1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insitu</a:t>
            </a: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satellite imagery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128 Merge tiles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145 Add blue marble background</a:t>
            </a:r>
          </a:p>
          <a:p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155 User support </a:t>
            </a:r>
          </a:p>
          <a:p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951158A-C80F-9F48-BFA6-120B43273C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07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05"/>
    </mc:Choice>
    <mc:Fallback xmlns="">
      <p:transition spd="slow" advTm="39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601200" cy="7305834"/>
          </a:xfrm>
          <a:prstGeom prst="rect">
            <a:avLst/>
          </a:prstGeom>
          <a:solidFill>
            <a:srgbClr val="FFEB00"/>
          </a:solidFill>
          <a:ln>
            <a:solidFill>
              <a:srgbClr val="2B385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6633" tIns="48316" rIns="96633" bIns="48316" spcCol="0" rtlCol="0" anchor="ctr"/>
          <a:lstStyle/>
          <a:p>
            <a:pPr algn="ctr"/>
            <a:endParaRPr lang="en-US"/>
          </a:p>
        </p:txBody>
      </p:sp>
      <p:pic>
        <p:nvPicPr>
          <p:cNvPr id="17" name="Picture 16" descr="backdrop2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6349"/>
            <a:ext cx="9601200" cy="6521907"/>
          </a:xfrm>
          <a:prstGeom prst="rect">
            <a:avLst/>
          </a:prstGeom>
        </p:spPr>
      </p:pic>
      <p:pic>
        <p:nvPicPr>
          <p:cNvPr id="14" name="Content Placeholder 5" descr="nasa-meatball_transpaent.gif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8" b="-1813"/>
          <a:stretch/>
        </p:blipFill>
        <p:spPr>
          <a:xfrm>
            <a:off x="173542" y="140009"/>
            <a:ext cx="768096" cy="68636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Subtitle 2"/>
          <p:cNvSpPr txBox="1">
            <a:spLocks/>
          </p:cNvSpPr>
          <p:nvPr/>
        </p:nvSpPr>
        <p:spPr>
          <a:xfrm>
            <a:off x="746760" y="8960039"/>
            <a:ext cx="9601200" cy="612620"/>
          </a:xfrm>
          <a:prstGeom prst="rect">
            <a:avLst/>
          </a:prstGeom>
        </p:spPr>
        <p:txBody>
          <a:bodyPr vert="horz" lIns="96633" tIns="48316" rIns="96633" bIns="48316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Wingdings" charset="2"/>
              <a:buChar char="Ø"/>
              <a:defRPr sz="16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Courier New"/>
              <a:buChar char="o"/>
              <a:defRPr sz="16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4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1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“Standardizing Satellite Data” 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317483" y="0"/>
            <a:ext cx="9017017" cy="6730514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62341" indent="-362341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1pPr>
            <a:lvl2pPr marL="785070" indent="-301951" algn="l" defTabSz="483120" rtl="0" eaLnBrk="1" latinLnBrk="0" hangingPunct="1">
              <a:spcBef>
                <a:spcPct val="20000"/>
              </a:spcBef>
              <a:buFont typeface="Wingdings" charset="2"/>
              <a:buChar char="Ø"/>
              <a:defRPr sz="16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2pPr>
            <a:lvl3pPr marL="1207801" indent="-241559" algn="l" defTabSz="483120" rtl="0" eaLnBrk="1" latinLnBrk="0" hangingPunct="1">
              <a:spcBef>
                <a:spcPct val="20000"/>
              </a:spcBef>
              <a:buFont typeface="Courier New"/>
              <a:buChar char="o"/>
              <a:defRPr sz="15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3pPr>
            <a:lvl4pPr marL="1690923" indent="-241559" algn="l" defTabSz="483120" rtl="0" eaLnBrk="1" latinLnBrk="0" hangingPunct="1">
              <a:spcBef>
                <a:spcPct val="20000"/>
              </a:spcBef>
              <a:buFont typeface="Arial"/>
              <a:buChar char="–"/>
              <a:defRPr sz="14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4pPr>
            <a:lvl5pPr marL="2174041" indent="-241559" algn="l" defTabSz="483120" rtl="0" eaLnBrk="1" latinLnBrk="0" hangingPunct="1">
              <a:spcBef>
                <a:spcPct val="20000"/>
              </a:spcBef>
              <a:buFont typeface="Arial"/>
              <a:buChar char="»"/>
              <a:defRPr sz="13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5pPr>
            <a:lvl6pPr marL="2657163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0284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23403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06524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Wingdings" charset="2"/>
              <a:buNone/>
            </a:pPr>
            <a:r>
              <a:rPr lang="en-US" sz="2600" b="1" i="1" dirty="0"/>
              <a:t>          SeaDAS:</a:t>
            </a:r>
            <a:r>
              <a:rPr lang="en-US" sz="2600" b="1" i="1" dirty="0">
                <a:solidFill>
                  <a:srgbClr val="0000FF"/>
                </a:solidFill>
              </a:rPr>
              <a:t> The Official NASA (OB.DAAC) Processing Software</a:t>
            </a:r>
          </a:p>
          <a:p>
            <a:pPr lvl="1">
              <a:lnSpc>
                <a:spcPct val="150000"/>
              </a:lnSpc>
            </a:pPr>
            <a:endParaRPr lang="en-US" dirty="0">
              <a:solidFill>
                <a:srgbClr val="0000FF"/>
              </a:solidFill>
            </a:endParaRPr>
          </a:p>
          <a:p>
            <a:pPr lvl="1">
              <a:lnSpc>
                <a:spcPct val="150000"/>
              </a:lnSpc>
            </a:pPr>
            <a:endParaRPr lang="en-US" dirty="0">
              <a:solidFill>
                <a:srgbClr val="0000FF"/>
              </a:solidFill>
            </a:endParaRPr>
          </a:p>
          <a:p>
            <a:pPr lvl="1">
              <a:lnSpc>
                <a:spcPct val="150000"/>
              </a:lnSpc>
            </a:pPr>
            <a:endParaRPr lang="en-US" dirty="0">
              <a:solidFill>
                <a:srgbClr val="0000FF"/>
              </a:solidFill>
            </a:endParaRPr>
          </a:p>
          <a:p>
            <a:pPr lvl="1">
              <a:lnSpc>
                <a:spcPct val="150000"/>
              </a:lnSpc>
            </a:pPr>
            <a:endParaRPr lang="en-US" dirty="0">
              <a:solidFill>
                <a:srgbClr val="0000FF"/>
              </a:solidFill>
            </a:endParaRPr>
          </a:p>
          <a:p>
            <a:pPr lvl="1">
              <a:lnSpc>
                <a:spcPct val="150000"/>
              </a:lnSpc>
            </a:pPr>
            <a:endParaRPr lang="en-US" dirty="0">
              <a:solidFill>
                <a:srgbClr val="0000FF"/>
              </a:solidFill>
            </a:endParaRPr>
          </a:p>
          <a:p>
            <a:pPr lvl="1">
              <a:lnSpc>
                <a:spcPct val="150000"/>
              </a:lnSpc>
            </a:pPr>
            <a:endParaRPr lang="en-US" dirty="0">
              <a:solidFill>
                <a:srgbClr val="0000FF"/>
              </a:solidFill>
            </a:endParaRPr>
          </a:p>
          <a:p>
            <a:pPr lvl="1">
              <a:lnSpc>
                <a:spcPct val="150000"/>
              </a:lnSpc>
            </a:pPr>
            <a:endParaRPr lang="en-US" dirty="0">
              <a:solidFill>
                <a:srgbClr val="0000FF"/>
              </a:solidFill>
            </a:endParaRPr>
          </a:p>
          <a:p>
            <a:pPr lvl="1">
              <a:lnSpc>
                <a:spcPct val="150000"/>
              </a:lnSpc>
            </a:pPr>
            <a:endParaRPr lang="en-US" dirty="0">
              <a:solidFill>
                <a:srgbClr val="0000FF"/>
              </a:solidFill>
            </a:endParaRPr>
          </a:p>
          <a:p>
            <a:pPr lvl="1">
              <a:lnSpc>
                <a:spcPct val="150000"/>
              </a:lnSpc>
            </a:pPr>
            <a:endParaRPr lang="en-US" sz="22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lvl="1">
              <a:lnSpc>
                <a:spcPct val="150000"/>
              </a:lnSpc>
            </a:pPr>
            <a:r>
              <a:rPr lang="en-US" sz="19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Open-source software </a:t>
            </a:r>
            <a:r>
              <a:rPr lang="en-US" sz="1900" b="1" dirty="0">
                <a:solidFill>
                  <a:srgbClr val="FFAD08"/>
                </a:solidFill>
              </a:rPr>
              <a:t>(with freely available data from NASA OB.DAAC) </a:t>
            </a:r>
          </a:p>
          <a:p>
            <a:pPr marL="1932482" lvl="4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600" dirty="0">
                <a:solidFill>
                  <a:srgbClr val="FFAD08"/>
                </a:solidFill>
              </a:rPr>
              <a:t>						(Ocean Biology.</a:t>
            </a:r>
            <a:r>
              <a:rPr lang="en-US" sz="1700" dirty="0"/>
              <a:t> </a:t>
            </a:r>
            <a:r>
              <a:rPr lang="en-US" sz="1700" dirty="0">
                <a:solidFill>
                  <a:srgbClr val="EB9F40"/>
                </a:solidFill>
              </a:rPr>
              <a:t>Distributed Active Archive Center</a:t>
            </a:r>
            <a:r>
              <a:rPr lang="en-US" sz="1600" dirty="0">
                <a:solidFill>
                  <a:srgbClr val="FFAD08"/>
                </a:solidFill>
              </a:rPr>
              <a:t>)</a:t>
            </a:r>
            <a:endParaRPr lang="en-US" sz="1900" b="1" dirty="0">
              <a:solidFill>
                <a:srgbClr val="FFAD08"/>
              </a:solidFill>
            </a:endParaRPr>
          </a:p>
          <a:p>
            <a:pPr lvl="1">
              <a:lnSpc>
                <a:spcPct val="150000"/>
              </a:lnSpc>
            </a:pPr>
            <a:r>
              <a:rPr lang="en-US" sz="19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Enables direct study of data obtained by Earth viewing satellites</a:t>
            </a:r>
          </a:p>
          <a:p>
            <a:pPr lvl="1">
              <a:lnSpc>
                <a:spcPct val="150000"/>
              </a:lnSpc>
            </a:pPr>
            <a:r>
              <a:rPr lang="en-US" sz="19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Provides a standardized data format across a multitude of satellites</a:t>
            </a:r>
          </a:p>
          <a:p>
            <a:pPr lvl="1">
              <a:lnSpc>
                <a:spcPct val="150000"/>
              </a:lnSpc>
            </a:pPr>
            <a:r>
              <a:rPr lang="en-US" sz="19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Official distribution source of the NASA OB.DAAC processors 								</a:t>
            </a:r>
            <a:r>
              <a:rPr lang="en-US" sz="15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					</a:t>
            </a:r>
            <a:r>
              <a:rPr lang="en-US" sz="1500" b="1" dirty="0">
                <a:solidFill>
                  <a:srgbClr val="B3E752"/>
                </a:solidFill>
              </a:rPr>
              <a:t>(aka Ocean Biology Processing Group (OBPG))	</a:t>
            </a:r>
          </a:p>
          <a:p>
            <a:pPr lvl="1">
              <a:lnSpc>
                <a:spcPct val="150000"/>
              </a:lnSpc>
            </a:pPr>
            <a:r>
              <a:rPr lang="en-US" sz="19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Current version</a:t>
            </a:r>
            <a:r>
              <a:rPr lang="en-US" sz="19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: </a:t>
            </a:r>
            <a:r>
              <a:rPr lang="en-US" sz="1900" b="1" dirty="0">
                <a:solidFill>
                  <a:srgbClr val="FFAD08"/>
                </a:solidFill>
              </a:rPr>
              <a:t>7.5.3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CA259A5-02A0-CB4B-B39F-F8F8C5332E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621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596"/>
    </mc:Choice>
    <mc:Fallback xmlns="">
      <p:transition spd="slow" advTm="57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²"/>
            </a:pPr>
            <a:r>
              <a:rPr lang="en-US" sz="1600" b="1" dirty="0">
                <a:solidFill>
                  <a:srgbClr val="FF6600"/>
                </a:solidFill>
              </a:rPr>
              <a:t>SeaDAS reads “raw” and higher level (OB.DAAC) satellite data.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Raw and Pre-Processed Satellite Data</a:t>
            </a:r>
          </a:p>
        </p:txBody>
      </p:sp>
      <p:pic>
        <p:nvPicPr>
          <p:cNvPr id="4" name="Picture 3" descr="photo.JPG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39000"/>
                    </a14:imgEffect>
                    <a14:imgEffect>
                      <a14:brightnessContrast bright="41000" contrast="8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73" t="14054" r="9847" b="9722"/>
          <a:stretch/>
        </p:blipFill>
        <p:spPr>
          <a:xfrm>
            <a:off x="1680810" y="1437082"/>
            <a:ext cx="5796510" cy="411739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87587" y="5542196"/>
            <a:ext cx="1418930" cy="338530"/>
          </a:xfrm>
          <a:prstGeom prst="rect">
            <a:avLst/>
          </a:prstGeom>
          <a:noFill/>
        </p:spPr>
        <p:txBody>
          <a:bodyPr wrap="none" lIns="91416" tIns="45708" rIns="91416" bIns="45708" rtlCol="0">
            <a:spAutoFit/>
          </a:bodyPr>
          <a:lstStyle/>
          <a:p>
            <a:pPr algn="ctr"/>
            <a:r>
              <a:rPr lang="en-US" sz="1600" dirty="0">
                <a:latin typeface="Courier"/>
                <a:cs typeface="Courier"/>
              </a:rPr>
              <a:t>Pre-</a:t>
            </a:r>
            <a:r>
              <a:rPr lang="en-US" sz="1600" dirty="0" err="1">
                <a:latin typeface="Courier"/>
                <a:cs typeface="Courier"/>
              </a:rPr>
              <a:t>SeaDAS</a:t>
            </a:r>
            <a:endParaRPr lang="en-US" sz="1600" dirty="0">
              <a:latin typeface="Courier"/>
              <a:cs typeface="Courier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91738" y="6718086"/>
            <a:ext cx="2493317" cy="276975"/>
          </a:xfrm>
          <a:prstGeom prst="rect">
            <a:avLst/>
          </a:prstGeom>
          <a:noFill/>
        </p:spPr>
        <p:txBody>
          <a:bodyPr wrap="none" lIns="91416" tIns="45708" rIns="91416" bIns="45708" rtlCol="0">
            <a:spAutoFit/>
          </a:bodyPr>
          <a:lstStyle/>
          <a:p>
            <a:pPr algn="ctr"/>
            <a:r>
              <a:rPr lang="en-US" sz="1200" dirty="0">
                <a:solidFill>
                  <a:srgbClr val="0000FF"/>
                </a:solidFill>
                <a:latin typeface="Courier"/>
                <a:cs typeface="Courier"/>
              </a:rPr>
              <a:t>SeaDAS Appreciation Slide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1C6472-42DF-5148-A117-A1C6B0D92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C129A21-D375-C44D-960A-65389D86D4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169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607"/>
    </mc:Choice>
    <mc:Fallback xmlns="">
      <p:transition spd="slow" advTm="23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79A39E-08F6-2149-83E1-80FD3BAF9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4FE7DC-610D-CD40-AFF4-CC0B90460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7" name="Content Placeholder 5" descr="backdrop2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2" t="1217" r="4254" b="2731"/>
          <a:stretch/>
        </p:blipFill>
        <p:spPr>
          <a:xfrm>
            <a:off x="3366545" y="1654410"/>
            <a:ext cx="2534284" cy="17737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9" name="Straight Arrow Connector 8"/>
          <p:cNvCxnSpPr/>
          <p:nvPr/>
        </p:nvCxnSpPr>
        <p:spPr>
          <a:xfrm>
            <a:off x="2503082" y="1398734"/>
            <a:ext cx="752315" cy="3412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6020720" y="1545057"/>
            <a:ext cx="963909" cy="3386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3156547" y="4160023"/>
            <a:ext cx="298058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2204269" y="4552918"/>
            <a:ext cx="1777556" cy="56312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1"/>
                </a:solidFill>
              </a:rPr>
              <a:t>Processing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3710276" y="5192490"/>
            <a:ext cx="1777556" cy="60960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1"/>
                </a:solidFill>
              </a:rPr>
              <a:t>Analysis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5001688" y="4574340"/>
            <a:ext cx="2251474" cy="60960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1"/>
                </a:solidFill>
              </a:rPr>
              <a:t>Visualization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-1473751" y="5157791"/>
            <a:ext cx="1007747" cy="559261"/>
          </a:xfrm>
          <a:prstGeom prst="rect">
            <a:avLst/>
          </a:prstGeom>
          <a:noFill/>
        </p:spPr>
        <p:txBody>
          <a:bodyPr wrap="none" lIns="96636" tIns="48318" rIns="96636" bIns="48318" rtlCol="0">
            <a:spAutoFit/>
          </a:bodyPr>
          <a:lstStyle/>
          <a:p>
            <a:r>
              <a:rPr kumimoji="1" lang="en-US" altLang="zh-CN" sz="15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L2gen</a:t>
            </a:r>
          </a:p>
          <a:p>
            <a:r>
              <a:rPr kumimoji="1" lang="en-US" altLang="zh-CN" sz="15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L3mapgen</a:t>
            </a:r>
          </a:p>
        </p:txBody>
      </p:sp>
      <p:sp>
        <p:nvSpPr>
          <p:cNvPr id="16" name="Oval 15"/>
          <p:cNvSpPr/>
          <p:nvPr/>
        </p:nvSpPr>
        <p:spPr>
          <a:xfrm>
            <a:off x="958117" y="764572"/>
            <a:ext cx="1544967" cy="97536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2"/>
                </a:solidFill>
              </a:rPr>
              <a:t>Satellite Data</a:t>
            </a:r>
            <a:endParaRPr kumimoji="1" lang="zh-CN" altLang="en-US" dirty="0">
              <a:solidFill>
                <a:schemeClr val="tx2"/>
              </a:solidFill>
            </a:endParaRPr>
          </a:p>
        </p:txBody>
      </p:sp>
      <p:sp>
        <p:nvSpPr>
          <p:cNvPr id="17" name="Oval 16"/>
          <p:cNvSpPr/>
          <p:nvPr/>
        </p:nvSpPr>
        <p:spPr>
          <a:xfrm>
            <a:off x="6882765" y="790667"/>
            <a:ext cx="1531686" cy="97536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2"/>
                </a:solidFill>
              </a:rPr>
              <a:t>Products</a:t>
            </a:r>
            <a:endParaRPr kumimoji="1" lang="zh-CN" altLang="en-US" dirty="0">
              <a:solidFill>
                <a:schemeClr val="tx2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874752" y="2845927"/>
            <a:ext cx="2449781" cy="559261"/>
          </a:xfrm>
          <a:prstGeom prst="rect">
            <a:avLst/>
          </a:prstGeom>
          <a:noFill/>
        </p:spPr>
        <p:txBody>
          <a:bodyPr wrap="square" lIns="96636" tIns="48318" rIns="96636" bIns="48318" rtlCol="0">
            <a:spAutoFit/>
          </a:bodyPr>
          <a:lstStyle/>
          <a:p>
            <a:r>
              <a:rPr kumimoji="1" lang="en-US" altLang="zh-CN" sz="15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Chlorophyll</a:t>
            </a:r>
          </a:p>
          <a:p>
            <a:r>
              <a:rPr kumimoji="1" lang="en-US" altLang="zh-CN" sz="15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Sea surface temperature</a:t>
            </a:r>
          </a:p>
        </p:txBody>
      </p:sp>
      <p:sp>
        <p:nvSpPr>
          <p:cNvPr id="19" name="Oval 18"/>
          <p:cNvSpPr/>
          <p:nvPr/>
        </p:nvSpPr>
        <p:spPr>
          <a:xfrm>
            <a:off x="7295498" y="2243291"/>
            <a:ext cx="1336029" cy="899997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2"/>
                </a:solidFill>
              </a:rPr>
              <a:t>Images</a:t>
            </a:r>
            <a:endParaRPr kumimoji="1" lang="zh-CN" altLang="en-US" dirty="0">
              <a:solidFill>
                <a:schemeClr val="tx2"/>
              </a:solidFill>
            </a:endParaRPr>
          </a:p>
        </p:txBody>
      </p:sp>
      <p:cxnSp>
        <p:nvCxnSpPr>
          <p:cNvPr id="20" name="Straight Arrow Connector 19"/>
          <p:cNvCxnSpPr>
            <a:endCxn id="19" idx="2"/>
          </p:cNvCxnSpPr>
          <p:nvPr/>
        </p:nvCxnSpPr>
        <p:spPr>
          <a:xfrm>
            <a:off x="6020720" y="2618329"/>
            <a:ext cx="1274778" cy="7496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endCxn id="13" idx="0"/>
          </p:cNvCxnSpPr>
          <p:nvPr/>
        </p:nvCxnSpPr>
        <p:spPr>
          <a:xfrm>
            <a:off x="4599054" y="2762051"/>
            <a:ext cx="0" cy="243044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3145962" y="4160027"/>
            <a:ext cx="0" cy="39289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6137131" y="4160025"/>
            <a:ext cx="0" cy="39289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Oval 23"/>
          <p:cNvSpPr/>
          <p:nvPr/>
        </p:nvSpPr>
        <p:spPr>
          <a:xfrm>
            <a:off x="1127445" y="3238074"/>
            <a:ext cx="1310831" cy="97536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2"/>
                </a:solidFill>
              </a:rPr>
              <a:t>Field</a:t>
            </a:r>
          </a:p>
          <a:p>
            <a:pPr algn="ctr"/>
            <a:r>
              <a:rPr kumimoji="1" lang="en-US" altLang="zh-CN" dirty="0">
                <a:solidFill>
                  <a:schemeClr val="tx2"/>
                </a:solidFill>
              </a:rPr>
              <a:t>Data</a:t>
            </a:r>
            <a:endParaRPr kumimoji="1" lang="zh-CN" altLang="en-US" dirty="0">
              <a:solidFill>
                <a:schemeClr val="tx2"/>
              </a:solidFill>
            </a:endParaRPr>
          </a:p>
        </p:txBody>
      </p:sp>
      <p:cxnSp>
        <p:nvCxnSpPr>
          <p:cNvPr id="25" name="Straight Arrow Connector 24"/>
          <p:cNvCxnSpPr/>
          <p:nvPr/>
        </p:nvCxnSpPr>
        <p:spPr>
          <a:xfrm flipV="1">
            <a:off x="2438274" y="3291064"/>
            <a:ext cx="824103" cy="3070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Oval 25"/>
          <p:cNvSpPr/>
          <p:nvPr/>
        </p:nvSpPr>
        <p:spPr>
          <a:xfrm>
            <a:off x="7389169" y="3792329"/>
            <a:ext cx="1542686" cy="899997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2"/>
                </a:solidFill>
              </a:rPr>
              <a:t>Statistics</a:t>
            </a:r>
            <a:endParaRPr kumimoji="1" lang="zh-CN" altLang="en-US" dirty="0">
              <a:solidFill>
                <a:schemeClr val="tx2"/>
              </a:solidFill>
            </a:endParaRPr>
          </a:p>
        </p:txBody>
      </p:sp>
      <p:cxnSp>
        <p:nvCxnSpPr>
          <p:cNvPr id="27" name="Straight Arrow Connector 26"/>
          <p:cNvCxnSpPr/>
          <p:nvPr/>
        </p:nvCxnSpPr>
        <p:spPr>
          <a:xfrm>
            <a:off x="6020718" y="3291063"/>
            <a:ext cx="1423560" cy="7514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val 27"/>
          <p:cNvSpPr/>
          <p:nvPr/>
        </p:nvSpPr>
        <p:spPr>
          <a:xfrm>
            <a:off x="841121" y="2008357"/>
            <a:ext cx="1529428" cy="97536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lIns="96636" tIns="48318" rIns="96636" bIns="48318" rtlCol="0" anchor="ctr"/>
          <a:lstStyle/>
          <a:p>
            <a:pPr algn="ctr"/>
            <a:r>
              <a:rPr kumimoji="1" lang="en-US" altLang="zh-CN" dirty="0">
                <a:solidFill>
                  <a:schemeClr val="tx2"/>
                </a:solidFill>
              </a:rPr>
              <a:t>Ancillary</a:t>
            </a:r>
          </a:p>
          <a:p>
            <a:pPr algn="ctr"/>
            <a:r>
              <a:rPr kumimoji="1" lang="en-US" altLang="zh-CN" dirty="0">
                <a:solidFill>
                  <a:schemeClr val="tx2"/>
                </a:solidFill>
              </a:rPr>
              <a:t>Data</a:t>
            </a:r>
            <a:endParaRPr kumimoji="1" lang="zh-CN" altLang="en-US" dirty="0">
              <a:solidFill>
                <a:schemeClr val="tx2"/>
              </a:solidFill>
            </a:endParaRPr>
          </a:p>
        </p:txBody>
      </p:sp>
      <p:cxnSp>
        <p:nvCxnSpPr>
          <p:cNvPr id="29" name="Straight Arrow Connector 28"/>
          <p:cNvCxnSpPr/>
          <p:nvPr/>
        </p:nvCxnSpPr>
        <p:spPr>
          <a:xfrm flipV="1">
            <a:off x="2418679" y="2467205"/>
            <a:ext cx="826135" cy="1824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FEC7F26-A1F5-954D-ADE0-05740814E163}"/>
              </a:ext>
            </a:extLst>
          </p:cNvPr>
          <p:cNvSpPr txBox="1"/>
          <p:nvPr/>
        </p:nvSpPr>
        <p:spPr>
          <a:xfrm>
            <a:off x="-17035" y="1577470"/>
            <a:ext cx="90281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/>
              <a:t>Inputs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4956207-D663-E44C-96B2-070D7CCBC3ED}"/>
              </a:ext>
            </a:extLst>
          </p:cNvPr>
          <p:cNvSpPr txBox="1"/>
          <p:nvPr/>
        </p:nvSpPr>
        <p:spPr>
          <a:xfrm>
            <a:off x="3973768" y="6032597"/>
            <a:ext cx="1580497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Inside </a:t>
            </a:r>
            <a:r>
              <a:rPr lang="en-US" dirty="0" err="1"/>
              <a:t>SeaDAS</a:t>
            </a:r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CCDC7C4-8893-D743-83ED-2F4B1E568B55}"/>
              </a:ext>
            </a:extLst>
          </p:cNvPr>
          <p:cNvSpPr txBox="1"/>
          <p:nvPr/>
        </p:nvSpPr>
        <p:spPr>
          <a:xfrm>
            <a:off x="8486792" y="1668255"/>
            <a:ext cx="111440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/>
              <a:t>Outputs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9EBEFB4-CC63-8043-8114-87FC419360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91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12"/>
    </mc:Choice>
    <mc:Fallback xmlns="">
      <p:transition spd="slow" advTm="35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448845" y="530447"/>
            <a:ext cx="5396626" cy="3324790"/>
          </a:xfrm>
        </p:spPr>
        <p:txBody>
          <a:bodyPr>
            <a:normAutofit fontScale="55000" lnSpcReduction="20000"/>
          </a:bodyPr>
          <a:lstStyle/>
          <a:p>
            <a:pPr lvl="1">
              <a:lnSpc>
                <a:spcPct val="140000"/>
              </a:lnSpc>
            </a:pPr>
            <a:r>
              <a:rPr lang="en-US" sz="2700" dirty="0"/>
              <a:t>Reading raw and pre-processed satellite data </a:t>
            </a:r>
          </a:p>
          <a:p>
            <a:pPr marL="966242" lvl="2" indent="0">
              <a:lnSpc>
                <a:spcPct val="140000"/>
              </a:lnSpc>
              <a:buNone/>
            </a:pPr>
            <a:r>
              <a:rPr lang="en-US" sz="2600" dirty="0">
                <a:solidFill>
                  <a:schemeClr val="accent6">
                    <a:lumMod val="75000"/>
                  </a:schemeClr>
                </a:solidFill>
              </a:rPr>
              <a:t>(NASA OB.DAAC)</a:t>
            </a:r>
          </a:p>
          <a:p>
            <a:pPr lvl="1">
              <a:lnSpc>
                <a:spcPct val="140000"/>
              </a:lnSpc>
            </a:pPr>
            <a:r>
              <a:rPr lang="en-US" sz="2700" dirty="0"/>
              <a:t>Producing standard scientific products </a:t>
            </a:r>
          </a:p>
          <a:p>
            <a:pPr marL="966242" lvl="2" indent="0">
              <a:lnSpc>
                <a:spcPct val="140000"/>
              </a:lnSpc>
              <a:buNone/>
            </a:pPr>
            <a:r>
              <a:rPr lang="en-US" sz="2700" dirty="0">
                <a:solidFill>
                  <a:srgbClr val="E46C0A"/>
                </a:solidFill>
              </a:rPr>
              <a:t>(Chlorophyll, Sea Surface Temperature, etc.)</a:t>
            </a:r>
          </a:p>
          <a:p>
            <a:pPr lvl="1">
              <a:lnSpc>
                <a:spcPct val="140000"/>
              </a:lnSpc>
            </a:pPr>
            <a:r>
              <a:rPr lang="en-US" sz="2700" dirty="0"/>
              <a:t>Producing custom products</a:t>
            </a:r>
          </a:p>
          <a:p>
            <a:pPr lvl="1">
              <a:lnSpc>
                <a:spcPct val="140000"/>
              </a:lnSpc>
            </a:pPr>
            <a:r>
              <a:rPr lang="en-US" sz="2700" dirty="0"/>
              <a:t>Merging data to produce global/regional products</a:t>
            </a:r>
          </a:p>
          <a:p>
            <a:pPr lvl="1">
              <a:lnSpc>
                <a:spcPct val="140000"/>
              </a:lnSpc>
            </a:pPr>
            <a:r>
              <a:rPr lang="en-US" sz="2700" dirty="0"/>
              <a:t>Producing mapped imagery</a:t>
            </a:r>
          </a:p>
          <a:p>
            <a:pPr lvl="1">
              <a:lnSpc>
                <a:spcPct val="140000"/>
              </a:lnSpc>
            </a:pPr>
            <a:r>
              <a:rPr lang="en-US" sz="2700" dirty="0"/>
              <a:t>Applying masks (default and custom)</a:t>
            </a:r>
          </a:p>
          <a:p>
            <a:pPr lvl="1">
              <a:lnSpc>
                <a:spcPct val="140000"/>
              </a:lnSpc>
            </a:pPr>
            <a:r>
              <a:rPr lang="en-US" sz="2700" dirty="0"/>
              <a:t>Applying color palettes (default and custom)</a:t>
            </a:r>
          </a:p>
          <a:p>
            <a:pPr marL="483120" lvl="1" indent="0">
              <a:lnSpc>
                <a:spcPct val="140000"/>
              </a:lnSpc>
              <a:buNone/>
            </a:pPr>
            <a:endParaRPr lang="en-US" sz="1800" dirty="0"/>
          </a:p>
          <a:p>
            <a:pPr>
              <a:buFont typeface="+mj-lt"/>
              <a:buAutoNum type="arabicPeriod"/>
            </a:pPr>
            <a:endParaRPr lang="en-US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Some Key </a:t>
            </a:r>
            <a:r>
              <a:rPr lang="en-US" sz="2400" dirty="0" err="1"/>
              <a:t>SeaDAS</a:t>
            </a:r>
            <a:r>
              <a:rPr lang="en-US" sz="2400" dirty="0"/>
              <a:t> Capabilities</a:t>
            </a:r>
          </a:p>
        </p:txBody>
      </p:sp>
      <p:pic>
        <p:nvPicPr>
          <p:cNvPr id="4" name="Picture 3" descr="CI_cyano7.png">
            <a:extLst>
              <a:ext uri="{FF2B5EF4-FFF2-40B4-BE49-F238E27FC236}">
                <a16:creationId xmlns:a16="http://schemas.microsoft.com/office/drawing/2014/main" id="{4DA1562B-E1C1-8F40-9C72-C1103E52C2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6795" y="3855236"/>
            <a:ext cx="2908119" cy="35231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C9A339-BE84-BC4F-846F-FD58B4F5EAC9}"/>
              </a:ext>
            </a:extLst>
          </p:cNvPr>
          <p:cNvSpPr txBox="1"/>
          <p:nvPr/>
        </p:nvSpPr>
        <p:spPr>
          <a:xfrm>
            <a:off x="5353915" y="3673156"/>
            <a:ext cx="14651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Lake Okeechobee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089EBD-5D73-3E46-89A0-DBBE938E9985}"/>
              </a:ext>
            </a:extLst>
          </p:cNvPr>
          <p:cNvSpPr txBox="1"/>
          <p:nvPr/>
        </p:nvSpPr>
        <p:spPr>
          <a:xfrm>
            <a:off x="1179109" y="6933834"/>
            <a:ext cx="1585690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CyAN</a:t>
            </a:r>
            <a:r>
              <a:rPr lang="en-US" dirty="0"/>
              <a:t> </a:t>
            </a:r>
            <a:r>
              <a:rPr lang="en-US" dirty="0" err="1"/>
              <a:t>GeoTIFF</a:t>
            </a:r>
            <a:endParaRPr lang="en-US" dirty="0"/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F98DAF53-7274-104F-83D8-37B2906D70B9}"/>
              </a:ext>
            </a:extLst>
          </p:cNvPr>
          <p:cNvSpPr/>
          <p:nvPr/>
        </p:nvSpPr>
        <p:spPr>
          <a:xfrm>
            <a:off x="4013790" y="4614535"/>
            <a:ext cx="1373005" cy="606056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SEADAS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99E573-47E2-5E4F-9AC3-2408B1AC0E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245" y="3827045"/>
            <a:ext cx="3106789" cy="3106789"/>
          </a:xfrm>
          <a:prstGeom prst="rect">
            <a:avLst/>
          </a:prstGeom>
        </p:spPr>
      </p:pic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87AC52FA-1159-CD44-A760-6CA89E6E15DF}"/>
              </a:ext>
            </a:extLst>
          </p:cNvPr>
          <p:cNvSpPr txBox="1">
            <a:spLocks/>
          </p:cNvSpPr>
          <p:nvPr/>
        </p:nvSpPr>
        <p:spPr>
          <a:xfrm>
            <a:off x="4270283" y="487686"/>
            <a:ext cx="5420369" cy="3645903"/>
          </a:xfrm>
          <a:prstGeom prst="rect">
            <a:avLst/>
          </a:prstGeom>
        </p:spPr>
        <p:txBody>
          <a:bodyPr vert="horz" lIns="96624" tIns="48312" rIns="96624" bIns="48312" rtlCol="0">
            <a:normAutofit fontScale="70000" lnSpcReduction="20000"/>
          </a:bodyPr>
          <a:lstStyle>
            <a:lvl1pPr marL="362341" indent="-362341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1pPr>
            <a:lvl2pPr marL="785070" indent="-301951" algn="l" defTabSz="483120" rtl="0" eaLnBrk="1" latinLnBrk="0" hangingPunct="1">
              <a:spcBef>
                <a:spcPct val="20000"/>
              </a:spcBef>
              <a:buFont typeface="Wingdings" charset="2"/>
              <a:buChar char="Ø"/>
              <a:defRPr sz="16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2pPr>
            <a:lvl3pPr marL="1207801" indent="-241559" algn="l" defTabSz="483120" rtl="0" eaLnBrk="1" latinLnBrk="0" hangingPunct="1">
              <a:spcBef>
                <a:spcPct val="20000"/>
              </a:spcBef>
              <a:buFont typeface="Courier New"/>
              <a:buChar char="o"/>
              <a:defRPr sz="15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3pPr>
            <a:lvl4pPr marL="1690923" indent="-241559" algn="l" defTabSz="483120" rtl="0" eaLnBrk="1" latinLnBrk="0" hangingPunct="1">
              <a:spcBef>
                <a:spcPct val="20000"/>
              </a:spcBef>
              <a:buFont typeface="Arial"/>
              <a:buChar char="–"/>
              <a:defRPr sz="14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4pPr>
            <a:lvl5pPr marL="2174041" indent="-241559" algn="l" defTabSz="483120" rtl="0" eaLnBrk="1" latinLnBrk="0" hangingPunct="1">
              <a:spcBef>
                <a:spcPct val="20000"/>
              </a:spcBef>
              <a:buFont typeface="Arial"/>
              <a:buChar char="»"/>
              <a:defRPr sz="13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5pPr>
            <a:lvl6pPr marL="2657163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0284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23403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06524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140000"/>
              </a:lnSpc>
            </a:pPr>
            <a:r>
              <a:rPr lang="en-US" sz="2300" dirty="0"/>
              <a:t>Obtaining statistical information</a:t>
            </a:r>
          </a:p>
          <a:p>
            <a:pPr lvl="1">
              <a:lnSpc>
                <a:spcPct val="140000"/>
              </a:lnSpc>
            </a:pPr>
            <a:r>
              <a:rPr lang="en-US" sz="2300" dirty="0"/>
              <a:t>Trending data over time</a:t>
            </a:r>
          </a:p>
          <a:p>
            <a:pPr lvl="1">
              <a:lnSpc>
                <a:spcPct val="140000"/>
              </a:lnSpc>
            </a:pPr>
            <a:r>
              <a:rPr lang="en-US" sz="2300" dirty="0"/>
              <a:t>Comparing data and algorithms</a:t>
            </a:r>
          </a:p>
          <a:p>
            <a:pPr lvl="1">
              <a:lnSpc>
                <a:spcPct val="140000"/>
              </a:lnSpc>
            </a:pPr>
            <a:r>
              <a:rPr lang="en-US" sz="2300" dirty="0"/>
              <a:t>Incorporating ancillary data </a:t>
            </a:r>
            <a:r>
              <a:rPr lang="en-US" sz="2300" dirty="0">
                <a:solidFill>
                  <a:srgbClr val="E46C0A"/>
                </a:solidFill>
              </a:rPr>
              <a:t>(NCEP, OMI, TOMS, etc.)</a:t>
            </a:r>
          </a:p>
          <a:p>
            <a:pPr lvl="1">
              <a:lnSpc>
                <a:spcPct val="140000"/>
              </a:lnSpc>
            </a:pPr>
            <a:r>
              <a:rPr lang="en-US" sz="2300" dirty="0"/>
              <a:t>Incorporating field measurement data </a:t>
            </a:r>
          </a:p>
          <a:p>
            <a:pPr marL="483119" lvl="1" indent="0">
              <a:lnSpc>
                <a:spcPct val="140000"/>
              </a:lnSpc>
              <a:buNone/>
            </a:pPr>
            <a:r>
              <a:rPr lang="en-US" sz="2300" dirty="0">
                <a:solidFill>
                  <a:srgbClr val="E46C0A"/>
                </a:solidFill>
              </a:rPr>
              <a:t>	(NASA OB.DAAC </a:t>
            </a:r>
            <a:r>
              <a:rPr lang="en-US" sz="2300" dirty="0" err="1">
                <a:solidFill>
                  <a:srgbClr val="E46C0A"/>
                </a:solidFill>
              </a:rPr>
              <a:t>SeaBASS</a:t>
            </a:r>
            <a:r>
              <a:rPr lang="en-US" sz="2300" dirty="0">
                <a:solidFill>
                  <a:srgbClr val="E46C0A"/>
                </a:solidFill>
              </a:rPr>
              <a:t>)</a:t>
            </a:r>
          </a:p>
          <a:p>
            <a:pPr lvl="1">
              <a:lnSpc>
                <a:spcPct val="140000"/>
              </a:lnSpc>
            </a:pPr>
            <a:r>
              <a:rPr lang="en-US" sz="2300" dirty="0"/>
              <a:t>Producing RGB True Color imagery</a:t>
            </a:r>
          </a:p>
          <a:p>
            <a:pPr lvl="1">
              <a:lnSpc>
                <a:spcPct val="140000"/>
              </a:lnSpc>
            </a:pPr>
            <a:r>
              <a:rPr lang="en-US" sz="2300" dirty="0"/>
              <a:t>Exporting data compatible with external software </a:t>
            </a:r>
          </a:p>
          <a:p>
            <a:pPr marL="966242" lvl="2" indent="0">
              <a:lnSpc>
                <a:spcPct val="140000"/>
              </a:lnSpc>
              <a:buNone/>
            </a:pPr>
            <a:r>
              <a:rPr lang="en-US" sz="2300" dirty="0">
                <a:solidFill>
                  <a:srgbClr val="E46C0A"/>
                </a:solidFill>
              </a:rPr>
              <a:t>(</a:t>
            </a:r>
            <a:r>
              <a:rPr lang="en-US" sz="2300" dirty="0" err="1">
                <a:solidFill>
                  <a:srgbClr val="E46C0A"/>
                </a:solidFill>
              </a:rPr>
              <a:t>GeoTIFF</a:t>
            </a:r>
            <a:r>
              <a:rPr lang="en-US" sz="2300" dirty="0">
                <a:solidFill>
                  <a:srgbClr val="E46C0A"/>
                </a:solidFill>
              </a:rPr>
              <a:t>, </a:t>
            </a:r>
            <a:r>
              <a:rPr lang="en-US" sz="2300" dirty="0" err="1">
                <a:solidFill>
                  <a:srgbClr val="E46C0A"/>
                </a:solidFill>
              </a:rPr>
              <a:t>NetCDF</a:t>
            </a:r>
            <a:r>
              <a:rPr lang="en-US" sz="2300" dirty="0">
                <a:solidFill>
                  <a:srgbClr val="E46C0A"/>
                </a:solidFill>
              </a:rPr>
              <a:t>, etc.)</a:t>
            </a:r>
            <a:endParaRPr lang="en-US" sz="23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CA75F-4E9E-4C46-B250-74B8FDA41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997DE74-8803-F045-8745-8666153FCF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00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95"/>
    </mc:Choice>
    <mc:Fallback xmlns="">
      <p:transition spd="slow" advTm="58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50F9B0-E00D-4140-8D2A-05F8081A9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CyAN</a:t>
            </a:r>
            <a:r>
              <a:rPr lang="en-US" dirty="0"/>
              <a:t> Products: True Color and CI imagery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357E83-BACB-834D-B7EA-BA3B3DA99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396D0F4-5447-0744-831D-EECE10DF32FE}"/>
              </a:ext>
            </a:extLst>
          </p:cNvPr>
          <p:cNvGrpSpPr/>
          <p:nvPr/>
        </p:nvGrpSpPr>
        <p:grpSpPr>
          <a:xfrm>
            <a:off x="4384352" y="667631"/>
            <a:ext cx="4665357" cy="3426110"/>
            <a:chOff x="5119998" y="345820"/>
            <a:chExt cx="3887180" cy="2671363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3FD5CAED-0E45-CD4D-BAA5-D68A7AE242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19998" y="345820"/>
              <a:ext cx="3887180" cy="2671363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9638B04-B4E9-EF4A-AF05-E4DF397C7143}"/>
                </a:ext>
              </a:extLst>
            </p:cNvPr>
            <p:cNvSpPr/>
            <p:nvPr/>
          </p:nvSpPr>
          <p:spPr>
            <a:xfrm>
              <a:off x="5179933" y="345820"/>
              <a:ext cx="1145250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/>
                <a:t>Satellite </a:t>
              </a:r>
            </a:p>
            <a:p>
              <a:r>
                <a:rPr lang="en-US" sz="1600" dirty="0"/>
                <a:t>True Color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02BD8AF-AEBE-0C40-B59F-FA50E03A40A2}"/>
              </a:ext>
            </a:extLst>
          </p:cNvPr>
          <p:cNvGrpSpPr/>
          <p:nvPr/>
        </p:nvGrpSpPr>
        <p:grpSpPr>
          <a:xfrm>
            <a:off x="4382430" y="3609891"/>
            <a:ext cx="4667280" cy="3365909"/>
            <a:chOff x="5118396" y="3074633"/>
            <a:chExt cx="3888782" cy="262442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8AB901A-23D3-0949-9A84-B95476A624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18396" y="3074633"/>
              <a:ext cx="3888782" cy="262442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62FCAF5-34ED-3844-BCA5-9F5836BFF452}"/>
                </a:ext>
              </a:extLst>
            </p:cNvPr>
            <p:cNvSpPr/>
            <p:nvPr/>
          </p:nvSpPr>
          <p:spPr>
            <a:xfrm>
              <a:off x="5179932" y="3105038"/>
              <a:ext cx="1018227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/>
                <a:t>CI Image</a:t>
              </a:r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449CE578-13F6-614E-B8FF-29DF7F38FD29}"/>
              </a:ext>
            </a:extLst>
          </p:cNvPr>
          <p:cNvSpPr/>
          <p:nvPr/>
        </p:nvSpPr>
        <p:spPr>
          <a:xfrm>
            <a:off x="87867" y="839901"/>
            <a:ext cx="4332451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Cyanobacteria Assessment Network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Products: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True Color and CI imagery available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Areas with no data, land, and cloud cover are flagged where: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DN =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0 indicate below threshold CI detection limits (dark grey color)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1-253 are data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254 is land 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255 are no data (black pixels (e.g., a cloudy pixel))</a:t>
            </a:r>
          </a:p>
          <a:p>
            <a:pPr marL="284163" lvl="1" indent="0">
              <a:buNone/>
            </a:pPr>
            <a:endParaRPr lang="en-US" sz="12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0E3948-B1BC-574C-817C-D03BAE39FB28}"/>
              </a:ext>
            </a:extLst>
          </p:cNvPr>
          <p:cNvSpPr txBox="1"/>
          <p:nvPr/>
        </p:nvSpPr>
        <p:spPr>
          <a:xfrm>
            <a:off x="7929026" y="4381623"/>
            <a:ext cx="1378653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Below detection</a:t>
            </a:r>
          </a:p>
          <a:p>
            <a:r>
              <a:rPr lang="en-US" dirty="0"/>
              <a:t>Dark grey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8908C5-2678-6B47-BCD8-443FF0B76EB4}"/>
              </a:ext>
            </a:extLst>
          </p:cNvPr>
          <p:cNvSpPr txBox="1"/>
          <p:nvPr/>
        </p:nvSpPr>
        <p:spPr>
          <a:xfrm>
            <a:off x="8643329" y="3007494"/>
            <a:ext cx="137865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 data</a:t>
            </a:r>
          </a:p>
          <a:p>
            <a:r>
              <a:rPr lang="en-US" dirty="0"/>
              <a:t>Black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AF225A-3B3E-E84F-8CF0-E4356CA56EF7}"/>
              </a:ext>
            </a:extLst>
          </p:cNvPr>
          <p:cNvCxnSpPr>
            <a:cxnSpLocks/>
          </p:cNvCxnSpPr>
          <p:nvPr/>
        </p:nvCxnSpPr>
        <p:spPr>
          <a:xfrm flipH="1">
            <a:off x="9079825" y="3503058"/>
            <a:ext cx="280489" cy="213665"/>
          </a:xfrm>
          <a:prstGeom prst="straightConnector1">
            <a:avLst/>
          </a:prstGeom>
          <a:ln w="34925"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9B5BA87-F75E-F046-9061-229B269A69CC}"/>
              </a:ext>
            </a:extLst>
          </p:cNvPr>
          <p:cNvCxnSpPr>
            <a:cxnSpLocks/>
          </p:cNvCxnSpPr>
          <p:nvPr/>
        </p:nvCxnSpPr>
        <p:spPr>
          <a:xfrm flipV="1">
            <a:off x="8557915" y="4102442"/>
            <a:ext cx="60436" cy="381876"/>
          </a:xfrm>
          <a:prstGeom prst="straightConnector1">
            <a:avLst/>
          </a:prstGeom>
          <a:ln w="34925"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724AAFD4-14EA-5E48-AE63-72F26614909F}"/>
              </a:ext>
            </a:extLst>
          </p:cNvPr>
          <p:cNvPicPr/>
          <p:nvPr/>
        </p:nvPicPr>
        <p:blipFill>
          <a:blip r:embed="rId6"/>
          <a:stretch/>
        </p:blipFill>
        <p:spPr>
          <a:xfrm>
            <a:off x="46793" y="539616"/>
            <a:ext cx="1652698" cy="749993"/>
          </a:xfrm>
          <a:prstGeom prst="rect">
            <a:avLst/>
          </a:prstGeom>
          <a:ln>
            <a:noFill/>
          </a:ln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B27E369-CDBD-8941-ADE0-AFAB22731B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4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675"/>
    </mc:Choice>
    <mc:Fallback xmlns="">
      <p:transition spd="slow" advTm="93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50F9B0-E00D-4140-8D2A-05F8081A9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CyAN</a:t>
            </a:r>
            <a:r>
              <a:rPr lang="en-US" dirty="0"/>
              <a:t> Products: True Color and CI imagery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357E83-BACB-834D-B7EA-BA3B3DA99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9CE578-13F6-614E-B8FF-29DF7F38FD29}"/>
              </a:ext>
            </a:extLst>
          </p:cNvPr>
          <p:cNvSpPr/>
          <p:nvPr/>
        </p:nvSpPr>
        <p:spPr>
          <a:xfrm>
            <a:off x="49978" y="820934"/>
            <a:ext cx="3686143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Color Palette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Areas with no data, land, and cloud cover are flagged where: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DN =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0 indicate below threshold CI detection limits (dark grey color)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1-253 are data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254 is land 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255 are no data (black pixels (e.g., a cloudy pixel))</a:t>
            </a:r>
          </a:p>
          <a:p>
            <a:pPr marL="284163" lvl="1" indent="0">
              <a:buNone/>
            </a:pPr>
            <a:endParaRPr lang="en-US" sz="16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convert Digital Number (DN) to cells/ml: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CI_cyano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= 10^(3.0 / 250.0 * DN - 4.2)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Cyano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Abundance (cells/mL)=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CI_cyano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*1.0E+8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388F89D-5FFD-864D-9EDB-ADFF620F18E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900217" y="2099853"/>
            <a:ext cx="3686143" cy="378400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A596863-1740-784E-9893-273319CA69A7}"/>
              </a:ext>
            </a:extLst>
          </p:cNvPr>
          <p:cNvSpPr txBox="1"/>
          <p:nvPr/>
        </p:nvSpPr>
        <p:spPr>
          <a:xfrm>
            <a:off x="4765789" y="6428704"/>
            <a:ext cx="3785395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Range ~10,000 to 7,000,000 cells/ml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ABCB3-64DD-A046-9D0E-6633AC0C858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700984" y="1237623"/>
            <a:ext cx="2689542" cy="4918658"/>
          </a:xfrm>
          <a:prstGeom prst="rect">
            <a:avLst/>
          </a:prstGeom>
          <a:ln w="1270">
            <a:solidFill>
              <a:schemeClr val="tx1"/>
            </a:solidFill>
          </a:ln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C8821A3-4B90-EC43-BDD6-F1E99ECDAB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E6D04E-E8E3-2B42-A80F-26B47F1A9744}"/>
              </a:ext>
            </a:extLst>
          </p:cNvPr>
          <p:cNvSpPr txBox="1"/>
          <p:nvPr/>
        </p:nvSpPr>
        <p:spPr>
          <a:xfrm>
            <a:off x="130629" y="4191990"/>
            <a:ext cx="184731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35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711"/>
    </mc:Choice>
    <mc:Fallback xmlns="">
      <p:transition spd="slow" advTm="74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Interpreting File Names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1613E7A-26AC-364D-8B6E-EE52ED2E8167}"/>
              </a:ext>
            </a:extLst>
          </p:cNvPr>
          <p:cNvSpPr/>
          <p:nvPr/>
        </p:nvSpPr>
        <p:spPr>
          <a:xfrm>
            <a:off x="82192" y="560047"/>
            <a:ext cx="8955727" cy="33085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M20120642012070.L3m_7D_CYAN_CI_cyano_CYAN_CONUS_300m_5_2</a:t>
            </a:r>
            <a:br>
              <a:rPr lang="en-US" dirty="0"/>
            </a:br>
            <a:br>
              <a:rPr lang="en-US" dirty="0"/>
            </a:br>
            <a:r>
              <a:rPr lang="en-US" dirty="0"/>
              <a:t>M=MERIS sensor. (more recent data has L for OLCI)</a:t>
            </a:r>
            <a:br>
              <a:rPr lang="en-US" dirty="0"/>
            </a:br>
            <a:r>
              <a:rPr lang="en-US" dirty="0"/>
              <a:t>20120642012070= YYYYDDDYYYYDDD: 2012 calendar day 064 to 2012 calendar day 070</a:t>
            </a:r>
            <a:br>
              <a:rPr lang="en-US" dirty="0"/>
            </a:br>
            <a:r>
              <a:rPr lang="en-US" dirty="0"/>
              <a:t>L3m is the satellite processing level</a:t>
            </a:r>
            <a:br>
              <a:rPr lang="en-US" dirty="0"/>
            </a:br>
            <a:r>
              <a:rPr lang="en-US" dirty="0"/>
              <a:t>7D=7 day composite</a:t>
            </a:r>
            <a:br>
              <a:rPr lang="en-US" dirty="0"/>
            </a:br>
            <a:r>
              <a:rPr lang="en-US" dirty="0" err="1"/>
              <a:t>CYAN_project</a:t>
            </a:r>
            <a:r>
              <a:rPr lang="en-US" dirty="0"/>
              <a:t> identifier</a:t>
            </a:r>
          </a:p>
          <a:p>
            <a:r>
              <a:rPr lang="en-US" dirty="0" err="1"/>
              <a:t>CI_cyano</a:t>
            </a:r>
            <a:r>
              <a:rPr lang="en-US" dirty="0"/>
              <a:t> Product ID</a:t>
            </a:r>
            <a:br>
              <a:rPr lang="en-US" dirty="0"/>
            </a:br>
            <a:r>
              <a:rPr lang="en-US" dirty="0"/>
              <a:t>300m=pixel resolution</a:t>
            </a:r>
            <a:br>
              <a:rPr lang="en-US" dirty="0"/>
            </a:br>
            <a:r>
              <a:rPr lang="en-US" dirty="0"/>
              <a:t>5=tile column</a:t>
            </a:r>
            <a:br>
              <a:rPr lang="en-US" dirty="0"/>
            </a:br>
            <a:r>
              <a:rPr lang="en-US" dirty="0"/>
              <a:t>2=tile row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193451-37B5-5043-A166-A5EE48EA2CF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20"/>
          <a:stretch/>
        </p:blipFill>
        <p:spPr>
          <a:xfrm>
            <a:off x="2445480" y="2130654"/>
            <a:ext cx="7155720" cy="4845147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BF4385-B8CD-6A43-8C88-C54FFF9C7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2E7B8E-7C76-7444-9CE8-439CD60FF817}"/>
              </a:ext>
            </a:extLst>
          </p:cNvPr>
          <p:cNvSpPr/>
          <p:nvPr/>
        </p:nvSpPr>
        <p:spPr>
          <a:xfrm>
            <a:off x="5704114" y="3004457"/>
            <a:ext cx="844732" cy="809897"/>
          </a:xfrm>
          <a:prstGeom prst="rect">
            <a:avLst/>
          </a:prstGeom>
          <a:noFill/>
          <a:ln w="63500"/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47BFA5B-A3B9-0149-AA3F-C338C7BE47A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3369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805"/>
    </mc:Choice>
    <mc:Fallback xmlns="">
      <p:transition spd="slow" advTm="99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Alaska Tiles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1613E7A-26AC-364D-8B6E-EE52ED2E8167}"/>
              </a:ext>
            </a:extLst>
          </p:cNvPr>
          <p:cNvSpPr/>
          <p:nvPr/>
        </p:nvSpPr>
        <p:spPr>
          <a:xfrm>
            <a:off x="82192" y="560047"/>
            <a:ext cx="8955727" cy="96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L2020118.L3m_DAY_CYANAK_CI_cyano_CYAN_AK_300m.tgz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Alaska Tiles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BF4385-B8CD-6A43-8C88-C54FFF9C7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2EB22F-41FF-354A-8835-78430D0B034F}"/>
              </a:ext>
            </a:extLst>
          </p:cNvPr>
          <p:cNvPicPr/>
          <p:nvPr/>
        </p:nvPicPr>
        <p:blipFill>
          <a:blip r:embed="rId4"/>
          <a:srcRect/>
          <a:stretch/>
        </p:blipFill>
        <p:spPr bwMode="auto">
          <a:xfrm>
            <a:off x="1141553" y="1514159"/>
            <a:ext cx="6243985" cy="50413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5107F4D-7409-6A48-8C8B-C3BEA210F7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60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18"/>
    </mc:Choice>
    <mc:Fallback xmlns="">
      <p:transition spd="slow" advTm="235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1F5DAF-2E3A-134C-AE8D-B270F5D98F00}"/>
              </a:ext>
            </a:extLst>
          </p:cNvPr>
          <p:cNvSpPr txBox="1"/>
          <p:nvPr/>
        </p:nvSpPr>
        <p:spPr>
          <a:xfrm>
            <a:off x="0" y="1500667"/>
            <a:ext cx="1546870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you see when you open </a:t>
            </a:r>
            <a:r>
              <a:rPr lang="en-US" dirty="0" err="1"/>
              <a:t>SeaDAS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6E4C25-A631-AA44-9515-1D06B9A53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2364C8-156A-FD4B-8F88-73BDBA3880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3676" y="943173"/>
            <a:ext cx="8077524" cy="531677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DAD647A-081A-244C-A3CC-58B0D9FCC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58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38"/>
    </mc:Choice>
    <mc:Fallback xmlns="">
      <p:transition spd="slow" advTm="13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6E4C25-A631-AA44-9515-1D06B9A53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2364C8-156A-FD4B-8F88-73BDBA3880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3326" y="943173"/>
            <a:ext cx="8028688" cy="52846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75B264-19F8-294F-9618-CCFB2A006B5E}"/>
              </a:ext>
            </a:extLst>
          </p:cNvPr>
          <p:cNvSpPr txBox="1"/>
          <p:nvPr/>
        </p:nvSpPr>
        <p:spPr>
          <a:xfrm>
            <a:off x="53557" y="1650991"/>
            <a:ext cx="1528107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 open files</a:t>
            </a:r>
          </a:p>
          <a:p>
            <a:endParaRPr lang="en-US" dirty="0"/>
          </a:p>
          <a:p>
            <a:r>
              <a:rPr lang="en-US" dirty="0"/>
              <a:t>Click on File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4AA76AB-7EE4-FD44-B5C5-9F4E620DD290}"/>
              </a:ext>
            </a:extLst>
          </p:cNvPr>
          <p:cNvSpPr/>
          <p:nvPr/>
        </p:nvSpPr>
        <p:spPr>
          <a:xfrm>
            <a:off x="1775535" y="943173"/>
            <a:ext cx="355106" cy="388477"/>
          </a:xfrm>
          <a:prstGeom prst="ellipse">
            <a:avLst/>
          </a:prstGeom>
          <a:noFill/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78FF062-D5AB-DB45-93BC-570C02C58F41}"/>
              </a:ext>
            </a:extLst>
          </p:cNvPr>
          <p:cNvCxnSpPr/>
          <p:nvPr/>
        </p:nvCxnSpPr>
        <p:spPr>
          <a:xfrm flipV="1">
            <a:off x="1047565" y="1358283"/>
            <a:ext cx="301841" cy="221942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DE434FF-C5BD-A14F-AC41-074CD8F054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079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28"/>
    </mc:Choice>
    <mc:Fallback xmlns="">
      <p:transition spd="slow" advTm="12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6EA5DC-0392-2545-ACD8-D77BFD0A45D3}"/>
              </a:ext>
            </a:extLst>
          </p:cNvPr>
          <p:cNvSpPr txBox="1"/>
          <p:nvPr/>
        </p:nvSpPr>
        <p:spPr>
          <a:xfrm>
            <a:off x="0" y="1224221"/>
            <a:ext cx="139976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Open files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9DED7D7-D350-DD42-9F5D-B9FC764EEAD4}"/>
              </a:ext>
            </a:extLst>
          </p:cNvPr>
          <p:cNvGrpSpPr/>
          <p:nvPr/>
        </p:nvGrpSpPr>
        <p:grpSpPr>
          <a:xfrm>
            <a:off x="2029724" y="605793"/>
            <a:ext cx="7229726" cy="6539292"/>
            <a:chOff x="2029724" y="605793"/>
            <a:chExt cx="7229726" cy="653929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2C2CC4B-A65F-A24D-8C6D-14E3FB22C3B6}"/>
                </a:ext>
              </a:extLst>
            </p:cNvPr>
            <p:cNvSpPr/>
            <p:nvPr/>
          </p:nvSpPr>
          <p:spPr>
            <a:xfrm>
              <a:off x="2029724" y="605793"/>
              <a:ext cx="7178074" cy="6539292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D85CB68-400C-0F4C-95FF-DF84FE9CBA5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61618" y="1237005"/>
              <a:ext cx="7197832" cy="5276867"/>
            </a:xfrm>
            <a:prstGeom prst="rect">
              <a:avLst/>
            </a:prstGeom>
          </p:spPr>
        </p:pic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3D9097-6AE1-4040-8680-F9F83717A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382F513-497E-8145-9500-1B6A545248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240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09"/>
    </mc:Choice>
    <mc:Fallback xmlns="">
      <p:transition spd="slow" advTm="10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62FA71-F1BC-224C-A840-0FEA5AE92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6717B2-72FD-6F4D-9AD5-973A3177B6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016" y="621793"/>
            <a:ext cx="8408095" cy="6185394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FA7FF5D-C5B0-0342-9A64-6E104E531F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67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467"/>
    </mc:Choice>
    <mc:Fallback xmlns="">
      <p:transition spd="slow" advTm="454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D20AC9-4BAD-8149-A4F0-F036307C7F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82" r="13375" b="5951"/>
          <a:stretch/>
        </p:blipFill>
        <p:spPr>
          <a:xfrm>
            <a:off x="1629103" y="817284"/>
            <a:ext cx="7898525" cy="52787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CC6E3D-70F1-7D47-A0F5-0D69215779B6}"/>
              </a:ext>
            </a:extLst>
          </p:cNvPr>
          <p:cNvSpPr txBox="1"/>
          <p:nvPr/>
        </p:nvSpPr>
        <p:spPr>
          <a:xfrm>
            <a:off x="105104" y="1413407"/>
            <a:ext cx="1399768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Save as a BEAM-DIMAP file.</a:t>
            </a:r>
          </a:p>
          <a:p>
            <a:endParaRPr lang="en-US" dirty="0"/>
          </a:p>
          <a:p>
            <a:r>
              <a:rPr lang="en-US" dirty="0" err="1"/>
              <a:t>GeoTIFFs</a:t>
            </a:r>
            <a:r>
              <a:rPr lang="en-US" dirty="0"/>
              <a:t> can be a bit difficult to work with in </a:t>
            </a:r>
            <a:r>
              <a:rPr lang="en-US" dirty="0" err="1"/>
              <a:t>SeaDAS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68BD640-F006-1B4D-AEC0-C76BB4C7B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690F961-2E93-B94A-ACE9-1C48B5449E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87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35"/>
    </mc:Choice>
    <mc:Fallback xmlns="">
      <p:transition spd="slow" advTm="288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BA3F9C-9732-1345-B937-F6BE595CE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ABCF760-CA4E-8B4C-8CCA-C308C05E41EA}"/>
              </a:ext>
            </a:extLst>
          </p:cNvPr>
          <p:cNvGrpSpPr/>
          <p:nvPr/>
        </p:nvGrpSpPr>
        <p:grpSpPr>
          <a:xfrm>
            <a:off x="1366345" y="788276"/>
            <a:ext cx="8234855" cy="5873534"/>
            <a:chOff x="1366345" y="788276"/>
            <a:chExt cx="8234855" cy="5873534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27CE05C-5044-1E43-8093-92B7B3DF8768}"/>
                </a:ext>
              </a:extLst>
            </p:cNvPr>
            <p:cNvGrpSpPr/>
            <p:nvPr/>
          </p:nvGrpSpPr>
          <p:grpSpPr>
            <a:xfrm>
              <a:off x="1366345" y="788276"/>
              <a:ext cx="8234855" cy="5873534"/>
              <a:chOff x="1366345" y="788276"/>
              <a:chExt cx="8234855" cy="5873534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9920BD24-085D-8645-9CE4-E97E2FD2D0B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66345" y="788276"/>
                <a:ext cx="8234855" cy="5873534"/>
              </a:xfrm>
              <a:prstGeom prst="rect">
                <a:avLst/>
              </a:prstGeom>
            </p:spPr>
          </p:pic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ECD20AC9-4BAD-8149-A4F0-F036307C7FE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0738" t="36458" r="46785" b="40552"/>
              <a:stretch/>
            </p:blipFill>
            <p:spPr>
              <a:xfrm>
                <a:off x="4109544" y="3404477"/>
                <a:ext cx="3510456" cy="1397877"/>
              </a:xfrm>
              <a:prstGeom prst="rect">
                <a:avLst/>
              </a:prstGeom>
            </p:spPr>
          </p:pic>
        </p:grp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D300CA6-D2F7-884C-AC47-CA3D43F74AFA}"/>
                </a:ext>
              </a:extLst>
            </p:cNvPr>
            <p:cNvSpPr/>
            <p:nvPr/>
          </p:nvSpPr>
          <p:spPr>
            <a:xfrm>
              <a:off x="1366345" y="2353236"/>
              <a:ext cx="2143337" cy="10512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C4AF70A-A959-8E41-93A1-A8557E1240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73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65"/>
    </mc:Choice>
    <mc:Fallback xmlns="">
      <p:transition spd="slow" advTm="25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EE8966-79CF-7D4A-B14E-E35EF4484923}"/>
              </a:ext>
            </a:extLst>
          </p:cNvPr>
          <p:cNvSpPr txBox="1"/>
          <p:nvPr/>
        </p:nvSpPr>
        <p:spPr>
          <a:xfrm>
            <a:off x="0" y="1434428"/>
            <a:ext cx="163961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Session Save</a:t>
            </a:r>
          </a:p>
          <a:p>
            <a:endParaRPr lang="en-US" dirty="0"/>
          </a:p>
          <a:p>
            <a:r>
              <a:rPr lang="en-US" dirty="0"/>
              <a:t>Return to your work as you left it. 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48DE582-0340-BA45-B38C-542479CC5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</a:t>
            </a:fld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9462948-01FF-4A4E-8752-B31C7329D9B2}"/>
              </a:ext>
            </a:extLst>
          </p:cNvPr>
          <p:cNvGrpSpPr/>
          <p:nvPr/>
        </p:nvGrpSpPr>
        <p:grpSpPr>
          <a:xfrm>
            <a:off x="1744717" y="988795"/>
            <a:ext cx="7777655" cy="5475068"/>
            <a:chOff x="1744717" y="988795"/>
            <a:chExt cx="7777655" cy="54750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10CB95D-6436-EC4D-A4B7-162C663A30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766" r="20087" b="8937"/>
            <a:stretch/>
          </p:blipFill>
          <p:spPr>
            <a:xfrm>
              <a:off x="1744717" y="988795"/>
              <a:ext cx="7777655" cy="5475068"/>
            </a:xfrm>
            <a:prstGeom prst="rect">
              <a:avLst/>
            </a:prstGeom>
          </p:spPr>
        </p:pic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6DD312D2-F26A-054C-8C73-2DE9770C196F}"/>
                </a:ext>
              </a:extLst>
            </p:cNvPr>
            <p:cNvSpPr/>
            <p:nvPr/>
          </p:nvSpPr>
          <p:spPr>
            <a:xfrm>
              <a:off x="1758163" y="2971801"/>
              <a:ext cx="2007013" cy="309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02BB3C-D652-EB46-AB93-72AD0ACC60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09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16"/>
    </mc:Choice>
    <mc:Fallback xmlns="">
      <p:transition spd="slow" advTm="30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D20AC9-4BAD-8149-A4F0-F036307C7F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0825" y="909584"/>
            <a:ext cx="7480375" cy="54960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ED0703-CEEB-3C42-A4F9-6B5DC7BDF487}"/>
              </a:ext>
            </a:extLst>
          </p:cNvPr>
          <p:cNvSpPr txBox="1"/>
          <p:nvPr/>
        </p:nvSpPr>
        <p:spPr>
          <a:xfrm>
            <a:off x="12683" y="877918"/>
            <a:ext cx="2202065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Data is in the </a:t>
            </a:r>
            <a:r>
              <a:rPr lang="en-US" sz="1400" dirty="0" err="1"/>
              <a:t>Rasters</a:t>
            </a:r>
            <a:r>
              <a:rPr lang="en-US" sz="1400" dirty="0"/>
              <a:t> folder.</a:t>
            </a:r>
          </a:p>
          <a:p>
            <a:endParaRPr lang="en-US" sz="1600" dirty="0"/>
          </a:p>
          <a:p>
            <a:r>
              <a:rPr lang="en-US" sz="1200" dirty="0"/>
              <a:t>Once you open an image lots of GUI tools are available on the tool bar</a:t>
            </a:r>
          </a:p>
          <a:p>
            <a:endParaRPr lang="en-US" sz="1600" dirty="0"/>
          </a:p>
          <a:p>
            <a:r>
              <a:rPr lang="en-US" sz="1400" dirty="0"/>
              <a:t>band_1 uses digital numbers</a:t>
            </a:r>
          </a:p>
          <a:p>
            <a:endParaRPr lang="en-US" sz="1400" dirty="0"/>
          </a:p>
          <a:p>
            <a:pPr lvl="0"/>
            <a:r>
              <a:rPr lang="en-US" sz="1400" dirty="0"/>
              <a:t>Digital numbers</a:t>
            </a:r>
          </a:p>
          <a:p>
            <a:pPr lvl="0"/>
            <a:r>
              <a:rPr lang="en-US" sz="1400" dirty="0"/>
              <a:t>0 below CI detection 	(dark grey)</a:t>
            </a:r>
          </a:p>
          <a:p>
            <a:pPr lvl="0"/>
            <a:r>
              <a:rPr lang="en-US" sz="1400" dirty="0"/>
              <a:t>1-253 are data</a:t>
            </a:r>
          </a:p>
          <a:p>
            <a:pPr lvl="0"/>
            <a:r>
              <a:rPr lang="en-US" sz="1400" dirty="0"/>
              <a:t>254 is land </a:t>
            </a:r>
          </a:p>
          <a:p>
            <a:pPr lvl="0"/>
            <a:r>
              <a:rPr lang="en-US" sz="1400" dirty="0"/>
              <a:t>255 are no data (e.g., a cloud)</a:t>
            </a:r>
          </a:p>
          <a:p>
            <a:endParaRPr 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30E1DC-718D-334E-9BBC-12867A8EC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8743A8-37A0-0149-A218-98963D937ED7}"/>
              </a:ext>
            </a:extLst>
          </p:cNvPr>
          <p:cNvSpPr txBox="1"/>
          <p:nvPr/>
        </p:nvSpPr>
        <p:spPr>
          <a:xfrm>
            <a:off x="0" y="499071"/>
            <a:ext cx="2450864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Opening a </a:t>
            </a:r>
            <a:r>
              <a:rPr lang="en-US" dirty="0" err="1"/>
              <a:t>CyAN</a:t>
            </a:r>
            <a:r>
              <a:rPr lang="en-US" dirty="0"/>
              <a:t> Image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6B68FD3-8239-324F-8CC1-424C72C06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36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488"/>
    </mc:Choice>
    <mc:Fallback xmlns="">
      <p:transition spd="slow" advTm="69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D20AC9-4BAD-8149-A4F0-F036307C7F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4830" y="921380"/>
            <a:ext cx="6773624" cy="52261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ED0703-CEEB-3C42-A4F9-6B5DC7BDF487}"/>
              </a:ext>
            </a:extLst>
          </p:cNvPr>
          <p:cNvSpPr txBox="1"/>
          <p:nvPr/>
        </p:nvSpPr>
        <p:spPr>
          <a:xfrm>
            <a:off x="27820" y="561492"/>
            <a:ext cx="23047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Zoom in.</a:t>
            </a:r>
          </a:p>
          <a:p>
            <a:endParaRPr 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BEB1A6-E111-D345-8D8F-6783E1552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572F3B7-B275-5C4B-BD14-E9F4558A9FCB}"/>
              </a:ext>
            </a:extLst>
          </p:cNvPr>
          <p:cNvSpPr/>
          <p:nvPr/>
        </p:nvSpPr>
        <p:spPr>
          <a:xfrm>
            <a:off x="3532118" y="6402457"/>
            <a:ext cx="329187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Next Step: Let’s switch from digital numbers to cell/ml</a:t>
            </a:r>
            <a:endParaRPr lang="en-US" sz="12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5417E5-77A6-3C4A-B87B-9B9C60A51940}"/>
              </a:ext>
            </a:extLst>
          </p:cNvPr>
          <p:cNvSpPr/>
          <p:nvPr/>
        </p:nvSpPr>
        <p:spPr>
          <a:xfrm>
            <a:off x="27820" y="5849831"/>
            <a:ext cx="240221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1400" dirty="0"/>
              <a:t>Digital numbers</a:t>
            </a:r>
          </a:p>
          <a:p>
            <a:pPr lvl="0"/>
            <a:r>
              <a:rPr lang="en-US" sz="1400" dirty="0"/>
              <a:t>0 below CI detection </a:t>
            </a:r>
          </a:p>
          <a:p>
            <a:pPr lvl="0"/>
            <a:r>
              <a:rPr lang="en-US" sz="1400" dirty="0"/>
              <a:t>1-253 are data</a:t>
            </a:r>
          </a:p>
          <a:p>
            <a:pPr lvl="0"/>
            <a:r>
              <a:rPr lang="en-US" sz="1400" dirty="0"/>
              <a:t>254 is land </a:t>
            </a:r>
          </a:p>
          <a:p>
            <a:pPr lvl="0"/>
            <a:r>
              <a:rPr lang="en-US" sz="1400" dirty="0"/>
              <a:t>255 are no data (black)</a:t>
            </a:r>
          </a:p>
          <a:p>
            <a:pPr lvl="0"/>
            <a:r>
              <a:rPr lang="en-US" sz="1400" dirty="0"/>
              <a:t>(e.g., a cloud)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29FD3D3-FE30-944B-AB8E-1796D8E9E6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D880727-91D9-084C-877B-1C7D236A0D2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4784" y="1127414"/>
            <a:ext cx="2599973" cy="446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535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240"/>
    </mc:Choice>
    <mc:Fallback xmlns="">
      <p:transition spd="slow" advTm="54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Math Band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ED0703-CEEB-3C42-A4F9-6B5DC7BDF487}"/>
              </a:ext>
            </a:extLst>
          </p:cNvPr>
          <p:cNvSpPr txBox="1"/>
          <p:nvPr/>
        </p:nvSpPr>
        <p:spPr>
          <a:xfrm>
            <a:off x="-42534" y="604007"/>
            <a:ext cx="2215283" cy="361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Math Band</a:t>
            </a:r>
          </a:p>
          <a:p>
            <a:endParaRPr lang="en-US" sz="1600" dirty="0"/>
          </a:p>
          <a:p>
            <a:r>
              <a:rPr lang="en-US" sz="1200" dirty="0"/>
              <a:t>Digital numbers (DN) can be converted to cyanobacteria abundance in cells/ml via:</a:t>
            </a:r>
          </a:p>
          <a:p>
            <a:r>
              <a:rPr lang="en-US" sz="1200" dirty="0"/>
              <a:t> </a:t>
            </a:r>
          </a:p>
          <a:p>
            <a:pPr lvl="0"/>
            <a:r>
              <a:rPr lang="en-US" sz="1050" dirty="0" err="1"/>
              <a:t>CI_cyano</a:t>
            </a:r>
            <a:r>
              <a:rPr lang="en-US" sz="1050" dirty="0"/>
              <a:t> = 10^(3.0/250 *DN - 4.2)</a:t>
            </a:r>
          </a:p>
          <a:p>
            <a:pPr lvl="0"/>
            <a:endParaRPr lang="en-US" sz="1050" dirty="0"/>
          </a:p>
          <a:p>
            <a:pPr lvl="0"/>
            <a:r>
              <a:rPr lang="en-US" sz="1200" dirty="0"/>
              <a:t>cyanobacteria abundance (cells/ml)= CI * 1.0E+8</a:t>
            </a:r>
          </a:p>
          <a:p>
            <a:endParaRPr lang="en-US" sz="1200" dirty="0"/>
          </a:p>
          <a:p>
            <a:r>
              <a:rPr lang="en-US" sz="1200" dirty="0"/>
              <a:t>The original equation </a:t>
            </a:r>
          </a:p>
          <a:p>
            <a:r>
              <a:rPr lang="en-US" sz="1200" dirty="0" err="1"/>
              <a:t>Cyano</a:t>
            </a:r>
            <a:r>
              <a:rPr lang="en-US" sz="1200" dirty="0"/>
              <a:t> </a:t>
            </a:r>
            <a:r>
              <a:rPr lang="en-US" sz="1200" dirty="0" err="1"/>
              <a:t>abudance</a:t>
            </a:r>
            <a:r>
              <a:rPr lang="en-US" sz="1200" dirty="0"/>
              <a:t> =</a:t>
            </a:r>
          </a:p>
          <a:p>
            <a:r>
              <a:rPr lang="en-US" sz="1200" dirty="0"/>
              <a:t>10^(3/250*band_1 -4.2)*1.0E+8</a:t>
            </a:r>
          </a:p>
          <a:p>
            <a:endParaRPr lang="en-US" sz="1200" dirty="0"/>
          </a:p>
          <a:p>
            <a:r>
              <a:rPr lang="en-US" sz="1200" dirty="0"/>
              <a:t>How to type in Math Band</a:t>
            </a:r>
          </a:p>
          <a:p>
            <a:r>
              <a:rPr lang="en-US" sz="1200" dirty="0"/>
              <a:t>pow(10,(3/250*band_1-4.2)) * 100000000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9790" b="7081"/>
          <a:stretch/>
        </p:blipFill>
        <p:spPr>
          <a:xfrm>
            <a:off x="2172749" y="604007"/>
            <a:ext cx="7228791" cy="600846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B5D2D8E-31B3-C748-88A2-D257CBCA3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2026D8C-AD54-2541-92EE-596F602AED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56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45"/>
    </mc:Choice>
    <mc:Fallback xmlns="">
      <p:transition spd="slow" advTm="30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9511" b="7068"/>
          <a:stretch/>
        </p:blipFill>
        <p:spPr>
          <a:xfrm>
            <a:off x="2156346" y="823707"/>
            <a:ext cx="7403913" cy="57275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97DF04-0C63-984B-BC87-A694028E9497}"/>
              </a:ext>
            </a:extLst>
          </p:cNvPr>
          <p:cNvSpPr txBox="1"/>
          <p:nvPr/>
        </p:nvSpPr>
        <p:spPr>
          <a:xfrm>
            <a:off x="0" y="624522"/>
            <a:ext cx="1980390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Math Band</a:t>
            </a:r>
          </a:p>
          <a:p>
            <a:endParaRPr lang="en-US" sz="1400" dirty="0"/>
          </a:p>
          <a:p>
            <a:r>
              <a:rPr lang="en-US" sz="1400" dirty="0"/>
              <a:t>Digital numbers (DN) can be converted to cyanobacteria abundance in cells/ml via:</a:t>
            </a:r>
          </a:p>
          <a:p>
            <a:r>
              <a:rPr lang="en-US" sz="1400" dirty="0"/>
              <a:t> </a:t>
            </a:r>
          </a:p>
          <a:p>
            <a:pPr lvl="0"/>
            <a:r>
              <a:rPr lang="en-US" sz="1400" dirty="0" err="1"/>
              <a:t>CI_cyano</a:t>
            </a:r>
            <a:r>
              <a:rPr lang="en-US" sz="1400" dirty="0"/>
              <a:t> = 10^(3.0/250 *DN - 4.2)</a:t>
            </a:r>
          </a:p>
          <a:p>
            <a:pPr lvl="0"/>
            <a:endParaRPr lang="en-US" sz="1400" dirty="0"/>
          </a:p>
          <a:p>
            <a:pPr lvl="0"/>
            <a:r>
              <a:rPr lang="en-US" sz="1400" dirty="0"/>
              <a:t>cyanobacteria abundance (cells/ml)= CI * 1.0E+8</a:t>
            </a:r>
          </a:p>
          <a:p>
            <a:endParaRPr lang="en-US" sz="1400" dirty="0"/>
          </a:p>
          <a:p>
            <a:r>
              <a:rPr lang="en-US" sz="1400" dirty="0"/>
              <a:t>The original equation </a:t>
            </a:r>
          </a:p>
          <a:p>
            <a:r>
              <a:rPr lang="en-US" sz="1400" dirty="0"/>
              <a:t>Cells/ml= 10^(3/250*band_1-4.2)*1.0E+8</a:t>
            </a:r>
          </a:p>
          <a:p>
            <a:endParaRPr lang="en-US" sz="1400" dirty="0"/>
          </a:p>
          <a:p>
            <a:r>
              <a:rPr lang="en-US" sz="1400" dirty="0"/>
              <a:t>In Math Band</a:t>
            </a:r>
          </a:p>
          <a:p>
            <a:r>
              <a:rPr lang="en-US" sz="1400" dirty="0"/>
              <a:t>pow(10,(3/250*band_1-4.2)) * 100000000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A2D7761-0311-AA4E-9266-202341249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0783C3-0FE0-884C-ACA9-47785FCCFDE9}"/>
              </a:ext>
            </a:extLst>
          </p:cNvPr>
          <p:cNvSpPr txBox="1"/>
          <p:nvPr/>
        </p:nvSpPr>
        <p:spPr>
          <a:xfrm>
            <a:off x="0" y="5616262"/>
            <a:ext cx="2156346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Change the name and unit</a:t>
            </a:r>
          </a:p>
          <a:p>
            <a:endParaRPr lang="en-US" dirty="0"/>
          </a:p>
          <a:p>
            <a:r>
              <a:rPr lang="en-US" dirty="0"/>
              <a:t>Click “Edit Expression”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9DE238E-9841-AD4A-8041-F393F0436C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81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706"/>
    </mc:Choice>
    <mc:Fallback xmlns="">
      <p:transition spd="slow" advTm="55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ED0703-CEEB-3C42-A4F9-6B5DC7BDF487}"/>
              </a:ext>
            </a:extLst>
          </p:cNvPr>
          <p:cNvSpPr txBox="1"/>
          <p:nvPr/>
        </p:nvSpPr>
        <p:spPr>
          <a:xfrm>
            <a:off x="-42533" y="1139160"/>
            <a:ext cx="1977352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Math Band</a:t>
            </a:r>
          </a:p>
          <a:p>
            <a:endParaRPr lang="en-US" sz="1600" dirty="0"/>
          </a:p>
          <a:p>
            <a:r>
              <a:rPr lang="en-US" sz="1300" dirty="0"/>
              <a:t>The original equation </a:t>
            </a:r>
          </a:p>
          <a:p>
            <a:r>
              <a:rPr lang="en-US" sz="1300" dirty="0"/>
              <a:t>Cells/ml= 10^(3/250*band_1-4.2)*1.0E+8</a:t>
            </a:r>
          </a:p>
          <a:p>
            <a:endParaRPr lang="en-US" sz="1300" dirty="0"/>
          </a:p>
          <a:p>
            <a:r>
              <a:rPr lang="en-US" sz="1300" dirty="0"/>
              <a:t>In Math Band</a:t>
            </a:r>
          </a:p>
          <a:p>
            <a:r>
              <a:rPr lang="en-US" sz="1300" dirty="0"/>
              <a:t>pow(10,(3/250*band_1-4.2)) * 100000000</a:t>
            </a:r>
          </a:p>
          <a:p>
            <a:endParaRPr lang="en-US" sz="1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4819" y="1468459"/>
            <a:ext cx="7638252" cy="453016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E3441B-CBD0-B94F-AF40-402DD67C3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25F9447-9724-114D-89A1-E466C88E2D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42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70"/>
    </mc:Choice>
    <mc:Fallback xmlns="">
      <p:transition spd="slow" advTm="19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ED0703-CEEB-3C42-A4F9-6B5DC7BDF487}"/>
              </a:ext>
            </a:extLst>
          </p:cNvPr>
          <p:cNvSpPr txBox="1"/>
          <p:nvPr/>
        </p:nvSpPr>
        <p:spPr>
          <a:xfrm>
            <a:off x="0" y="1128527"/>
            <a:ext cx="2232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In Math Band</a:t>
            </a:r>
          </a:p>
          <a:p>
            <a:endParaRPr lang="en-US" sz="1600" dirty="0"/>
          </a:p>
          <a:p>
            <a:r>
              <a:rPr lang="en-US" sz="1600" dirty="0"/>
              <a:t>Calculate</a:t>
            </a:r>
          </a:p>
          <a:p>
            <a:r>
              <a:rPr lang="en-US" sz="1600" dirty="0"/>
              <a:t>pow(10,(3/250*band_1-4.2)) * 100000000</a:t>
            </a:r>
          </a:p>
          <a:p>
            <a:endParaRPr 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E3441B-CBD0-B94F-AF40-402DD67C3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CC4632-15A8-0840-9E3A-022441E68F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9862" y="5348231"/>
            <a:ext cx="2159000" cy="16637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C79F0A-C452-3B4A-840A-82EAE160CE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1962" y="5428061"/>
            <a:ext cx="2247900" cy="1701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97CC852-14DB-8E4E-8A47-94A90D6449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8662" y="5406289"/>
            <a:ext cx="2273300" cy="172720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B6B588DB-E35A-2C4C-B03D-2737A0D4EF32}"/>
              </a:ext>
            </a:extLst>
          </p:cNvPr>
          <p:cNvGrpSpPr/>
          <p:nvPr/>
        </p:nvGrpSpPr>
        <p:grpSpPr>
          <a:xfrm>
            <a:off x="2275367" y="618923"/>
            <a:ext cx="7251404" cy="5673646"/>
            <a:chOff x="2275367" y="618923"/>
            <a:chExt cx="7251404" cy="567364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F9EC31D-D999-664D-889D-9F8C3E4DCA0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75367" y="618923"/>
              <a:ext cx="7251404" cy="5673646"/>
            </a:xfrm>
            <a:prstGeom prst="rect">
              <a:avLst/>
            </a:prstGeom>
          </p:spPr>
        </p:pic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C572EA69-EF95-3A40-B4F1-A1D42B0729E7}"/>
                </a:ext>
              </a:extLst>
            </p:cNvPr>
            <p:cNvSpPr/>
            <p:nvPr/>
          </p:nvSpPr>
          <p:spPr>
            <a:xfrm>
              <a:off x="6419385" y="4131312"/>
              <a:ext cx="1544400" cy="184666"/>
            </a:xfrm>
            <a:prstGeom prst="rect">
              <a:avLst/>
            </a:prstGeom>
            <a:solidFill>
              <a:schemeClr val="bg1"/>
            </a:solidFill>
            <a:effectLst/>
          </p:spPr>
          <p:txBody>
            <a:bodyPr wrap="square">
              <a:spAutoFit/>
            </a:bodyPr>
            <a:lstStyle/>
            <a:p>
              <a:r>
                <a:rPr lang="en-US" sz="600" dirty="0"/>
                <a:t>pow(10,(3/250*band_1-4.2)) * 100000000</a:t>
              </a:r>
            </a:p>
          </p:txBody>
        </p:sp>
      </p:grp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56AD84D4-4B6D-874C-940C-A36D7D266D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98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08"/>
    </mc:Choice>
    <mc:Fallback xmlns="">
      <p:transition spd="slow" advTm="283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0846" y="960126"/>
            <a:ext cx="7478646" cy="557167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27F727-F074-AB4D-B438-FD1B26703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092210-F070-964A-AF8E-8AF6D2209955}"/>
              </a:ext>
            </a:extLst>
          </p:cNvPr>
          <p:cNvSpPr txBox="1"/>
          <p:nvPr/>
        </p:nvSpPr>
        <p:spPr>
          <a:xfrm>
            <a:off x="0" y="1179501"/>
            <a:ext cx="2016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New band is opened in </a:t>
            </a:r>
            <a:r>
              <a:rPr lang="en-US" sz="1600" dirty="0" err="1"/>
              <a:t>SeaDAS</a:t>
            </a:r>
            <a:endParaRPr lang="en-US" sz="13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C507400-394B-F245-B5F2-33A9FF8A6DDB}"/>
              </a:ext>
            </a:extLst>
          </p:cNvPr>
          <p:cNvSpPr/>
          <p:nvPr/>
        </p:nvSpPr>
        <p:spPr>
          <a:xfrm>
            <a:off x="0" y="2236716"/>
            <a:ext cx="211118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1600" dirty="0"/>
              <a:t>Digital numbers</a:t>
            </a:r>
          </a:p>
          <a:p>
            <a:pPr lvl="0"/>
            <a:endParaRPr lang="en-US" sz="1600" dirty="0"/>
          </a:p>
          <a:p>
            <a:pPr lvl="0"/>
            <a:r>
              <a:rPr lang="en-US" sz="1200" dirty="0"/>
              <a:t>0 below CI detection threshold</a:t>
            </a:r>
          </a:p>
          <a:p>
            <a:pPr lvl="0"/>
            <a:r>
              <a:rPr lang="en-US" sz="1200" dirty="0"/>
              <a:t>1-253 are data</a:t>
            </a:r>
          </a:p>
          <a:p>
            <a:pPr lvl="0"/>
            <a:r>
              <a:rPr lang="en-US" sz="1200" dirty="0"/>
              <a:t>254 is land </a:t>
            </a:r>
          </a:p>
          <a:p>
            <a:pPr lvl="0"/>
            <a:r>
              <a:rPr lang="en-US" sz="1200" dirty="0"/>
              <a:t>255 are no data (e.g., a cloud)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275B9B5-3AA2-F34D-A60D-F3A726AD94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929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21"/>
    </mc:Choice>
    <mc:Fallback xmlns="">
      <p:transition spd="slow" advTm="27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" t="297" r="30013" b="7684"/>
          <a:stretch/>
        </p:blipFill>
        <p:spPr>
          <a:xfrm>
            <a:off x="2053402" y="712381"/>
            <a:ext cx="7547798" cy="55820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AB98A5-FD77-4242-B4A4-95FEFE871F36}"/>
              </a:ext>
            </a:extLst>
          </p:cNvPr>
          <p:cNvSpPr txBox="1"/>
          <p:nvPr/>
        </p:nvSpPr>
        <p:spPr>
          <a:xfrm>
            <a:off x="0" y="2002208"/>
            <a:ext cx="229616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Valid Pixels Expression</a:t>
            </a:r>
          </a:p>
          <a:p>
            <a:endParaRPr lang="en-US" sz="1600" dirty="0"/>
          </a:p>
          <a:p>
            <a:pPr lvl="0"/>
            <a:r>
              <a:rPr lang="en-US" sz="1600" dirty="0"/>
              <a:t>Digital numbers</a:t>
            </a:r>
          </a:p>
          <a:p>
            <a:pPr lvl="0"/>
            <a:r>
              <a:rPr lang="en-US" sz="1200" dirty="0"/>
              <a:t>0 below CI detection threshold</a:t>
            </a:r>
          </a:p>
          <a:p>
            <a:pPr lvl="0"/>
            <a:r>
              <a:rPr lang="en-US" sz="1200" dirty="0"/>
              <a:t>1-253 are data</a:t>
            </a:r>
          </a:p>
          <a:p>
            <a:pPr lvl="0"/>
            <a:r>
              <a:rPr lang="en-US" sz="1200" dirty="0"/>
              <a:t>254 is land </a:t>
            </a:r>
          </a:p>
          <a:p>
            <a:pPr lvl="0"/>
            <a:r>
              <a:rPr lang="en-US" sz="1200" dirty="0"/>
              <a:t>255 are no data (e.g., a cloud)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C139AB-2F31-D441-8253-58BD24BF2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D5AFA72-A804-C24C-B457-377385ADAA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642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98"/>
    </mc:Choice>
    <mc:Fallback xmlns="">
      <p:transition spd="slow" advTm="17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273951"/>
            <a:ext cx="237744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Valid Pixels Expression</a:t>
            </a:r>
          </a:p>
          <a:p>
            <a:endParaRPr lang="en-US" sz="1600" dirty="0"/>
          </a:p>
          <a:p>
            <a:pPr lvl="0"/>
            <a:r>
              <a:rPr lang="en-US" sz="1600" dirty="0"/>
              <a:t>Digital numbers</a:t>
            </a:r>
          </a:p>
          <a:p>
            <a:pPr lvl="0"/>
            <a:r>
              <a:rPr lang="en-US" sz="1200" dirty="0"/>
              <a:t>0 below CI detection threshold</a:t>
            </a:r>
          </a:p>
          <a:p>
            <a:pPr lvl="0"/>
            <a:r>
              <a:rPr lang="en-US" sz="1200" dirty="0"/>
              <a:t>1-253 are data</a:t>
            </a:r>
          </a:p>
          <a:p>
            <a:pPr lvl="0"/>
            <a:r>
              <a:rPr lang="en-US" sz="1200" dirty="0"/>
              <a:t>254 is land </a:t>
            </a:r>
          </a:p>
          <a:p>
            <a:pPr lvl="0"/>
            <a:r>
              <a:rPr lang="en-US" sz="1200" dirty="0"/>
              <a:t>255 are no data (e.g., a cloud)</a:t>
            </a:r>
          </a:p>
          <a:p>
            <a:pPr lvl="0"/>
            <a:endParaRPr lang="en-US" sz="1200" dirty="0"/>
          </a:p>
          <a:p>
            <a:pPr lvl="0"/>
            <a:endParaRPr lang="en-US" sz="1200" dirty="0"/>
          </a:p>
          <a:p>
            <a:r>
              <a:rPr lang="en-US" sz="1400" dirty="0"/>
              <a:t>Valid pixel equation</a:t>
            </a:r>
          </a:p>
          <a:p>
            <a:r>
              <a:rPr lang="en-US" sz="1400" dirty="0"/>
              <a:t>Only pixels above detect level </a:t>
            </a:r>
          </a:p>
          <a:p>
            <a:r>
              <a:rPr lang="en-US" sz="1400" dirty="0"/>
              <a:t>band_1&lt;254 and band_1&gt;0</a:t>
            </a:r>
          </a:p>
          <a:p>
            <a:endParaRPr lang="en-US" sz="1400" dirty="0"/>
          </a:p>
          <a:p>
            <a:r>
              <a:rPr lang="en-US" sz="1400" dirty="0"/>
              <a:t>ALL PIXELS </a:t>
            </a:r>
          </a:p>
          <a:p>
            <a:r>
              <a:rPr lang="en-US" sz="1400" dirty="0"/>
              <a:t>(including below detect)</a:t>
            </a:r>
          </a:p>
          <a:p>
            <a:r>
              <a:rPr lang="en-US" sz="1400" dirty="0"/>
              <a:t>Band_1&lt;254</a:t>
            </a:r>
          </a:p>
          <a:p>
            <a:endParaRPr lang="en-US" sz="1400" dirty="0"/>
          </a:p>
          <a:p>
            <a:r>
              <a:rPr lang="en-US" sz="1400" dirty="0"/>
              <a:t>If you do the latter then all the below detects will be equivalent to 6300 cells/ml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860F2DE-E239-C645-BE5E-7552D2787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27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ABB9845-BE98-364A-B73C-08FCA64C457E}"/>
              </a:ext>
            </a:extLst>
          </p:cNvPr>
          <p:cNvGrpSpPr/>
          <p:nvPr/>
        </p:nvGrpSpPr>
        <p:grpSpPr>
          <a:xfrm>
            <a:off x="2296160" y="807727"/>
            <a:ext cx="7305040" cy="5672209"/>
            <a:chOff x="2284792" y="858874"/>
            <a:chExt cx="7305040" cy="567220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F9EC31D-D999-664D-889D-9F8C3E4DCA0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84792" y="858874"/>
              <a:ext cx="7305040" cy="5672209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9892758-F96F-0347-85D8-D13B53F34C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486786" y="2701830"/>
              <a:ext cx="4885690" cy="2449650"/>
            </a:xfrm>
            <a:prstGeom prst="rect">
              <a:avLst/>
            </a:prstGeom>
          </p:spPr>
        </p:pic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0E41E3F-DA19-3048-B890-18E3CF1180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90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988"/>
    </mc:Choice>
    <mc:Fallback xmlns="">
      <p:transition spd="slow" advTm="71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77" y="810567"/>
            <a:ext cx="7765524" cy="58101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124580" y="1797926"/>
            <a:ext cx="168476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Color Manager</a:t>
            </a:r>
          </a:p>
          <a:p>
            <a:endParaRPr lang="en-US" sz="1600" dirty="0"/>
          </a:p>
          <a:p>
            <a:r>
              <a:rPr lang="en-US" sz="1600" dirty="0"/>
              <a:t>Pick a color bar</a:t>
            </a:r>
          </a:p>
          <a:p>
            <a:endParaRPr lang="en-US" sz="1600" dirty="0"/>
          </a:p>
          <a:p>
            <a:r>
              <a:rPr lang="en-US" sz="1600" dirty="0"/>
              <a:t>Adjust range</a:t>
            </a:r>
            <a:endParaRPr lang="en-US" sz="12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496F7F-4229-554C-B7CA-0B6737074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8E5DA6D-E4AA-8442-A20D-A26AB5813B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43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098"/>
    </mc:Choice>
    <mc:Fallback xmlns="">
      <p:transition spd="slow" advTm="37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334" r="84857" b="951"/>
          <a:stretch/>
        </p:blipFill>
        <p:spPr>
          <a:xfrm>
            <a:off x="2144504" y="580916"/>
            <a:ext cx="1522530" cy="65896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43839"/>
            <a:ext cx="1944547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Color Manager</a:t>
            </a:r>
          </a:p>
          <a:p>
            <a:endParaRPr lang="en-US" sz="1600" dirty="0"/>
          </a:p>
          <a:p>
            <a:r>
              <a:rPr lang="en-US" sz="1600" dirty="0"/>
              <a:t>Pick a color bar</a:t>
            </a:r>
          </a:p>
          <a:p>
            <a:endParaRPr lang="en-US" sz="1600" dirty="0"/>
          </a:p>
          <a:p>
            <a:r>
              <a:rPr lang="en-US" sz="1600" dirty="0"/>
              <a:t>Colorblind compliant is an option</a:t>
            </a:r>
            <a:endParaRPr lang="en-US" sz="12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6B7EEC-7720-9E4C-8349-E69DF5E976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2477" y="1354237"/>
            <a:ext cx="2533009" cy="41383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8F6E915-F904-F641-A339-B9AA2DA801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7466" y="1354237"/>
            <a:ext cx="2495906" cy="429008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4D1EB1E-57C5-4B4F-BFC8-31E474734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29</a:t>
            </a:fld>
            <a:endParaRPr lang="en-US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D812DC6-0FB3-7A4F-A8BC-70D96EFD86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81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56"/>
    </mc:Choice>
    <mc:Fallback xmlns="">
      <p:transition spd="slow" advTm="29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5960" y="978084"/>
            <a:ext cx="7594110" cy="543378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B151ACA6-81B9-E742-965E-DB217AA9C4D3}"/>
              </a:ext>
            </a:extLst>
          </p:cNvPr>
          <p:cNvGrpSpPr/>
          <p:nvPr/>
        </p:nvGrpSpPr>
        <p:grpSpPr>
          <a:xfrm>
            <a:off x="106835" y="823018"/>
            <a:ext cx="1895701" cy="4493538"/>
            <a:chOff x="-143638" y="662857"/>
            <a:chExt cx="1684765" cy="4493538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-143638" y="662857"/>
              <a:ext cx="1684765" cy="44935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Color Manager</a:t>
              </a:r>
            </a:p>
            <a:p>
              <a:endParaRPr lang="en-US" sz="1600" dirty="0"/>
            </a:p>
            <a:p>
              <a:r>
                <a:rPr lang="en-US" sz="1600" dirty="0"/>
                <a:t>Pick a color bar</a:t>
              </a:r>
            </a:p>
            <a:p>
              <a:endParaRPr lang="en-US" sz="1600" dirty="0"/>
            </a:p>
            <a:p>
              <a:r>
                <a:rPr lang="en-US" sz="1600" dirty="0"/>
                <a:t>Adjust the range</a:t>
              </a:r>
            </a:p>
            <a:p>
              <a:endParaRPr lang="en-US" sz="1600" dirty="0"/>
            </a:p>
            <a:p>
              <a:r>
                <a:rPr lang="en-US" sz="1600" dirty="0"/>
                <a:t>If you make a mistake </a:t>
              </a:r>
            </a:p>
            <a:p>
              <a:endParaRPr lang="en-US" sz="1600" dirty="0"/>
            </a:p>
            <a:p>
              <a:r>
                <a:rPr lang="en-US" sz="1600" dirty="0"/>
                <a:t>Resets everything to default. </a:t>
              </a:r>
            </a:p>
            <a:p>
              <a:r>
                <a:rPr lang="en-US" sz="1600" dirty="0"/>
                <a:t>Not a single step back</a:t>
              </a:r>
            </a:p>
            <a:p>
              <a:endParaRPr lang="en-US" sz="1600" dirty="0"/>
            </a:p>
            <a:p>
              <a:r>
                <a:rPr lang="en-US" sz="1600" dirty="0"/>
                <a:t>Can save a color palette, if you create something unique.</a:t>
              </a:r>
              <a:endParaRPr lang="en-US" sz="1200" dirty="0"/>
            </a:p>
            <a:p>
              <a:endParaRPr lang="en-US" sz="1400" dirty="0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074A4C2-9E22-9C4D-9954-D9B428C7D8D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51563"/>
            <a:stretch/>
          </p:blipFill>
          <p:spPr>
            <a:xfrm>
              <a:off x="606397" y="2418844"/>
              <a:ext cx="342900" cy="301423"/>
            </a:xfrm>
            <a:prstGeom prst="rect">
              <a:avLst/>
            </a:prstGeom>
          </p:spPr>
        </p:pic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AFB0A6C0-AA50-8C48-82BB-A3F3FA7C677D}"/>
              </a:ext>
            </a:extLst>
          </p:cNvPr>
          <p:cNvGrpSpPr/>
          <p:nvPr/>
        </p:nvGrpSpPr>
        <p:grpSpPr>
          <a:xfrm>
            <a:off x="41130" y="5521060"/>
            <a:ext cx="1546481" cy="343154"/>
            <a:chOff x="68862" y="4648464"/>
            <a:chExt cx="1546481" cy="34315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87A73908-DDB2-DC48-B6B2-7687C2A39E0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48958"/>
            <a:stretch/>
          </p:blipFill>
          <p:spPr>
            <a:xfrm>
              <a:off x="1272443" y="4673983"/>
              <a:ext cx="342900" cy="317635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BD76E2A-7BD0-884A-BA14-F1E027852323}"/>
                </a:ext>
              </a:extLst>
            </p:cNvPr>
            <p:cNvSpPr/>
            <p:nvPr/>
          </p:nvSpPr>
          <p:spPr>
            <a:xfrm>
              <a:off x="68862" y="4648464"/>
              <a:ext cx="102823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/>
                <a:t>Log</a:t>
              </a:r>
              <a:r>
                <a:rPr lang="en-US" sz="1600" baseline="-25000" dirty="0"/>
                <a:t>10</a:t>
              </a:r>
              <a:r>
                <a:rPr lang="en-US" sz="1600" dirty="0"/>
                <a:t> data</a:t>
              </a:r>
            </a:p>
          </p:txBody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84EB95-5164-5843-AD43-FD3F4DB62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30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91D347B-C3F4-8540-8BFB-672EAA170E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12789" y="921695"/>
            <a:ext cx="363513" cy="44482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62C50F0-DE4B-7746-90D2-D8E3B23DEDE2}"/>
              </a:ext>
            </a:extLst>
          </p:cNvPr>
          <p:cNvSpPr/>
          <p:nvPr/>
        </p:nvSpPr>
        <p:spPr>
          <a:xfrm>
            <a:off x="3440277" y="672890"/>
            <a:ext cx="156068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Click on color bar icon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17C32F84-409F-3B45-AEF5-FCE8F2E160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375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912"/>
    </mc:Choice>
    <mc:Fallback xmlns="">
      <p:transition spd="slow" advTm="78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0317"/>
          <a:stretch/>
        </p:blipFill>
        <p:spPr>
          <a:xfrm>
            <a:off x="1462579" y="1242602"/>
            <a:ext cx="8184344" cy="505818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92B1D90-0C62-0046-A21B-E1458490A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31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1F77FAD-F658-8D42-8CC2-6E9C71723E44}"/>
              </a:ext>
            </a:extLst>
          </p:cNvPr>
          <p:cNvGrpSpPr/>
          <p:nvPr/>
        </p:nvGrpSpPr>
        <p:grpSpPr>
          <a:xfrm>
            <a:off x="36065" y="1414162"/>
            <a:ext cx="1426514" cy="2185214"/>
            <a:chOff x="36065" y="1414162"/>
            <a:chExt cx="1433889" cy="2185214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36065" y="1414162"/>
              <a:ext cx="1433889" cy="21852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Add color bar</a:t>
              </a:r>
            </a:p>
            <a:p>
              <a:endParaRPr lang="en-US" sz="1600" dirty="0"/>
            </a:p>
            <a:p>
              <a:r>
                <a:rPr lang="en-US" sz="1600" dirty="0"/>
                <a:t>Click on color bar icon</a:t>
              </a:r>
            </a:p>
            <a:p>
              <a:endParaRPr lang="en-US" sz="1400" dirty="0"/>
            </a:p>
            <a:p>
              <a:endParaRPr lang="en-US" sz="1400" dirty="0"/>
            </a:p>
            <a:p>
              <a:endParaRPr lang="en-US" sz="1400" dirty="0"/>
            </a:p>
            <a:p>
              <a:endParaRPr lang="en-US" sz="1400" dirty="0"/>
            </a:p>
            <a:p>
              <a:r>
                <a:rPr lang="en-US" sz="1600" dirty="0"/>
                <a:t>Edit properties</a:t>
              </a:r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218E4D8-FD39-F64B-A8E3-7A4C178ABDA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15537" y="2244201"/>
              <a:ext cx="431362" cy="525135"/>
            </a:xfrm>
            <a:prstGeom prst="rect">
              <a:avLst/>
            </a:prstGeom>
          </p:spPr>
        </p:pic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90584FF-9A6D-7E40-8D62-BE3E441BB1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49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22"/>
    </mc:Choice>
    <mc:Fallback xmlns="">
      <p:transition spd="slow" advTm="29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1" y="1593645"/>
            <a:ext cx="1543171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Color bar is off the zoomed in part of the screen. </a:t>
            </a:r>
          </a:p>
          <a:p>
            <a:endParaRPr lang="en-US" sz="1600" dirty="0"/>
          </a:p>
          <a:p>
            <a:r>
              <a:rPr lang="en-US" sz="1600" dirty="0"/>
              <a:t>The location can be seen in the lower right, in the navigation control window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D5F7C8-880A-8449-A9C9-BDEFA25D56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62" b="8852"/>
          <a:stretch/>
        </p:blipFill>
        <p:spPr>
          <a:xfrm>
            <a:off x="1543172" y="1353052"/>
            <a:ext cx="7981091" cy="483343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17D8A8-960A-0C47-BBBF-0EDDC6E46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DBD1862-C2BC-FD4B-840E-4FFCBDE2ED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7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61"/>
    </mc:Choice>
    <mc:Fallback xmlns="">
      <p:transition spd="slow" advTm="28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478"/>
          <a:stretch/>
        </p:blipFill>
        <p:spPr>
          <a:xfrm>
            <a:off x="1471613" y="1110164"/>
            <a:ext cx="8038113" cy="46619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5"/>
            <a:ext cx="1471613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You can zoom out to see the color bar</a:t>
            </a:r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3EB7F87-F246-EF4E-89E6-0770ABD41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33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5778470-3D77-9F4A-9552-993FDD184B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961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61"/>
    </mc:Choice>
    <mc:Fallback xmlns="">
      <p:transition spd="slow" advTm="18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538"/>
          <a:stretch/>
        </p:blipFill>
        <p:spPr>
          <a:xfrm>
            <a:off x="1707232" y="1228316"/>
            <a:ext cx="7765381" cy="465813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01479A4-2F0F-184D-B6CB-CAB0F292F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34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5660A1B-5328-4A45-B9A0-988ED42B2AB6}"/>
              </a:ext>
            </a:extLst>
          </p:cNvPr>
          <p:cNvGrpSpPr/>
          <p:nvPr/>
        </p:nvGrpSpPr>
        <p:grpSpPr>
          <a:xfrm>
            <a:off x="64294" y="1387024"/>
            <a:ext cx="1497559" cy="2462213"/>
            <a:chOff x="0" y="1593645"/>
            <a:chExt cx="1497989" cy="2462213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C81DD8C-CF0D-4C4F-BF6C-6F35D33ED2D0}"/>
                </a:ext>
              </a:extLst>
            </p:cNvPr>
            <p:cNvSpPr txBox="1"/>
            <p:nvPr/>
          </p:nvSpPr>
          <p:spPr>
            <a:xfrm>
              <a:off x="0" y="1593645"/>
              <a:ext cx="1497989" cy="24622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/>
                <a:t>Getting Color Bar to area of interest requires cropping</a:t>
              </a:r>
            </a:p>
            <a:p>
              <a:endParaRPr lang="en-US" sz="1400" dirty="0"/>
            </a:p>
            <a:p>
              <a:r>
                <a:rPr lang="en-US" sz="1400" dirty="0"/>
                <a:t>To crop</a:t>
              </a:r>
            </a:p>
            <a:p>
              <a:endParaRPr lang="en-US" sz="1400" dirty="0"/>
            </a:p>
            <a:p>
              <a:r>
                <a:rPr lang="en-US" sz="1400" dirty="0"/>
                <a:t>Zoom into the area of interest. The click on the crop icon</a:t>
              </a:r>
            </a:p>
            <a:p>
              <a:endParaRPr lang="en-US" sz="1400" dirty="0"/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3592D1FE-563D-D047-B419-16AC16DE2D0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06162" y="3594142"/>
              <a:ext cx="381000" cy="368300"/>
            </a:xfrm>
            <a:prstGeom prst="rect">
              <a:avLst/>
            </a:prstGeom>
          </p:spPr>
        </p:pic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C5F41B1-B51D-7C46-86DC-174C08392F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46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11"/>
    </mc:Choice>
    <mc:Fallback xmlns="">
      <p:transition spd="slow" advTm="24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AF44BA-B0CC-3D44-B480-E7C62C4BE0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9164"/>
          <a:stretch/>
        </p:blipFill>
        <p:spPr>
          <a:xfrm>
            <a:off x="1598006" y="1125952"/>
            <a:ext cx="7932257" cy="450332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C6106D-176F-2846-830F-B220F0AAC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35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4E9CBFA-9338-CE46-B68E-280F304E5671}"/>
              </a:ext>
            </a:extLst>
          </p:cNvPr>
          <p:cNvGrpSpPr/>
          <p:nvPr/>
        </p:nvGrpSpPr>
        <p:grpSpPr>
          <a:xfrm>
            <a:off x="0" y="1593645"/>
            <a:ext cx="1497989" cy="1785104"/>
            <a:chOff x="0" y="1593645"/>
            <a:chExt cx="1497989" cy="1785104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0" y="1593645"/>
              <a:ext cx="1497989" cy="17851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To crop</a:t>
              </a:r>
            </a:p>
            <a:p>
              <a:endParaRPr lang="en-US" sz="1600" dirty="0"/>
            </a:p>
            <a:p>
              <a:r>
                <a:rPr lang="en-US" sz="1600" dirty="0"/>
                <a:t>Zoom into the area of interest. The click on the crop icon</a:t>
              </a:r>
            </a:p>
            <a:p>
              <a:endParaRPr lang="en-US" sz="1400" dirty="0"/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6CB0FC5-C5B6-394B-8659-8D41000667E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76498" y="2959063"/>
              <a:ext cx="381000" cy="368300"/>
            </a:xfrm>
            <a:prstGeom prst="rect">
              <a:avLst/>
            </a:prstGeom>
          </p:spPr>
        </p:pic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FA34F5C-6A87-5F4E-A3A4-6D25430463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90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33"/>
    </mc:Choice>
    <mc:Fallback xmlns="">
      <p:transition spd="slow" advTm="26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164"/>
          <a:stretch/>
        </p:blipFill>
        <p:spPr>
          <a:xfrm>
            <a:off x="1593032" y="1414054"/>
            <a:ext cx="8003612" cy="45438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1" y="1593645"/>
            <a:ext cx="14859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The cropped area is created as a new file in file manager 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46B82F-6130-9840-9E9A-A1D68F6B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6B32EB5-9DB1-524C-BBCA-E56DE8ACAB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04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60"/>
    </mc:Choice>
    <mc:Fallback xmlns="">
      <p:transition spd="slow" advTm="23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791"/>
          <a:stretch/>
        </p:blipFill>
        <p:spPr>
          <a:xfrm>
            <a:off x="1486775" y="1414054"/>
            <a:ext cx="8109867" cy="457240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C38D7B-7718-B540-9605-31F5FF91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37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8106760-CFB3-C54A-B566-E4FB3459C6AE}"/>
              </a:ext>
            </a:extLst>
          </p:cNvPr>
          <p:cNvGrpSpPr/>
          <p:nvPr/>
        </p:nvGrpSpPr>
        <p:grpSpPr>
          <a:xfrm>
            <a:off x="0" y="1593645"/>
            <a:ext cx="1486775" cy="2031325"/>
            <a:chOff x="0" y="1593645"/>
            <a:chExt cx="1486775" cy="203132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0" y="1593645"/>
              <a:ext cx="1486775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Add color bar to cropped area.</a:t>
              </a:r>
            </a:p>
            <a:p>
              <a:endParaRPr lang="en-US" sz="1600" dirty="0"/>
            </a:p>
            <a:p>
              <a:r>
                <a:rPr lang="en-US" sz="1600" dirty="0"/>
                <a:t>Click on color bar icon</a:t>
              </a:r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209E407-50DA-C34B-8546-137F3F6A33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29115" y="2887138"/>
              <a:ext cx="429143" cy="525135"/>
            </a:xfrm>
            <a:prstGeom prst="rect">
              <a:avLst/>
            </a:prstGeom>
          </p:spPr>
        </p:pic>
      </p:grp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25DF08E-B4B1-D64A-A8EA-DF4F5C91EF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387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05"/>
    </mc:Choice>
    <mc:Fallback xmlns="">
      <p:transition spd="slow" advTm="29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478"/>
          <a:stretch/>
        </p:blipFill>
        <p:spPr>
          <a:xfrm>
            <a:off x="1413821" y="1414055"/>
            <a:ext cx="8182821" cy="46295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5"/>
            <a:ext cx="168476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Now it appears on the image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9FC8D6-C5ED-6745-9468-685C38F5F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38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5BD69E4-5C5A-2142-AA2E-A902051CC5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252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78"/>
    </mc:Choice>
    <mc:Fallback xmlns="">
      <p:transition spd="slow" advTm="15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634031" y="7478221"/>
            <a:ext cx="3880855" cy="984885"/>
          </a:xfrm>
          <a:prstGeom prst="rect">
            <a:avLst/>
          </a:prstGeom>
          <a:noFill/>
        </p:spPr>
        <p:txBody>
          <a:bodyPr wrap="square" lIns="96661" tIns="48331" rIns="96661" bIns="48331" rtlCol="0">
            <a:spAutoFit/>
          </a:bodyPr>
          <a:lstStyle/>
          <a:p>
            <a:r>
              <a:rPr lang="en-US" dirty="0"/>
              <a:t>The near-surface concentration of the photosynthetic pigment chlorophyll-a</a:t>
            </a:r>
            <a:endParaRPr lang="en-US" baseline="3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164"/>
          <a:stretch/>
        </p:blipFill>
        <p:spPr>
          <a:xfrm>
            <a:off x="1560068" y="1496349"/>
            <a:ext cx="8028780" cy="45581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5"/>
            <a:ext cx="168476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Create land mask</a:t>
            </a:r>
          </a:p>
          <a:p>
            <a:endParaRPr lang="en-US" sz="1600" dirty="0"/>
          </a:p>
          <a:p>
            <a:r>
              <a:rPr lang="en-US" sz="1600" dirty="0"/>
              <a:t>Click on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50m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6971933-B51F-1E49-B0B6-E421A86B5A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382" y="2032549"/>
            <a:ext cx="419100" cy="4318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52E774C-3D41-4844-8568-83FF80977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36E54DC-F5AD-A248-BE49-25B51EDC74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563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24"/>
    </mc:Choice>
    <mc:Fallback xmlns="">
      <p:transition spd="slow" advTm="25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225"/>
          <a:stretch/>
        </p:blipFill>
        <p:spPr>
          <a:xfrm>
            <a:off x="1575337" y="1414054"/>
            <a:ext cx="8021307" cy="46009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-42864" y="1593645"/>
            <a:ext cx="1684765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Create land mask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50m</a:t>
            </a:r>
          </a:p>
          <a:p>
            <a:endParaRPr lang="en-US" sz="1600" dirty="0"/>
          </a:p>
          <a:p>
            <a:r>
              <a:rPr lang="en-US" sz="1600" dirty="0"/>
              <a:t>Interact with land mask by clicking on mask manager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5F8694-8489-8A4C-A3AE-4FAA701BBF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587" y="2070100"/>
            <a:ext cx="419100" cy="4318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93564D-0652-EA4E-9981-5013AF0BD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40</a:t>
            </a:fld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CF0529F-587B-6143-A416-B2C730832E19}"/>
              </a:ext>
            </a:extLst>
          </p:cNvPr>
          <p:cNvCxnSpPr>
            <a:cxnSpLocks/>
          </p:cNvCxnSpPr>
          <p:nvPr/>
        </p:nvCxnSpPr>
        <p:spPr>
          <a:xfrm flipV="1">
            <a:off x="2095018" y="5856791"/>
            <a:ext cx="196769" cy="699893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D256F72D-870A-B84F-B84A-71A1AC39AA2D}"/>
              </a:ext>
            </a:extLst>
          </p:cNvPr>
          <p:cNvSpPr txBox="1"/>
          <p:nvPr/>
        </p:nvSpPr>
        <p:spPr>
          <a:xfrm>
            <a:off x="1354648" y="6556684"/>
            <a:ext cx="1700658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Mask manager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D5E34BD-EC60-894D-8641-D824FC0B5F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45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68"/>
    </mc:Choice>
    <mc:Fallback xmlns="">
      <p:transition spd="slow" advTm="213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851"/>
          <a:stretch/>
        </p:blipFill>
        <p:spPr>
          <a:xfrm>
            <a:off x="1645612" y="1414054"/>
            <a:ext cx="7951032" cy="45295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5"/>
            <a:ext cx="1684765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Create land mask</a:t>
            </a:r>
          </a:p>
          <a:p>
            <a:endParaRPr lang="en-US" sz="1600" dirty="0"/>
          </a:p>
          <a:p>
            <a:r>
              <a:rPr lang="en-US" sz="1600" dirty="0"/>
              <a:t>50m</a:t>
            </a:r>
          </a:p>
          <a:p>
            <a:endParaRPr lang="en-US" sz="1600" dirty="0"/>
          </a:p>
          <a:p>
            <a:r>
              <a:rPr lang="en-US" sz="1600" dirty="0"/>
              <a:t>Interact with land mask by clicking on mask manager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4CC639-BA07-1147-84D3-7AAE49990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41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B18CFFD-C1D2-604B-B3C2-F2F9E6DD7F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422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38"/>
    </mc:Choice>
    <mc:Fallback xmlns="">
      <p:transition spd="slow" advTm="16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0104"/>
          <a:stretch/>
        </p:blipFill>
        <p:spPr>
          <a:xfrm>
            <a:off x="1611094" y="1414054"/>
            <a:ext cx="7985550" cy="44866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5"/>
            <a:ext cx="1684765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Create land mask</a:t>
            </a:r>
          </a:p>
          <a:p>
            <a:endParaRPr lang="en-US" sz="1600" dirty="0"/>
          </a:p>
          <a:p>
            <a:r>
              <a:rPr lang="en-US" sz="1600" dirty="0"/>
              <a:t>50m</a:t>
            </a:r>
          </a:p>
          <a:p>
            <a:endParaRPr lang="en-US" sz="1600" dirty="0"/>
          </a:p>
          <a:p>
            <a:r>
              <a:rPr lang="en-US" sz="1600" dirty="0"/>
              <a:t>Interact with land mask by clicking on mask manager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7707305-4518-E44E-8269-217B30B7A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42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0BD7B3F-C281-324A-A877-365A555EFA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001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85"/>
    </mc:Choice>
    <mc:Fallback xmlns="">
      <p:transition spd="slow" advTm="121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164"/>
          <a:stretch/>
        </p:blipFill>
        <p:spPr>
          <a:xfrm>
            <a:off x="1933575" y="1447800"/>
            <a:ext cx="7600950" cy="43752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5"/>
            <a:ext cx="168476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r>
              <a:rPr lang="en-US" sz="1600" dirty="0"/>
              <a:t>Interact with land mask by clicking on mask manager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1E1459-8D37-A74D-9C04-374382D1B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43</a:t>
            </a:fld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C8B6253-7385-8D47-9642-98F81B878FE1}"/>
              </a:ext>
            </a:extLst>
          </p:cNvPr>
          <p:cNvGrpSpPr/>
          <p:nvPr/>
        </p:nvGrpSpPr>
        <p:grpSpPr>
          <a:xfrm>
            <a:off x="68239" y="3263216"/>
            <a:ext cx="1675055" cy="2246769"/>
            <a:chOff x="280221" y="1998089"/>
            <a:chExt cx="1430718" cy="224676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10BCA0-F025-F047-AC37-2BC631876A01}"/>
                </a:ext>
              </a:extLst>
            </p:cNvPr>
            <p:cNvSpPr/>
            <p:nvPr/>
          </p:nvSpPr>
          <p:spPr>
            <a:xfrm>
              <a:off x="280221" y="1998089"/>
              <a:ext cx="1430718" cy="224676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/>
                <a:t>After masks are added there is still white space.</a:t>
              </a:r>
            </a:p>
            <a:p>
              <a:endParaRPr lang="en-US" sz="1400" dirty="0"/>
            </a:p>
            <a:p>
              <a:r>
                <a:rPr lang="en-US" sz="1400" dirty="0"/>
                <a:t>Can use no data </a:t>
              </a:r>
            </a:p>
            <a:p>
              <a:endParaRPr lang="en-US" sz="1400" dirty="0"/>
            </a:p>
            <a:p>
              <a:r>
                <a:rPr lang="en-US" sz="1400" dirty="0"/>
                <a:t>to check if the data is missing. Likely from a cloud or invalid pixels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2BC17A15-E76F-DC41-94F2-C27A96A1A5F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376575" y="2887497"/>
              <a:ext cx="276237" cy="233075"/>
            </a:xfrm>
            <a:prstGeom prst="rect">
              <a:avLst/>
            </a:prstGeom>
          </p:spPr>
        </p:pic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CEA3A5E-026F-104A-A60B-9650760499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615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56"/>
    </mc:Choice>
    <mc:Fallback xmlns="">
      <p:transition spd="slow" advTm="39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Create mask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018"/>
          <a:stretch/>
        </p:blipFill>
        <p:spPr>
          <a:xfrm>
            <a:off x="2123089" y="1414053"/>
            <a:ext cx="7314709" cy="42120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858082"/>
            <a:ext cx="2123089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>
              <a:solidFill>
                <a:srgbClr val="FF0000"/>
              </a:solidFill>
            </a:endParaRPr>
          </a:p>
          <a:p>
            <a:r>
              <a:rPr lang="en-US" sz="1400" dirty="0"/>
              <a:t>Create below detect mask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pPr lvl="0"/>
            <a:r>
              <a:rPr lang="en-US" sz="1400" dirty="0"/>
              <a:t>Click on f(x)</a:t>
            </a:r>
          </a:p>
          <a:p>
            <a:pPr lvl="0"/>
            <a:endParaRPr lang="en-US" sz="1400" dirty="0"/>
          </a:p>
          <a:p>
            <a:pPr lvl="0"/>
            <a:endParaRPr lang="en-US" sz="1400" dirty="0"/>
          </a:p>
          <a:p>
            <a:pPr lvl="0"/>
            <a:r>
              <a:rPr lang="en-US" sz="1600" dirty="0"/>
              <a:t>Digital numbers</a:t>
            </a:r>
          </a:p>
          <a:p>
            <a:pPr lvl="0"/>
            <a:r>
              <a:rPr lang="en-US" sz="1400" dirty="0"/>
              <a:t>0 below CI detection </a:t>
            </a:r>
          </a:p>
          <a:p>
            <a:pPr lvl="0"/>
            <a:r>
              <a:rPr lang="en-US" sz="1400" dirty="0"/>
              <a:t>1-253 are data</a:t>
            </a:r>
          </a:p>
          <a:p>
            <a:pPr lvl="0"/>
            <a:r>
              <a:rPr lang="en-US" sz="1400" dirty="0"/>
              <a:t>254 is land </a:t>
            </a:r>
          </a:p>
          <a:p>
            <a:pPr lvl="0"/>
            <a:r>
              <a:rPr lang="en-US" sz="1400" dirty="0"/>
              <a:t>255 are no data (e.g., a cloud)</a:t>
            </a:r>
          </a:p>
          <a:p>
            <a:endParaRPr 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89CC6C4-6645-274E-B23D-151DDC18E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44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C410403-60B3-2144-83A3-403016EC3E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47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30"/>
    </mc:Choice>
    <mc:Fallback xmlns="">
      <p:transition spd="slow" advTm="16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292"/>
          <a:stretch/>
        </p:blipFill>
        <p:spPr>
          <a:xfrm>
            <a:off x="2030506" y="1414053"/>
            <a:ext cx="7407294" cy="41993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666729"/>
            <a:ext cx="20288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Create mask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pPr lvl="0"/>
            <a:r>
              <a:rPr lang="en-US" sz="2000" dirty="0"/>
              <a:t>Digital numbers</a:t>
            </a:r>
          </a:p>
          <a:p>
            <a:pPr lvl="0"/>
            <a:r>
              <a:rPr lang="en-US" sz="1600" dirty="0"/>
              <a:t>0 below CI detection </a:t>
            </a:r>
          </a:p>
          <a:p>
            <a:pPr lvl="0"/>
            <a:r>
              <a:rPr lang="en-US" sz="1600" dirty="0"/>
              <a:t>1-253 are data</a:t>
            </a:r>
          </a:p>
          <a:p>
            <a:pPr lvl="0"/>
            <a:r>
              <a:rPr lang="en-US" sz="1600" dirty="0"/>
              <a:t>254 is land </a:t>
            </a:r>
          </a:p>
          <a:p>
            <a:pPr lvl="0"/>
            <a:r>
              <a:rPr lang="en-US" sz="1600" dirty="0"/>
              <a:t>255 are no data (e.g., a cloud)</a:t>
            </a: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7B5A41-0922-5F4C-8C17-A771CFAA5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45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497E110-74C5-C346-9BF3-C16D31D656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263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43"/>
    </mc:Choice>
    <mc:Fallback xmlns="">
      <p:transition spd="slow" advTm="10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9018"/>
          <a:stretch/>
        </p:blipFill>
        <p:spPr>
          <a:xfrm>
            <a:off x="2028825" y="1414053"/>
            <a:ext cx="7408974" cy="44152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666729"/>
            <a:ext cx="20288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Create mask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pPr lvl="0"/>
            <a:r>
              <a:rPr lang="en-US" sz="2000" dirty="0"/>
              <a:t>Digital numbers</a:t>
            </a:r>
          </a:p>
          <a:p>
            <a:pPr lvl="0"/>
            <a:r>
              <a:rPr lang="en-US" sz="1600" dirty="0"/>
              <a:t>0 below CI detection </a:t>
            </a:r>
          </a:p>
          <a:p>
            <a:pPr lvl="0"/>
            <a:r>
              <a:rPr lang="en-US" sz="1600" dirty="0"/>
              <a:t>1-253 are data</a:t>
            </a:r>
          </a:p>
          <a:p>
            <a:pPr lvl="0"/>
            <a:r>
              <a:rPr lang="en-US" sz="1600" dirty="0"/>
              <a:t>254 is land </a:t>
            </a:r>
          </a:p>
          <a:p>
            <a:pPr lvl="0"/>
            <a:r>
              <a:rPr lang="en-US" sz="1600" dirty="0"/>
              <a:t>255 are no data (e.g., a cloud)</a:t>
            </a: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4EE1F4-EA11-EE46-8600-DAA74C44D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46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F1179DD-13DC-264E-A7FD-83437CE465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393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39"/>
    </mc:Choice>
    <mc:Fallback xmlns="">
      <p:transition spd="slow" advTm="19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292"/>
          <a:stretch/>
        </p:blipFill>
        <p:spPr>
          <a:xfrm>
            <a:off x="2030506" y="1414053"/>
            <a:ext cx="7407294" cy="41993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666729"/>
            <a:ext cx="2028825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New mask appears in Mask Manager</a:t>
            </a:r>
          </a:p>
          <a:p>
            <a:endParaRPr lang="en-US" sz="1600" dirty="0"/>
          </a:p>
          <a:p>
            <a:r>
              <a:rPr lang="en-US" sz="1600" b="1" dirty="0"/>
              <a:t>Edit Mask Properties</a:t>
            </a:r>
          </a:p>
          <a:p>
            <a:r>
              <a:rPr lang="en-US" sz="1600" dirty="0"/>
              <a:t>Name</a:t>
            </a:r>
          </a:p>
          <a:p>
            <a:r>
              <a:rPr lang="en-US" sz="1600" dirty="0"/>
              <a:t>Color</a:t>
            </a:r>
          </a:p>
          <a:p>
            <a:r>
              <a:rPr lang="en-US" sz="1600" dirty="0"/>
              <a:t>Transparency</a:t>
            </a:r>
          </a:p>
          <a:p>
            <a:r>
              <a:rPr lang="en-US" sz="1600" dirty="0"/>
              <a:t>Description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7575A4-3218-2F4F-8F0B-7BC2BE2F0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47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BFCA633-1CF3-0542-A4CD-7A34C0E96B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04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36"/>
    </mc:Choice>
    <mc:Fallback xmlns="">
      <p:transition spd="slow" advTm="15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470"/>
          <a:stretch/>
        </p:blipFill>
        <p:spPr>
          <a:xfrm>
            <a:off x="1809372" y="683879"/>
            <a:ext cx="7696200" cy="48216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158729"/>
            <a:ext cx="2028825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Mask Manager</a:t>
            </a:r>
          </a:p>
          <a:p>
            <a:endParaRPr lang="en-US" sz="1600" dirty="0"/>
          </a:p>
          <a:p>
            <a:r>
              <a:rPr lang="en-US" sz="1600" dirty="0"/>
              <a:t>Adjust mask properties</a:t>
            </a:r>
          </a:p>
          <a:p>
            <a:endParaRPr lang="en-US" sz="1600" dirty="0"/>
          </a:p>
          <a:p>
            <a:r>
              <a:rPr lang="en-US" sz="1600" dirty="0"/>
              <a:t>Name</a:t>
            </a:r>
          </a:p>
          <a:p>
            <a:r>
              <a:rPr lang="en-US" sz="1600" dirty="0"/>
              <a:t>Color</a:t>
            </a:r>
          </a:p>
          <a:p>
            <a:r>
              <a:rPr lang="en-US" sz="1600" dirty="0"/>
              <a:t>Transparency</a:t>
            </a:r>
          </a:p>
          <a:p>
            <a:r>
              <a:rPr lang="en-US" sz="1600" dirty="0"/>
              <a:t>Description</a:t>
            </a: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D225F2F-F406-4E4C-9736-69D9EA385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FED1FB-6B2C-BE4F-9F4C-624DAE35A4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4804" y="5576986"/>
            <a:ext cx="6134100" cy="144780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0581080-58A4-B944-82DD-8637F5E46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20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91"/>
    </mc:Choice>
    <mc:Fallback xmlns="">
      <p:transition spd="slow" advTm="259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851"/>
          <a:stretch/>
        </p:blipFill>
        <p:spPr>
          <a:xfrm>
            <a:off x="1419892" y="1414054"/>
            <a:ext cx="8176751" cy="46581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5"/>
            <a:ext cx="1419892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r>
              <a:rPr lang="en-US" sz="1600" dirty="0"/>
              <a:t>color manager</a:t>
            </a:r>
          </a:p>
          <a:p>
            <a:endParaRPr lang="en-US" sz="1600" dirty="0"/>
          </a:p>
          <a:p>
            <a:r>
              <a:rPr lang="en-US" sz="1600" dirty="0"/>
              <a:t>Switch to log display. 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C489F7F-8B82-2149-8155-4C29EBD34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49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6323DB8-3F12-5C44-A56D-CB99BCBC89E3}"/>
              </a:ext>
            </a:extLst>
          </p:cNvPr>
          <p:cNvSpPr/>
          <p:nvPr/>
        </p:nvSpPr>
        <p:spPr>
          <a:xfrm>
            <a:off x="2346037" y="5610370"/>
            <a:ext cx="461818" cy="461818"/>
          </a:xfrm>
          <a:prstGeom prst="ellipse">
            <a:avLst/>
          </a:prstGeom>
          <a:noFill/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47F2491-B86D-9B43-9899-0DF37820F062}"/>
              </a:ext>
            </a:extLst>
          </p:cNvPr>
          <p:cNvGrpSpPr/>
          <p:nvPr/>
        </p:nvGrpSpPr>
        <p:grpSpPr>
          <a:xfrm>
            <a:off x="0" y="3105812"/>
            <a:ext cx="1371130" cy="338554"/>
            <a:chOff x="68862" y="4648464"/>
            <a:chExt cx="1371130" cy="33855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742711A-9AD2-BF4F-B8BE-9CF24D9CB4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48958"/>
            <a:stretch/>
          </p:blipFill>
          <p:spPr>
            <a:xfrm>
              <a:off x="1097092" y="4658923"/>
              <a:ext cx="342900" cy="317635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A88ED14-0943-4242-9E50-447B9FE9CB28}"/>
                </a:ext>
              </a:extLst>
            </p:cNvPr>
            <p:cNvSpPr/>
            <p:nvPr/>
          </p:nvSpPr>
          <p:spPr>
            <a:xfrm>
              <a:off x="68862" y="4648464"/>
              <a:ext cx="102823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/>
                <a:t>Log</a:t>
              </a:r>
              <a:r>
                <a:rPr lang="en-US" sz="1600" baseline="-25000" dirty="0"/>
                <a:t>10</a:t>
              </a:r>
              <a:r>
                <a:rPr lang="en-US" sz="1600" dirty="0"/>
                <a:t> data</a:t>
              </a: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D770C35-250E-844C-BFCE-614A1E5173D9}"/>
              </a:ext>
            </a:extLst>
          </p:cNvPr>
          <p:cNvSpPr/>
          <p:nvPr/>
        </p:nvSpPr>
        <p:spPr>
          <a:xfrm>
            <a:off x="1276823" y="6323939"/>
            <a:ext cx="169046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/>
              <a:t>color manager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89C4F0F-8985-954E-AA77-29D368A242CE}"/>
              </a:ext>
            </a:extLst>
          </p:cNvPr>
          <p:cNvCxnSpPr>
            <a:cxnSpLocks/>
          </p:cNvCxnSpPr>
          <p:nvPr/>
        </p:nvCxnSpPr>
        <p:spPr>
          <a:xfrm flipV="1">
            <a:off x="2419929" y="6179127"/>
            <a:ext cx="83126" cy="2242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762D268F-1875-E041-AB7A-517087EBA5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3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45"/>
    </mc:Choice>
    <mc:Fallback xmlns="">
      <p:transition spd="slow" advTm="31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7937" y="897218"/>
            <a:ext cx="7242310" cy="57360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-1" y="1593645"/>
            <a:ext cx="218793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If the layout of the screen changes or you accidentally close a tab.</a:t>
            </a:r>
          </a:p>
          <a:p>
            <a:endParaRPr lang="en-US" sz="1400" dirty="0"/>
          </a:p>
          <a:p>
            <a:r>
              <a:rPr lang="en-US" sz="1400" dirty="0"/>
              <a:t>For example the mask layer is missing.</a:t>
            </a:r>
          </a:p>
          <a:p>
            <a:endParaRPr lang="en-US" sz="1400" dirty="0"/>
          </a:p>
          <a:p>
            <a:r>
              <a:rPr lang="en-US" sz="1400" dirty="0"/>
              <a:t>Restore Default Layout</a:t>
            </a:r>
          </a:p>
          <a:p>
            <a:endParaRPr lang="en-US" sz="1400" dirty="0"/>
          </a:p>
          <a:p>
            <a:r>
              <a:rPr lang="en-US" sz="1400" dirty="0"/>
              <a:t>Click View</a:t>
            </a:r>
          </a:p>
          <a:p>
            <a:endParaRPr lang="en-US" sz="1400" dirty="0"/>
          </a:p>
          <a:p>
            <a:r>
              <a:rPr lang="en-US" sz="1400" dirty="0"/>
              <a:t>Reset to Default Layout.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C489F7F-8B82-2149-8155-4C29EBD34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50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2F152F-BBF5-9C45-960D-628CEDD4E4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601200" cy="73152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0C0D847-3C23-8646-8185-9A4D356870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68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833"/>
    </mc:Choice>
    <mc:Fallback xmlns="">
      <p:transition spd="slow" advTm="418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Grid Lines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8745" y="892511"/>
            <a:ext cx="7086197" cy="54703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158729"/>
            <a:ext cx="2028825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Gridlines</a:t>
            </a:r>
          </a:p>
          <a:p>
            <a:endParaRPr lang="en-US" sz="1600" dirty="0"/>
          </a:p>
          <a:p>
            <a:r>
              <a:rPr lang="en-US" sz="1600" dirty="0"/>
              <a:t>Or</a:t>
            </a:r>
          </a:p>
          <a:p>
            <a:endParaRPr lang="en-US" sz="1600" dirty="0"/>
          </a:p>
          <a:p>
            <a:r>
              <a:rPr lang="en-US" sz="1600" dirty="0"/>
              <a:t>Right Click Image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C33644F-82C1-7544-97EF-9F28C07D1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51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550BEC-68F1-6B48-814B-6B6EDBA862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4412" y="1158729"/>
            <a:ext cx="406400" cy="342900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16029DF-5EEE-D746-A7E7-E073F6F00E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737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50"/>
    </mc:Choice>
    <mc:Fallback xmlns="">
      <p:transition spd="slow" advTm="26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4607" y="753615"/>
            <a:ext cx="6747230" cy="54703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158729"/>
            <a:ext cx="202882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Add Map Gridlines</a:t>
            </a:r>
          </a:p>
          <a:p>
            <a:endParaRPr lang="en-US" sz="1600" dirty="0"/>
          </a:p>
          <a:p>
            <a:r>
              <a:rPr lang="en-US" sz="1600" dirty="0"/>
              <a:t>Also become a layer</a:t>
            </a: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9DD1682-C070-274A-8457-6E122D78D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52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E9D523C-8986-FB44-AB2E-FE6FE57C34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91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39"/>
    </mc:Choice>
    <mc:Fallback xmlns="">
      <p:transition spd="slow" advTm="17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8576" y="713858"/>
            <a:ext cx="6880473" cy="6030321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9DD1682-C070-274A-8457-6E122D78D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53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CF68045-CD78-0A48-B5D8-CAE87542D456}"/>
              </a:ext>
            </a:extLst>
          </p:cNvPr>
          <p:cNvGrpSpPr/>
          <p:nvPr/>
        </p:nvGrpSpPr>
        <p:grpSpPr>
          <a:xfrm>
            <a:off x="-1" y="1220800"/>
            <a:ext cx="2345635" cy="2615585"/>
            <a:chOff x="-1" y="1220800"/>
            <a:chExt cx="2345635" cy="261558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-1" y="1220800"/>
              <a:ext cx="2345635" cy="24314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Map Gridlines become a layer</a:t>
              </a:r>
            </a:p>
            <a:p>
              <a:endParaRPr lang="en-US" sz="1600" dirty="0"/>
            </a:p>
            <a:p>
              <a:r>
                <a:rPr lang="en-US" sz="1600" dirty="0"/>
                <a:t>You can edit map gridlines properties</a:t>
              </a:r>
            </a:p>
            <a:p>
              <a:endParaRPr lang="en-US" sz="1600" dirty="0"/>
            </a:p>
            <a:p>
              <a:r>
                <a:rPr lang="en-US" sz="1400" dirty="0"/>
                <a:t>Under Layer Manager</a:t>
              </a:r>
            </a:p>
            <a:p>
              <a:endParaRPr lang="en-US" sz="1400" dirty="0"/>
            </a:p>
            <a:p>
              <a:r>
                <a:rPr lang="en-US" sz="1400" dirty="0"/>
                <a:t>Highlight Map Gridlines and click editor icon</a:t>
              </a:r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D6BAD44-C168-EC48-B0DB-203B64EBF3B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380711" y="3468085"/>
              <a:ext cx="419100" cy="368300"/>
            </a:xfrm>
            <a:prstGeom prst="rect">
              <a:avLst/>
            </a:prstGeom>
          </p:spPr>
        </p:pic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D457785-2124-7B4E-9570-F3BC40026C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72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491"/>
    </mc:Choice>
    <mc:Fallback xmlns="">
      <p:transition spd="slow" advTm="294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3275" y="753615"/>
            <a:ext cx="6729894" cy="54703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158729"/>
            <a:ext cx="202882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Export Image</a:t>
            </a:r>
          </a:p>
          <a:p>
            <a:endParaRPr lang="en-US" sz="1600" dirty="0"/>
          </a:p>
          <a:p>
            <a:r>
              <a:rPr lang="en-US" sz="1600" dirty="0"/>
              <a:t>Right Click</a:t>
            </a: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0BD3DF1-D3C6-C449-8FBA-23731A6CE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54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64BB949-BA5F-9F48-9EB0-1A187D5186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4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98"/>
    </mc:Choice>
    <mc:Fallback xmlns="">
      <p:transition spd="slow" advTm="8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Export Image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4181" y="1030023"/>
            <a:ext cx="7101013" cy="46564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59009" y="890372"/>
            <a:ext cx="2245156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Export Image</a:t>
            </a:r>
          </a:p>
          <a:p>
            <a:endParaRPr lang="en-US" sz="1600" dirty="0"/>
          </a:p>
          <a:p>
            <a:r>
              <a:rPr lang="en-US" sz="1600" dirty="0"/>
              <a:t>Source Boundaries</a:t>
            </a:r>
          </a:p>
          <a:p>
            <a:r>
              <a:rPr lang="en-US" sz="1600" b="1" dirty="0"/>
              <a:t>Data </a:t>
            </a:r>
            <a:r>
              <a:rPr lang="en-US" sz="1600" dirty="0"/>
              <a:t>inside box</a:t>
            </a:r>
          </a:p>
          <a:p>
            <a:endParaRPr lang="en-US" sz="1600" dirty="0"/>
          </a:p>
          <a:p>
            <a:r>
              <a:rPr lang="en-US" sz="1600" b="1" dirty="0"/>
              <a:t>View Window</a:t>
            </a:r>
          </a:p>
          <a:p>
            <a:r>
              <a:rPr lang="en-US" sz="1600" dirty="0"/>
              <a:t>Includes items outside of the edge, such as map grid numbers.</a:t>
            </a:r>
          </a:p>
          <a:p>
            <a:endParaRPr lang="en-US" sz="1600" dirty="0"/>
          </a:p>
          <a:p>
            <a:r>
              <a:rPr lang="en-US" sz="1600" dirty="0"/>
              <a:t>For View Window</a:t>
            </a:r>
          </a:p>
          <a:p>
            <a:r>
              <a:rPr lang="en-US" sz="1600" dirty="0"/>
              <a:t>Image Size </a:t>
            </a:r>
          </a:p>
          <a:p>
            <a:r>
              <a:rPr lang="en-US" sz="1600" dirty="0"/>
              <a:t>tied to screen resolution.  </a:t>
            </a:r>
          </a:p>
          <a:p>
            <a:endParaRPr lang="en-US" sz="1600" dirty="0"/>
          </a:p>
          <a:p>
            <a:r>
              <a:rPr lang="en-US" sz="1600" dirty="0"/>
              <a:t>For higher resolution 1500X1500 is suggested for clear label font.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8227095-96A2-3844-A9F4-9F1BBDB21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55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824BAEC-ECB9-1740-A6A1-562EF49AE3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82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02"/>
    </mc:Choice>
    <mc:Fallback xmlns="">
      <p:transition spd="slow" advTm="686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0342" y="1308713"/>
            <a:ext cx="7478190" cy="27335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659813"/>
            <a:ext cx="17813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Help</a:t>
            </a:r>
          </a:p>
          <a:p>
            <a:endParaRPr lang="en-US" sz="1600" dirty="0"/>
          </a:p>
          <a:p>
            <a:r>
              <a:rPr lang="en-US" sz="1600" dirty="0"/>
              <a:t>For more info on best practices for exporting images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8227095-96A2-3844-A9F4-9F1BBDB21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56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62F5257-F682-C44F-BDAC-CF20168B04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541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91"/>
    </mc:Choice>
    <mc:Fallback xmlns="">
      <p:transition spd="slow" advTm="15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9794" y="546387"/>
            <a:ext cx="6765661" cy="24730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159026" y="890372"/>
            <a:ext cx="178131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Help</a:t>
            </a:r>
          </a:p>
          <a:p>
            <a:r>
              <a:rPr lang="en-US" sz="1600" dirty="0"/>
              <a:t>For more info on best practices for exporting images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8227095-96A2-3844-A9F4-9F1BBDB21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57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202AE7-37F1-AC42-A528-6E82284A4B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5411" y="3121872"/>
            <a:ext cx="4575711" cy="4143633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9AC634C-6438-4142-AB35-5067E91D8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280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2"/>
    </mc:Choice>
    <mc:Fallback xmlns="">
      <p:transition spd="slow" advTm="10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Navigation Controls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3787" y="1202245"/>
            <a:ext cx="7148401" cy="41504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295869"/>
            <a:ext cx="18098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Visual comparison</a:t>
            </a:r>
          </a:p>
          <a:p>
            <a:endParaRPr lang="en-US" sz="1600" dirty="0"/>
          </a:p>
          <a:p>
            <a:r>
              <a:rPr lang="en-US" sz="1600" dirty="0"/>
              <a:t>Side by side display</a:t>
            </a:r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0FC6AD8-84A4-1441-991D-025D147EF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58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763EEDD-BCF3-F947-938D-531438A4E4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69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86"/>
    </mc:Choice>
    <mc:Fallback xmlns="">
      <p:transition spd="slow" advTm="21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1331" y="1000695"/>
            <a:ext cx="7272673" cy="50614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73892" y="1295869"/>
            <a:ext cx="18098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Visual comparison</a:t>
            </a:r>
          </a:p>
          <a:p>
            <a:endParaRPr lang="en-US" sz="1600" dirty="0"/>
          </a:p>
          <a:p>
            <a:r>
              <a:rPr lang="en-US" sz="1600" dirty="0"/>
              <a:t>Be sure images to compare have both been open.</a:t>
            </a:r>
          </a:p>
          <a:p>
            <a:endParaRPr lang="en-US" sz="1600" dirty="0"/>
          </a:p>
          <a:p>
            <a:r>
              <a:rPr lang="en-US" sz="1600" dirty="0"/>
              <a:t>Open Window Tab</a:t>
            </a:r>
          </a:p>
          <a:p>
            <a:r>
              <a:rPr lang="en-US" sz="1600" dirty="0"/>
              <a:t>Click Tile Evenly</a:t>
            </a:r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29F567-FCB4-A346-A313-A3FE535CE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59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D79AAA9-AEE6-5D43-8FBC-3D089B1E9D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88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30"/>
    </mc:Choice>
    <mc:Fallback xmlns="">
      <p:transition spd="slow" advTm="15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3703" y="1340203"/>
            <a:ext cx="7690841" cy="45975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73892" y="1295869"/>
            <a:ext cx="18098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Visual comparison</a:t>
            </a:r>
          </a:p>
          <a:p>
            <a:endParaRPr lang="en-US" sz="1600" dirty="0"/>
          </a:p>
          <a:p>
            <a:r>
              <a:rPr lang="en-US" sz="1600" dirty="0"/>
              <a:t>Be sure images to compare have both been open.</a:t>
            </a:r>
          </a:p>
          <a:p>
            <a:endParaRPr lang="en-US" sz="1600" dirty="0"/>
          </a:p>
          <a:p>
            <a:r>
              <a:rPr lang="en-US" sz="1600" dirty="0"/>
              <a:t>Open Window Tab</a:t>
            </a:r>
          </a:p>
          <a:p>
            <a:r>
              <a:rPr lang="en-US" sz="1600" dirty="0"/>
              <a:t>Click Tile Evenly</a:t>
            </a:r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01BD84-6CD3-DF49-8725-DF77086F8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60</a:t>
            </a:fld>
            <a:endParaRPr lang="en-US"/>
          </a:p>
        </p:txBody>
      </p:sp>
      <p:sp>
        <p:nvSpPr>
          <p:cNvPr id="6" name="Title 4">
            <a:extLst>
              <a:ext uri="{FF2B5EF4-FFF2-40B4-BE49-F238E27FC236}">
                <a16:creationId xmlns:a16="http://schemas.microsoft.com/office/drawing/2014/main" id="{192AED21-71C8-5244-884D-792F5090A786}"/>
              </a:ext>
            </a:extLst>
          </p:cNvPr>
          <p:cNvSpPr txBox="1">
            <a:spLocks/>
          </p:cNvSpPr>
          <p:nvPr/>
        </p:nvSpPr>
        <p:spPr>
          <a:xfrm>
            <a:off x="352723" y="0"/>
            <a:ext cx="6773624" cy="487681"/>
          </a:xfrm>
          <a:prstGeom prst="rect">
            <a:avLst/>
          </a:prstGeom>
        </p:spPr>
        <p:txBody>
          <a:bodyPr vert="horz" lIns="96624" tIns="48312" rIns="96624" bIns="48312" rtlCol="0" anchor="ctr">
            <a:normAutofit/>
          </a:bodyPr>
          <a:lstStyle>
            <a:lvl1pPr algn="ctr" defTabSz="483120" rtl="0" eaLnBrk="1" latinLnBrk="0" hangingPunct="1">
              <a:spcBef>
                <a:spcPct val="0"/>
              </a:spcBef>
              <a:buNone/>
              <a:defRPr sz="2100" kern="1200">
                <a:solidFill>
                  <a:srgbClr val="FFFF99"/>
                </a:solidFill>
                <a:latin typeface="Eurostile"/>
                <a:ea typeface="+mj-ea"/>
                <a:cs typeface="Eurostile"/>
              </a:defRPr>
            </a:lvl1pPr>
          </a:lstStyle>
          <a:p>
            <a:r>
              <a:rPr lang="en-US" dirty="0"/>
              <a:t>How to Navigation Controls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BC9A519-6DE9-C040-B6D7-08A7B181C3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74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31"/>
    </mc:Choice>
    <mc:Fallback xmlns="">
      <p:transition spd="slow" advTm="11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497" y="807768"/>
            <a:ext cx="6288022" cy="37589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73892" y="1295869"/>
            <a:ext cx="18098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Visual comparison</a:t>
            </a:r>
          </a:p>
          <a:p>
            <a:endParaRPr lang="en-US" sz="1600" dirty="0"/>
          </a:p>
          <a:p>
            <a:r>
              <a:rPr lang="en-US" sz="1600" dirty="0"/>
              <a:t>Be sure images to compare have both been open.</a:t>
            </a:r>
          </a:p>
          <a:p>
            <a:endParaRPr lang="en-US" sz="1600" dirty="0"/>
          </a:p>
          <a:p>
            <a:r>
              <a:rPr lang="en-US" sz="1600" dirty="0"/>
              <a:t>Open Window Tab</a:t>
            </a:r>
          </a:p>
          <a:p>
            <a:r>
              <a:rPr lang="en-US" sz="1600" dirty="0"/>
              <a:t>Click Tile Evenly</a:t>
            </a:r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2536C24-9CE9-0E48-BAB6-EEF2864AB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61</a:t>
            </a:fld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D357CCF-B2A8-7248-BEA5-6789C0DA6A67}"/>
              </a:ext>
            </a:extLst>
          </p:cNvPr>
          <p:cNvGrpSpPr/>
          <p:nvPr/>
        </p:nvGrpSpPr>
        <p:grpSpPr>
          <a:xfrm>
            <a:off x="3863339" y="4566689"/>
            <a:ext cx="4551814" cy="2705100"/>
            <a:chOff x="3863339" y="4566689"/>
            <a:chExt cx="4551814" cy="2705100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E28CE957-51AA-FD41-8908-CB5EF2EEB21C}"/>
                </a:ext>
              </a:extLst>
            </p:cNvPr>
            <p:cNvGrpSpPr/>
            <p:nvPr/>
          </p:nvGrpSpPr>
          <p:grpSpPr>
            <a:xfrm>
              <a:off x="3863339" y="4566689"/>
              <a:ext cx="4551814" cy="2705100"/>
              <a:chOff x="3863339" y="4566689"/>
              <a:chExt cx="4551814" cy="2705100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483A3EE8-E324-D44C-8989-8D9F29BD91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9759"/>
              <a:stretch/>
            </p:blipFill>
            <p:spPr>
              <a:xfrm>
                <a:off x="3863339" y="4566689"/>
                <a:ext cx="1766297" cy="2705100"/>
              </a:xfrm>
              <a:prstGeom prst="rect">
                <a:avLst/>
              </a:prstGeom>
            </p:spPr>
          </p:pic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6269057-5B79-144A-A247-DF2D552BFFE4}"/>
                  </a:ext>
                </a:extLst>
              </p:cNvPr>
              <p:cNvSpPr txBox="1"/>
              <p:nvPr/>
            </p:nvSpPr>
            <p:spPr>
              <a:xfrm>
                <a:off x="5629396" y="4909632"/>
                <a:ext cx="137557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Zoom in</a:t>
                </a:r>
              </a:p>
              <a:p>
                <a:r>
                  <a:rPr lang="en-US" sz="1600" dirty="0"/>
                  <a:t>Zoom Out</a:t>
                </a:r>
              </a:p>
              <a:p>
                <a:endParaRPr lang="en-US" sz="1600" dirty="0"/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D7094DAF-536B-5A40-8AB3-7090D98DBD3A}"/>
                  </a:ext>
                </a:extLst>
              </p:cNvPr>
              <p:cNvSpPr txBox="1"/>
              <p:nvPr/>
            </p:nvSpPr>
            <p:spPr>
              <a:xfrm>
                <a:off x="5594789" y="5518591"/>
                <a:ext cx="196335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Pixel View</a:t>
                </a:r>
              </a:p>
              <a:p>
                <a:r>
                  <a:rPr lang="en-US" sz="1600" dirty="0"/>
                  <a:t>Zoom Show All</a:t>
                </a:r>
              </a:p>
              <a:p>
                <a:endParaRPr lang="en-US" sz="1600" dirty="0"/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D9EBFBD-95F6-7445-BE4D-6E40B40A9249}"/>
                  </a:ext>
                </a:extLst>
              </p:cNvPr>
              <p:cNvSpPr txBox="1"/>
              <p:nvPr/>
            </p:nvSpPr>
            <p:spPr>
              <a:xfrm>
                <a:off x="5594789" y="6133374"/>
                <a:ext cx="282036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Synchronize images together</a:t>
                </a:r>
              </a:p>
              <a:p>
                <a:r>
                  <a:rPr lang="en-US" sz="1600" dirty="0"/>
                  <a:t>Synchronize cursor positions</a:t>
                </a:r>
              </a:p>
              <a:p>
                <a:endParaRPr lang="en-US" sz="1600" dirty="0"/>
              </a:p>
            </p:txBody>
          </p:sp>
        </p:grp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652C000-05F3-EB44-A27B-283798F16B68}"/>
                </a:ext>
              </a:extLst>
            </p:cNvPr>
            <p:cNvSpPr/>
            <p:nvPr/>
          </p:nvSpPr>
          <p:spPr>
            <a:xfrm>
              <a:off x="3863340" y="4846321"/>
              <a:ext cx="1307990" cy="233569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Title 4">
            <a:extLst>
              <a:ext uri="{FF2B5EF4-FFF2-40B4-BE49-F238E27FC236}">
                <a16:creationId xmlns:a16="http://schemas.microsoft.com/office/drawing/2014/main" id="{2E53CBA7-EA55-DA46-A79C-94DB49558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Navigation Controls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77ED436-BCC5-9A4C-91C6-F51F53A4BB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447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17"/>
    </mc:Choice>
    <mc:Fallback xmlns="">
      <p:transition spd="slow" advTm="24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9852" y="586425"/>
            <a:ext cx="7148401" cy="41504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73892" y="1295869"/>
            <a:ext cx="18098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Visual comparison</a:t>
            </a:r>
          </a:p>
          <a:p>
            <a:endParaRPr lang="en-US" sz="1600" dirty="0"/>
          </a:p>
          <a:p>
            <a:r>
              <a:rPr lang="en-US" sz="1600" dirty="0"/>
              <a:t>Use Navigation Control to adjust view in windows</a:t>
            </a:r>
          </a:p>
          <a:p>
            <a:endParaRPr lang="en-US" sz="1600" dirty="0"/>
          </a:p>
          <a:p>
            <a:r>
              <a:rPr lang="en-US" sz="1600" dirty="0"/>
              <a:t>Can synchronize views so when you zoom in on one image the all move together.</a:t>
            </a:r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0A0ED08-ABDB-EC45-8F43-D9275CFCB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62</a:t>
            </a:fld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0E0B64C-544E-BA44-964C-0136541BAA78}"/>
              </a:ext>
            </a:extLst>
          </p:cNvPr>
          <p:cNvGrpSpPr/>
          <p:nvPr/>
        </p:nvGrpSpPr>
        <p:grpSpPr>
          <a:xfrm>
            <a:off x="2948939" y="4780305"/>
            <a:ext cx="4288923" cy="2534895"/>
            <a:chOff x="3863339" y="4566689"/>
            <a:chExt cx="4551814" cy="2705100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A8EAD4B-F7AA-0C4E-BE0B-BE492735DD45}"/>
                </a:ext>
              </a:extLst>
            </p:cNvPr>
            <p:cNvGrpSpPr/>
            <p:nvPr/>
          </p:nvGrpSpPr>
          <p:grpSpPr>
            <a:xfrm>
              <a:off x="3863339" y="4566689"/>
              <a:ext cx="4551814" cy="2705100"/>
              <a:chOff x="3863339" y="4566689"/>
              <a:chExt cx="4551814" cy="2705100"/>
            </a:xfrm>
          </p:grpSpPr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2B6F6F1F-84C4-EA48-9935-592A50760F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9759"/>
              <a:stretch/>
            </p:blipFill>
            <p:spPr>
              <a:xfrm>
                <a:off x="3863339" y="4566689"/>
                <a:ext cx="1766297" cy="2705100"/>
              </a:xfrm>
              <a:prstGeom prst="rect">
                <a:avLst/>
              </a:prstGeom>
            </p:spPr>
          </p:pic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0AB22127-4239-E441-ABE5-368019D503C4}"/>
                  </a:ext>
                </a:extLst>
              </p:cNvPr>
              <p:cNvSpPr txBox="1"/>
              <p:nvPr/>
            </p:nvSpPr>
            <p:spPr>
              <a:xfrm>
                <a:off x="5629396" y="4909632"/>
                <a:ext cx="137557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Zoom in</a:t>
                </a:r>
              </a:p>
              <a:p>
                <a:r>
                  <a:rPr lang="en-US" sz="1600" dirty="0"/>
                  <a:t>Zoom Out</a:t>
                </a:r>
              </a:p>
              <a:p>
                <a:endParaRPr lang="en-US" sz="1600" dirty="0"/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B3E6733F-98E8-8340-8161-C2937B92B425}"/>
                  </a:ext>
                </a:extLst>
              </p:cNvPr>
              <p:cNvSpPr txBox="1"/>
              <p:nvPr/>
            </p:nvSpPr>
            <p:spPr>
              <a:xfrm>
                <a:off x="5594789" y="5518591"/>
                <a:ext cx="196335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Pixel View</a:t>
                </a:r>
              </a:p>
              <a:p>
                <a:r>
                  <a:rPr lang="en-US" sz="1600" dirty="0"/>
                  <a:t>Zoom Show All</a:t>
                </a:r>
              </a:p>
              <a:p>
                <a:endParaRPr lang="en-US" sz="1600" dirty="0"/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D4B3F4B-DBC3-B540-9597-9DE16ADB1A76}"/>
                  </a:ext>
                </a:extLst>
              </p:cNvPr>
              <p:cNvSpPr txBox="1"/>
              <p:nvPr/>
            </p:nvSpPr>
            <p:spPr>
              <a:xfrm>
                <a:off x="5594789" y="6133374"/>
                <a:ext cx="282036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Synchronize images together</a:t>
                </a:r>
              </a:p>
              <a:p>
                <a:r>
                  <a:rPr lang="en-US" sz="1600" dirty="0"/>
                  <a:t>Synchronize cursor positions</a:t>
                </a:r>
              </a:p>
              <a:p>
                <a:endParaRPr lang="en-US" sz="1600" dirty="0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F79A430-E39D-2143-9ABF-1FE4D7A1035A}"/>
                </a:ext>
              </a:extLst>
            </p:cNvPr>
            <p:cNvSpPr/>
            <p:nvPr/>
          </p:nvSpPr>
          <p:spPr>
            <a:xfrm>
              <a:off x="3863340" y="4846321"/>
              <a:ext cx="1307990" cy="233569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Title 4">
            <a:extLst>
              <a:ext uri="{FF2B5EF4-FFF2-40B4-BE49-F238E27FC236}">
                <a16:creationId xmlns:a16="http://schemas.microsoft.com/office/drawing/2014/main" id="{95A783F0-782F-A843-9838-321DDC913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Navigation Controls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4F85814-F554-5544-9263-B8029D14A0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929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05"/>
    </mc:Choice>
    <mc:Fallback xmlns="">
      <p:transition spd="slow" advTm="124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887" t="6673" r="33623" b="34136"/>
          <a:stretch/>
        </p:blipFill>
        <p:spPr>
          <a:xfrm>
            <a:off x="2109447" y="821391"/>
            <a:ext cx="7040377" cy="42242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73892" y="1295869"/>
            <a:ext cx="1809812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Visual comparison</a:t>
            </a:r>
          </a:p>
          <a:p>
            <a:endParaRPr lang="en-US" sz="1600" dirty="0"/>
          </a:p>
          <a:p>
            <a:r>
              <a:rPr lang="en-US" sz="1600" dirty="0"/>
              <a:t>Use Navigation Control to adjust view in windows</a:t>
            </a:r>
          </a:p>
          <a:p>
            <a:endParaRPr lang="en-US" sz="1600" dirty="0"/>
          </a:p>
          <a:p>
            <a:r>
              <a:rPr lang="en-US" sz="1600" dirty="0"/>
              <a:t>Raster cell counts for arrow location</a:t>
            </a:r>
          </a:p>
          <a:p>
            <a:endParaRPr lang="en-US" sz="1600" dirty="0"/>
          </a:p>
          <a:p>
            <a:r>
              <a:rPr lang="en-US" sz="1600" dirty="0"/>
              <a:t>Synchronize cursor positions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A156C2C5-CFD2-C94E-854F-D103539F79DD}"/>
              </a:ext>
            </a:extLst>
          </p:cNvPr>
          <p:cNvSpPr/>
          <p:nvPr/>
        </p:nvSpPr>
        <p:spPr>
          <a:xfrm rot="9002744">
            <a:off x="6271124" y="2106593"/>
            <a:ext cx="92597" cy="162045"/>
          </a:xfrm>
          <a:prstGeom prst="downArrow">
            <a:avLst/>
          </a:prstGeom>
          <a:solidFill>
            <a:schemeClr val="tx1"/>
          </a:solidFill>
          <a:ln w="6350"/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43FF8-2926-0449-BEE9-B62F5EAFD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63</a:t>
            </a:fld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95BED4B-907D-5F47-AC08-CEBA0EF2F894}"/>
              </a:ext>
            </a:extLst>
          </p:cNvPr>
          <p:cNvGrpSpPr/>
          <p:nvPr/>
        </p:nvGrpSpPr>
        <p:grpSpPr>
          <a:xfrm>
            <a:off x="3863339" y="5045615"/>
            <a:ext cx="4194811" cy="2226173"/>
            <a:chOff x="3863339" y="4566689"/>
            <a:chExt cx="4551814" cy="2705100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6BDBDD1-BC6C-C54B-AB10-044F5E16D7F4}"/>
                </a:ext>
              </a:extLst>
            </p:cNvPr>
            <p:cNvGrpSpPr/>
            <p:nvPr/>
          </p:nvGrpSpPr>
          <p:grpSpPr>
            <a:xfrm>
              <a:off x="3863339" y="4566689"/>
              <a:ext cx="4551814" cy="2705100"/>
              <a:chOff x="3863339" y="4566689"/>
              <a:chExt cx="4551814" cy="2705100"/>
            </a:xfrm>
          </p:grpSpPr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D6D486A8-2658-9540-8680-48F6B0EF99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9759"/>
              <a:stretch/>
            </p:blipFill>
            <p:spPr>
              <a:xfrm>
                <a:off x="3863339" y="4566689"/>
                <a:ext cx="1766297" cy="2705100"/>
              </a:xfrm>
              <a:prstGeom prst="rect">
                <a:avLst/>
              </a:prstGeom>
            </p:spPr>
          </p:pic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87A4B49-6170-E74C-A88E-672B761E332F}"/>
                  </a:ext>
                </a:extLst>
              </p:cNvPr>
              <p:cNvSpPr txBox="1"/>
              <p:nvPr/>
            </p:nvSpPr>
            <p:spPr>
              <a:xfrm>
                <a:off x="5629396" y="4909632"/>
                <a:ext cx="1928749" cy="10097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Zoom in</a:t>
                </a:r>
              </a:p>
              <a:p>
                <a:r>
                  <a:rPr lang="en-US" sz="1600" dirty="0"/>
                  <a:t>Zoom Out</a:t>
                </a:r>
              </a:p>
              <a:p>
                <a:endParaRPr lang="en-US" sz="1600" dirty="0"/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103E1E8-8998-1A4D-8934-70D45FA5C43A}"/>
                  </a:ext>
                </a:extLst>
              </p:cNvPr>
              <p:cNvSpPr txBox="1"/>
              <p:nvPr/>
            </p:nvSpPr>
            <p:spPr>
              <a:xfrm>
                <a:off x="5594789" y="5518591"/>
                <a:ext cx="196335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Pixel View</a:t>
                </a:r>
              </a:p>
              <a:p>
                <a:r>
                  <a:rPr lang="en-US" sz="1600" dirty="0"/>
                  <a:t>Zoom Show All</a:t>
                </a:r>
              </a:p>
              <a:p>
                <a:endParaRPr lang="en-US" sz="1600" dirty="0"/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A4658140-3FD8-E441-871D-2125828C7944}"/>
                  </a:ext>
                </a:extLst>
              </p:cNvPr>
              <p:cNvSpPr txBox="1"/>
              <p:nvPr/>
            </p:nvSpPr>
            <p:spPr>
              <a:xfrm>
                <a:off x="5594789" y="6105596"/>
                <a:ext cx="282036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Synchronize images together</a:t>
                </a:r>
              </a:p>
              <a:p>
                <a:r>
                  <a:rPr lang="en-US" sz="1600" dirty="0"/>
                  <a:t>Synchronize cursor positions</a:t>
                </a:r>
              </a:p>
              <a:p>
                <a:endParaRPr lang="en-US" sz="1600" dirty="0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C1E2988-8F3F-EC42-A82E-C14AFBD3AD2A}"/>
                </a:ext>
              </a:extLst>
            </p:cNvPr>
            <p:cNvSpPr/>
            <p:nvPr/>
          </p:nvSpPr>
          <p:spPr>
            <a:xfrm>
              <a:off x="3863340" y="4846321"/>
              <a:ext cx="1307990" cy="233569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F0B8C98-D82C-7940-888B-58D7CE7C8A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506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95"/>
    </mc:Choice>
    <mc:Fallback xmlns="">
      <p:transition spd="slow" advTm="15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8A3579-59FA-A447-9DE6-B60662532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57C82-FF7F-4F46-B9F0-69AE7C40C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64</a:t>
            </a:fld>
            <a:endParaRPr lang="en-US" dirty="0"/>
          </a:p>
        </p:txBody>
      </p:sp>
      <p:pic>
        <p:nvPicPr>
          <p:cNvPr id="1026" name="Picture 2" descr="Image result for add pins cork board">
            <a:extLst>
              <a:ext uri="{FF2B5EF4-FFF2-40B4-BE49-F238E27FC236}">
                <a16:creationId xmlns:a16="http://schemas.microsoft.com/office/drawing/2014/main" id="{A0C95FCD-2253-9D45-9CFA-8F1AF0F5E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637" y="2009775"/>
            <a:ext cx="4666209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027816-63C3-054F-8782-B6A5164C35AA}"/>
              </a:ext>
            </a:extLst>
          </p:cNvPr>
          <p:cNvSpPr txBox="1"/>
          <p:nvPr/>
        </p:nvSpPr>
        <p:spPr>
          <a:xfrm>
            <a:off x="3533557" y="3239184"/>
            <a:ext cx="2374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Adding Pins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2299B08-71BE-9843-88DD-30FFAC4215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882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67"/>
    </mc:Choice>
    <mc:Fallback xmlns="">
      <p:transition spd="slow" advTm="6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8146" y="811368"/>
            <a:ext cx="7117710" cy="5687608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9367B3AE-3094-9345-93AA-E79E1AAE742A}"/>
              </a:ext>
            </a:extLst>
          </p:cNvPr>
          <p:cNvGrpSpPr/>
          <p:nvPr/>
        </p:nvGrpSpPr>
        <p:grpSpPr>
          <a:xfrm>
            <a:off x="224778" y="1582071"/>
            <a:ext cx="1881194" cy="2769989"/>
            <a:chOff x="-28576" y="1593645"/>
            <a:chExt cx="1895351" cy="2769989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-28576" y="1593645"/>
              <a:ext cx="1895351" cy="27699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Add Pins </a:t>
              </a:r>
            </a:p>
            <a:p>
              <a:endParaRPr lang="en-US" sz="1600" dirty="0"/>
            </a:p>
            <a:p>
              <a:r>
                <a:rPr lang="en-US" sz="1600" dirty="0"/>
                <a:t>-sampling locations </a:t>
              </a:r>
            </a:p>
            <a:p>
              <a:r>
                <a:rPr lang="en-US" sz="1600" dirty="0"/>
                <a:t>-areas of interest</a:t>
              </a:r>
            </a:p>
            <a:p>
              <a:endParaRPr lang="en-US" sz="1600" dirty="0"/>
            </a:p>
            <a:p>
              <a:endParaRPr lang="en-US" sz="1600" dirty="0"/>
            </a:p>
            <a:p>
              <a:endParaRPr lang="en-US" sz="1600" dirty="0"/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4FF04-5DF3-BB4D-840B-CD99DD11CC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80923" y="1593645"/>
              <a:ext cx="419100" cy="393700"/>
            </a:xfrm>
            <a:prstGeom prst="rect">
              <a:avLst/>
            </a:prstGeom>
          </p:spPr>
        </p:pic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B2AC57-9BCC-494E-B225-A6B8CE97E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65</a:t>
            </a:fld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F83187F-6288-5645-884C-428399F374C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382.8329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710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33"/>
    </mc:Choice>
    <mc:Fallback xmlns="">
      <p:transition spd="slow" advTm="38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57" y="811368"/>
            <a:ext cx="7748089" cy="5687608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9367B3AE-3094-9345-93AA-E79E1AAE742A}"/>
              </a:ext>
            </a:extLst>
          </p:cNvPr>
          <p:cNvGrpSpPr/>
          <p:nvPr/>
        </p:nvGrpSpPr>
        <p:grpSpPr>
          <a:xfrm>
            <a:off x="-28576" y="1593645"/>
            <a:ext cx="1684765" cy="3754874"/>
            <a:chOff x="-28576" y="1593645"/>
            <a:chExt cx="1684765" cy="3754874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-28576" y="1593645"/>
              <a:ext cx="1684765" cy="37548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Add Pins </a:t>
              </a:r>
            </a:p>
            <a:p>
              <a:endParaRPr lang="en-US" sz="1600" dirty="0"/>
            </a:p>
            <a:p>
              <a:endParaRPr lang="en-US" sz="1600" dirty="0"/>
            </a:p>
            <a:p>
              <a:endParaRPr lang="en-US" sz="1600" dirty="0"/>
            </a:p>
            <a:p>
              <a:endParaRPr lang="en-US" sz="1600" dirty="0"/>
            </a:p>
            <a:p>
              <a:endParaRPr lang="en-US" sz="1600" dirty="0"/>
            </a:p>
            <a:p>
              <a:r>
                <a:rPr lang="en-US" sz="1600" dirty="0"/>
                <a:t>If you have trouble seeing pins close and reopen the raster of interest.</a:t>
              </a: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4FF04-5DF3-BB4D-840B-CD99DD11CC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80923" y="1593645"/>
              <a:ext cx="419100" cy="393700"/>
            </a:xfrm>
            <a:prstGeom prst="rect">
              <a:avLst/>
            </a:prstGeom>
          </p:spPr>
        </p:pic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A3704C-96F9-BB49-93FF-6F80D6D48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66</a:t>
            </a:fld>
            <a:endParaRPr lang="en-US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623440E-C212-ED4E-AA05-4DA200306C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502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370"/>
    </mc:Choice>
    <mc:Fallback xmlns="">
      <p:transition spd="slow" advTm="39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-28576" y="1593645"/>
            <a:ext cx="188052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Layer manager </a:t>
            </a:r>
          </a:p>
          <a:p>
            <a:r>
              <a:rPr lang="en-US" sz="1600" dirty="0"/>
              <a:t>toggle pins on and off.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3" t="4093" r="39861" b="8934"/>
          <a:stretch/>
        </p:blipFill>
        <p:spPr>
          <a:xfrm>
            <a:off x="1851949" y="752355"/>
            <a:ext cx="7714026" cy="628505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D99936-6363-2F4A-ABAA-0814108C9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67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9BF6074-B718-DE45-B8E3-D5D3127A3D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19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704"/>
    </mc:Choice>
    <mc:Fallback xmlns="">
      <p:transition spd="slow" advTm="26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96688"/>
            <a:ext cx="1880525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Layer manager </a:t>
            </a:r>
          </a:p>
          <a:p>
            <a:endParaRPr lang="en-US" sz="1600" dirty="0"/>
          </a:p>
          <a:p>
            <a:r>
              <a:rPr lang="en-US" sz="1600" dirty="0"/>
              <a:t>Edit Pin appearance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0525" y="789719"/>
            <a:ext cx="6991748" cy="281818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D99936-6363-2F4A-ABAA-0814108C9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E59470-0B90-F443-AA63-31B12A786D7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646" t="52802" r="4493" b="10776"/>
          <a:stretch/>
        </p:blipFill>
        <p:spPr>
          <a:xfrm>
            <a:off x="4440009" y="3134847"/>
            <a:ext cx="4746775" cy="1085264"/>
          </a:xfrm>
          <a:prstGeom prst="rect">
            <a:avLst/>
          </a:prstGeom>
          <a:effectLst>
            <a:softEdge rad="12700"/>
          </a:effec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981B121-AA80-BD4C-B207-7D995210614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6454.8562"/>
                  <p14:fade out="209.084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838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26"/>
    </mc:Choice>
    <mc:Fallback xmlns="">
      <p:transition spd="slow" advTm="32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86425" y="1683797"/>
            <a:ext cx="168476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Pin Manager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Change pin color</a:t>
            </a:r>
          </a:p>
          <a:p>
            <a:endParaRPr lang="en-US" sz="1600" dirty="0"/>
          </a:p>
          <a:p>
            <a:r>
              <a:rPr lang="en-US" sz="1600" dirty="0"/>
              <a:t>Change labels</a:t>
            </a:r>
          </a:p>
          <a:p>
            <a:endParaRPr lang="en-US" sz="1600" dirty="0"/>
          </a:p>
          <a:p>
            <a:r>
              <a:rPr lang="en-US" sz="1600" dirty="0"/>
              <a:t>Add additional pins</a:t>
            </a:r>
          </a:p>
          <a:p>
            <a:endParaRPr lang="en-US" sz="1600" dirty="0"/>
          </a:p>
          <a:p>
            <a:r>
              <a:rPr lang="en-US" sz="1600" dirty="0"/>
              <a:t>Import and Export Pins</a:t>
            </a:r>
          </a:p>
          <a:p>
            <a:endParaRPr lang="en-US" sz="1600" dirty="0"/>
          </a:p>
          <a:p>
            <a:r>
              <a:rPr lang="en-US" sz="1600" dirty="0"/>
              <a:t>X and Y pixel location</a:t>
            </a:r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8826" b="6914"/>
          <a:stretch/>
        </p:blipFill>
        <p:spPr>
          <a:xfrm>
            <a:off x="1771190" y="936700"/>
            <a:ext cx="7830010" cy="57603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DF0188C-1C89-6D47-BADD-336B16EB5C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9021" y="1683797"/>
            <a:ext cx="368300" cy="3683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6CDEAE-F11C-A840-94C6-43FF2F88A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69</a:t>
            </a:fld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7D9E4B9-EC46-C84F-A3D2-C37F0C6334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292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24"/>
    </mc:Choice>
    <mc:Fallback xmlns="">
      <p:transition spd="slow" advTm="34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5023" y="964585"/>
            <a:ext cx="6620570" cy="5674775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351E2BF9-35DE-A54E-B4E8-F9E1B1084761}"/>
              </a:ext>
            </a:extLst>
          </p:cNvPr>
          <p:cNvGrpSpPr/>
          <p:nvPr/>
        </p:nvGrpSpPr>
        <p:grpSpPr>
          <a:xfrm>
            <a:off x="86425" y="1683797"/>
            <a:ext cx="1684765" cy="2769989"/>
            <a:chOff x="86425" y="1683797"/>
            <a:chExt cx="1684765" cy="2769989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86425" y="1683797"/>
              <a:ext cx="1684765" cy="27699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Pin Manager</a:t>
              </a:r>
            </a:p>
            <a:p>
              <a:endParaRPr lang="en-US" sz="1600" dirty="0"/>
            </a:p>
            <a:p>
              <a:r>
                <a:rPr lang="en-US" sz="1600" dirty="0"/>
                <a:t>Export Pins</a:t>
              </a:r>
            </a:p>
            <a:p>
              <a:endParaRPr lang="en-US" sz="1600" dirty="0"/>
            </a:p>
            <a:p>
              <a:r>
                <a:rPr lang="en-US" sz="1600" dirty="0"/>
                <a:t>Highlight pins you want to export</a:t>
              </a:r>
            </a:p>
            <a:p>
              <a:endParaRPr lang="en-US" sz="1600" dirty="0"/>
            </a:p>
            <a:p>
              <a:r>
                <a:rPr lang="en-US" sz="1600" dirty="0"/>
                <a:t>Click export</a:t>
              </a: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DF0188C-1C89-6D47-BADD-336B16EB5CB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272077" y="1683797"/>
              <a:ext cx="368300" cy="368300"/>
            </a:xfrm>
            <a:prstGeom prst="rect">
              <a:avLst/>
            </a:prstGeom>
          </p:spPr>
        </p:pic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95027-AA61-0245-A93D-D90B9205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70</a:t>
            </a:fld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BD30256-7C54-DB47-90F4-6DBD9C0F85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617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94"/>
    </mc:Choice>
    <mc:Fallback xmlns="">
      <p:transition spd="slow" advTm="34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6856" y="965099"/>
            <a:ext cx="5958680" cy="456177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351E2BF9-35DE-A54E-B4E8-F9E1B1084761}"/>
              </a:ext>
            </a:extLst>
          </p:cNvPr>
          <p:cNvGrpSpPr/>
          <p:nvPr/>
        </p:nvGrpSpPr>
        <p:grpSpPr>
          <a:xfrm>
            <a:off x="86425" y="1683797"/>
            <a:ext cx="1684765" cy="3508653"/>
            <a:chOff x="86425" y="1683797"/>
            <a:chExt cx="1684765" cy="3508653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86425" y="1683797"/>
              <a:ext cx="1684765" cy="35086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Pin Manager</a:t>
              </a:r>
            </a:p>
            <a:p>
              <a:endParaRPr lang="en-US" sz="1600" dirty="0"/>
            </a:p>
            <a:p>
              <a:endParaRPr lang="en-US" sz="1600" dirty="0"/>
            </a:p>
            <a:p>
              <a:r>
                <a:rPr lang="en-US" sz="1600" dirty="0"/>
                <a:t>Export Pins</a:t>
              </a:r>
            </a:p>
            <a:p>
              <a:endParaRPr lang="en-US" sz="1600" dirty="0"/>
            </a:p>
            <a:p>
              <a:r>
                <a:rPr lang="en-US" sz="1600" dirty="0"/>
                <a:t>Highlight pins you want to export</a:t>
              </a:r>
            </a:p>
            <a:p>
              <a:endParaRPr lang="en-US" sz="1600" dirty="0"/>
            </a:p>
            <a:p>
              <a:r>
                <a:rPr lang="en-US" sz="1600" dirty="0"/>
                <a:t>Click export</a:t>
              </a:r>
            </a:p>
            <a:p>
              <a:endParaRPr lang="en-US" sz="1600" dirty="0"/>
            </a:p>
            <a:p>
              <a:r>
                <a:rPr lang="en-US" sz="1600" dirty="0"/>
                <a:t>Save as txt</a:t>
              </a:r>
            </a:p>
            <a:p>
              <a:endParaRPr lang="en-US" sz="1600" dirty="0"/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DF0188C-1C89-6D47-BADD-336B16EB5CB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272077" y="1683797"/>
              <a:ext cx="368300" cy="368300"/>
            </a:xfrm>
            <a:prstGeom prst="rect">
              <a:avLst/>
            </a:prstGeom>
          </p:spPr>
        </p:pic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CD56D-8D47-B84C-A84A-E430AB103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71</a:t>
            </a:fld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6619800-B80F-934A-B5F2-AAFC6AD95B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09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25"/>
    </mc:Choice>
    <mc:Fallback xmlns="">
      <p:transition spd="slow" advTm="18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Import Pins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0DC0AB6-836A-A744-940C-92FE4CFAE392}"/>
              </a:ext>
            </a:extLst>
          </p:cNvPr>
          <p:cNvGrpSpPr/>
          <p:nvPr/>
        </p:nvGrpSpPr>
        <p:grpSpPr>
          <a:xfrm>
            <a:off x="86425" y="1683797"/>
            <a:ext cx="2060427" cy="2769989"/>
            <a:chOff x="86425" y="1683797"/>
            <a:chExt cx="2060427" cy="2769989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86425" y="1683797"/>
              <a:ext cx="2060427" cy="27699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Import Pins</a:t>
              </a:r>
            </a:p>
            <a:p>
              <a:endParaRPr lang="en-US" sz="1600" dirty="0"/>
            </a:p>
            <a:p>
              <a:r>
                <a:rPr lang="en-US" sz="1600" dirty="0"/>
                <a:t>Click on image that needs pins</a:t>
              </a:r>
            </a:p>
            <a:p>
              <a:endParaRPr lang="en-US" sz="1600" dirty="0"/>
            </a:p>
            <a:p>
              <a:r>
                <a:rPr lang="en-US" sz="1600" dirty="0"/>
                <a:t>Click</a:t>
              </a:r>
            </a:p>
            <a:p>
              <a:r>
                <a:rPr lang="en-US" sz="1600" dirty="0"/>
                <a:t>Pin Manager</a:t>
              </a:r>
            </a:p>
            <a:p>
              <a:endParaRPr lang="en-US" sz="1600" dirty="0"/>
            </a:p>
            <a:p>
              <a:r>
                <a:rPr lang="en-US" sz="1600" dirty="0"/>
                <a:t>Click import pins icon</a:t>
              </a:r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0D48CB9-E169-B84E-87DF-D6AE49248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61444" y="3061835"/>
              <a:ext cx="368300" cy="368300"/>
            </a:xfrm>
            <a:prstGeom prst="rect">
              <a:avLst/>
            </a:prstGeom>
          </p:spPr>
        </p:pic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6975" y="1059244"/>
            <a:ext cx="6292867" cy="496386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259379F-E4C5-0A46-8903-11A19A26E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72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1983209-9301-4148-ACF5-C429094AF4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8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50"/>
    </mc:Choice>
    <mc:Fallback xmlns="">
      <p:transition spd="slow" advTm="15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0DC0AB6-836A-A744-940C-92FE4CFAE392}"/>
              </a:ext>
            </a:extLst>
          </p:cNvPr>
          <p:cNvGrpSpPr/>
          <p:nvPr/>
        </p:nvGrpSpPr>
        <p:grpSpPr>
          <a:xfrm>
            <a:off x="86425" y="1683797"/>
            <a:ext cx="2040955" cy="3016210"/>
            <a:chOff x="86425" y="1683797"/>
            <a:chExt cx="1933761" cy="3016210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86425" y="1683797"/>
              <a:ext cx="1933761" cy="30162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Import Pins</a:t>
              </a:r>
            </a:p>
            <a:p>
              <a:endParaRPr lang="en-US" sz="1600" dirty="0"/>
            </a:p>
            <a:p>
              <a:r>
                <a:rPr lang="en-US" sz="1600" dirty="0"/>
                <a:t>Click on image that needs pins</a:t>
              </a:r>
            </a:p>
            <a:p>
              <a:endParaRPr lang="en-US" sz="1600" dirty="0"/>
            </a:p>
            <a:p>
              <a:r>
                <a:rPr lang="en-US" sz="1600" dirty="0"/>
                <a:t>Click</a:t>
              </a:r>
            </a:p>
            <a:p>
              <a:r>
                <a:rPr lang="en-US" sz="1600" dirty="0"/>
                <a:t>Pin Manager</a:t>
              </a:r>
            </a:p>
            <a:p>
              <a:endParaRPr lang="en-US" sz="1600" dirty="0"/>
            </a:p>
            <a:p>
              <a:r>
                <a:rPr lang="en-US" sz="1600" dirty="0"/>
                <a:t>Click import pins icon</a:t>
              </a:r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0D48CB9-E169-B84E-87DF-D6AE49248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61444" y="3061835"/>
              <a:ext cx="368300" cy="368300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5ED9CED-E77B-784A-AAA7-6B28FB5CE3E4}"/>
              </a:ext>
            </a:extLst>
          </p:cNvPr>
          <p:cNvGrpSpPr/>
          <p:nvPr/>
        </p:nvGrpSpPr>
        <p:grpSpPr>
          <a:xfrm>
            <a:off x="2127380" y="1015134"/>
            <a:ext cx="7263757" cy="5055403"/>
            <a:chOff x="2127380" y="1015134"/>
            <a:chExt cx="7263757" cy="505540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05B0E1F-CC68-A64E-80A1-B6BF0969504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127380" y="1015134"/>
              <a:ext cx="6307368" cy="5055403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7ED128A-1BAD-AB46-A4D5-3C1F8BBB11D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63081" r="-1"/>
            <a:stretch/>
          </p:blipFill>
          <p:spPr>
            <a:xfrm>
              <a:off x="8416214" y="1015134"/>
              <a:ext cx="974923" cy="258045"/>
            </a:xfrm>
            <a:prstGeom prst="rect">
              <a:avLst/>
            </a:prstGeom>
          </p:spPr>
        </p:pic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8E30D22-2973-9B4C-9480-C540B1933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1D064AA-50FF-A549-9AE1-0806D6CEC02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22" y="3955372"/>
            <a:ext cx="355600" cy="38100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F64BFB0-56D2-AB4C-9C5B-162B9127D8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35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85"/>
    </mc:Choice>
    <mc:Fallback xmlns="">
      <p:transition spd="slow" advTm="11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3889" y="584685"/>
            <a:ext cx="6254176" cy="66620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86425" y="1683797"/>
            <a:ext cx="193376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Pins are opened and on the map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9A41617-8355-EB4C-B55F-C18A8CCCD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74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3EEC9F9-17EA-8B4F-8EC2-B16C71CB7C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23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37"/>
    </mc:Choice>
    <mc:Fallback xmlns="">
      <p:transition spd="slow" advTm="10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4620" y="968773"/>
            <a:ext cx="7724753" cy="56747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86425" y="1683797"/>
            <a:ext cx="1684765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</a:t>
            </a:r>
          </a:p>
          <a:p>
            <a:endParaRPr lang="en-US" sz="1600" dirty="0"/>
          </a:p>
          <a:p>
            <a:r>
              <a:rPr lang="en-US" sz="1600" dirty="0"/>
              <a:t>Get data from pin locations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E00529-F1E5-BE49-A67E-B6B050AB5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75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0AD786F-ADBF-104B-9283-43644118A8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54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37"/>
    </mc:Choice>
    <mc:Fallback xmlns="">
      <p:transition spd="slow" advTm="20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3432" y="672124"/>
            <a:ext cx="7724753" cy="52151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369760"/>
            <a:ext cx="168476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1A81F81-1259-354F-8DA0-436DC7F01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76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5A3A3D2-EF5F-8240-9159-C66A1FE936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425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34"/>
    </mc:Choice>
    <mc:Fallback xmlns="">
      <p:transition spd="slow" advTm="15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3432" y="672124"/>
            <a:ext cx="7724753" cy="52151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369760"/>
            <a:ext cx="168476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83BE52-AA9B-484B-BE2F-886F8865A1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6645" y="2492087"/>
            <a:ext cx="5051137" cy="280031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0091125-3FDE-A24D-B82D-711DFE3A9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77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035F921-6E76-5140-B091-A6617836FC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78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30"/>
    </mc:Choice>
    <mc:Fallback xmlns="">
      <p:transition spd="slow" advTm="15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03"/>
          <a:stretch/>
        </p:blipFill>
        <p:spPr>
          <a:xfrm>
            <a:off x="1961150" y="646544"/>
            <a:ext cx="7229032" cy="59067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369760"/>
            <a:ext cx="183767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 err="1"/>
              <a:t>GeoTIFFs</a:t>
            </a:r>
            <a:r>
              <a:rPr lang="en-US" sz="1600" dirty="0"/>
              <a:t> don’t allow for date/time extraction</a:t>
            </a:r>
          </a:p>
          <a:p>
            <a:endParaRPr lang="en-US" sz="1600" dirty="0"/>
          </a:p>
          <a:p>
            <a:r>
              <a:rPr lang="en-US" sz="1600" dirty="0"/>
              <a:t>Adjust output directory</a:t>
            </a:r>
          </a:p>
          <a:p>
            <a:endParaRPr lang="en-US" sz="1600" dirty="0"/>
          </a:p>
          <a:p>
            <a:r>
              <a:rPr lang="en-US" sz="1600" dirty="0"/>
              <a:t>File prefix</a:t>
            </a:r>
          </a:p>
          <a:p>
            <a:endParaRPr lang="en-US" sz="1600" dirty="0"/>
          </a:p>
          <a:p>
            <a:r>
              <a:rPr lang="en-US" sz="1600" dirty="0"/>
              <a:t>Click on Parameters tab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CC24268-F964-014C-8820-FBA5A25BC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78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9DF62EA-D233-8D4B-B6E6-C3D627460F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53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12"/>
    </mc:Choice>
    <mc:Fallback xmlns="">
      <p:transition spd="slow" advTm="312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784" y="890016"/>
            <a:ext cx="7075520" cy="54573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665402"/>
            <a:ext cx="2462784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</a:t>
            </a:r>
          </a:p>
          <a:p>
            <a:endParaRPr lang="en-US" sz="1600" dirty="0"/>
          </a:p>
          <a:p>
            <a:r>
              <a:rPr lang="en-US" sz="1600" dirty="0"/>
              <a:t>Click on</a:t>
            </a:r>
          </a:p>
          <a:p>
            <a:r>
              <a:rPr lang="en-US" sz="1600" dirty="0"/>
              <a:t>Parameters tab</a:t>
            </a:r>
          </a:p>
          <a:p>
            <a:endParaRPr lang="en-US" sz="1600" dirty="0"/>
          </a:p>
          <a:p>
            <a:r>
              <a:rPr lang="en-US" sz="1600" b="1" dirty="0"/>
              <a:t>Export:</a:t>
            </a:r>
          </a:p>
          <a:p>
            <a:r>
              <a:rPr lang="en-US" sz="1600" dirty="0"/>
              <a:t>(select data)</a:t>
            </a:r>
          </a:p>
          <a:p>
            <a:r>
              <a:rPr lang="en-US" sz="1600" dirty="0"/>
              <a:t>Likely just want bands info.</a:t>
            </a:r>
          </a:p>
          <a:p>
            <a:endParaRPr lang="en-US" sz="1600" dirty="0"/>
          </a:p>
          <a:p>
            <a:r>
              <a:rPr lang="en-US" sz="1600" b="1" dirty="0"/>
              <a:t>Window size: </a:t>
            </a:r>
          </a:p>
          <a:p>
            <a:r>
              <a:rPr lang="en-US" sz="1600" dirty="0"/>
              <a:t>selected the number of pixels you’d like data from. The default is 1 pixel. But you can choose 3x3 or 5x5, </a:t>
            </a:r>
            <a:r>
              <a:rPr lang="en-US" sz="1600" dirty="0" err="1"/>
              <a:t>etc</a:t>
            </a:r>
            <a:r>
              <a:rPr lang="en-US" sz="1600" dirty="0"/>
              <a:t>…</a:t>
            </a:r>
          </a:p>
          <a:p>
            <a:endParaRPr lang="en-US" sz="1600" dirty="0"/>
          </a:p>
          <a:p>
            <a:r>
              <a:rPr lang="en-US" sz="1600" b="1" dirty="0"/>
              <a:t>Pixel value aggregation method: </a:t>
            </a:r>
            <a:r>
              <a:rPr lang="en-US" sz="1600" dirty="0"/>
              <a:t>should be used if you select more than 1 pixel for extraction you can choose to get the data as a mean, median, min, or max value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8B6467E-3E39-1148-AFBB-BF79C887D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79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BBF08AA-98FA-8D48-B24A-67423F8594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82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297"/>
    </mc:Choice>
    <mc:Fallback xmlns="">
      <p:transition spd="slow" advTm="50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1150" y="797118"/>
            <a:ext cx="7229032" cy="55757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277326"/>
            <a:ext cx="18872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Hit extract and it will export a .txt file</a:t>
            </a:r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A51CE0-44F0-E349-9D40-DEECE603F8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2946" y="3025555"/>
            <a:ext cx="8278492" cy="137255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FC2199F-85C7-1B47-B81E-F89EC4FE6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80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F065562-A7FE-A648-9CE0-0756B432C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572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11"/>
    </mc:Choice>
    <mc:Fallback xmlns="">
      <p:transition spd="slow" advTm="98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1746" b="429"/>
          <a:stretch/>
        </p:blipFill>
        <p:spPr>
          <a:xfrm>
            <a:off x="3189585" y="555948"/>
            <a:ext cx="5076960" cy="65037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73891" y="1295869"/>
            <a:ext cx="2796631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</a:t>
            </a:r>
          </a:p>
          <a:p>
            <a:endParaRPr lang="en-US" sz="1600" dirty="0"/>
          </a:p>
          <a:p>
            <a:r>
              <a:rPr lang="en-US" sz="1400" dirty="0"/>
              <a:t>Opened in excel</a:t>
            </a:r>
          </a:p>
          <a:p>
            <a:endParaRPr lang="en-US" sz="1400" dirty="0"/>
          </a:p>
          <a:p>
            <a:r>
              <a:rPr lang="en-US" sz="1400" dirty="0" err="1"/>
              <a:t>GeoTIFF</a:t>
            </a:r>
            <a:r>
              <a:rPr lang="en-US" sz="1400" dirty="0"/>
              <a:t> do not extract dates, but can pull from file names.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200" dirty="0"/>
              <a:t>Digital numbers (DN) aka band_1 can be converted to cyanobacteria abundance in cells/ml via:</a:t>
            </a:r>
          </a:p>
          <a:p>
            <a:r>
              <a:rPr lang="en-US" sz="1200" dirty="0"/>
              <a:t> </a:t>
            </a:r>
          </a:p>
          <a:p>
            <a:pPr lvl="0"/>
            <a:r>
              <a:rPr lang="en-US" sz="1400" dirty="0" err="1"/>
              <a:t>CI_cyano</a:t>
            </a:r>
            <a:r>
              <a:rPr lang="en-US" sz="1400" dirty="0"/>
              <a:t> = 10^(3.0/250 *DN - 4.2)</a:t>
            </a:r>
          </a:p>
          <a:p>
            <a:pPr lvl="0"/>
            <a:endParaRPr lang="en-US" sz="1400" dirty="0"/>
          </a:p>
          <a:p>
            <a:pPr lvl="0"/>
            <a:r>
              <a:rPr lang="en-US" sz="1400" dirty="0"/>
              <a:t>cyanobacteria abundance (cells/ml)= CI * 1.0E+8</a:t>
            </a:r>
          </a:p>
          <a:p>
            <a:endParaRPr lang="en-US" sz="1400" dirty="0"/>
          </a:p>
          <a:p>
            <a:r>
              <a:rPr lang="en-US" sz="1400" dirty="0"/>
              <a:t>The original equation </a:t>
            </a:r>
          </a:p>
          <a:p>
            <a:r>
              <a:rPr lang="en-US" sz="1400" dirty="0"/>
              <a:t>Cells/ml= 10^(3/250*band_1-4.2)*1.0E+8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CCB2ACA-D41A-A943-9200-2736AC1FD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81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1F8C6F9-A28D-1A4E-81DA-C205FFF37F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122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00"/>
    </mc:Choice>
    <mc:Fallback xmlns="">
      <p:transition spd="slow" advTm="272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 from Directory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8923" y="968773"/>
            <a:ext cx="7724753" cy="56747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14158" y="1383759"/>
            <a:ext cx="168476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F16CE00-992B-9342-8569-14A14742D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82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F5384D9-3701-5245-9D79-036469EA7A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888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658"/>
    </mc:Choice>
    <mc:Fallback xmlns="">
      <p:transition spd="slow" advTm="286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0282" y="1369760"/>
            <a:ext cx="7724753" cy="51732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369760"/>
            <a:ext cx="168476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8BEF9DB-781B-2E42-8565-1F9AE9282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83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6EEB16B-5A91-B442-9D54-A46C3C3B3E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26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52"/>
    </mc:Choice>
    <mc:Fallback xmlns="">
      <p:transition spd="slow" advTm="12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0821" y="908668"/>
            <a:ext cx="6655279" cy="37906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18890"/>
            <a:ext cx="1684765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r>
              <a:rPr lang="en-US" sz="1600" dirty="0"/>
              <a:t>Create a folder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2CE693-660A-AF49-ACFD-263A45A1C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84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DF9D8F3-67C6-4040-8856-ED7510B2EC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446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00"/>
    </mc:Choice>
    <mc:Fallback xmlns="">
      <p:transition spd="slow" advTm="11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0593" y="602201"/>
            <a:ext cx="6031455" cy="40392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18890"/>
            <a:ext cx="168476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C7E7E9-8FF2-C84F-9FBC-1E28C4CEA9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7034" y="2882417"/>
            <a:ext cx="5883140" cy="411994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5125008-295F-3C46-8030-56240AEE8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85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69BC721-20B4-BC43-AE63-FD4BC54DE1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66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9"/>
    </mc:Choice>
    <mc:Fallback xmlns="">
      <p:transition spd="slow" advTm="8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2851" y="1647825"/>
            <a:ext cx="5219798" cy="17642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18890"/>
            <a:ext cx="222885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r>
              <a:rPr lang="en-US" sz="1600" dirty="0"/>
              <a:t>Once folder is selected define pattern to ensure only files desired are processed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C5EEB35-F2E1-224B-B2A9-78BB0AD72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86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A5932C-5347-D241-9F15-5FF00252BC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250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08"/>
    </mc:Choice>
    <mc:Fallback xmlns="">
      <p:transition spd="slow" advTm="21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5707" y="687383"/>
            <a:ext cx="7239316" cy="56419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18890"/>
            <a:ext cx="168476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5D877C-5121-DA40-A340-F4FE19639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87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E5A2EE7-702C-D044-938D-EB349F401D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03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73"/>
    </mc:Choice>
    <mc:Fallback xmlns="">
      <p:transition spd="slow" advTm="11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4793" y="726541"/>
            <a:ext cx="7609706" cy="5875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18890"/>
            <a:ext cx="168476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F9CA5CE-3B2A-0F4B-BF3F-91A22624A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88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2BACCC-DC2C-BA4E-BCE1-1C3E6423AAEF}"/>
              </a:ext>
            </a:extLst>
          </p:cNvPr>
          <p:cNvSpPr/>
          <p:nvPr/>
        </p:nvSpPr>
        <p:spPr>
          <a:xfrm>
            <a:off x="0" y="2034552"/>
            <a:ext cx="1928813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Adjust </a:t>
            </a:r>
            <a:r>
              <a:rPr lang="en-US" sz="1400" b="1" dirty="0"/>
              <a:t>output directory</a:t>
            </a:r>
          </a:p>
          <a:p>
            <a:endParaRPr lang="en-US" sz="1400" dirty="0"/>
          </a:p>
          <a:p>
            <a:r>
              <a:rPr lang="en-US" sz="1400" dirty="0"/>
              <a:t>File prefix</a:t>
            </a:r>
          </a:p>
          <a:p>
            <a:endParaRPr lang="en-US" sz="1400" dirty="0"/>
          </a:p>
          <a:p>
            <a:r>
              <a:rPr lang="en-US" sz="1400" dirty="0"/>
              <a:t>Click on Parameters tab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22FD2C0-C386-B144-BC13-5F3BC3495B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4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74"/>
    </mc:Choice>
    <mc:Fallback xmlns="">
      <p:transition spd="slow" advTm="5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9842" y="653389"/>
            <a:ext cx="7051357" cy="57839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616813"/>
            <a:ext cx="2549842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r>
              <a:rPr lang="en-US" sz="1600" dirty="0"/>
              <a:t>Double check Parameters</a:t>
            </a:r>
          </a:p>
          <a:p>
            <a:endParaRPr lang="en-US" sz="1600" dirty="0"/>
          </a:p>
          <a:p>
            <a:r>
              <a:rPr lang="en-US" sz="1600" b="1" dirty="0"/>
              <a:t>Export:</a:t>
            </a:r>
          </a:p>
          <a:p>
            <a:r>
              <a:rPr lang="en-US" sz="1600" dirty="0"/>
              <a:t>(select data)</a:t>
            </a:r>
          </a:p>
          <a:p>
            <a:r>
              <a:rPr lang="en-US" sz="1600" dirty="0"/>
              <a:t>Likely just want bands info.</a:t>
            </a:r>
          </a:p>
          <a:p>
            <a:endParaRPr lang="en-US" sz="1600" dirty="0"/>
          </a:p>
          <a:p>
            <a:r>
              <a:rPr lang="en-US" sz="1600" b="1" dirty="0"/>
              <a:t>Window size: </a:t>
            </a:r>
          </a:p>
          <a:p>
            <a:r>
              <a:rPr lang="en-US" sz="1600" dirty="0"/>
              <a:t>selected the number of pixels you’d like data from. The default is 1 pixel. But you can chose 3x3 or 5x5, </a:t>
            </a:r>
            <a:r>
              <a:rPr lang="en-US" sz="1600" dirty="0" err="1"/>
              <a:t>etc</a:t>
            </a:r>
            <a:r>
              <a:rPr lang="en-US" sz="1600" dirty="0"/>
              <a:t>…</a:t>
            </a:r>
          </a:p>
          <a:p>
            <a:endParaRPr lang="en-US" sz="1600" dirty="0"/>
          </a:p>
          <a:p>
            <a:r>
              <a:rPr lang="en-US" sz="1600" b="1" dirty="0"/>
              <a:t>Pixel value aggregation method: </a:t>
            </a:r>
            <a:r>
              <a:rPr lang="en-US" sz="1600" dirty="0"/>
              <a:t>should be used if you select more than 1 pixel for extraction you can choose to get the data as a mean, median, min, or max value</a:t>
            </a:r>
          </a:p>
          <a:p>
            <a:endParaRPr lang="en-US" sz="1600" dirty="0"/>
          </a:p>
          <a:p>
            <a:r>
              <a:rPr lang="en-US" sz="1600" dirty="0"/>
              <a:t>Click </a:t>
            </a:r>
          </a:p>
          <a:p>
            <a:r>
              <a:rPr lang="en-US" sz="1600" b="1" dirty="0"/>
              <a:t>Extract</a:t>
            </a:r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36BD32-29C2-6040-8205-821683B7B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89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B0E30DE-8B8C-0940-B50A-5E52A65993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073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68"/>
    </mc:Choice>
    <mc:Fallback xmlns="">
      <p:transition spd="slow" advTm="198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18890"/>
            <a:ext cx="1684765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r>
              <a:rPr lang="en-US" sz="1600" dirty="0"/>
              <a:t>Double check Parameters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5C394E-0714-0E4E-90D1-CB994492CC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4765" y="679888"/>
            <a:ext cx="7550287" cy="5875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F45285-24C8-A349-A332-96A562D75D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5161" y="3168780"/>
            <a:ext cx="7869494" cy="130474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5D48C66-0E13-DE40-9EB8-38C53770F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90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5E00433-4D48-9D4A-BF7D-D1AB968C9C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48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10"/>
    </mc:Choice>
    <mc:Fallback xmlns="">
      <p:transition spd="slow" advTm="9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4524" y="792480"/>
            <a:ext cx="7366676" cy="4796647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896970"/>
            <a:ext cx="223452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r>
              <a:rPr lang="en-US" sz="1600" dirty="0"/>
              <a:t>Find the extracted data in the saved .txt file</a:t>
            </a:r>
          </a:p>
          <a:p>
            <a:endParaRPr lang="en-US" sz="1600" dirty="0"/>
          </a:p>
          <a:p>
            <a:r>
              <a:rPr lang="en-US" sz="1600" dirty="0"/>
              <a:t>Open in Excel or other software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D46AF16-A885-0C4E-8422-3142F3F9C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91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FF32A65-1138-1B4B-9B05-925F5304B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14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97"/>
    </mc:Choice>
    <mc:Fallback xmlns="">
      <p:transition spd="slow" advTm="5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5B0E1F-CC68-A64E-80A1-B6BF09695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4910" y="721647"/>
            <a:ext cx="5447639" cy="6254154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Pixel Extraction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18890"/>
            <a:ext cx="320040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Pixel Extraction from a directory</a:t>
            </a:r>
          </a:p>
          <a:p>
            <a:endParaRPr lang="en-US" sz="1600" dirty="0"/>
          </a:p>
          <a:p>
            <a:r>
              <a:rPr lang="en-US" sz="1600" dirty="0"/>
              <a:t>Open spreadsheet</a:t>
            </a:r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r>
              <a:rPr lang="en-US" sz="1600" dirty="0"/>
              <a:t>Digital numbers (DN) can be converted to cyanobacteria abundance in cells/ml via:</a:t>
            </a:r>
          </a:p>
          <a:p>
            <a:r>
              <a:rPr lang="en-US" sz="1600" dirty="0"/>
              <a:t> </a:t>
            </a:r>
          </a:p>
          <a:p>
            <a:pPr lvl="0"/>
            <a:r>
              <a:rPr lang="en-US" sz="1600" dirty="0"/>
              <a:t>CI = 10^(DN / 100) * 0.0001</a:t>
            </a:r>
          </a:p>
          <a:p>
            <a:pPr lvl="0"/>
            <a:endParaRPr lang="en-US" sz="1600" dirty="0"/>
          </a:p>
          <a:p>
            <a:pPr lvl="0"/>
            <a:r>
              <a:rPr lang="en-US" sz="1600" dirty="0"/>
              <a:t>cyanobacteria abundance (cells/ml)= CI * 1.0E+8</a:t>
            </a: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D8DED5-1C74-8E48-935C-4F3C1E1DE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92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86C7B6D-4592-3845-AE15-7E46C490A0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963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43"/>
    </mc:Choice>
    <mc:Fallback xmlns="">
      <p:transition spd="slow" advTm="11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84020" y="552707"/>
            <a:ext cx="58537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Wonderful World of Stats!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84D3D3-C4F7-004C-8540-136DBC3531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27"/>
          <a:stretch/>
        </p:blipFill>
        <p:spPr>
          <a:xfrm>
            <a:off x="601884" y="1202718"/>
            <a:ext cx="8316410" cy="590413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915EAB1-34D4-B142-89B4-AA6B4CF3C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93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273F8E2-E056-174E-88E9-93876BA134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35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74"/>
    </mc:Choice>
    <mc:Fallback xmlns="">
      <p:transition spd="slow" advTm="12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D6E074-97EC-4247-827E-4EABC9535E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76" r="22277" b="6212"/>
          <a:stretch/>
        </p:blipFill>
        <p:spPr>
          <a:xfrm>
            <a:off x="1342488" y="942975"/>
            <a:ext cx="8179886" cy="561547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851F167-B8E4-9540-B324-41A7C2D7F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94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914B99D-BF85-5641-ACE4-0B99DB334BB9}"/>
              </a:ext>
            </a:extLst>
          </p:cNvPr>
          <p:cNvGrpSpPr/>
          <p:nvPr/>
        </p:nvGrpSpPr>
        <p:grpSpPr>
          <a:xfrm>
            <a:off x="-28576" y="1593645"/>
            <a:ext cx="1684765" cy="1785104"/>
            <a:chOff x="-28576" y="1593645"/>
            <a:chExt cx="1684765" cy="1785104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-28576" y="1593645"/>
              <a:ext cx="1684765" cy="17851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Statistics</a:t>
              </a:r>
            </a:p>
            <a:p>
              <a:endParaRPr lang="en-US" sz="1600" dirty="0"/>
            </a:p>
            <a:p>
              <a:r>
                <a:rPr lang="en-US" sz="1600" dirty="0"/>
                <a:t>Click </a:t>
              </a: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FAC8C53-41DD-0041-BFEE-3DAA47D4D4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48706" y="2043112"/>
              <a:ext cx="330200" cy="342900"/>
            </a:xfrm>
            <a:prstGeom prst="rect">
              <a:avLst/>
            </a:prstGeom>
          </p:spPr>
        </p:pic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8046CDE-B23D-5148-9771-39FA85A77F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96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83"/>
    </mc:Choice>
    <mc:Fallback xmlns="">
      <p:transition spd="slow" advTm="499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Statistics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A74EA50-70BA-9C40-AF7A-EB29EF8809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9072" y="1092689"/>
            <a:ext cx="4281268" cy="449011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02CEAB-3959-F24E-AE2F-6F61D77AB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95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5340E40-95F2-AC4E-BC9A-1497DF7D2E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12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10"/>
    </mc:Choice>
    <mc:Fallback xmlns="">
      <p:transition spd="slow" advTm="22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Statistics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6BC72D-763D-624F-86C4-230D5DF3AF8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499" t="6736" r="2278"/>
          <a:stretch/>
        </p:blipFill>
        <p:spPr>
          <a:xfrm>
            <a:off x="5054557" y="669778"/>
            <a:ext cx="4265962" cy="477467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024CDF-FF10-3C44-860F-79DB17316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96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CC06EFF-55E1-9B41-9002-F8B0441A2AA3}"/>
              </a:ext>
            </a:extLst>
          </p:cNvPr>
          <p:cNvSpPr/>
          <p:nvPr/>
        </p:nvSpPr>
        <p:spPr>
          <a:xfrm>
            <a:off x="0" y="1478274"/>
            <a:ext cx="459638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</a:t>
            </a:r>
            <a:r>
              <a:rPr lang="en-US" b="1" dirty="0"/>
              <a:t>Quality</a:t>
            </a:r>
            <a:r>
              <a:rPr lang="en-US" dirty="0"/>
              <a:t> Tab</a:t>
            </a:r>
          </a:p>
          <a:p>
            <a:endParaRPr lang="en-US" dirty="0"/>
          </a:p>
          <a:p>
            <a:r>
              <a:rPr lang="en-US" dirty="0"/>
              <a:t>Where you can select masks to filter the data you would like included in the statistics.</a:t>
            </a:r>
          </a:p>
          <a:p>
            <a:endParaRPr lang="en-US" dirty="0"/>
          </a:p>
          <a:p>
            <a:r>
              <a:rPr lang="en-US" dirty="0"/>
              <a:t>Also can select how the masks interact.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6EC5181-48CC-AF47-BA42-2FE4E0C98557}"/>
              </a:ext>
            </a:extLst>
          </p:cNvPr>
          <p:cNvGrpSpPr/>
          <p:nvPr/>
        </p:nvGrpSpPr>
        <p:grpSpPr>
          <a:xfrm>
            <a:off x="280222" y="5654760"/>
            <a:ext cx="8305800" cy="982980"/>
            <a:chOff x="280222" y="5654760"/>
            <a:chExt cx="8305800" cy="98298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14CC41A-71C6-2841-B922-E1498D323B8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57254"/>
            <a:stretch/>
          </p:blipFill>
          <p:spPr>
            <a:xfrm>
              <a:off x="280222" y="5937426"/>
              <a:ext cx="8305800" cy="700314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599C4606-68A7-B44E-AF0F-A57EF5B416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82746"/>
            <a:stretch/>
          </p:blipFill>
          <p:spPr>
            <a:xfrm>
              <a:off x="280222" y="5654760"/>
              <a:ext cx="8305800" cy="282666"/>
            </a:xfrm>
            <a:prstGeom prst="rect">
              <a:avLst/>
            </a:prstGeom>
          </p:spPr>
        </p:pic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B8936BD-FCC6-9645-960A-9BBA5E9917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51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21"/>
    </mc:Choice>
    <mc:Fallback xmlns="">
      <p:transition spd="slow" advTm="33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Statistics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B1AC880-B85F-B144-80DD-50EDD58863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7639" y="3899896"/>
            <a:ext cx="3162182" cy="337025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78225F-F472-4148-A850-62D0E854CC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6348" y="3899896"/>
            <a:ext cx="2997137" cy="337025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FEC9E71-238A-E04C-B6EF-E06BF9D494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73" y="3952446"/>
            <a:ext cx="3127122" cy="330712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B96821D-ADF1-894A-8E9E-0CB142600C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9954" y="556898"/>
            <a:ext cx="3169868" cy="325891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DDB1F7-D3F6-044E-B582-0B6456516D5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61901" t="3014" r="2134" b="42802"/>
          <a:stretch/>
        </p:blipFill>
        <p:spPr>
          <a:xfrm>
            <a:off x="3226348" y="556898"/>
            <a:ext cx="2997137" cy="322738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17D043D-14E0-EF44-9648-0F883600D4C3}"/>
              </a:ext>
            </a:extLst>
          </p:cNvPr>
          <p:cNvSpPr txBox="1"/>
          <p:nvPr/>
        </p:nvSpPr>
        <p:spPr>
          <a:xfrm>
            <a:off x="171777" y="862371"/>
            <a:ext cx="2628573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Criteria Tab</a:t>
            </a:r>
          </a:p>
          <a:p>
            <a:endParaRPr lang="en-US" sz="1600" dirty="0"/>
          </a:p>
          <a:p>
            <a:r>
              <a:rPr lang="en-US" sz="1600" dirty="0"/>
              <a:t>Allows a variety of output settings to be adjusted</a:t>
            </a:r>
          </a:p>
          <a:p>
            <a:endParaRPr lang="en-US" sz="1600" dirty="0"/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4AE23F0-190A-AA49-9BD3-E7D513F14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97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EE6BFD0-E739-2F47-B9A7-08EF432123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49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97"/>
    </mc:Choice>
    <mc:Fallback xmlns="">
      <p:transition spd="slow" advTm="50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9CA354-634C-CD47-8C35-EF995D3F00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4198" y="794798"/>
            <a:ext cx="3845727" cy="46022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96DA35-4F71-A646-A16B-52A1CEB352DA}"/>
              </a:ext>
            </a:extLst>
          </p:cNvPr>
          <p:cNvSpPr txBox="1"/>
          <p:nvPr/>
        </p:nvSpPr>
        <p:spPr>
          <a:xfrm>
            <a:off x="438149" y="1584120"/>
            <a:ext cx="168476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Pick settings</a:t>
            </a:r>
          </a:p>
          <a:p>
            <a:endParaRPr lang="en-US" sz="1600" dirty="0"/>
          </a:p>
          <a:p>
            <a:r>
              <a:rPr lang="en-US" sz="1600" dirty="0"/>
              <a:t>Hit run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F6409E4-025F-A24F-B4F8-1966541C2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51418" y="6759791"/>
            <a:ext cx="2240280" cy="389467"/>
          </a:xfrm>
        </p:spPr>
        <p:txBody>
          <a:bodyPr/>
          <a:lstStyle/>
          <a:p>
            <a:fld id="{FDA83372-C80D-7847-BC8C-8D08773876AA}" type="slidenum">
              <a:rPr lang="en-US" smtClean="0"/>
              <a:t>98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8EAE2C3-3BE4-8C45-9752-6EAE7E6793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12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15"/>
    </mc:Choice>
    <mc:Fallback xmlns="">
      <p:transition spd="slow" advTm="9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CF19B21-0B9E-894E-AD5B-AF1269A1FF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030" y="6143962"/>
            <a:ext cx="9136445" cy="105301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EBD4B4-D812-B34E-9F2B-A07FE49C3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51418" y="6759791"/>
            <a:ext cx="2240280" cy="389467"/>
          </a:xfrm>
        </p:spPr>
        <p:txBody>
          <a:bodyPr/>
          <a:lstStyle/>
          <a:p>
            <a:fld id="{FDA83372-C80D-7847-BC8C-8D08773876AA}" type="slidenum">
              <a:rPr lang="en-US" smtClean="0"/>
              <a:t>99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CB1553F-B385-1448-8F99-A55EAE0F047E}"/>
              </a:ext>
            </a:extLst>
          </p:cNvPr>
          <p:cNvGrpSpPr/>
          <p:nvPr/>
        </p:nvGrpSpPr>
        <p:grpSpPr>
          <a:xfrm>
            <a:off x="379030" y="686438"/>
            <a:ext cx="6931245" cy="5457524"/>
            <a:chOff x="107731" y="638720"/>
            <a:chExt cx="6931245" cy="545752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97670C3-2CC1-DF4F-8897-3CF7F1BC70D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7732" y="638720"/>
              <a:ext cx="6931244" cy="5457524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9796562-BDD1-3942-AECB-695070C17A2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7731" y="638720"/>
              <a:ext cx="6931244" cy="4309073"/>
            </a:xfrm>
            <a:prstGeom prst="rect">
              <a:avLst/>
            </a:prstGeom>
          </p:spPr>
        </p:pic>
      </p:grp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3DBF98E-8C2C-CD41-BF60-019A9B16AE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9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382"/>
    </mc:Choice>
    <mc:Fallback xmlns="">
      <p:transition spd="slow" advTm="49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Lake-level Statistics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81246" y="1118213"/>
            <a:ext cx="168476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Stats for a lake</a:t>
            </a:r>
          </a:p>
          <a:p>
            <a:endParaRPr lang="en-US" sz="1600" dirty="0"/>
          </a:p>
          <a:p>
            <a:r>
              <a:rPr lang="en-US" sz="1600" dirty="0"/>
              <a:t>Zoom in on lake 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38E13F-B9AA-DD48-A77A-5134E8DDB8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539" t="8112"/>
          <a:stretch/>
        </p:blipFill>
        <p:spPr>
          <a:xfrm>
            <a:off x="2795751" y="1015576"/>
            <a:ext cx="5142143" cy="516058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83E1297-E232-D249-9EE7-756F20326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100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1B21F2D-A964-CC45-873C-E4C31FC6B1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15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51"/>
    </mc:Choice>
    <mc:Fallback xmlns="">
      <p:transition spd="slow" advTm="17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38E13F-B9AA-DD48-A77A-5134E8DDB8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7930" y="702070"/>
            <a:ext cx="5392185" cy="561614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692CE93-22EF-EB48-B257-2AC11D741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101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A8E4B85-0090-A74F-9C0F-16FA0D3905BC}"/>
              </a:ext>
            </a:extLst>
          </p:cNvPr>
          <p:cNvSpPr txBox="1">
            <a:spLocks/>
          </p:cNvSpPr>
          <p:nvPr/>
        </p:nvSpPr>
        <p:spPr>
          <a:xfrm>
            <a:off x="9322242" y="7128201"/>
            <a:ext cx="520810" cy="389467"/>
          </a:xfrm>
          <a:prstGeom prst="rect">
            <a:avLst/>
          </a:prstGeom>
        </p:spPr>
        <p:txBody>
          <a:bodyPr lIns="96636" tIns="48318" rIns="96636" bIns="48318"/>
          <a:lstStyle>
            <a:defPPr>
              <a:defRPr lang="en-US"/>
            </a:defPPr>
            <a:lvl1pPr marL="0" algn="l" defTabSz="483120" rtl="0" eaLnBrk="1" latinLnBrk="0" hangingPunct="1"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312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624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9362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2481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5602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872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81843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4964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64484E0-89A2-0343-B9DC-C1D9AA61A9E5}" type="slidenum">
              <a:rPr lang="en-US" smtClean="0"/>
              <a:pPr/>
              <a:t>101</a:t>
            </a:fld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CCEE74F-B712-2241-9ED8-7076E8FF39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05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18"/>
    </mc:Choice>
    <mc:Fallback xmlns="">
      <p:transition spd="slow" advTm="9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38E13F-B9AA-DD48-A77A-5134E8DDB8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7192" b="16629"/>
          <a:stretch/>
        </p:blipFill>
        <p:spPr>
          <a:xfrm>
            <a:off x="2443161" y="1089832"/>
            <a:ext cx="7125197" cy="458939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692CE93-22EF-EB48-B257-2AC11D741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102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A8E4B85-0090-A74F-9C0F-16FA0D3905BC}"/>
              </a:ext>
            </a:extLst>
          </p:cNvPr>
          <p:cNvSpPr txBox="1">
            <a:spLocks/>
          </p:cNvSpPr>
          <p:nvPr/>
        </p:nvSpPr>
        <p:spPr>
          <a:xfrm>
            <a:off x="9322242" y="7128201"/>
            <a:ext cx="520810" cy="389467"/>
          </a:xfrm>
          <a:prstGeom prst="rect">
            <a:avLst/>
          </a:prstGeom>
        </p:spPr>
        <p:txBody>
          <a:bodyPr lIns="96636" tIns="48318" rIns="96636" bIns="48318"/>
          <a:lstStyle>
            <a:defPPr>
              <a:defRPr lang="en-US"/>
            </a:defPPr>
            <a:lvl1pPr marL="0" algn="l" defTabSz="483120" rtl="0" eaLnBrk="1" latinLnBrk="0" hangingPunct="1"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312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624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9362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2481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5602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872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81843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4964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64484E0-89A2-0343-B9DC-C1D9AA61A9E5}" type="slidenum">
              <a:rPr lang="en-US" smtClean="0"/>
              <a:pPr/>
              <a:t>102</a:t>
            </a:fld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17D4CC-0E3E-6B49-9E3D-159DD2541856}"/>
              </a:ext>
            </a:extLst>
          </p:cNvPr>
          <p:cNvGrpSpPr/>
          <p:nvPr/>
        </p:nvGrpSpPr>
        <p:grpSpPr>
          <a:xfrm>
            <a:off x="18553" y="1242232"/>
            <a:ext cx="2424609" cy="4524315"/>
            <a:chOff x="32841" y="1184541"/>
            <a:chExt cx="2424609" cy="4524315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36A52BD2-799B-6446-AEB9-C35C43982B56}"/>
                </a:ext>
              </a:extLst>
            </p:cNvPr>
            <p:cNvGrpSpPr/>
            <p:nvPr/>
          </p:nvGrpSpPr>
          <p:grpSpPr>
            <a:xfrm>
              <a:off x="32841" y="1184541"/>
              <a:ext cx="2424609" cy="4524315"/>
              <a:chOff x="32841" y="1015576"/>
              <a:chExt cx="2424609" cy="4524315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DA70652F-3121-3D42-8D7C-2FC06B2F62FF}"/>
                  </a:ext>
                </a:extLst>
              </p:cNvPr>
              <p:cNvSpPr txBox="1"/>
              <p:nvPr/>
            </p:nvSpPr>
            <p:spPr>
              <a:xfrm>
                <a:off x="32841" y="1015576"/>
                <a:ext cx="2424609" cy="4524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 dirty="0"/>
                  <a:t>Stats for a lake</a:t>
                </a:r>
              </a:p>
              <a:p>
                <a:endParaRPr lang="en-US" sz="1400" dirty="0"/>
              </a:p>
              <a:p>
                <a:r>
                  <a:rPr lang="en-US" sz="1400" dirty="0"/>
                  <a:t>Create name for new shape</a:t>
                </a:r>
              </a:p>
              <a:p>
                <a:r>
                  <a:rPr lang="en-US" sz="1400" dirty="0"/>
                  <a:t>          click</a:t>
                </a:r>
              </a:p>
              <a:p>
                <a:endParaRPr lang="en-US" sz="1400" dirty="0"/>
              </a:p>
              <a:p>
                <a:endParaRPr lang="en-US" sz="1400" dirty="0"/>
              </a:p>
              <a:p>
                <a:r>
                  <a:rPr lang="en-US" sz="1400" dirty="0"/>
                  <a:t>Use polygon tool to create shape</a:t>
                </a:r>
              </a:p>
              <a:p>
                <a:endParaRPr lang="en-US" sz="1400" dirty="0"/>
              </a:p>
              <a:p>
                <a:endParaRPr lang="en-US" sz="1400" dirty="0"/>
              </a:p>
              <a:p>
                <a:endParaRPr lang="en-US" sz="1400" dirty="0"/>
              </a:p>
              <a:p>
                <a:r>
                  <a:rPr lang="en-US" sz="1400" dirty="0"/>
                  <a:t>Could just zoom in and crop scene for stats and then use water mask, but it is good to trim the edge pixels out of stats. </a:t>
                </a:r>
              </a:p>
              <a:p>
                <a:endParaRPr lang="en-US" sz="1600" dirty="0"/>
              </a:p>
              <a:p>
                <a:endParaRPr lang="en-US" sz="1600" dirty="0"/>
              </a:p>
              <a:p>
                <a:endParaRPr lang="en-US" sz="1600" dirty="0"/>
              </a:p>
              <a:p>
                <a:endParaRPr lang="en-US" sz="1600" dirty="0"/>
              </a:p>
            </p:txBody>
          </p:sp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F950738F-720F-8B4A-BDC5-7EEFCA58EB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00645" y="2593284"/>
                <a:ext cx="444500" cy="381000"/>
              </a:xfrm>
              <a:prstGeom prst="rect">
                <a:avLst/>
              </a:prstGeom>
            </p:spPr>
          </p:pic>
        </p:grp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DAFED52-F8EB-2643-89A4-52C0D198630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41945" y="1884495"/>
              <a:ext cx="406400" cy="368300"/>
            </a:xfrm>
            <a:prstGeom prst="rect">
              <a:avLst/>
            </a:prstGeom>
          </p:spPr>
        </p:pic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563A196-CEF0-EB47-96EA-4B3D76896E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444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07"/>
    </mc:Choice>
    <mc:Fallback xmlns="">
      <p:transition spd="slow" advTm="545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692CE93-22EF-EB48-B257-2AC11D741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103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A8E4B85-0090-A74F-9C0F-16FA0D3905BC}"/>
              </a:ext>
            </a:extLst>
          </p:cNvPr>
          <p:cNvSpPr txBox="1">
            <a:spLocks/>
          </p:cNvSpPr>
          <p:nvPr/>
        </p:nvSpPr>
        <p:spPr>
          <a:xfrm>
            <a:off x="9322242" y="7128201"/>
            <a:ext cx="520810" cy="389467"/>
          </a:xfrm>
          <a:prstGeom prst="rect">
            <a:avLst/>
          </a:prstGeom>
        </p:spPr>
        <p:txBody>
          <a:bodyPr lIns="96636" tIns="48318" rIns="96636" bIns="48318"/>
          <a:lstStyle>
            <a:defPPr>
              <a:defRPr lang="en-US"/>
            </a:defPPr>
            <a:lvl1pPr marL="0" algn="l" defTabSz="483120" rtl="0" eaLnBrk="1" latinLnBrk="0" hangingPunct="1"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312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624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9362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2481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5602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8720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81843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4964" algn="l" defTabSz="483120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64484E0-89A2-0343-B9DC-C1D9AA61A9E5}" type="slidenum">
              <a:rPr lang="en-US" smtClean="0"/>
              <a:pPr/>
              <a:t>103</a:t>
            </a:fld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17D4CC-0E3E-6B49-9E3D-159DD2541856}"/>
              </a:ext>
            </a:extLst>
          </p:cNvPr>
          <p:cNvGrpSpPr/>
          <p:nvPr/>
        </p:nvGrpSpPr>
        <p:grpSpPr>
          <a:xfrm>
            <a:off x="32841" y="1184541"/>
            <a:ext cx="3095089" cy="3293209"/>
            <a:chOff x="32841" y="1184541"/>
            <a:chExt cx="3095089" cy="3293209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36A52BD2-799B-6446-AEB9-C35C43982B56}"/>
                </a:ext>
              </a:extLst>
            </p:cNvPr>
            <p:cNvGrpSpPr/>
            <p:nvPr/>
          </p:nvGrpSpPr>
          <p:grpSpPr>
            <a:xfrm>
              <a:off x="32841" y="1184541"/>
              <a:ext cx="3095089" cy="3293209"/>
              <a:chOff x="32841" y="1015576"/>
              <a:chExt cx="3095089" cy="3293209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DA70652F-3121-3D42-8D7C-2FC06B2F62FF}"/>
                  </a:ext>
                </a:extLst>
              </p:cNvPr>
              <p:cNvSpPr txBox="1"/>
              <p:nvPr/>
            </p:nvSpPr>
            <p:spPr>
              <a:xfrm>
                <a:off x="32841" y="1015576"/>
                <a:ext cx="3095089" cy="32932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/>
                  <a:t>Stats for a lake</a:t>
                </a:r>
              </a:p>
              <a:p>
                <a:endParaRPr lang="en-US" sz="1600" dirty="0"/>
              </a:p>
              <a:p>
                <a:r>
                  <a:rPr lang="en-US" sz="1600" dirty="0"/>
                  <a:t>Create name for new shape</a:t>
                </a:r>
              </a:p>
              <a:p>
                <a:r>
                  <a:rPr lang="en-US" sz="1600" dirty="0"/>
                  <a:t>          click go name shape</a:t>
                </a:r>
              </a:p>
              <a:p>
                <a:endParaRPr lang="en-US" sz="1600" dirty="0"/>
              </a:p>
              <a:p>
                <a:r>
                  <a:rPr lang="en-US" sz="1600" dirty="0"/>
                  <a:t>Use polygon tool to create shape</a:t>
                </a:r>
              </a:p>
              <a:p>
                <a:endParaRPr lang="en-US" sz="1600" dirty="0"/>
              </a:p>
              <a:p>
                <a:endParaRPr lang="en-US" sz="1600" dirty="0"/>
              </a:p>
              <a:p>
                <a:endParaRPr lang="en-US" sz="1600" dirty="0"/>
              </a:p>
              <a:p>
                <a:endParaRPr lang="en-US" sz="1600" dirty="0"/>
              </a:p>
              <a:p>
                <a:endParaRPr lang="en-US" sz="1600" dirty="0"/>
              </a:p>
              <a:p>
                <a:endParaRPr lang="en-US" sz="1600" dirty="0"/>
              </a:p>
              <a:p>
                <a:endParaRPr lang="en-US" sz="1600" dirty="0"/>
              </a:p>
            </p:txBody>
          </p:sp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F950738F-720F-8B4A-BDC5-7EEFCA58EB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45919" y="2583758"/>
                <a:ext cx="444500" cy="381000"/>
              </a:xfrm>
              <a:prstGeom prst="rect">
                <a:avLst/>
              </a:prstGeom>
            </p:spPr>
          </p:pic>
        </p:grp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DAFED52-F8EB-2643-89A4-52C0D198630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022" y="1959038"/>
              <a:ext cx="406400" cy="368300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945AF3A-456C-4449-9584-F8C4A79C539F}"/>
              </a:ext>
            </a:extLst>
          </p:cNvPr>
          <p:cNvGrpSpPr/>
          <p:nvPr/>
        </p:nvGrpSpPr>
        <p:grpSpPr>
          <a:xfrm>
            <a:off x="3119897" y="1242232"/>
            <a:ext cx="6462750" cy="4162711"/>
            <a:chOff x="3119897" y="1242232"/>
            <a:chExt cx="6462750" cy="416271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538E13F-B9AA-DD48-A77A-5134E8DDB8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r="27192" b="16629"/>
            <a:stretch/>
          </p:blipFill>
          <p:spPr>
            <a:xfrm>
              <a:off x="3119897" y="1242232"/>
              <a:ext cx="6462750" cy="4162711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1064FCF-5AF5-BD47-AADA-E8F8EEC558A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626549" y="2981739"/>
              <a:ext cx="4046943" cy="1700313"/>
            </a:xfrm>
            <a:prstGeom prst="rect">
              <a:avLst/>
            </a:prstGeom>
          </p:spPr>
        </p:pic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A3DE19B-6ED8-BF4A-9B3B-2ECCAD1C8E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869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48"/>
    </mc:Choice>
    <mc:Fallback xmlns="">
      <p:transition spd="slow" advTm="12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32842" y="1015576"/>
            <a:ext cx="231323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Manage Geometry</a:t>
            </a:r>
          </a:p>
          <a:p>
            <a:endParaRPr lang="en-US" sz="1600" dirty="0"/>
          </a:p>
          <a:p>
            <a:r>
              <a:rPr lang="en-US" sz="1600" dirty="0"/>
              <a:t>Layer Manager</a:t>
            </a:r>
          </a:p>
          <a:p>
            <a:endParaRPr lang="en-US" sz="1600" dirty="0"/>
          </a:p>
          <a:p>
            <a:r>
              <a:rPr lang="en-US" sz="1600" dirty="0"/>
              <a:t>Geometry is a vector layer</a:t>
            </a:r>
          </a:p>
          <a:p>
            <a:endParaRPr lang="en-US" sz="1600" dirty="0"/>
          </a:p>
          <a:p>
            <a:r>
              <a:rPr lang="en-US" sz="1600" dirty="0"/>
              <a:t>Can edit properties 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36B7854-C185-2442-9BAA-DCC9078FB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104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9DF6E8C-6E4F-AE41-AD8E-08CBE1B1BEB8}"/>
              </a:ext>
            </a:extLst>
          </p:cNvPr>
          <p:cNvGrpSpPr/>
          <p:nvPr/>
        </p:nvGrpSpPr>
        <p:grpSpPr>
          <a:xfrm>
            <a:off x="2500131" y="879123"/>
            <a:ext cx="6915331" cy="5475378"/>
            <a:chOff x="2500131" y="879123"/>
            <a:chExt cx="6915331" cy="547537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538E13F-B9AA-DD48-A77A-5134E8DDB82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00131" y="879123"/>
              <a:ext cx="6915331" cy="5475378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24EE859-2F5B-8349-ADC2-23B779A9755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56170" y="2146853"/>
              <a:ext cx="620092" cy="160406"/>
            </a:xfrm>
            <a:prstGeom prst="rect">
              <a:avLst/>
            </a:prstGeom>
          </p:spPr>
        </p:pic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2DDC1DD-0C33-2540-B0A8-46AB9F5384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931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642"/>
    </mc:Choice>
    <mc:Fallback xmlns="">
      <p:transition spd="slow" advTm="23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Mask Manager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1" y="1593645"/>
            <a:ext cx="184982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Mask Manager Can</a:t>
            </a:r>
          </a:p>
          <a:p>
            <a:r>
              <a:rPr lang="en-US" sz="1600" dirty="0"/>
              <a:t>Change the name</a:t>
            </a:r>
          </a:p>
          <a:p>
            <a:endParaRPr lang="en-US" sz="1600" dirty="0"/>
          </a:p>
          <a:p>
            <a:r>
              <a:rPr lang="en-US" sz="1600" dirty="0"/>
              <a:t>Delete</a:t>
            </a:r>
          </a:p>
          <a:p>
            <a:endParaRPr lang="en-US" sz="1600" dirty="0"/>
          </a:p>
          <a:p>
            <a:r>
              <a:rPr lang="en-US" sz="1600" dirty="0"/>
              <a:t>Mask will be important for stats</a:t>
            </a:r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6FBAA5-F063-6A4F-9ECD-029D534E6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105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5C3BDF7-7DD1-FA48-A795-F2F578A0DE33}"/>
              </a:ext>
            </a:extLst>
          </p:cNvPr>
          <p:cNvGrpSpPr/>
          <p:nvPr/>
        </p:nvGrpSpPr>
        <p:grpSpPr>
          <a:xfrm>
            <a:off x="1923295" y="774138"/>
            <a:ext cx="7677905" cy="6012424"/>
            <a:chOff x="1923295" y="774138"/>
            <a:chExt cx="7677905" cy="601242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538E13F-B9AA-DD48-A77A-5134E8DDB82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923295" y="962591"/>
              <a:ext cx="7677905" cy="5823971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1F62CA4-E1EA-8D46-A5F3-EDE523546D6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923295" y="774138"/>
              <a:ext cx="7506952" cy="199805"/>
            </a:xfrm>
            <a:prstGeom prst="rect">
              <a:avLst/>
            </a:prstGeom>
          </p:spPr>
        </p:pic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61AB7D8-FA0E-A243-98CF-7A55E7C710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89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647"/>
    </mc:Choice>
    <mc:Fallback xmlns="">
      <p:transition spd="slow" advTm="37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Individual Lake Stats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D53504-06B5-DB47-A83D-9A05D18769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2893" y="892007"/>
            <a:ext cx="7955247" cy="5384042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62FF2F62-1F4D-504D-AC30-AB6C08420486}"/>
              </a:ext>
            </a:extLst>
          </p:cNvPr>
          <p:cNvGrpSpPr/>
          <p:nvPr/>
        </p:nvGrpSpPr>
        <p:grpSpPr>
          <a:xfrm>
            <a:off x="-28576" y="1593645"/>
            <a:ext cx="1684765" cy="2031325"/>
            <a:chOff x="-28576" y="1593645"/>
            <a:chExt cx="1684765" cy="203132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-28576" y="1593645"/>
              <a:ext cx="1684765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Stats for a lake</a:t>
              </a:r>
            </a:p>
            <a:p>
              <a:endParaRPr lang="en-US" sz="1600" dirty="0"/>
            </a:p>
            <a:p>
              <a:r>
                <a:rPr lang="en-US" sz="1600" dirty="0"/>
                <a:t>click</a:t>
              </a: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r>
                <a:rPr lang="en-US" sz="1600" dirty="0"/>
                <a:t>Shape will appear under regional</a:t>
              </a:r>
            </a:p>
            <a:p>
              <a:endParaRPr lang="en-US" sz="1600" dirty="0"/>
            </a:p>
            <a:p>
              <a:endParaRPr lang="en-US" sz="1400" dirty="0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F9475DE-A6AF-714C-A7EB-90E3B960FE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48706" y="2043112"/>
              <a:ext cx="330200" cy="342900"/>
            </a:xfrm>
            <a:prstGeom prst="rect">
              <a:avLst/>
            </a:prstGeom>
          </p:spPr>
        </p:pic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5E00087-CD9A-B04B-840B-73AD4CF21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106</a:t>
            </a:fld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C8D7B58-8582-704E-B3EC-D3D1FE3611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80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31"/>
    </mc:Choice>
    <mc:Fallback xmlns="">
      <p:transition spd="slow" advTm="20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-28575" y="1593645"/>
            <a:ext cx="125303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Session Save</a:t>
            </a:r>
          </a:p>
          <a:p>
            <a:endParaRPr lang="en-US" sz="1600" dirty="0"/>
          </a:p>
          <a:p>
            <a:r>
              <a:rPr lang="en-US" sz="1600" dirty="0"/>
              <a:t>Good Habit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237CE5-15BD-BB4C-A904-50B041ED529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6125" b="35384"/>
          <a:stretch/>
        </p:blipFill>
        <p:spPr>
          <a:xfrm>
            <a:off x="1224459" y="1032748"/>
            <a:ext cx="8232088" cy="55537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F8DCFE-4879-3949-A9DD-283384BE4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107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FD00FE9-E74B-8F46-BBC5-6CCEA4EA15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263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34"/>
    </mc:Choice>
    <mc:Fallback xmlns="">
      <p:transition spd="slow" advTm="17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996914"/>
            <a:ext cx="254725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Export shapefile</a:t>
            </a:r>
          </a:p>
          <a:p>
            <a:endParaRPr lang="en-US" sz="1600" dirty="0"/>
          </a:p>
          <a:p>
            <a:r>
              <a:rPr lang="en-US" sz="1600" dirty="0"/>
              <a:t>File Manager</a:t>
            </a:r>
          </a:p>
          <a:p>
            <a:r>
              <a:rPr lang="en-US" sz="1600" dirty="0"/>
              <a:t>Under Vectors appears geometry.</a:t>
            </a:r>
          </a:p>
          <a:p>
            <a:endParaRPr lang="en-US" sz="1600" dirty="0"/>
          </a:p>
          <a:p>
            <a:r>
              <a:rPr lang="en-US" sz="1600" dirty="0"/>
              <a:t>Export Shapefile to use with other files</a:t>
            </a:r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4CFF41-DE49-AC4A-9C9E-AEB4BF7839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4184" y="2540985"/>
            <a:ext cx="4259323" cy="324483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856905-59C1-3142-8A5B-5366976E4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108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D65182A-45CB-4049-BA76-CF0054FCE93E}"/>
              </a:ext>
            </a:extLst>
          </p:cNvPr>
          <p:cNvGrpSpPr/>
          <p:nvPr/>
        </p:nvGrpSpPr>
        <p:grpSpPr>
          <a:xfrm>
            <a:off x="2630219" y="919043"/>
            <a:ext cx="6716911" cy="5118981"/>
            <a:chOff x="2630219" y="919043"/>
            <a:chExt cx="6716911" cy="511898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538E13F-B9AA-DD48-A77A-5134E8DDB82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630219" y="919043"/>
              <a:ext cx="6716911" cy="5118981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CE05434-A3A8-AD4E-95F8-7F1BD15C69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066820" y="4393095"/>
              <a:ext cx="427983" cy="110711"/>
            </a:xfrm>
            <a:prstGeom prst="rect">
              <a:avLst/>
            </a:prstGeom>
          </p:spPr>
        </p:pic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F080078-8EB5-104C-8133-8FBA6F0557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51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66"/>
    </mc:Choice>
    <mc:Fallback xmlns="">
      <p:transition spd="slow" advTm="23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996914"/>
            <a:ext cx="254725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Export shapefile</a:t>
            </a:r>
          </a:p>
          <a:p>
            <a:endParaRPr lang="en-US" sz="1600" dirty="0"/>
          </a:p>
          <a:p>
            <a:r>
              <a:rPr lang="en-US" sz="1600" dirty="0"/>
              <a:t>File Manager</a:t>
            </a:r>
          </a:p>
          <a:p>
            <a:r>
              <a:rPr lang="en-US" sz="1600" dirty="0"/>
              <a:t>Under Vectors appears geometry.</a:t>
            </a:r>
          </a:p>
          <a:p>
            <a:endParaRPr lang="en-US" sz="1600" dirty="0"/>
          </a:p>
          <a:p>
            <a:r>
              <a:rPr lang="en-US" sz="1600" dirty="0"/>
              <a:t>Export Shapefile to use with other files</a:t>
            </a:r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4CFF41-DE49-AC4A-9C9E-AEB4BF7839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4184" y="2540985"/>
            <a:ext cx="4259323" cy="324483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856905-59C1-3142-8A5B-5366976E4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109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D65182A-45CB-4049-BA76-CF0054FCE93E}"/>
              </a:ext>
            </a:extLst>
          </p:cNvPr>
          <p:cNvGrpSpPr/>
          <p:nvPr/>
        </p:nvGrpSpPr>
        <p:grpSpPr>
          <a:xfrm>
            <a:off x="2630219" y="919043"/>
            <a:ext cx="6716911" cy="5118981"/>
            <a:chOff x="2630219" y="919043"/>
            <a:chExt cx="6716911" cy="511898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538E13F-B9AA-DD48-A77A-5134E8DDB82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630219" y="919043"/>
              <a:ext cx="6716911" cy="5118981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CE05434-A3A8-AD4E-95F8-7F1BD15C69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066820" y="4393095"/>
              <a:ext cx="427983" cy="110711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A5230B76-800D-2D47-8E3C-6FA0E8B25D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6354" y="1857375"/>
            <a:ext cx="4797153" cy="367665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5A65E77-E662-FC4F-AD6D-9D20E4A9C2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90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98"/>
    </mc:Choice>
    <mc:Fallback xmlns="">
      <p:transition spd="slow" advTm="11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32842" y="1015576"/>
            <a:ext cx="284044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Import the shape file.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Click on file that needs the shapefile to be imported.</a:t>
            </a:r>
          </a:p>
          <a:p>
            <a:endParaRPr lang="en-US" sz="1600" dirty="0"/>
          </a:p>
          <a:p>
            <a:r>
              <a:rPr lang="en-US" sz="1600" dirty="0"/>
              <a:t>Go to Vector</a:t>
            </a:r>
          </a:p>
          <a:p>
            <a:endParaRPr lang="en-US" sz="1600" dirty="0"/>
          </a:p>
          <a:p>
            <a:r>
              <a:rPr lang="en-US" sz="1600" dirty="0"/>
              <a:t>Import</a:t>
            </a:r>
          </a:p>
          <a:p>
            <a:r>
              <a:rPr lang="en-US" sz="1600" dirty="0"/>
              <a:t>Select Shapefile.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5D04D1A-7D19-6240-B79E-BC422A65E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110</a:t>
            </a:fld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674B45E-EBC1-334B-A5CF-A221DFDF57C7}"/>
              </a:ext>
            </a:extLst>
          </p:cNvPr>
          <p:cNvGrpSpPr/>
          <p:nvPr/>
        </p:nvGrpSpPr>
        <p:grpSpPr>
          <a:xfrm>
            <a:off x="2721170" y="1166072"/>
            <a:ext cx="6697054" cy="5118981"/>
            <a:chOff x="2721170" y="1166072"/>
            <a:chExt cx="6697054" cy="511898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538E13F-B9AA-DD48-A77A-5134E8DDB82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21170" y="1166072"/>
              <a:ext cx="6697054" cy="5118981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F859D38-DF5F-3149-82D2-B84CC477AD6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166719" y="4752909"/>
              <a:ext cx="540578" cy="113454"/>
            </a:xfrm>
            <a:prstGeom prst="rect">
              <a:avLst/>
            </a:prstGeom>
          </p:spPr>
        </p:pic>
      </p:grp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3E33109-C7B7-D948-82FF-DF9C89B80A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29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71"/>
    </mc:Choice>
    <mc:Fallback xmlns="">
      <p:transition spd="slow" advTm="16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258463"/>
            <a:ext cx="2286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Import the shape file.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Shapefile appears under vectors and masks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5D04D1A-7D19-6240-B79E-BC422A65E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111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38E13F-B9AA-DD48-A77A-5134E8DDB8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6054" y="1258463"/>
            <a:ext cx="7124598" cy="4542262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10E2F11-8BF6-844B-99A5-63D428FF1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31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72"/>
    </mc:Choice>
    <mc:Fallback xmlns="">
      <p:transition spd="slow" advTm="11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201436" y="536574"/>
            <a:ext cx="3633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r>
              <a:rPr lang="en-US" sz="1600" dirty="0"/>
              <a:t>Next Up Bringing Field Data into </a:t>
            </a:r>
            <a:r>
              <a:rPr lang="en-US" sz="1600" dirty="0" err="1"/>
              <a:t>SeaDAS</a:t>
            </a:r>
            <a:endParaRPr lang="en-US" sz="1600" dirty="0"/>
          </a:p>
        </p:txBody>
      </p:sp>
      <p:pic>
        <p:nvPicPr>
          <p:cNvPr id="1028" name="Picture 4" descr="Image right: cyanobacterial bloom on Lake Erie; Image top left: algal bloom study samples from EPA' lab in Cincinnati; Image bottom left: Research laboratory at EPA Cincinnati">
            <a:extLst>
              <a:ext uri="{FF2B5EF4-FFF2-40B4-BE49-F238E27FC236}">
                <a16:creationId xmlns:a16="http://schemas.microsoft.com/office/drawing/2014/main" id="{53FDBDB8-D55F-6D46-A9E1-0E97133161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999" y="1612312"/>
            <a:ext cx="8044697" cy="439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BC805CF-606A-1C46-9670-FE1D1F1C5400}"/>
              </a:ext>
            </a:extLst>
          </p:cNvPr>
          <p:cNvSpPr/>
          <p:nvPr/>
        </p:nvSpPr>
        <p:spPr>
          <a:xfrm>
            <a:off x="4911347" y="6007100"/>
            <a:ext cx="5146766" cy="279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https://</a:t>
            </a:r>
            <a:r>
              <a:rPr lang="en-US" sz="1200" dirty="0" err="1"/>
              <a:t>www.epa.gov</a:t>
            </a:r>
            <a:r>
              <a:rPr lang="en-US" sz="1200" dirty="0"/>
              <a:t>/water-research/toxicology-cyanobacteria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DD1296-711F-EC47-A5A2-223273C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112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E136A06-4CA4-E343-BF5F-4AE955FA1B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87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10"/>
    </mc:Choice>
    <mc:Fallback xmlns="">
      <p:transition spd="slow" advTm="18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 Field Data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57BEF85-F845-F04C-83E3-D05F684B7E47}"/>
              </a:ext>
            </a:extLst>
          </p:cNvPr>
          <p:cNvGrpSpPr/>
          <p:nvPr/>
        </p:nvGrpSpPr>
        <p:grpSpPr>
          <a:xfrm>
            <a:off x="184972" y="1217646"/>
            <a:ext cx="1580328" cy="1261884"/>
            <a:chOff x="184972" y="1217646"/>
            <a:chExt cx="1580328" cy="126188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6071902-6076-564F-A82E-2CE3D5160BC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92636" y="1892698"/>
              <a:ext cx="419100" cy="39370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0BF75B2-2310-DE47-BC32-54F34AD15EBD}"/>
                </a:ext>
              </a:extLst>
            </p:cNvPr>
            <p:cNvSpPr txBox="1"/>
            <p:nvPr/>
          </p:nvSpPr>
          <p:spPr>
            <a:xfrm>
              <a:off x="184972" y="1217646"/>
              <a:ext cx="1580328" cy="12618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Click on import field data icon</a:t>
              </a:r>
            </a:p>
            <a:p>
              <a:endParaRPr lang="en-US" dirty="0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CD0DA652-B7B5-954A-9406-16C3DD2C9C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" r="23187" b="16757"/>
          <a:stretch/>
        </p:blipFill>
        <p:spPr>
          <a:xfrm>
            <a:off x="1917699" y="1217646"/>
            <a:ext cx="7502645" cy="457355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60CAB15-4992-4245-ACC0-7FAE2630F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113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689051E-8396-194C-90AE-8E430207FE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47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 Field Data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D867B2B-D9AD-C041-AFE9-DD0BF7B1FB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7012" y="825500"/>
            <a:ext cx="8073875" cy="57150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E6A84CE-5744-7742-A345-07779B440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114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325C616-C078-224C-A13F-29D4C02B7D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04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40"/>
    </mc:Choice>
    <mc:Fallback xmlns="">
      <p:transition spd="slow" advTm="14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 Field Data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78563-AD3F-F342-B56B-18B8FB58ADD7}"/>
              </a:ext>
            </a:extLst>
          </p:cNvPr>
          <p:cNvSpPr txBox="1"/>
          <p:nvPr/>
        </p:nvSpPr>
        <p:spPr>
          <a:xfrm>
            <a:off x="0" y="638366"/>
            <a:ext cx="3257202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Field Data file needs to be in a specific format called </a:t>
            </a:r>
            <a:r>
              <a:rPr lang="en-US" dirty="0" err="1"/>
              <a:t>SeaBASS</a:t>
            </a:r>
            <a:r>
              <a:rPr lang="en-US" dirty="0"/>
              <a:t>. </a:t>
            </a:r>
          </a:p>
          <a:p>
            <a:endParaRPr lang="en-US" dirty="0"/>
          </a:p>
          <a:p>
            <a:r>
              <a:rPr lang="en-US" dirty="0" err="1"/>
              <a:t>SeaWiFS</a:t>
            </a:r>
            <a:r>
              <a:rPr lang="en-US" dirty="0"/>
              <a:t> Bio-optical Archive and Storage System (</a:t>
            </a:r>
            <a:r>
              <a:rPr lang="en-US" dirty="0" err="1"/>
              <a:t>SeaBASS</a:t>
            </a:r>
            <a:r>
              <a:rPr lang="en-US" dirty="0"/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046F13-9BCD-CF41-8A28-F46B086E65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146" y="599415"/>
            <a:ext cx="6101054" cy="657111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19A2BB1-72D4-3D4D-B0EB-86C398452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115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49EA53-4F4A-6E4C-9CCF-67E3523DCDFE}"/>
              </a:ext>
            </a:extLst>
          </p:cNvPr>
          <p:cNvSpPr txBox="1"/>
          <p:nvPr/>
        </p:nvSpPr>
        <p:spPr>
          <a:xfrm>
            <a:off x="121472" y="6039660"/>
            <a:ext cx="235670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data is made up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E4EDEF4-1558-FB46-BF11-DAAD2A9C454E}"/>
              </a:ext>
            </a:extLst>
          </p:cNvPr>
          <p:cNvSpPr/>
          <p:nvPr/>
        </p:nvSpPr>
        <p:spPr>
          <a:xfrm>
            <a:off x="0" y="2592654"/>
            <a:ext cx="34636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Details about the required file </a:t>
            </a:r>
            <a:r>
              <a:rPr lang="en-US" sz="1200" dirty="0" err="1"/>
              <a:t>formate</a:t>
            </a:r>
            <a:r>
              <a:rPr lang="en-US" sz="1200" dirty="0"/>
              <a:t> are available at the </a:t>
            </a:r>
            <a:r>
              <a:rPr lang="en-US" sz="1200" dirty="0" err="1"/>
              <a:t>SeaBASS</a:t>
            </a:r>
            <a:r>
              <a:rPr lang="en-US" sz="1200" dirty="0"/>
              <a:t> website. </a:t>
            </a:r>
          </a:p>
          <a:p>
            <a:endParaRPr lang="en-US" sz="1200" dirty="0"/>
          </a:p>
          <a:p>
            <a:r>
              <a:rPr lang="en-US" sz="1200" dirty="0"/>
              <a:t>https://</a:t>
            </a:r>
            <a:r>
              <a:rPr lang="en-US" sz="1200" dirty="0" err="1"/>
              <a:t>seabass.gsfc.nasa.gov</a:t>
            </a:r>
            <a:r>
              <a:rPr lang="en-US" sz="1200" dirty="0"/>
              <a:t>/wiki/Data_Submission#Data%20Format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C49208F-065A-9544-B4F8-D0B7FA9191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93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16"/>
    </mc:Choice>
    <mc:Fallback xmlns="">
      <p:transition spd="slow" advTm="34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 Field Data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78563-AD3F-F342-B56B-18B8FB58ADD7}"/>
              </a:ext>
            </a:extLst>
          </p:cNvPr>
          <p:cNvSpPr txBox="1"/>
          <p:nvPr/>
        </p:nvSpPr>
        <p:spPr>
          <a:xfrm>
            <a:off x="0" y="978710"/>
            <a:ext cx="2151828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After opening field data new Vector appears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DB52DF7-0B02-0D45-8A8D-EEFA76E2F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116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C9745BC-EDC7-5F4C-912D-8786EAF59A09}"/>
              </a:ext>
            </a:extLst>
          </p:cNvPr>
          <p:cNvGrpSpPr/>
          <p:nvPr/>
        </p:nvGrpSpPr>
        <p:grpSpPr>
          <a:xfrm>
            <a:off x="1237428" y="1105151"/>
            <a:ext cx="8125729" cy="5199956"/>
            <a:chOff x="1237428" y="1105151"/>
            <a:chExt cx="8125729" cy="519995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E046F13-9BCD-CF41-8A28-F46B086E65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13499" y="1105151"/>
              <a:ext cx="7349658" cy="5199956"/>
            </a:xfrm>
            <a:prstGeom prst="rect">
              <a:avLst/>
            </a:prstGeom>
          </p:spPr>
        </p:pic>
        <p:cxnSp>
          <p:nvCxnSpPr>
            <p:cNvPr id="4" name="Straight Arrow Connector 3">
              <a:extLst>
                <a:ext uri="{FF2B5EF4-FFF2-40B4-BE49-F238E27FC236}">
                  <a16:creationId xmlns:a16="http://schemas.microsoft.com/office/drawing/2014/main" id="{2149A7FC-EA9E-E146-8E78-9D6D5D8C90CC}"/>
                </a:ext>
              </a:extLst>
            </p:cNvPr>
            <p:cNvCxnSpPr/>
            <p:nvPr/>
          </p:nvCxnSpPr>
          <p:spPr>
            <a:xfrm>
              <a:off x="1237428" y="3567130"/>
              <a:ext cx="914400" cy="0"/>
            </a:xfrm>
            <a:prstGeom prst="straightConnector1">
              <a:avLst/>
            </a:prstGeom>
            <a:ln w="50800"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4E99E7E-EF7E-1543-87BD-9D130E113A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496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92"/>
    </mc:Choice>
    <mc:Fallback xmlns="">
      <p:transition spd="slow" advTm="38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 Field Data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78563-AD3F-F342-B56B-18B8FB58ADD7}"/>
              </a:ext>
            </a:extLst>
          </p:cNvPr>
          <p:cNvSpPr txBox="1"/>
          <p:nvPr/>
        </p:nvSpPr>
        <p:spPr>
          <a:xfrm>
            <a:off x="0" y="724710"/>
            <a:ext cx="215182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Layer Manager</a:t>
            </a:r>
          </a:p>
          <a:p>
            <a:endParaRPr lang="en-US" dirty="0"/>
          </a:p>
          <a:p>
            <a:r>
              <a:rPr lang="en-US" dirty="0"/>
              <a:t>Allows editing to field data markers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046F13-9BCD-CF41-8A28-F46B086E65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" r="24772" b="15693"/>
          <a:stretch/>
        </p:blipFill>
        <p:spPr>
          <a:xfrm>
            <a:off x="1952967" y="1283245"/>
            <a:ext cx="7477280" cy="471351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EF9E26-73F8-F44F-A6C2-1E432DF69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117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D845EBC-1073-E14B-98A8-BA17165A40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91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85"/>
    </mc:Choice>
    <mc:Fallback xmlns="">
      <p:transition spd="slow" advTm="15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 Field Data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78563-AD3F-F342-B56B-18B8FB58ADD7}"/>
              </a:ext>
            </a:extLst>
          </p:cNvPr>
          <p:cNvSpPr txBox="1"/>
          <p:nvPr/>
        </p:nvSpPr>
        <p:spPr>
          <a:xfrm>
            <a:off x="121472" y="724710"/>
            <a:ext cx="215182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Layer Manager</a:t>
            </a:r>
          </a:p>
          <a:p>
            <a:endParaRPr lang="en-US" dirty="0"/>
          </a:p>
          <a:p>
            <a:r>
              <a:rPr lang="en-US" dirty="0"/>
              <a:t>Allows editing to field data markers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046F13-9BCD-CF41-8A28-F46B086E65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9764" y="1043718"/>
            <a:ext cx="7358264" cy="523008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84842F-5331-3C47-9EB7-D9F9635F7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118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F27D35C-962F-0C4A-989C-56F238CEE7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4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96"/>
    </mc:Choice>
    <mc:Fallback xmlns="">
      <p:transition spd="slow" advTm="14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 Field Data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361039-7BC2-BC4D-933B-38D51B51EC6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7433" b="17562"/>
          <a:stretch/>
        </p:blipFill>
        <p:spPr>
          <a:xfrm>
            <a:off x="1545230" y="936716"/>
            <a:ext cx="7885017" cy="503858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EC284E-52D3-724D-AE5A-062EEFA56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119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B33C77-397F-A240-A218-0AFC53FE96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461" y="1458687"/>
            <a:ext cx="431800" cy="3683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A3127E-1EDF-D54A-8253-AA74A76FCCA5}"/>
              </a:ext>
            </a:extLst>
          </p:cNvPr>
          <p:cNvSpPr txBox="1"/>
          <p:nvPr/>
        </p:nvSpPr>
        <p:spPr>
          <a:xfrm>
            <a:off x="0" y="1104539"/>
            <a:ext cx="14512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Correlative Plot Icon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ED8DD01-009F-DD41-9941-DCE03C2804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53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436"/>
    </mc:Choice>
    <mc:Fallback xmlns="">
      <p:transition spd="slow" advTm="27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Correlative Plot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F3F3EE-B921-3840-ADB4-0A2D10FE2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0322" y="770008"/>
            <a:ext cx="7849925" cy="5105485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5AAED-AF1A-7244-9802-583AEFBBF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120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71C743-334B-074D-BE41-E36BA9825D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461" y="1458687"/>
            <a:ext cx="431800" cy="368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C181C0F-DE12-5B42-9F03-36DEC6E7042C}"/>
              </a:ext>
            </a:extLst>
          </p:cNvPr>
          <p:cNvSpPr txBox="1"/>
          <p:nvPr/>
        </p:nvSpPr>
        <p:spPr>
          <a:xfrm>
            <a:off x="0" y="1104539"/>
            <a:ext cx="16650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Correlative Plot Icon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83AB002-14CD-424E-8356-8108478484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092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76"/>
    </mc:Choice>
    <mc:Fallback xmlns="">
      <p:transition spd="slow" advTm="19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Correlative Plot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F3F3EE-B921-3840-ADB4-0A2D10FE2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5008" y="822810"/>
            <a:ext cx="7607580" cy="5671688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5AAED-AF1A-7244-9802-583AEFBBF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121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71C743-334B-074D-BE41-E36BA9825D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461" y="1458687"/>
            <a:ext cx="431800" cy="368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C181C0F-DE12-5B42-9F03-36DEC6E7042C}"/>
              </a:ext>
            </a:extLst>
          </p:cNvPr>
          <p:cNvSpPr txBox="1"/>
          <p:nvPr/>
        </p:nvSpPr>
        <p:spPr>
          <a:xfrm>
            <a:off x="0" y="1104539"/>
            <a:ext cx="16650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Correlative Plot Icon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987C83-4146-C74E-BF6F-487FA71FBF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24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56"/>
    </mc:Choice>
    <mc:Fallback xmlns="">
      <p:transition spd="slow" advTm="37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Correlative Plot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F3F3EE-B921-3840-ADB4-0A2D10FE2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2928" y="798886"/>
            <a:ext cx="7366913" cy="5451515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5AAED-AF1A-7244-9802-583AEFBBF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122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71C743-334B-074D-BE41-E36BA9825D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461" y="1458687"/>
            <a:ext cx="431800" cy="368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C181C0F-DE12-5B42-9F03-36DEC6E7042C}"/>
              </a:ext>
            </a:extLst>
          </p:cNvPr>
          <p:cNvSpPr txBox="1"/>
          <p:nvPr/>
        </p:nvSpPr>
        <p:spPr>
          <a:xfrm>
            <a:off x="0" y="1104539"/>
            <a:ext cx="16650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Correlative Plot Icon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4BDF655-542A-B948-BCCE-5DAD58530B33}"/>
              </a:ext>
            </a:extLst>
          </p:cNvPr>
          <p:cNvSpPr/>
          <p:nvPr/>
        </p:nvSpPr>
        <p:spPr>
          <a:xfrm>
            <a:off x="8814735" y="800330"/>
            <a:ext cx="493026" cy="530184"/>
          </a:xfrm>
          <a:prstGeom prst="ellipse">
            <a:avLst/>
          </a:prstGeom>
          <a:noFill/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9FF21F-BA98-2041-9E61-853F72BE297E}"/>
              </a:ext>
            </a:extLst>
          </p:cNvPr>
          <p:cNvSpPr txBox="1"/>
          <p:nvPr/>
        </p:nvSpPr>
        <p:spPr>
          <a:xfrm>
            <a:off x="0" y="2405255"/>
            <a:ext cx="15417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Click on arrows top right to adjust view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C28EFEC-DAC3-B24D-8528-EECF79FF29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544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90"/>
    </mc:Choice>
    <mc:Fallback xmlns="">
      <p:transition spd="slow" advTm="132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Correlative Plot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5AAED-AF1A-7244-9802-583AEFBBF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123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71C743-334B-074D-BE41-E36BA9825D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461" y="1458687"/>
            <a:ext cx="431800" cy="368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C181C0F-DE12-5B42-9F03-36DEC6E7042C}"/>
              </a:ext>
            </a:extLst>
          </p:cNvPr>
          <p:cNvSpPr txBox="1"/>
          <p:nvPr/>
        </p:nvSpPr>
        <p:spPr>
          <a:xfrm>
            <a:off x="0" y="1104539"/>
            <a:ext cx="16650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Correlative Plot Icon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CAA8286-A1D1-F842-BDA5-AFD370F6A3F9}"/>
              </a:ext>
            </a:extLst>
          </p:cNvPr>
          <p:cNvGrpSpPr/>
          <p:nvPr/>
        </p:nvGrpSpPr>
        <p:grpSpPr>
          <a:xfrm>
            <a:off x="1802928" y="779947"/>
            <a:ext cx="7032727" cy="5243117"/>
            <a:chOff x="1802928" y="779947"/>
            <a:chExt cx="7032727" cy="524311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6DF3F3EE-B921-3840-ADB4-0A2D10FE233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802928" y="779947"/>
              <a:ext cx="7032727" cy="5243117"/>
            </a:xfrm>
            <a:prstGeom prst="rect">
              <a:avLst/>
            </a:prstGeom>
          </p:spPr>
        </p:pic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356131D-0EEA-7642-B4EF-165E9126FBFD}"/>
                </a:ext>
              </a:extLst>
            </p:cNvPr>
            <p:cNvSpPr/>
            <p:nvPr/>
          </p:nvSpPr>
          <p:spPr>
            <a:xfrm>
              <a:off x="6773284" y="779947"/>
              <a:ext cx="408153" cy="478480"/>
            </a:xfrm>
            <a:prstGeom prst="ellipse">
              <a:avLst/>
            </a:prstGeom>
            <a:noFill/>
            <a:ln w="349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7B901D78-C79A-3E4B-AC28-0EFE6B343E86}"/>
              </a:ext>
            </a:extLst>
          </p:cNvPr>
          <p:cNvSpPr txBox="1"/>
          <p:nvPr/>
        </p:nvSpPr>
        <p:spPr>
          <a:xfrm>
            <a:off x="1" y="2405256"/>
            <a:ext cx="16650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Click on spreadsheet icon to see data in spreadsheet format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6717B35-B057-DC47-9384-A33F0681AA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339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3"/>
    </mc:Choice>
    <mc:Fallback xmlns="">
      <p:transition spd="slow" advTm="5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DF3F3EE-B921-3840-ADB4-0A2D10FE2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038" y="1131068"/>
            <a:ext cx="7862207" cy="1464853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5AAED-AF1A-7244-9802-583AEFBBF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124</a:t>
            </a:fld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4922A3-282B-F84C-A950-FCA3CD9CD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88CB5F1-5D24-A34A-93C8-0E0C316E89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92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62"/>
    </mc:Choice>
    <mc:Fallback xmlns="">
      <p:transition spd="slow" advTm="19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DF3F3EE-B921-3840-ADB4-0A2D10FE2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2929" y="791564"/>
            <a:ext cx="6848118" cy="5082251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5AAED-AF1A-7244-9802-583AEFBBF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125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C181C0F-DE12-5B42-9F03-36DEC6E7042C}"/>
              </a:ext>
            </a:extLst>
          </p:cNvPr>
          <p:cNvSpPr txBox="1"/>
          <p:nvPr/>
        </p:nvSpPr>
        <p:spPr>
          <a:xfrm>
            <a:off x="0" y="1104539"/>
            <a:ext cx="159460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Edit Plot Properties</a:t>
            </a:r>
          </a:p>
          <a:p>
            <a:endParaRPr lang="en-US" sz="1400" dirty="0"/>
          </a:p>
          <a:p>
            <a:r>
              <a:rPr lang="en-US" sz="1400" dirty="0"/>
              <a:t>Right click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1FCD01-C95E-6042-A181-D0EAB1DBD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ADA5592-358F-D644-80C0-BA2F2CBBAF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13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13"/>
    </mc:Choice>
    <mc:Fallback xmlns="">
      <p:transition spd="slow" advTm="13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5AAED-AF1A-7244-9802-583AEFBBF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126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C181C0F-DE12-5B42-9F03-36DEC6E7042C}"/>
              </a:ext>
            </a:extLst>
          </p:cNvPr>
          <p:cNvSpPr txBox="1"/>
          <p:nvPr/>
        </p:nvSpPr>
        <p:spPr>
          <a:xfrm>
            <a:off x="0" y="1104539"/>
            <a:ext cx="159460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Edit Plot Properties</a:t>
            </a:r>
          </a:p>
          <a:p>
            <a:endParaRPr lang="en-US" sz="1400" dirty="0"/>
          </a:p>
          <a:p>
            <a:r>
              <a:rPr lang="en-US" sz="1400" dirty="0"/>
              <a:t>Right click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D987F7-6CD5-3C4A-9D26-DA1AFB456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9633" y="2571124"/>
            <a:ext cx="3894213" cy="32789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8A82852-220E-EC4C-93D3-303C6BD398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9633" y="593882"/>
            <a:ext cx="3894213" cy="193171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911A6B1-FC94-E342-A4EA-91F7597320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59633" y="5895579"/>
            <a:ext cx="4315587" cy="12692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1DDBC03-6F40-394A-BDBE-CC31B53A3D5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3067" t="51504" r="26162" b="9363"/>
          <a:stretch/>
        </p:blipFill>
        <p:spPr>
          <a:xfrm>
            <a:off x="142993" y="1883914"/>
            <a:ext cx="2278907" cy="2150875"/>
          </a:xfrm>
          <a:prstGeom prst="rect">
            <a:avLst/>
          </a:prstGeom>
        </p:spPr>
      </p:pic>
      <p:sp>
        <p:nvSpPr>
          <p:cNvPr id="17" name="Title 16">
            <a:extLst>
              <a:ext uri="{FF2B5EF4-FFF2-40B4-BE49-F238E27FC236}">
                <a16:creationId xmlns:a16="http://schemas.microsoft.com/office/drawing/2014/main" id="{F6D1B013-A384-E54D-A60A-473709A24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B4C9D55-ECF7-8045-BF00-A729974F4F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559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04"/>
    </mc:Choice>
    <mc:Fallback xmlns="">
      <p:transition spd="slow" advTm="17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DF3F3EE-B921-3840-ADB4-0A2D10FE2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500" y="741869"/>
            <a:ext cx="7601336" cy="5648993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5AAED-AF1A-7244-9802-583AEFBBF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127</a:t>
            </a:fld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2E35D36-DC1F-0E47-97DA-C0AE9943B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7063AEF-42EA-594D-B5AF-DD092883E0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00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89"/>
    </mc:Choice>
    <mc:Fallback xmlns="">
      <p:transition spd="slow" advTm="15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201437" y="536574"/>
            <a:ext cx="2840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r>
              <a:rPr lang="en-US" sz="1600" dirty="0"/>
              <a:t>Next Up Merging Files</a:t>
            </a:r>
          </a:p>
        </p:txBody>
      </p:sp>
      <p:pic>
        <p:nvPicPr>
          <p:cNvPr id="3074" name="Picture 2" descr="Image result for merging">
            <a:extLst>
              <a:ext uri="{FF2B5EF4-FFF2-40B4-BE49-F238E27FC236}">
                <a16:creationId xmlns:a16="http://schemas.microsoft.com/office/drawing/2014/main" id="{7CCB5EA4-758C-654B-B1E7-0577D9C75A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76" y="1755013"/>
            <a:ext cx="4233037" cy="423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DBB290-7B49-864C-9848-741D00A9A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128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1813AEB-D2B7-8743-995E-7CF4C3855B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54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46"/>
    </mc:Choice>
    <mc:Fallback xmlns="">
      <p:transition spd="slow" advTm="7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90725"/>
            <a:ext cx="169163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MERGE TILES</a:t>
            </a:r>
          </a:p>
          <a:p>
            <a:endParaRPr lang="en-US" sz="1600" dirty="0"/>
          </a:p>
          <a:p>
            <a:r>
              <a:rPr lang="en-US" sz="1600" dirty="0"/>
              <a:t>Click Mosaic Icon</a:t>
            </a:r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A9A6D-0990-244F-9880-6248E68439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1640" y="903792"/>
            <a:ext cx="7891262" cy="588657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51A146-68AB-D74B-8E17-3DBA7B1F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129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383D5F-2611-2141-B391-2AFEF8F8EB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72" y="1894068"/>
            <a:ext cx="393700" cy="355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66A56F-AB87-CE42-9D5F-32D0D5DD4AC8}"/>
              </a:ext>
            </a:extLst>
          </p:cNvPr>
          <p:cNvSpPr txBox="1"/>
          <p:nvPr/>
        </p:nvSpPr>
        <p:spPr>
          <a:xfrm>
            <a:off x="-1" y="2540399"/>
            <a:ext cx="169163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Add source files</a:t>
            </a:r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F77A9A5-39C4-624F-8123-F53D309E1C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547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543"/>
    </mc:Choice>
    <mc:Fallback xmlns="">
      <p:transition spd="slow" advTm="555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A9A6D-0990-244F-9880-6248E68439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8357" y="588872"/>
            <a:ext cx="6813470" cy="492191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CAD5BD-3319-844D-AD4C-0E7B9FCFB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130</a:t>
            </a:fld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5BC18F4-3A81-8446-8861-FF3BCE2C3882}"/>
              </a:ext>
            </a:extLst>
          </p:cNvPr>
          <p:cNvGrpSpPr/>
          <p:nvPr/>
        </p:nvGrpSpPr>
        <p:grpSpPr>
          <a:xfrm>
            <a:off x="280222" y="1196711"/>
            <a:ext cx="1691639" cy="2616101"/>
            <a:chOff x="0" y="1090725"/>
            <a:chExt cx="1691639" cy="261610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0" y="1090725"/>
              <a:ext cx="1691639" cy="26161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MERGE TILES</a:t>
              </a:r>
            </a:p>
            <a:p>
              <a:endParaRPr lang="en-US" sz="1600" dirty="0"/>
            </a:p>
            <a:p>
              <a:r>
                <a:rPr lang="en-US" sz="1600" dirty="0"/>
                <a:t>Click Mosaic Icon</a:t>
              </a:r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/>
            </a:p>
            <a:p>
              <a:endParaRPr lang="en-US" sz="1400" dirty="0"/>
            </a:p>
            <a:p>
              <a:r>
                <a:rPr lang="en-US" sz="1400" dirty="0"/>
                <a:t>Under </a:t>
              </a:r>
              <a:r>
                <a:rPr lang="en-US" sz="1400" b="1" dirty="0"/>
                <a:t>Source Files</a:t>
              </a:r>
            </a:p>
            <a:p>
              <a:endParaRPr lang="en-US" sz="1400" dirty="0"/>
            </a:p>
            <a:p>
              <a:endParaRPr lang="en-US" sz="1400" dirty="0"/>
            </a:p>
            <a:p>
              <a:r>
                <a:rPr lang="en-US" sz="1400" dirty="0"/>
                <a:t>Select files to merge</a:t>
              </a:r>
            </a:p>
            <a:p>
              <a:endParaRPr lang="en-US" sz="1400" dirty="0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7AC74F1B-472A-4849-A257-A98B117F654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7376" y="1917812"/>
              <a:ext cx="393700" cy="355600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798C266-B2B0-FF40-8985-247F2945746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09" t="18786" r="34349" b="53233"/>
          <a:stretch/>
        </p:blipFill>
        <p:spPr>
          <a:xfrm>
            <a:off x="6324600" y="5375514"/>
            <a:ext cx="2300871" cy="1901318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0B0A30-39E9-EF47-AEF6-5ABA391320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7598" y="2942373"/>
            <a:ext cx="279400" cy="2921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F21E001-2694-CB43-B744-2C07F2A4EC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853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2"/>
    </mc:Choice>
    <mc:Fallback xmlns="">
      <p:transition spd="slow" advTm="180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99389" y="936268"/>
            <a:ext cx="273326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MERGE TILES</a:t>
            </a:r>
          </a:p>
          <a:p>
            <a:endParaRPr lang="en-US" sz="1600" dirty="0"/>
          </a:p>
          <a:p>
            <a:r>
              <a:rPr lang="en-US" sz="1400" dirty="0"/>
              <a:t>Click on </a:t>
            </a:r>
          </a:p>
          <a:p>
            <a:r>
              <a:rPr lang="en-US" sz="1400" dirty="0"/>
              <a:t>Map Projection Definition</a:t>
            </a:r>
          </a:p>
          <a:p>
            <a:endParaRPr lang="en-US" sz="1400" dirty="0"/>
          </a:p>
          <a:p>
            <a:r>
              <a:rPr lang="en-US" sz="1400" dirty="0"/>
              <a:t>Select Predefined CRS: </a:t>
            </a:r>
          </a:p>
          <a:p>
            <a:endParaRPr lang="en-US" sz="1400" dirty="0"/>
          </a:p>
          <a:p>
            <a:r>
              <a:rPr lang="en-US" sz="1400" dirty="0"/>
              <a:t>EPSG:5070 - NAD83 / Conus Albers</a:t>
            </a:r>
          </a:p>
          <a:p>
            <a:r>
              <a:rPr lang="en-US" sz="1400" b="1" dirty="0"/>
              <a:t>Important to match source projection, assumes all source files have same projection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Change pixel size to 300m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Move Red box to area of merging</a:t>
            </a:r>
          </a:p>
          <a:p>
            <a:endParaRPr lang="en-US" sz="1400" dirty="0"/>
          </a:p>
          <a:p>
            <a:r>
              <a:rPr lang="en-US" sz="1400" dirty="0"/>
              <a:t>Click</a:t>
            </a:r>
          </a:p>
          <a:p>
            <a:r>
              <a:rPr lang="en-US" sz="1400" dirty="0"/>
              <a:t>Display source products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63D4D-4546-9C48-8CE8-8438F15F30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2949" y="573412"/>
            <a:ext cx="5186042" cy="6570073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43E6AE-2FFC-7546-A058-28AA038A5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131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3EDF75E-1622-024C-9ECF-E9C8DF0B53A2}"/>
              </a:ext>
            </a:extLst>
          </p:cNvPr>
          <p:cNvSpPr/>
          <p:nvPr/>
        </p:nvSpPr>
        <p:spPr>
          <a:xfrm>
            <a:off x="6473501" y="6256962"/>
            <a:ext cx="580345" cy="544530"/>
          </a:xfrm>
          <a:prstGeom prst="ellipse">
            <a:avLst/>
          </a:prstGeom>
          <a:noFill/>
          <a:ln w="34925">
            <a:solidFill>
              <a:srgbClr val="C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0CFE820-B8F1-3C4E-8343-0B4773BCDC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590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294"/>
    </mc:Choice>
    <mc:Fallback xmlns="">
      <p:transition spd="slow" advTm="45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0" y="1204625"/>
            <a:ext cx="2464904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MERGE TILES</a:t>
            </a:r>
          </a:p>
          <a:p>
            <a:endParaRPr lang="en-US" sz="1600" dirty="0"/>
          </a:p>
          <a:p>
            <a:endParaRPr lang="en-US" sz="1400" dirty="0"/>
          </a:p>
          <a:p>
            <a:r>
              <a:rPr lang="en-US" sz="1400" dirty="0"/>
              <a:t>Move Red box to area of merging.</a:t>
            </a:r>
          </a:p>
          <a:p>
            <a:endParaRPr lang="en-US" sz="1400" dirty="0"/>
          </a:p>
          <a:p>
            <a:r>
              <a:rPr lang="en-US" sz="1400" dirty="0"/>
              <a:t>Click Display source products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41502C-1D09-7549-B19D-6C12A33C4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132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A9D35D-6F25-0E4C-8228-83CDF612F51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063" r="1766"/>
          <a:stretch/>
        </p:blipFill>
        <p:spPr>
          <a:xfrm>
            <a:off x="2580725" y="5109309"/>
            <a:ext cx="5271183" cy="21363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BC93128-F48B-FF49-8B14-26E6ED43F9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4857" r="2582"/>
          <a:stretch/>
        </p:blipFill>
        <p:spPr>
          <a:xfrm>
            <a:off x="2580725" y="2851681"/>
            <a:ext cx="5207139" cy="221946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244E2A0-0D04-B94C-907B-819C2663B7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5355" r="2494"/>
          <a:stretch/>
        </p:blipFill>
        <p:spPr>
          <a:xfrm>
            <a:off x="2580725" y="566298"/>
            <a:ext cx="5440017" cy="224721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6C4620D-58F6-9F48-A050-3B910FD41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89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56"/>
    </mc:Choice>
    <mc:Fallback xmlns="">
      <p:transition spd="slow" advTm="13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70847"/>
            <a:ext cx="191825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MERGE TILES</a:t>
            </a:r>
          </a:p>
          <a:p>
            <a:endParaRPr lang="en-US" sz="1600" dirty="0"/>
          </a:p>
          <a:p>
            <a:r>
              <a:rPr lang="en-US" sz="1600" dirty="0"/>
              <a:t>Click on </a:t>
            </a:r>
          </a:p>
          <a:p>
            <a:r>
              <a:rPr lang="en-US" sz="1600" dirty="0"/>
              <a:t>Variables &amp; Conditions</a:t>
            </a:r>
          </a:p>
          <a:p>
            <a:endParaRPr lang="en-US" sz="1600" dirty="0"/>
          </a:p>
          <a:p>
            <a:r>
              <a:rPr lang="en-US" sz="1600" dirty="0"/>
              <a:t>Choose Bands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8A354BD-DC99-D34E-93DE-9C4C8904D3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4" t="-156" r="37238" b="31418"/>
          <a:stretch/>
        </p:blipFill>
        <p:spPr>
          <a:xfrm>
            <a:off x="1783078" y="859536"/>
            <a:ext cx="7708393" cy="477027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DC29B24-1018-A74D-8AB6-9A87653ED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133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E841F4B-8AB1-0446-93CE-1DDAF732AC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2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03"/>
    </mc:Choice>
    <mc:Fallback xmlns="">
      <p:transition spd="slow" advTm="17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8A354BD-DC99-D34E-93DE-9C4C8904D3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4" t="-156" r="37238" b="31418"/>
          <a:stretch/>
        </p:blipFill>
        <p:spPr>
          <a:xfrm>
            <a:off x="1783078" y="859536"/>
            <a:ext cx="7708393" cy="47702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780844-FDDB-A64F-B190-510C325E7D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3237" t="43048" r="43144" b="40199"/>
          <a:stretch/>
        </p:blipFill>
        <p:spPr>
          <a:xfrm>
            <a:off x="6678942" y="2935223"/>
            <a:ext cx="1307592" cy="108813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0" y="1201477"/>
            <a:ext cx="1609344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MERGE TILES</a:t>
            </a:r>
          </a:p>
          <a:p>
            <a:endParaRPr lang="en-US" sz="1600" dirty="0"/>
          </a:p>
          <a:p>
            <a:r>
              <a:rPr lang="en-US" sz="1600" dirty="0"/>
              <a:t>Click on </a:t>
            </a:r>
          </a:p>
          <a:p>
            <a:r>
              <a:rPr lang="en-US" sz="1600" dirty="0"/>
              <a:t>Variables &amp; Conditions</a:t>
            </a:r>
          </a:p>
          <a:p>
            <a:endParaRPr lang="en-US" sz="1600" dirty="0"/>
          </a:p>
          <a:p>
            <a:r>
              <a:rPr lang="en-US" sz="1600" dirty="0"/>
              <a:t>Choose Bands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8415E0E-4269-3C4C-8979-602A9D769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134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C0CA99F-9D43-6C4D-BD10-8F86B030F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571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69"/>
    </mc:Choice>
    <mc:Fallback xmlns="">
      <p:transition spd="slow" advTm="11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0" y="1294077"/>
            <a:ext cx="1935332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MERGE TILES</a:t>
            </a:r>
          </a:p>
          <a:p>
            <a:endParaRPr lang="en-US" sz="1600" dirty="0"/>
          </a:p>
          <a:p>
            <a:r>
              <a:rPr lang="en-US" sz="1600" dirty="0"/>
              <a:t>Click on </a:t>
            </a:r>
          </a:p>
          <a:p>
            <a:r>
              <a:rPr lang="en-US" sz="1600" dirty="0"/>
              <a:t>Variables &amp; Conditions</a:t>
            </a:r>
          </a:p>
          <a:p>
            <a:endParaRPr lang="en-US" sz="1600" dirty="0"/>
          </a:p>
          <a:p>
            <a:r>
              <a:rPr lang="en-US" sz="1600" dirty="0"/>
              <a:t>Choose Bands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If you click on Parameters tab you can change file name and export location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Click Run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885D68-8441-BB4D-AE62-A37F834C4D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39696" y="687152"/>
            <a:ext cx="7187185" cy="606826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FB7AA8-97FF-484A-8939-B77DA6292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135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E0313F4-AEA7-6640-BA3F-2CE5176FAA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84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22"/>
    </mc:Choice>
    <mc:Fallback xmlns="">
      <p:transition spd="slow" advTm="13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0" y="1294077"/>
            <a:ext cx="160934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MERGE TILES</a:t>
            </a:r>
          </a:p>
          <a:p>
            <a:endParaRPr lang="en-US" sz="2000" dirty="0"/>
          </a:p>
          <a:p>
            <a:r>
              <a:rPr lang="en-US" sz="2000" dirty="0"/>
              <a:t>Back to band_1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16F920-B512-3344-9D04-D174652675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1799" y="487686"/>
            <a:ext cx="7164025" cy="520906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827915-8B07-8848-940B-682CB8A83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136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0719236-5F14-9F49-893E-5452896648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846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23"/>
    </mc:Choice>
    <mc:Fallback xmlns="">
      <p:transition spd="slow" advTm="36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Band math Review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E1AD54-ED3A-7A47-B843-4D58F603F8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5295" y="552756"/>
            <a:ext cx="3774033" cy="283052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D7DA412-7A1D-2048-BDB4-4DB3C39B6480}"/>
              </a:ext>
            </a:extLst>
          </p:cNvPr>
          <p:cNvSpPr/>
          <p:nvPr/>
        </p:nvSpPr>
        <p:spPr>
          <a:xfrm>
            <a:off x="0" y="1294077"/>
            <a:ext cx="149529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REVIEW as above</a:t>
            </a:r>
          </a:p>
          <a:p>
            <a:r>
              <a:rPr lang="en-US" sz="1400" dirty="0"/>
              <a:t>band math</a:t>
            </a:r>
          </a:p>
          <a:p>
            <a:endParaRPr lang="en-US" sz="1400" dirty="0"/>
          </a:p>
          <a:p>
            <a:r>
              <a:rPr lang="en-US" sz="1400" dirty="0"/>
              <a:t>Back to band_1 need to create cell counts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115EC8-5AA5-9B49-A979-D8F834AE38FC}"/>
              </a:ext>
            </a:extLst>
          </p:cNvPr>
          <p:cNvSpPr/>
          <p:nvPr/>
        </p:nvSpPr>
        <p:spPr>
          <a:xfrm>
            <a:off x="36234" y="4231731"/>
            <a:ext cx="142282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Update valid pixel expression under cell count properties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3BC0136-AC6C-5E4D-B07E-38399F9C02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1542" y="3527534"/>
            <a:ext cx="1588857" cy="353682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09A528C-0519-A846-A15B-EF9DEC8F4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137</a:t>
            </a:fld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948F7B1-E2D8-B043-B87F-3C0CD14C6322}"/>
              </a:ext>
            </a:extLst>
          </p:cNvPr>
          <p:cNvGrpSpPr/>
          <p:nvPr/>
        </p:nvGrpSpPr>
        <p:grpSpPr>
          <a:xfrm>
            <a:off x="4158999" y="3571313"/>
            <a:ext cx="5229524" cy="3536824"/>
            <a:chOff x="4158999" y="3571313"/>
            <a:chExt cx="5229524" cy="353682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3D3A741-9E23-1343-A883-83401D9551DB}"/>
                </a:ext>
              </a:extLst>
            </p:cNvPr>
            <p:cNvGrpSpPr/>
            <p:nvPr/>
          </p:nvGrpSpPr>
          <p:grpSpPr>
            <a:xfrm>
              <a:off x="4158999" y="3571313"/>
              <a:ext cx="5229524" cy="3536824"/>
              <a:chOff x="4158999" y="3571313"/>
              <a:chExt cx="5229524" cy="3536824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52B927DD-7833-B54A-B71D-7B75B928B3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158999" y="3571313"/>
                <a:ext cx="5229524" cy="3536824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A8D51C10-17EC-3841-A606-5684340E98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269327" y="4832578"/>
                <a:ext cx="3965125" cy="1955190"/>
              </a:xfrm>
              <a:prstGeom prst="rect">
                <a:avLst/>
              </a:prstGeom>
            </p:spPr>
          </p:pic>
        </p:grp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6C7DDA8-B401-C24F-80A1-97B8F0DFDF26}"/>
                </a:ext>
              </a:extLst>
            </p:cNvPr>
            <p:cNvSpPr txBox="1"/>
            <p:nvPr/>
          </p:nvSpPr>
          <p:spPr>
            <a:xfrm>
              <a:off x="6221836" y="6370038"/>
              <a:ext cx="1726755" cy="20005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US" sz="700" dirty="0"/>
                <a:t>pow(10,(3/250*band_1 - 4.2))*100000000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183D0EC-C3FE-2843-9CA1-8B7C3762AED9}"/>
              </a:ext>
            </a:extLst>
          </p:cNvPr>
          <p:cNvGrpSpPr/>
          <p:nvPr/>
        </p:nvGrpSpPr>
        <p:grpSpPr>
          <a:xfrm>
            <a:off x="5531337" y="652339"/>
            <a:ext cx="4001123" cy="2634072"/>
            <a:chOff x="5531337" y="652339"/>
            <a:chExt cx="4001123" cy="263407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E470169-3870-D848-B38B-96BBA93EEF9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31337" y="652339"/>
              <a:ext cx="4001123" cy="2634072"/>
            </a:xfrm>
            <a:prstGeom prst="rect">
              <a:avLst/>
            </a:prstGeom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398FD9F-F87E-214C-8853-68C36DBF71F9}"/>
                </a:ext>
              </a:extLst>
            </p:cNvPr>
            <p:cNvSpPr txBox="1"/>
            <p:nvPr/>
          </p:nvSpPr>
          <p:spPr>
            <a:xfrm>
              <a:off x="6711356" y="2658355"/>
              <a:ext cx="1731306" cy="20005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sz="700" dirty="0"/>
                <a:t>pow(10,(3/250*band_1 - 4.2))*100000000</a:t>
              </a:r>
            </a:p>
          </p:txBody>
        </p:sp>
      </p:grp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1CE7005A-9644-0D44-BAC1-8DB0C17431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33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71"/>
    </mc:Choice>
    <mc:Fallback xmlns="">
      <p:transition spd="slow" advTm="25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Transfer Masks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E9CB037-EA16-D543-99BA-D67FDB3116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8770" y="3942235"/>
            <a:ext cx="3753847" cy="33729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56E9904-6A1D-1E41-8EC7-8E73F73202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5181" y="564844"/>
            <a:ext cx="3621024" cy="327421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524FB4E-1216-E24E-A2E9-291BCB3DD4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01932" y="564844"/>
            <a:ext cx="3832567" cy="330023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2A6425B-0EC9-2949-A053-439C083372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01933" y="3942235"/>
            <a:ext cx="3923049" cy="3365499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684C8FE4-9A90-1940-8A30-15F7CBECCBE3}"/>
              </a:ext>
            </a:extLst>
          </p:cNvPr>
          <p:cNvSpPr/>
          <p:nvPr/>
        </p:nvSpPr>
        <p:spPr>
          <a:xfrm>
            <a:off x="0" y="1294077"/>
            <a:ext cx="1376127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Click on image that has the mask you want to transfer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Highlight mask</a:t>
            </a:r>
          </a:p>
          <a:p>
            <a:endParaRPr lang="en-US" sz="1400" dirty="0"/>
          </a:p>
          <a:p>
            <a:r>
              <a:rPr lang="en-US" sz="1400" dirty="0"/>
              <a:t>Click transfer model image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5791DC22-87B2-734E-9401-B494199588E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7863" y="3540846"/>
            <a:ext cx="330200" cy="3175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8481BD-1897-C146-B670-B6C5EEE15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138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8DA8594-7E87-354B-B454-7B828E5A00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08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025"/>
    </mc:Choice>
    <mc:Fallback xmlns="">
      <p:transition spd="slow" advTm="65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4CC7D7-A956-CC4C-BFC9-BB373CE67F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7551" y="3678029"/>
            <a:ext cx="4228414" cy="34986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E18AB17-86B9-2640-89A1-27E7CDD5F8A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936"/>
          <a:stretch/>
        </p:blipFill>
        <p:spPr>
          <a:xfrm>
            <a:off x="1282482" y="3678029"/>
            <a:ext cx="4020274" cy="16337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97610AE-8D71-6A4E-8B80-1F4A86CAAA6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10555" b="16688"/>
          <a:stretch/>
        </p:blipFill>
        <p:spPr>
          <a:xfrm>
            <a:off x="5307551" y="603785"/>
            <a:ext cx="3855114" cy="284033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E467526-2E4A-024A-8DC5-83AF88E4A35D}"/>
              </a:ext>
            </a:extLst>
          </p:cNvPr>
          <p:cNvSpPr/>
          <p:nvPr/>
        </p:nvSpPr>
        <p:spPr>
          <a:xfrm>
            <a:off x="0" y="3691141"/>
            <a:ext cx="127768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After mask is created it can be renamed and the color can be adjusted by clicking on the color box next to the name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9D8472-136C-5747-8B85-E605D0D807DB}"/>
              </a:ext>
            </a:extLst>
          </p:cNvPr>
          <p:cNvGrpSpPr/>
          <p:nvPr/>
        </p:nvGrpSpPr>
        <p:grpSpPr>
          <a:xfrm>
            <a:off x="-34847" y="595741"/>
            <a:ext cx="1833481" cy="2431435"/>
            <a:chOff x="-34847" y="595741"/>
            <a:chExt cx="1833481" cy="243143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8D2EE11-86A2-1247-A277-A490F8BBFDF4}"/>
                </a:ext>
              </a:extLst>
            </p:cNvPr>
            <p:cNvSpPr/>
            <p:nvPr/>
          </p:nvSpPr>
          <p:spPr>
            <a:xfrm>
              <a:off x="-34847" y="595741"/>
              <a:ext cx="1833481" cy="243143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/>
                <a:t>Create land mask</a:t>
              </a:r>
            </a:p>
            <a:p>
              <a:endParaRPr lang="en-US" sz="1400" dirty="0"/>
            </a:p>
            <a:p>
              <a:endParaRPr lang="en-US" sz="1400" dirty="0"/>
            </a:p>
            <a:p>
              <a:endParaRPr lang="en-US" sz="1400" dirty="0"/>
            </a:p>
            <a:p>
              <a:endParaRPr lang="en-US" sz="1200" dirty="0"/>
            </a:p>
            <a:p>
              <a:r>
                <a:rPr lang="en-US" sz="1200" dirty="0"/>
                <a:t>OR Click on Mask manager.</a:t>
              </a:r>
            </a:p>
            <a:p>
              <a:r>
                <a:rPr lang="en-US" sz="1200" dirty="0"/>
                <a:t>-F(x)</a:t>
              </a:r>
            </a:p>
            <a:p>
              <a:r>
                <a:rPr lang="en-US" sz="1200" dirty="0"/>
                <a:t>-Click on Show Bands</a:t>
              </a:r>
            </a:p>
            <a:p>
              <a:r>
                <a:rPr lang="en-US" sz="1200" dirty="0"/>
                <a:t>Add expression</a:t>
              </a:r>
            </a:p>
            <a:p>
              <a:endParaRPr lang="en-US" sz="1200" dirty="0"/>
            </a:p>
            <a:p>
              <a:r>
                <a:rPr lang="en-US" sz="1200" dirty="0"/>
                <a:t>Band_1 254 is land</a:t>
              </a:r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741BCE0-8AD9-854D-A6B5-89E834463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19037" y="935751"/>
              <a:ext cx="419100" cy="431800"/>
            </a:xfrm>
            <a:prstGeom prst="rect">
              <a:avLst/>
            </a:prstGeom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7BC59555-50E0-5E4B-B394-7D60F52DB9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98635" y="611344"/>
            <a:ext cx="2987969" cy="27925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687960C-44D8-6045-AB8C-9D97E1133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139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0F35D4F-E6E1-8346-98CD-D835D1F93D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04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09"/>
    </mc:Choice>
    <mc:Fallback xmlns="">
      <p:transition spd="slow" advTm="17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467526-2E4A-024A-8DC5-83AF88E4A35D}"/>
              </a:ext>
            </a:extLst>
          </p:cNvPr>
          <p:cNvSpPr/>
          <p:nvPr/>
        </p:nvSpPr>
        <p:spPr>
          <a:xfrm>
            <a:off x="0" y="1891370"/>
            <a:ext cx="13335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After mask is created it can be renamed, the color can be adjusted, and the transparency by clicking on the color box next to the name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CE8F9A-54BF-614A-9229-199D728C7B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2323" y="1216661"/>
            <a:ext cx="5874152" cy="45913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6B5AD2-4CA1-8641-9087-08F96848CF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3500" y="591861"/>
            <a:ext cx="2207032" cy="459124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0D55435-0335-6540-88C3-1583CF8E3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140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90D7874-3B5C-7A47-B2B7-278B05F066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434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63"/>
    </mc:Choice>
    <mc:Fallback xmlns="">
      <p:transition spd="slow" advTm="20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2B53DD3-E841-A046-B0EB-296AC59911E7}"/>
              </a:ext>
            </a:extLst>
          </p:cNvPr>
          <p:cNvGrpSpPr/>
          <p:nvPr/>
        </p:nvGrpSpPr>
        <p:grpSpPr>
          <a:xfrm>
            <a:off x="174712" y="797177"/>
            <a:ext cx="1479598" cy="954107"/>
            <a:chOff x="174712" y="797177"/>
            <a:chExt cx="1479598" cy="954107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8D2EE11-86A2-1247-A277-A490F8BBFDF4}"/>
                </a:ext>
              </a:extLst>
            </p:cNvPr>
            <p:cNvSpPr/>
            <p:nvPr/>
          </p:nvSpPr>
          <p:spPr>
            <a:xfrm>
              <a:off x="174712" y="797177"/>
              <a:ext cx="147959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/>
                <a:t>No data</a:t>
              </a:r>
            </a:p>
            <a:p>
              <a:endParaRPr lang="en-US" sz="1400" dirty="0"/>
            </a:p>
            <a:p>
              <a:endParaRPr lang="en-US" sz="1400" dirty="0"/>
            </a:p>
            <a:p>
              <a:endParaRPr lang="en-US" sz="1400" dirty="0"/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A5DAD30-FE41-2D4F-8F60-F8F44C9F67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80222" y="1206948"/>
              <a:ext cx="406400" cy="342900"/>
            </a:xfrm>
            <a:prstGeom prst="rect">
              <a:avLst/>
            </a:prstGeom>
          </p:spPr>
        </p:pic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068FDBC8-AA0D-E54B-B77B-BBD4392D1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69796" y="3192423"/>
            <a:ext cx="4577104" cy="4122777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75876B67-726D-3942-984B-96D360F5C0A5}"/>
              </a:ext>
            </a:extLst>
          </p:cNvPr>
          <p:cNvGrpSpPr/>
          <p:nvPr/>
        </p:nvGrpSpPr>
        <p:grpSpPr>
          <a:xfrm>
            <a:off x="223592" y="1998089"/>
            <a:ext cx="1576972" cy="2246769"/>
            <a:chOff x="280221" y="1998089"/>
            <a:chExt cx="1576972" cy="224676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E467526-2E4A-024A-8DC5-83AF88E4A35D}"/>
                </a:ext>
              </a:extLst>
            </p:cNvPr>
            <p:cNvSpPr/>
            <p:nvPr/>
          </p:nvSpPr>
          <p:spPr>
            <a:xfrm>
              <a:off x="280221" y="1998089"/>
              <a:ext cx="1430718" cy="224676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/>
                <a:t>After masks are added there is still white space.</a:t>
              </a:r>
            </a:p>
            <a:p>
              <a:endParaRPr lang="en-US" sz="1400" dirty="0"/>
            </a:p>
            <a:p>
              <a:r>
                <a:rPr lang="en-US" sz="1400" dirty="0"/>
                <a:t>Can use no data </a:t>
              </a:r>
            </a:p>
            <a:p>
              <a:endParaRPr lang="en-US" sz="1400" dirty="0"/>
            </a:p>
            <a:p>
              <a:r>
                <a:rPr lang="en-US" sz="1400" dirty="0"/>
                <a:t>to check if the data is missing. Likely from a cloud. </a:t>
              </a:r>
            </a:p>
          </p:txBody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85BD8D2E-443E-A748-B02B-D8532260488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564685" y="2874669"/>
              <a:ext cx="292508" cy="246804"/>
            </a:xfrm>
            <a:prstGeom prst="rect">
              <a:avLst/>
            </a:prstGeom>
          </p:spPr>
        </p:pic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914EE5D4-1AD6-734A-9390-90B67CABFD6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5584" t="6374"/>
          <a:stretch/>
        </p:blipFill>
        <p:spPr>
          <a:xfrm>
            <a:off x="2369797" y="595741"/>
            <a:ext cx="2337112" cy="253017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5E7077-2FDD-6F4F-BB57-CF144B368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141</a:t>
            </a:fld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615F3E6-9D5D-8B42-AA88-FE570AD3F1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02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85"/>
    </mc:Choice>
    <mc:Fallback xmlns="">
      <p:transition spd="slow" advTm="25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Color Scale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-25400" y="1309987"/>
            <a:ext cx="137385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To add color to data.</a:t>
            </a:r>
          </a:p>
          <a:p>
            <a:endParaRPr lang="en-US" sz="1400" dirty="0"/>
          </a:p>
          <a:p>
            <a:r>
              <a:rPr lang="en-US" sz="1400" dirty="0"/>
              <a:t>Click on Color manager.</a:t>
            </a:r>
          </a:p>
          <a:p>
            <a:endParaRPr lang="en-US" sz="1400" dirty="0"/>
          </a:p>
          <a:p>
            <a:r>
              <a:rPr lang="en-US" sz="1400" dirty="0"/>
              <a:t>Chose </a:t>
            </a:r>
            <a:r>
              <a:rPr lang="en-US" sz="1400" dirty="0" err="1"/>
              <a:t>colorbar</a:t>
            </a:r>
            <a:r>
              <a:rPr lang="en-US" sz="1400" dirty="0"/>
              <a:t> </a:t>
            </a:r>
          </a:p>
          <a:p>
            <a:endParaRPr lang="en-US" sz="1400" dirty="0"/>
          </a:p>
          <a:p>
            <a:r>
              <a:rPr lang="en-US" sz="1400" dirty="0"/>
              <a:t>Add just max and min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148C132-B1B0-7247-BC71-A1133F2BEA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750" y="1309987"/>
            <a:ext cx="1365458" cy="369995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7709" y="1040491"/>
            <a:ext cx="6925268" cy="492850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04616D1-0FAC-0F47-A6ED-F81159EEA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142</a:t>
            </a:fld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A327C7-F137-2041-A3B1-C3586EC408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946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92"/>
    </mc:Choice>
    <mc:Fallback xmlns="">
      <p:transition spd="slow" advTm="271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Crop Image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0" y="952800"/>
            <a:ext cx="137385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Lots of extra blue space from crop.</a:t>
            </a:r>
          </a:p>
          <a:p>
            <a:endParaRPr lang="en-US" sz="1400" dirty="0"/>
          </a:p>
          <a:p>
            <a:r>
              <a:rPr lang="en-US" sz="1400" dirty="0"/>
              <a:t>Can crop scene to area of interest.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7037" y="599018"/>
            <a:ext cx="4721488" cy="30199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A03304-C6B5-1647-B59C-327AE1B2BE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7037" y="3730334"/>
            <a:ext cx="4721488" cy="356442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5877F4-DF41-7F42-B4E5-94817EA0A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143</a:t>
            </a:fld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B3C6799-911F-2D49-8B95-5ADD7BE7ED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451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33"/>
    </mc:Choice>
    <mc:Fallback xmlns="">
      <p:transition spd="slow" advTm="28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0" y="952800"/>
            <a:ext cx="13738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Open new cropped subset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3850" y="952800"/>
            <a:ext cx="8200214" cy="540513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144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D5A0E08-7176-7D42-9BED-DAEF776C48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06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67"/>
    </mc:Choice>
    <mc:Fallback xmlns="">
      <p:transition spd="slow" advTm="13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171449" y="948337"/>
            <a:ext cx="16859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How to put data on the blue marble.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9036" y="952800"/>
            <a:ext cx="6178342" cy="540513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145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AC88D36-ACE5-C04C-BDA3-1289FAF3DF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37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81"/>
    </mc:Choice>
    <mc:Fallback xmlns="">
      <p:transition spd="slow" advTm="12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0" y="953699"/>
            <a:ext cx="16859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How to put data on the blue marble.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146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FAF9B12-7B99-254E-824E-819B2DCC2C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80" t="2118" r="27391" b="17498"/>
          <a:stretch/>
        </p:blipFill>
        <p:spPr>
          <a:xfrm>
            <a:off x="1760828" y="953699"/>
            <a:ext cx="7786517" cy="49708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6673C39-8903-CD48-B67F-37D7CB6B68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85" y="1942931"/>
            <a:ext cx="692051" cy="7124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6A74DE-A8DD-4646-93F2-C972F0E5FE21}"/>
              </a:ext>
            </a:extLst>
          </p:cNvPr>
          <p:cNvSpPr txBox="1"/>
          <p:nvPr/>
        </p:nvSpPr>
        <p:spPr>
          <a:xfrm>
            <a:off x="85085" y="2782794"/>
            <a:ext cx="158338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Click </a:t>
            </a:r>
          </a:p>
          <a:p>
            <a:r>
              <a:rPr lang="en-US" dirty="0"/>
              <a:t>map </a:t>
            </a:r>
            <a:r>
              <a:rPr lang="en-US" dirty="0" err="1"/>
              <a:t>reproject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ABBC8AC-221A-CA48-BF71-23F5D35DC2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684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95"/>
    </mc:Choice>
    <mc:Fallback xmlns="">
      <p:transition spd="slow" advTm="16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171449" y="948337"/>
            <a:ext cx="168592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How to put data on the blue marble.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147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4426CD-9E47-E94D-9BE5-F29938B70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5575" y="1209947"/>
            <a:ext cx="5781936" cy="55864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DAF55B-AC82-0745-BE52-19A964E136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457" y="1971126"/>
            <a:ext cx="692051" cy="7124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FDAE77-775A-3C40-A677-EB8EA7D6F042}"/>
              </a:ext>
            </a:extLst>
          </p:cNvPr>
          <p:cNvSpPr txBox="1"/>
          <p:nvPr/>
        </p:nvSpPr>
        <p:spPr>
          <a:xfrm>
            <a:off x="1014411" y="1971126"/>
            <a:ext cx="158338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Click </a:t>
            </a:r>
          </a:p>
          <a:p>
            <a:r>
              <a:rPr lang="en-US" dirty="0"/>
              <a:t>map </a:t>
            </a:r>
            <a:r>
              <a:rPr lang="en-US" dirty="0" err="1"/>
              <a:t>reproject</a:t>
            </a:r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062E26E-DAF5-2748-B0D2-580419533F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5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07"/>
    </mc:Choice>
    <mc:Fallback xmlns="">
      <p:transition spd="slow" advTm="170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0" y="962625"/>
            <a:ext cx="168592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Default projection </a:t>
            </a:r>
          </a:p>
          <a:p>
            <a:r>
              <a:rPr lang="en-US" sz="1400" dirty="0"/>
              <a:t>Geographic Lat/Lon (WGS 84) will work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DE31A3-D004-014B-9A44-1C0AF0FE5C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2054" y="753970"/>
            <a:ext cx="6454759" cy="6198618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D794845-C9ED-8542-8DA3-61F3FEAA04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03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39"/>
    </mc:Choice>
    <mc:Fallback xmlns="">
      <p:transition spd="slow" advTm="24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171449" y="948337"/>
            <a:ext cx="168592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How to put data on the blue marble.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New file is listed in File Manager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149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0189D2-C903-D84F-889E-43E0CD003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2933" y="948337"/>
            <a:ext cx="7090681" cy="558105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9586C99-B621-5D43-8204-1718806C98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90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15"/>
    </mc:Choice>
    <mc:Fallback xmlns="">
      <p:transition spd="slow" advTm="163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171449" y="948337"/>
            <a:ext cx="16859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How to put data on the blue marble.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150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0189D2-C903-D84F-889E-43E0CD003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4372" y="948337"/>
            <a:ext cx="6926930" cy="51291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295C5AD-E432-E048-8EE6-81CE97D3F6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0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26"/>
    </mc:Choice>
    <mc:Fallback xmlns="">
      <p:transition spd="slow" advTm="14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171449" y="948337"/>
            <a:ext cx="168592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How to put data on the blue marble.</a:t>
            </a:r>
          </a:p>
          <a:p>
            <a:endParaRPr lang="en-US" sz="1400" dirty="0"/>
          </a:p>
          <a:p>
            <a:r>
              <a:rPr lang="en-US" sz="1400" dirty="0"/>
              <a:t>Adjust color bar</a:t>
            </a:r>
          </a:p>
          <a:p>
            <a:endParaRPr lang="en-US" sz="1400" dirty="0"/>
          </a:p>
          <a:p>
            <a:r>
              <a:rPr lang="en-US" sz="1400" dirty="0"/>
              <a:t>Turn off Masks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151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0189D2-C903-D84F-889E-43E0CD003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912" y="948337"/>
            <a:ext cx="6926930" cy="485883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73BFE37-E759-5840-B2E2-D02F827975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20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86"/>
    </mc:Choice>
    <mc:Fallback xmlns="">
      <p:transition spd="slow" advTm="110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171449" y="948337"/>
            <a:ext cx="168592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How to put data on the blue marble.</a:t>
            </a:r>
          </a:p>
          <a:p>
            <a:endParaRPr lang="en-US" sz="1400" dirty="0"/>
          </a:p>
          <a:p>
            <a:r>
              <a:rPr lang="en-US" sz="1400" dirty="0"/>
              <a:t>Adjust color bar</a:t>
            </a:r>
          </a:p>
          <a:p>
            <a:endParaRPr lang="en-US" sz="1400" dirty="0"/>
          </a:p>
          <a:p>
            <a:r>
              <a:rPr lang="en-US" sz="1400" dirty="0"/>
              <a:t>Turn off Masks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152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0189D2-C903-D84F-889E-43E0CD00329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8531" b="17517"/>
          <a:stretch/>
        </p:blipFill>
        <p:spPr>
          <a:xfrm>
            <a:off x="2042887" y="948337"/>
            <a:ext cx="7344001" cy="55432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9020B5-0F28-0646-92F5-18948A5454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22" y="2605859"/>
            <a:ext cx="482600" cy="444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9F3AA4-156D-C647-8C69-520ADDA2B279}"/>
              </a:ext>
            </a:extLst>
          </p:cNvPr>
          <p:cNvSpPr txBox="1"/>
          <p:nvPr/>
        </p:nvSpPr>
        <p:spPr>
          <a:xfrm>
            <a:off x="521522" y="2605859"/>
            <a:ext cx="1579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Click </a:t>
            </a:r>
          </a:p>
          <a:p>
            <a:r>
              <a:rPr lang="en-US" sz="1600" dirty="0"/>
              <a:t>blue marble icon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090E0FC-2546-BC42-AEF2-2101204A1E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19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95"/>
    </mc:Choice>
    <mc:Fallback xmlns="">
      <p:transition spd="slow" advTm="12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149015" y="1746822"/>
            <a:ext cx="212033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1400" dirty="0"/>
          </a:p>
          <a:p>
            <a:r>
              <a:rPr lang="en-US" sz="1400" dirty="0"/>
              <a:t>Once blue marble layer is applied you can zoom in and out.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153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0189D2-C903-D84F-889E-43E0CD003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2468" y="762600"/>
            <a:ext cx="6076289" cy="55432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1EB885-D879-C845-A17E-A222176609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015" y="1133531"/>
            <a:ext cx="482600" cy="444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FC23F0-B194-2E49-B8BD-0F5279138FF8}"/>
              </a:ext>
            </a:extLst>
          </p:cNvPr>
          <p:cNvSpPr txBox="1"/>
          <p:nvPr/>
        </p:nvSpPr>
        <p:spPr>
          <a:xfrm>
            <a:off x="631615" y="1133531"/>
            <a:ext cx="15839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Blue marble icon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74FD7F9-4BD1-914B-B56A-4F78051E62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34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14"/>
    </mc:Choice>
    <mc:Fallback xmlns="">
      <p:transition spd="slow" advTm="10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 Marble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7E8052-7A4F-1648-BDFF-51E528E2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154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0189D2-C903-D84F-889E-43E0CD003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5692" y="822988"/>
            <a:ext cx="6534150" cy="572508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6DFD9F1-326A-EA4C-9193-8325192AF863}"/>
              </a:ext>
            </a:extLst>
          </p:cNvPr>
          <p:cNvSpPr/>
          <p:nvPr/>
        </p:nvSpPr>
        <p:spPr>
          <a:xfrm>
            <a:off x="149015" y="1746822"/>
            <a:ext cx="212033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1400" dirty="0"/>
          </a:p>
          <a:p>
            <a:r>
              <a:rPr lang="en-US" sz="1400" dirty="0"/>
              <a:t>Once blue marble layer is applied you can zoom in and out.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8001ED-B731-074B-B946-37DA218B03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015" y="1133531"/>
            <a:ext cx="482600" cy="444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64F773-08E8-F142-A088-1F047C36D719}"/>
              </a:ext>
            </a:extLst>
          </p:cNvPr>
          <p:cNvSpPr txBox="1"/>
          <p:nvPr/>
        </p:nvSpPr>
        <p:spPr>
          <a:xfrm>
            <a:off x="631615" y="1133531"/>
            <a:ext cx="15839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Blue marble icon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2022644-2F31-2043-AFC4-1C4A40AA8F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72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68"/>
    </mc:Choice>
    <mc:Fallback xmlns="">
      <p:transition spd="slow" advTm="98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²"/>
            </a:pPr>
            <a:r>
              <a:rPr lang="en-US" sz="1600" b="1" dirty="0" err="1">
                <a:solidFill>
                  <a:schemeClr val="accent6">
                    <a:lumMod val="75000"/>
                  </a:schemeClr>
                </a:solidFill>
              </a:rPr>
              <a:t>SeaDAS</a:t>
            </a:r>
            <a:r>
              <a:rPr lang="en-US" sz="1600" b="1" dirty="0">
                <a:solidFill>
                  <a:schemeClr val="accent6">
                    <a:lumMod val="75000"/>
                  </a:schemeClr>
                </a:solidFill>
              </a:rPr>
              <a:t> has an active online forum, a strong tutorial presence on YouTube, and a regular presence at conferences and training sessions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552" y="1743182"/>
            <a:ext cx="9222529" cy="429980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77870D-2141-4847-905C-29BD2537B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155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8AEF239-DD37-9547-B384-E15A8522EB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29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820"/>
    </mc:Choice>
    <mc:Fallback xmlns="">
      <p:transition spd="slow" advTm="43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-18472" y="952800"/>
            <a:ext cx="232756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SeaDAS</a:t>
            </a:r>
            <a:r>
              <a:rPr lang="en-US" sz="1400" dirty="0"/>
              <a:t> home page</a:t>
            </a:r>
          </a:p>
          <a:p>
            <a:endParaRPr lang="en-US" sz="1400" dirty="0"/>
          </a:p>
          <a:p>
            <a:r>
              <a:rPr lang="en-US" sz="1400" dirty="0"/>
              <a:t>https://</a:t>
            </a:r>
            <a:r>
              <a:rPr lang="en-US" sz="1400" dirty="0" err="1"/>
              <a:t>seadas.gsfc.nasa.gov</a:t>
            </a:r>
            <a:r>
              <a:rPr lang="en-US" sz="1400" dirty="0"/>
              <a:t>/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9092" y="798653"/>
            <a:ext cx="7239990" cy="534282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848D31-0B07-A144-8194-B7ABAEA82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156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3599A2B-3A5B-714B-9A93-0BEF83E8AD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317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42"/>
    </mc:Choice>
    <mc:Fallback xmlns="">
      <p:transition spd="slow" advTm="12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0" y="952800"/>
            <a:ext cx="2327564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SeaDAS</a:t>
            </a:r>
            <a:r>
              <a:rPr lang="en-US" sz="1400" dirty="0"/>
              <a:t> Video Tutorials</a:t>
            </a:r>
          </a:p>
          <a:p>
            <a:endParaRPr lang="en-US" sz="1400" dirty="0"/>
          </a:p>
          <a:p>
            <a:r>
              <a:rPr lang="en-US" sz="1400" dirty="0">
                <a:hlinkClick r:id="rId4"/>
              </a:rPr>
              <a:t>https://seadas.gsfc.nasa.gov/tutorials/video_tutorials/</a:t>
            </a:r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And many more.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9928" y="675709"/>
            <a:ext cx="6474690" cy="6032151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5B25159-260D-454D-9345-42896FE3D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157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2B90567-DA73-7E47-9D66-9D7F3170D3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320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63"/>
    </mc:Choice>
    <mc:Fallback xmlns="">
      <p:transition spd="slow" advTm="11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-18472" y="952800"/>
            <a:ext cx="2327564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SeaDAS</a:t>
            </a:r>
            <a:r>
              <a:rPr lang="en-US" sz="1400" dirty="0"/>
              <a:t> home page</a:t>
            </a:r>
          </a:p>
          <a:p>
            <a:endParaRPr lang="en-US" sz="1400" dirty="0"/>
          </a:p>
          <a:p>
            <a:r>
              <a:rPr lang="en-US" sz="1400" dirty="0">
                <a:hlinkClick r:id="rId4"/>
              </a:rPr>
              <a:t>https://seadas.gsfc.nasa.gov/</a:t>
            </a:r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Tutorials</a:t>
            </a:r>
          </a:p>
          <a:p>
            <a:r>
              <a:rPr lang="en-US" sz="1400" dirty="0"/>
              <a:t>Presentation Materials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9092" y="798653"/>
            <a:ext cx="7239990" cy="534282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848D31-0B07-A144-8194-B7ABAEA82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158</a:t>
            </a:fld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F27B25A-C543-EC46-A7F3-B676BA31DE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246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31"/>
    </mc:Choice>
    <mc:Fallback xmlns="">
      <p:transition spd="slow" advTm="10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-18473" y="952800"/>
            <a:ext cx="2510463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SeaDAS</a:t>
            </a:r>
            <a:r>
              <a:rPr lang="en-US" sz="1400" dirty="0"/>
              <a:t> home page</a:t>
            </a:r>
          </a:p>
          <a:p>
            <a:r>
              <a:rPr lang="en-US" sz="1400" dirty="0">
                <a:hlinkClick r:id="rId4"/>
              </a:rPr>
              <a:t>https://seadas.gsfc.nasa.gov/</a:t>
            </a:r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Presentation Materials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200" dirty="0" err="1"/>
              <a:t>SeaDAS</a:t>
            </a:r>
            <a:r>
              <a:rPr lang="en-US" sz="1200" dirty="0"/>
              <a:t> is powerful</a:t>
            </a:r>
          </a:p>
          <a:p>
            <a:endParaRPr lang="en-US" sz="1200" dirty="0"/>
          </a:p>
          <a:p>
            <a:r>
              <a:rPr lang="en-US" sz="1200" dirty="0" err="1"/>
              <a:t>SeaDAS</a:t>
            </a:r>
            <a:r>
              <a:rPr lang="en-US" sz="1200" dirty="0"/>
              <a:t> can process satellite files</a:t>
            </a:r>
          </a:p>
          <a:p>
            <a:endParaRPr lang="en-US" sz="1200" dirty="0"/>
          </a:p>
          <a:p>
            <a:r>
              <a:rPr lang="en-US" sz="1200" dirty="0" err="1"/>
              <a:t>GeoTIFFS</a:t>
            </a:r>
            <a:r>
              <a:rPr lang="en-US" sz="1200" dirty="0"/>
              <a:t> have some limitations </a:t>
            </a:r>
          </a:p>
          <a:p>
            <a:endParaRPr lang="en-US" sz="1200" dirty="0"/>
          </a:p>
          <a:p>
            <a:r>
              <a:rPr lang="en-US" sz="1200" dirty="0"/>
              <a:t>Command line </a:t>
            </a:r>
          </a:p>
          <a:p>
            <a:r>
              <a:rPr lang="en-US" sz="1200" dirty="0"/>
              <a:t>	provides more flexibility</a:t>
            </a:r>
          </a:p>
          <a:p>
            <a:r>
              <a:rPr lang="en-US" sz="1200" dirty="0"/>
              <a:t>	bulk math band processing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848D31-0B07-A144-8194-B7ABAEA82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159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866FB2-261E-EF41-873C-BD5B75ACB4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4496" y="952800"/>
            <a:ext cx="6976704" cy="457417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528C0B9-4D48-714C-BF2D-6B88BFE508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869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18"/>
    </mc:Choice>
    <mc:Fallback xmlns="">
      <p:transition spd="slow" advTm="23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²"/>
            </a:pPr>
            <a:r>
              <a:rPr lang="en-US" sz="1600" b="1" dirty="0" err="1">
                <a:solidFill>
                  <a:schemeClr val="accent6">
                    <a:lumMod val="75000"/>
                  </a:schemeClr>
                </a:solidFill>
              </a:rPr>
              <a:t>SeaDAS</a:t>
            </a:r>
            <a:r>
              <a:rPr lang="en-US" sz="1600" b="1" dirty="0">
                <a:solidFill>
                  <a:schemeClr val="accent6">
                    <a:lumMod val="75000"/>
                  </a:schemeClr>
                </a:solidFill>
              </a:rPr>
              <a:t> has an active online forum, a strong tutorial presence on YouTube, and a regular presence at conferences and training sessions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b="95064"/>
          <a:stretch/>
        </p:blipFill>
        <p:spPr>
          <a:xfrm>
            <a:off x="0" y="1593092"/>
            <a:ext cx="5317031" cy="15465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77870D-2141-4847-905C-29BD2537B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160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F93711-13DD-6D44-A141-CD670086737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32"/>
          <a:stretch/>
        </p:blipFill>
        <p:spPr>
          <a:xfrm>
            <a:off x="3965713" y="1593092"/>
            <a:ext cx="4971268" cy="400396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5EE6FF-ECCD-1E4A-A642-CCE3433C94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65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84"/>
    </mc:Choice>
    <mc:Fallback xmlns="">
      <p:transition spd="slow" advTm="22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0" y="952800"/>
            <a:ext cx="232756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SeaDAS</a:t>
            </a:r>
            <a:r>
              <a:rPr lang="en-US" sz="1400" dirty="0"/>
              <a:t> home page</a:t>
            </a:r>
          </a:p>
          <a:p>
            <a:endParaRPr lang="en-US" sz="1400" dirty="0"/>
          </a:p>
          <a:p>
            <a:r>
              <a:rPr lang="en-US" sz="1400" dirty="0">
                <a:hlinkClick r:id="rId4"/>
              </a:rPr>
              <a:t>https://seadas.gsfc.nasa.gov/</a:t>
            </a:r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Help Tab</a:t>
            </a:r>
          </a:p>
          <a:p>
            <a:endParaRPr lang="en-US" sz="1400" dirty="0"/>
          </a:p>
          <a:p>
            <a:r>
              <a:rPr lang="en-US" sz="1400" dirty="0"/>
              <a:t>Ocean Color Forums Tab is great for support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9103" y="895778"/>
            <a:ext cx="7092097" cy="501812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2F228D0-9B26-0744-A4D0-CA544255A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161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6F52DEB-2EB2-AF4D-996A-C73C154BFA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92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62"/>
    </mc:Choice>
    <mc:Fallback xmlns="">
      <p:transition spd="slow" advTm="10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0" y="952800"/>
            <a:ext cx="232756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SeaDAS</a:t>
            </a:r>
            <a:r>
              <a:rPr lang="en-US" sz="1400" dirty="0"/>
              <a:t> home page</a:t>
            </a:r>
          </a:p>
          <a:p>
            <a:endParaRPr lang="en-US" sz="1400" dirty="0"/>
          </a:p>
          <a:p>
            <a:r>
              <a:rPr lang="en-US" sz="1400" dirty="0">
                <a:hlinkClick r:id="rId4"/>
              </a:rPr>
              <a:t>https://seadas.gsfc.nasa.gov/</a:t>
            </a:r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Help Tab</a:t>
            </a:r>
          </a:p>
          <a:p>
            <a:endParaRPr lang="en-US" sz="1400" dirty="0"/>
          </a:p>
          <a:p>
            <a:r>
              <a:rPr lang="en-US" sz="1400" dirty="0"/>
              <a:t>Ocean Color Forums tab is great for support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3375" y="952800"/>
            <a:ext cx="6829757" cy="540181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09F0C8-0347-5543-B198-3F1ECA5DE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162</a:t>
            </a:fld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1D11556-1BD8-1048-BA56-A72F11907B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34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787"/>
    </mc:Choice>
    <mc:Fallback xmlns="">
      <p:transition spd="slow" advTm="227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Support and Help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0" y="952800"/>
            <a:ext cx="232756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SeaDAS</a:t>
            </a:r>
            <a:r>
              <a:rPr lang="en-US" sz="1400" dirty="0"/>
              <a:t> home page</a:t>
            </a:r>
          </a:p>
          <a:p>
            <a:endParaRPr lang="en-US" sz="1400" dirty="0"/>
          </a:p>
          <a:p>
            <a:r>
              <a:rPr lang="en-US" sz="1400" dirty="0">
                <a:hlinkClick r:id="rId4"/>
              </a:rPr>
              <a:t>https://seadas.gsfc.nasa.gov/</a:t>
            </a:r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Ocean Color Forums tab is great for support.</a:t>
            </a:r>
          </a:p>
          <a:p>
            <a:endParaRPr lang="en-US" sz="1400" dirty="0"/>
          </a:p>
          <a:p>
            <a:r>
              <a:rPr lang="en-US" sz="1400" dirty="0"/>
              <a:t>Active discussion with NASA support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6668" y="565172"/>
            <a:ext cx="5672202" cy="666836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09F0C8-0347-5543-B198-3F1ECA5DE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163</a:t>
            </a:fld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ADE041-74D3-044F-BE84-EFB029C307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6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06"/>
    </mc:Choice>
    <mc:Fallback xmlns="">
      <p:transition spd="slow" advTm="37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634031" y="7478221"/>
            <a:ext cx="3880855" cy="984885"/>
          </a:xfrm>
          <a:prstGeom prst="rect">
            <a:avLst/>
          </a:prstGeom>
          <a:noFill/>
        </p:spPr>
        <p:txBody>
          <a:bodyPr wrap="square" lIns="96661" tIns="48331" rIns="96661" bIns="48331" rtlCol="0">
            <a:spAutoFit/>
          </a:bodyPr>
          <a:lstStyle/>
          <a:p>
            <a:r>
              <a:rPr lang="en-US" dirty="0"/>
              <a:t>The near-surface concentration of the photosynthetic pigment chlorophyll-a</a:t>
            </a:r>
            <a:endParaRPr lang="en-US" baseline="30000" dirty="0"/>
          </a:p>
        </p:txBody>
      </p:sp>
      <p:sp>
        <p:nvSpPr>
          <p:cNvPr id="7" name="TextBox 6"/>
          <p:cNvSpPr txBox="1"/>
          <p:nvPr/>
        </p:nvSpPr>
        <p:spPr>
          <a:xfrm>
            <a:off x="596221" y="2037628"/>
            <a:ext cx="8480809" cy="193899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lvl="1" indent="0" algn="ctr">
              <a:buNone/>
            </a:pPr>
            <a:r>
              <a:rPr lang="en-US" sz="4000" dirty="0">
                <a:ln>
                  <a:solidFill>
                    <a:schemeClr val="tx1"/>
                  </a:solidFill>
                </a:ln>
              </a:rPr>
              <a:t>Thank you.</a:t>
            </a:r>
          </a:p>
          <a:p>
            <a:pPr marL="0" lvl="1" indent="0" algn="ctr">
              <a:buNone/>
            </a:pPr>
            <a:endParaRPr lang="en-US" sz="4000" dirty="0">
              <a:ln>
                <a:solidFill>
                  <a:schemeClr val="tx1"/>
                </a:solidFill>
              </a:ln>
            </a:endParaRPr>
          </a:p>
          <a:p>
            <a:pPr marL="0" lvl="1" indent="0" algn="ctr">
              <a:buNone/>
            </a:pPr>
            <a:r>
              <a:rPr lang="en-US" sz="4000" dirty="0">
                <a:ln>
                  <a:solidFill>
                    <a:schemeClr val="tx1"/>
                  </a:solidFill>
                </a:ln>
              </a:rPr>
              <a:t>Questions?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4599754-C59C-E845-AA6D-1EBE4B916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164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749B48-0D1F-634A-B9D5-CCA5757DA4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9828" y="4695087"/>
            <a:ext cx="7962900" cy="1346200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FA3E3DA-2D9D-ED41-A3C5-413C6D154C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36000" y="6350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211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95"/>
    </mc:Choice>
    <mc:Fallback xmlns="">
      <p:transition spd="slow" advTm="14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Additional Info Slides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AACDC2E-5427-1D41-87A8-EA2BE6040ACF}"/>
              </a:ext>
            </a:extLst>
          </p:cNvPr>
          <p:cNvSpPr/>
          <p:nvPr/>
        </p:nvSpPr>
        <p:spPr>
          <a:xfrm>
            <a:off x="2583971" y="1638828"/>
            <a:ext cx="4627984" cy="2015413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MORE INFO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99CB2C2-CA81-8C47-9A0D-C8C9624BF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32593" y="6826466"/>
            <a:ext cx="535257" cy="389467"/>
          </a:xfrm>
        </p:spPr>
        <p:txBody>
          <a:bodyPr/>
          <a:lstStyle/>
          <a:p>
            <a:fld id="{064484E0-89A2-0343-B9DC-C1D9AA61A9E5}" type="slidenum">
              <a:rPr lang="en-US" smtClean="0"/>
              <a:pPr/>
              <a:t>165</a:t>
            </a:fld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61181BF-B7A8-584E-8B8C-3EF974F2DA86}"/>
              </a:ext>
            </a:extLst>
          </p:cNvPr>
          <p:cNvSpPr/>
          <p:nvPr/>
        </p:nvSpPr>
        <p:spPr>
          <a:xfrm>
            <a:off x="3248822" y="3739585"/>
            <a:ext cx="3561184" cy="1637087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AND</a:t>
            </a:r>
          </a:p>
          <a:p>
            <a:pPr algn="ctr"/>
            <a:r>
              <a:rPr lang="en-US" sz="2000" dirty="0"/>
              <a:t>More Examples</a:t>
            </a:r>
          </a:p>
          <a:p>
            <a:pPr algn="ctr"/>
            <a:r>
              <a:rPr lang="en-US" sz="2000" dirty="0"/>
              <a:t>Including Great Salt Lake Tile merge</a:t>
            </a:r>
          </a:p>
        </p:txBody>
      </p:sp>
    </p:spTree>
    <p:extLst>
      <p:ext uri="{BB962C8B-B14F-4D97-AF65-F5344CB8AC3E}">
        <p14:creationId xmlns:p14="http://schemas.microsoft.com/office/powerpoint/2010/main" val="93441847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SeaDAS Ocean Color Product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302862" y="1153852"/>
            <a:ext cx="9184038" cy="561597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362341" indent="-362341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1pPr>
            <a:lvl2pPr marL="785070" indent="-301951" algn="l" defTabSz="483120" rtl="0" eaLnBrk="1" latinLnBrk="0" hangingPunct="1">
              <a:spcBef>
                <a:spcPct val="20000"/>
              </a:spcBef>
              <a:buFont typeface="Wingdings" charset="2"/>
              <a:buChar char="Ø"/>
              <a:defRPr sz="16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2pPr>
            <a:lvl3pPr marL="1207801" indent="-241559" algn="l" defTabSz="483120" rtl="0" eaLnBrk="1" latinLnBrk="0" hangingPunct="1">
              <a:spcBef>
                <a:spcPct val="20000"/>
              </a:spcBef>
              <a:buFont typeface="Courier New"/>
              <a:buChar char="o"/>
              <a:defRPr sz="15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3pPr>
            <a:lvl4pPr marL="1690923" indent="-241559" algn="l" defTabSz="483120" rtl="0" eaLnBrk="1" latinLnBrk="0" hangingPunct="1">
              <a:spcBef>
                <a:spcPct val="20000"/>
              </a:spcBef>
              <a:buFont typeface="Arial"/>
              <a:buChar char="–"/>
              <a:defRPr sz="14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4pPr>
            <a:lvl5pPr marL="2174041" indent="-241559" algn="l" defTabSz="483120" rtl="0" eaLnBrk="1" latinLnBrk="0" hangingPunct="1">
              <a:spcBef>
                <a:spcPct val="20000"/>
              </a:spcBef>
              <a:buFont typeface="Arial"/>
              <a:buChar char="»"/>
              <a:defRPr sz="1300" kern="1200">
                <a:solidFill>
                  <a:schemeClr val="tx1"/>
                </a:solidFill>
                <a:latin typeface="Eurostile"/>
                <a:ea typeface="+mn-ea"/>
                <a:cs typeface="Eurostile"/>
              </a:defRPr>
            </a:lvl5pPr>
            <a:lvl6pPr marL="2657163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0284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23403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06524" indent="-241559" algn="l" defTabSz="483120" rtl="0" eaLnBrk="1" latinLnBrk="0" hangingPunct="1">
              <a:spcBef>
                <a:spcPct val="2000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endParaRPr lang="en-US" dirty="0"/>
          </a:p>
          <a:p>
            <a:pPr>
              <a:buFont typeface="Wingdings" charset="2"/>
              <a:buChar char="Ø"/>
            </a:pPr>
            <a:r>
              <a:rPr lang="en-US" dirty="0"/>
              <a:t>Level 0 data</a:t>
            </a:r>
          </a:p>
          <a:p>
            <a:pPr marL="483119" lvl="1" indent="0">
              <a:buFont typeface="Wingdings" charset="2"/>
              <a:buNone/>
            </a:pPr>
            <a:r>
              <a:rPr lang="en-US" dirty="0"/>
              <a:t>unprocessed “raw” instrument data </a:t>
            </a:r>
            <a:r>
              <a:rPr lang="en-US" dirty="0">
                <a:solidFill>
                  <a:srgbClr val="942121"/>
                </a:solidFill>
              </a:rPr>
              <a:t>(at native resolution)</a:t>
            </a:r>
          </a:p>
          <a:p>
            <a:pPr lvl="1">
              <a:buFont typeface="Wingdings" charset="2"/>
              <a:buChar char="ü"/>
            </a:pPr>
            <a:r>
              <a:rPr lang="en-US" dirty="0">
                <a:solidFill>
                  <a:srgbClr val="008000"/>
                </a:solidFill>
              </a:rPr>
              <a:t>Available only for some supported missions</a:t>
            </a:r>
          </a:p>
          <a:p>
            <a:endParaRPr lang="en-US" dirty="0"/>
          </a:p>
          <a:p>
            <a:pPr>
              <a:buFont typeface="Wingdings" charset="2"/>
              <a:buChar char="Ø"/>
            </a:pPr>
            <a:r>
              <a:rPr lang="en-US" dirty="0"/>
              <a:t>Level 1A data </a:t>
            </a:r>
          </a:p>
          <a:p>
            <a:pPr marL="483119" lvl="1" indent="0">
              <a:buFont typeface="Wingdings" charset="2"/>
              <a:buNone/>
            </a:pPr>
            <a:r>
              <a:rPr lang="en-US" dirty="0"/>
              <a:t>time and location information applied </a:t>
            </a:r>
            <a:r>
              <a:rPr lang="en-US" dirty="0">
                <a:solidFill>
                  <a:srgbClr val="942121"/>
                </a:solidFill>
              </a:rPr>
              <a:t>(at native resolution)</a:t>
            </a:r>
          </a:p>
          <a:p>
            <a:pPr lvl="1">
              <a:buFont typeface="Wingdings" charset="2"/>
              <a:buChar char="ü"/>
            </a:pPr>
            <a:r>
              <a:rPr lang="en-US" dirty="0">
                <a:solidFill>
                  <a:srgbClr val="008000"/>
                </a:solidFill>
              </a:rPr>
              <a:t>Available for most supported missions</a:t>
            </a:r>
          </a:p>
          <a:p>
            <a:pPr marL="0" indent="0">
              <a:buFont typeface="Arial"/>
              <a:buNone/>
            </a:pPr>
            <a:endParaRPr lang="en-US" dirty="0"/>
          </a:p>
          <a:p>
            <a:pPr>
              <a:buFont typeface="Wingdings" charset="2"/>
              <a:buChar char="Ø"/>
            </a:pPr>
            <a:r>
              <a:rPr lang="en-US" dirty="0"/>
              <a:t>Level 1B data </a:t>
            </a:r>
          </a:p>
          <a:p>
            <a:pPr marL="483119" lvl="1" indent="0">
              <a:buFont typeface="Wingdings" charset="2"/>
              <a:buNone/>
            </a:pPr>
            <a:r>
              <a:rPr lang="en-US" dirty="0"/>
              <a:t>instrument and radiometric calibrations applied </a:t>
            </a:r>
            <a:r>
              <a:rPr lang="en-US" dirty="0">
                <a:solidFill>
                  <a:srgbClr val="942121"/>
                </a:solidFill>
              </a:rPr>
              <a:t>(at native resolution)</a:t>
            </a:r>
          </a:p>
          <a:p>
            <a:pPr lvl="1">
              <a:buFont typeface="Wingdings" charset="2"/>
              <a:buChar char="ü"/>
            </a:pPr>
            <a:r>
              <a:rPr lang="en-US" dirty="0">
                <a:solidFill>
                  <a:srgbClr val="008000"/>
                </a:solidFill>
              </a:rPr>
              <a:t>Available for some supported missions, but can be generated from L1A data</a:t>
            </a:r>
          </a:p>
          <a:p>
            <a:endParaRPr lang="en-US" dirty="0"/>
          </a:p>
          <a:p>
            <a:pPr>
              <a:buFont typeface="Wingdings" charset="2"/>
              <a:buChar char="Ø"/>
            </a:pPr>
            <a:r>
              <a:rPr lang="en-US" dirty="0"/>
              <a:t>Level 2 data </a:t>
            </a:r>
          </a:p>
          <a:p>
            <a:pPr marL="483119" lvl="1" indent="0">
              <a:buFont typeface="Wingdings" charset="2"/>
              <a:buNone/>
            </a:pPr>
            <a:r>
              <a:rPr lang="en-US" dirty="0"/>
              <a:t>geophysical variables added </a:t>
            </a:r>
            <a:r>
              <a:rPr lang="en-US" dirty="0">
                <a:solidFill>
                  <a:srgbClr val="942121"/>
                </a:solidFill>
              </a:rPr>
              <a:t>(at native resolution)</a:t>
            </a:r>
          </a:p>
          <a:p>
            <a:pPr lvl="1">
              <a:buFont typeface="Wingdings" charset="2"/>
              <a:buChar char="ü"/>
            </a:pPr>
            <a:r>
              <a:rPr lang="en-US" dirty="0">
                <a:solidFill>
                  <a:srgbClr val="008000"/>
                </a:solidFill>
              </a:rPr>
              <a:t>Available for most supported missions</a:t>
            </a:r>
          </a:p>
          <a:p>
            <a:endParaRPr lang="en-US" dirty="0"/>
          </a:p>
          <a:p>
            <a:pPr>
              <a:buFont typeface="Wingdings" charset="2"/>
              <a:buChar char="Ø"/>
            </a:pPr>
            <a:r>
              <a:rPr lang="en-US" dirty="0"/>
              <a:t>Level 3 binned data</a:t>
            </a:r>
          </a:p>
          <a:p>
            <a:pPr marL="483119" lvl="1" indent="0">
              <a:buFont typeface="Wingdings" charset="2"/>
              <a:buNone/>
            </a:pPr>
            <a:r>
              <a:rPr lang="en-US" dirty="0"/>
              <a:t>merged and mapped</a:t>
            </a:r>
          </a:p>
          <a:p>
            <a:pPr lvl="1"/>
            <a:r>
              <a:rPr lang="en-US" dirty="0"/>
              <a:t>Binned (Sinusoidal nearly equal-area grid)</a:t>
            </a:r>
          </a:p>
          <a:p>
            <a:pPr lvl="2">
              <a:buFont typeface="Wingdings" charset="2"/>
              <a:buChar char="ü"/>
            </a:pPr>
            <a:r>
              <a:rPr lang="en-US" dirty="0">
                <a:solidFill>
                  <a:srgbClr val="008000"/>
                </a:solidFill>
              </a:rPr>
              <a:t>Available for most supported mission</a:t>
            </a:r>
            <a:r>
              <a:rPr lang="en-US" dirty="0">
                <a:solidFill>
                  <a:srgbClr val="942121"/>
                </a:solidFill>
              </a:rPr>
              <a:t> (4km &amp; 9km)</a:t>
            </a:r>
          </a:p>
          <a:p>
            <a:pPr lvl="2"/>
            <a:endParaRPr lang="en-US" dirty="0"/>
          </a:p>
          <a:p>
            <a:pPr lvl="1"/>
            <a:r>
              <a:rPr lang="en-US" dirty="0"/>
              <a:t>Mapped (Plate </a:t>
            </a:r>
            <a:r>
              <a:rPr lang="en-US" dirty="0" err="1"/>
              <a:t>Carrée</a:t>
            </a:r>
            <a:r>
              <a:rPr lang="en-US" dirty="0"/>
              <a:t> pixel-registered grid )</a:t>
            </a:r>
          </a:p>
          <a:p>
            <a:pPr lvl="2">
              <a:buFont typeface="Wingdings" charset="2"/>
              <a:buChar char="ü"/>
            </a:pPr>
            <a:r>
              <a:rPr lang="en-US" dirty="0">
                <a:solidFill>
                  <a:srgbClr val="008000"/>
                </a:solidFill>
              </a:rPr>
              <a:t>Available for most supported missions </a:t>
            </a:r>
            <a:r>
              <a:rPr lang="en-US" dirty="0">
                <a:solidFill>
                  <a:srgbClr val="942121"/>
                </a:solidFill>
              </a:rPr>
              <a:t>(4km &amp; 9km)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52426" y="763858"/>
            <a:ext cx="5989151" cy="389994"/>
          </a:xfrm>
          <a:prstGeom prst="rect">
            <a:avLst/>
          </a:prstGeom>
          <a:solidFill>
            <a:schemeClr val="bg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6661" tIns="48331" rIns="96661" bIns="48331" rtlCol="0">
            <a:spAutoFit/>
          </a:bodyPr>
          <a:lstStyle/>
          <a:p>
            <a:pPr algn="ctr"/>
            <a:r>
              <a:rPr lang="en-US" b="1" dirty="0"/>
              <a:t>OB.DAAC Data: Remote-Sensing Satellite Data Levels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FBB4208-1AC2-8549-8BE0-71CEA5F8E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9396" y="6787685"/>
            <a:ext cx="485329" cy="389467"/>
          </a:xfrm>
        </p:spPr>
        <p:txBody>
          <a:bodyPr/>
          <a:lstStyle/>
          <a:p>
            <a:fld id="{064484E0-89A2-0343-B9DC-C1D9AA61A9E5}" type="slidenum">
              <a:rPr lang="en-US" smtClean="0"/>
              <a:pPr/>
              <a:t>166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385972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6"/>
            <a:ext cx="302895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Get L3 binned data from NASA Ocean Color Website</a:t>
            </a:r>
          </a:p>
          <a:p>
            <a:r>
              <a:rPr lang="en-US" sz="1600" dirty="0"/>
              <a:t>https://</a:t>
            </a:r>
            <a:r>
              <a:rPr lang="en-US" sz="1600" dirty="0" err="1"/>
              <a:t>oceancolor.gsfc.nasa.gov</a:t>
            </a:r>
            <a:r>
              <a:rPr lang="en-US" sz="1600" dirty="0"/>
              <a:t>/</a:t>
            </a:r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3C3D2-3CC0-7646-9C60-1482D09C98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075" y="734720"/>
            <a:ext cx="6715125" cy="608041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DCBA25-1FD0-AB4A-A0FE-29BA859C7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025938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6"/>
            <a:ext cx="30289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Get L3 binned data from NASA Ocean Color Website</a:t>
            </a:r>
          </a:p>
          <a:p>
            <a:r>
              <a:rPr lang="en-US" sz="1600" dirty="0">
                <a:hlinkClick r:id="rId2"/>
              </a:rPr>
              <a:t>https://oceancolor.gsfc.nasa.gov/</a:t>
            </a:r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Go to DATA</a:t>
            </a:r>
          </a:p>
          <a:p>
            <a:endParaRPr lang="en-US" sz="1600" dirty="0"/>
          </a:p>
          <a:p>
            <a:r>
              <a:rPr lang="en-US" sz="1600" dirty="0"/>
              <a:t>Level 1 &amp; 2 Browser </a:t>
            </a:r>
          </a:p>
          <a:p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B9E90F-7BA2-5B4A-AB3A-F6617F3A51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018" t="2646" r="11756" b="7408"/>
          <a:stretch/>
        </p:blipFill>
        <p:spPr>
          <a:xfrm>
            <a:off x="3028949" y="885826"/>
            <a:ext cx="6522663" cy="557212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DE2925-DC76-9945-ABA3-C542D7D76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683495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B22378-A3A3-1141-BCE6-AFCC0353DB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715"/>
          <a:stretch/>
        </p:blipFill>
        <p:spPr>
          <a:xfrm>
            <a:off x="3075709" y="1063488"/>
            <a:ext cx="6290042" cy="361176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169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73D5C0-C520-7F47-8BB8-4FEDFBC96298}"/>
              </a:ext>
            </a:extLst>
          </p:cNvPr>
          <p:cNvSpPr/>
          <p:nvPr/>
        </p:nvSpPr>
        <p:spPr>
          <a:xfrm>
            <a:off x="0" y="983975"/>
            <a:ext cx="2763078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Get L3 binned data from NASA Ocean Color Website</a:t>
            </a:r>
          </a:p>
          <a:p>
            <a:r>
              <a:rPr lang="en-US" sz="1400" dirty="0">
                <a:hlinkClick r:id="rId3"/>
              </a:rPr>
              <a:t>https://oceancolor.gsfc.nasa.gov/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Go to DATA</a:t>
            </a:r>
          </a:p>
          <a:p>
            <a:endParaRPr lang="en-US" sz="1400" dirty="0"/>
          </a:p>
          <a:p>
            <a:r>
              <a:rPr lang="en-US" sz="1400" dirty="0"/>
              <a:t>Level 1 &amp; 2 Browser </a:t>
            </a:r>
          </a:p>
        </p:txBody>
      </p:sp>
    </p:spTree>
    <p:extLst>
      <p:ext uri="{BB962C8B-B14F-4D97-AF65-F5344CB8AC3E}">
        <p14:creationId xmlns:p14="http://schemas.microsoft.com/office/powerpoint/2010/main" val="2382324242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170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73D5C0-C520-7F47-8BB8-4FEDFBC96298}"/>
              </a:ext>
            </a:extLst>
          </p:cNvPr>
          <p:cNvSpPr/>
          <p:nvPr/>
        </p:nvSpPr>
        <p:spPr>
          <a:xfrm>
            <a:off x="0" y="983975"/>
            <a:ext cx="304782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Get L3 binned data from NASA Ocean Color Website</a:t>
            </a:r>
          </a:p>
          <a:p>
            <a:r>
              <a:rPr lang="en-US" sz="1400" dirty="0">
                <a:hlinkClick r:id="rId2"/>
              </a:rPr>
              <a:t>https://oceancolor.gsfc.nasa.gov/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Go to DATA</a:t>
            </a:r>
          </a:p>
          <a:p>
            <a:endParaRPr lang="en-US" sz="1400" dirty="0"/>
          </a:p>
          <a:p>
            <a:r>
              <a:rPr lang="en-US" sz="1400" dirty="0"/>
              <a:t>Level 1 &amp; 2 Browser </a:t>
            </a:r>
          </a:p>
          <a:p>
            <a:endParaRPr lang="en-US" sz="1400" dirty="0"/>
          </a:p>
          <a:p>
            <a:r>
              <a:rPr lang="en-US" sz="1400" dirty="0"/>
              <a:t>Select .N1 file of interest to download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B5093DA-74BF-C549-93AE-53F16F6728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826" y="657881"/>
            <a:ext cx="6122016" cy="631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762679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171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73D5C0-C520-7F47-8BB8-4FEDFBC96298}"/>
              </a:ext>
            </a:extLst>
          </p:cNvPr>
          <p:cNvSpPr/>
          <p:nvPr/>
        </p:nvSpPr>
        <p:spPr>
          <a:xfrm>
            <a:off x="89452" y="983975"/>
            <a:ext cx="267362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Back in </a:t>
            </a:r>
            <a:r>
              <a:rPr lang="en-US" sz="1400" dirty="0" err="1"/>
              <a:t>SeaDAS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OCSSW</a:t>
            </a:r>
          </a:p>
          <a:p>
            <a:endParaRPr lang="en-US" sz="1400" dirty="0"/>
          </a:p>
          <a:p>
            <a:r>
              <a:rPr lang="en-US" sz="1400" dirty="0"/>
              <a:t>L2gen…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53E1911-71A0-A04F-84E2-AABC6C238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9103" y="863618"/>
            <a:ext cx="7121821" cy="3877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56388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172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73D5C0-C520-7F47-8BB8-4FEDFBC96298}"/>
              </a:ext>
            </a:extLst>
          </p:cNvPr>
          <p:cNvSpPr/>
          <p:nvPr/>
        </p:nvSpPr>
        <p:spPr>
          <a:xfrm>
            <a:off x="89451" y="983975"/>
            <a:ext cx="232575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ifile</a:t>
            </a:r>
            <a:r>
              <a:rPr lang="en-US" sz="1400" dirty="0"/>
              <a:t> </a:t>
            </a:r>
          </a:p>
          <a:p>
            <a:r>
              <a:rPr lang="en-US" sz="1400" dirty="0"/>
              <a:t>Is the input file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C8AE85-B2C1-794E-97C2-AC87744E6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704" y="626164"/>
            <a:ext cx="6905708" cy="3023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4223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173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73D5C0-C520-7F47-8BB8-4FEDFBC96298}"/>
              </a:ext>
            </a:extLst>
          </p:cNvPr>
          <p:cNvSpPr/>
          <p:nvPr/>
        </p:nvSpPr>
        <p:spPr>
          <a:xfrm>
            <a:off x="0" y="983975"/>
            <a:ext cx="276307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From Products Tab</a:t>
            </a:r>
          </a:p>
          <a:p>
            <a:endParaRPr lang="en-US" sz="1400" dirty="0"/>
          </a:p>
          <a:p>
            <a:r>
              <a:rPr lang="en-US" sz="1400" dirty="0"/>
              <a:t>Click </a:t>
            </a:r>
            <a:r>
              <a:rPr lang="en-US" sz="1400" dirty="0" err="1"/>
              <a:t>CI_cyano</a:t>
            </a:r>
            <a:endParaRPr lang="en-US" sz="1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844D40-D7CB-DE46-AF50-C5CF86070A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329" y="616226"/>
            <a:ext cx="4685922" cy="6211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945979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174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73D5C0-C520-7F47-8BB8-4FEDFBC96298}"/>
              </a:ext>
            </a:extLst>
          </p:cNvPr>
          <p:cNvSpPr/>
          <p:nvPr/>
        </p:nvSpPr>
        <p:spPr>
          <a:xfrm>
            <a:off x="0" y="983975"/>
            <a:ext cx="276307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From Products Tab</a:t>
            </a:r>
          </a:p>
          <a:p>
            <a:endParaRPr lang="en-US" sz="1400" dirty="0"/>
          </a:p>
          <a:p>
            <a:r>
              <a:rPr lang="en-US" sz="1400" dirty="0"/>
              <a:t>Click </a:t>
            </a:r>
            <a:r>
              <a:rPr lang="en-US" sz="1400" dirty="0" err="1"/>
              <a:t>CI_cyano</a:t>
            </a:r>
            <a:endParaRPr lang="en-US" sz="1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844D40-D7CB-DE46-AF50-C5CF86070A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329" y="616226"/>
            <a:ext cx="4685922" cy="6211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113083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175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77C0C8A-E3DB-F74B-A18B-0640AE2D4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0313" y="636105"/>
            <a:ext cx="7184966" cy="621048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4287289-25D4-4C41-B846-B6E128801804}"/>
              </a:ext>
            </a:extLst>
          </p:cNvPr>
          <p:cNvSpPr txBox="1"/>
          <p:nvPr/>
        </p:nvSpPr>
        <p:spPr>
          <a:xfrm>
            <a:off x="0" y="1222513"/>
            <a:ext cx="219053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Open new file in </a:t>
            </a:r>
            <a:r>
              <a:rPr lang="en-US" sz="1400" dirty="0" err="1"/>
              <a:t>SeaDAS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Go though steps to make it </a:t>
            </a:r>
          </a:p>
          <a:p>
            <a:r>
              <a:rPr lang="en-US" sz="1400" dirty="0"/>
              <a:t>What you want</a:t>
            </a:r>
          </a:p>
          <a:p>
            <a:endParaRPr lang="en-US" sz="1400" dirty="0"/>
          </a:p>
          <a:p>
            <a:r>
              <a:rPr lang="en-US" sz="1400" dirty="0"/>
              <a:t>Crop</a:t>
            </a:r>
          </a:p>
          <a:p>
            <a:r>
              <a:rPr lang="en-US" sz="1400" dirty="0"/>
              <a:t>Add land mask</a:t>
            </a:r>
          </a:p>
          <a:p>
            <a:r>
              <a:rPr lang="en-US" sz="1400" dirty="0"/>
              <a:t>Adjust color bar</a:t>
            </a:r>
          </a:p>
          <a:p>
            <a:r>
              <a:rPr lang="en-US" sz="1400" dirty="0"/>
              <a:t>Create new products</a:t>
            </a:r>
          </a:p>
          <a:p>
            <a:r>
              <a:rPr lang="en-US" sz="1400" dirty="0"/>
              <a:t>Etc..</a:t>
            </a:r>
          </a:p>
        </p:txBody>
      </p:sp>
    </p:spTree>
    <p:extLst>
      <p:ext uri="{BB962C8B-B14F-4D97-AF65-F5344CB8AC3E}">
        <p14:creationId xmlns:p14="http://schemas.microsoft.com/office/powerpoint/2010/main" val="3835777733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176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AC2FB0-62BA-A34C-8A3B-0302D15BC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5171" y="838052"/>
            <a:ext cx="5590250" cy="61377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C59EE7-9E35-DE43-A8B1-320E9AA15F83}"/>
              </a:ext>
            </a:extLst>
          </p:cNvPr>
          <p:cNvSpPr txBox="1"/>
          <p:nvPr/>
        </p:nvSpPr>
        <p:spPr>
          <a:xfrm>
            <a:off x="0" y="1222513"/>
            <a:ext cx="219053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Open new file in </a:t>
            </a:r>
            <a:r>
              <a:rPr lang="en-US" sz="1400" dirty="0" err="1"/>
              <a:t>SeaDAS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Go though steps to make it </a:t>
            </a:r>
          </a:p>
          <a:p>
            <a:r>
              <a:rPr lang="en-US" sz="1400" dirty="0"/>
              <a:t>What you want</a:t>
            </a:r>
          </a:p>
          <a:p>
            <a:endParaRPr lang="en-US" sz="1400" dirty="0"/>
          </a:p>
          <a:p>
            <a:r>
              <a:rPr lang="en-US" sz="1400" dirty="0"/>
              <a:t>Crop</a:t>
            </a:r>
          </a:p>
          <a:p>
            <a:r>
              <a:rPr lang="en-US" sz="1400" dirty="0"/>
              <a:t>Add land mask</a:t>
            </a:r>
          </a:p>
          <a:p>
            <a:r>
              <a:rPr lang="en-US" sz="1400" dirty="0"/>
              <a:t>Adjust color bar</a:t>
            </a:r>
          </a:p>
          <a:p>
            <a:r>
              <a:rPr lang="en-US" sz="1400" dirty="0"/>
              <a:t>Create new products</a:t>
            </a:r>
          </a:p>
          <a:p>
            <a:r>
              <a:rPr lang="en-US" sz="1400" dirty="0"/>
              <a:t>Etc..</a:t>
            </a:r>
          </a:p>
        </p:txBody>
      </p:sp>
    </p:spTree>
    <p:extLst>
      <p:ext uri="{BB962C8B-B14F-4D97-AF65-F5344CB8AC3E}">
        <p14:creationId xmlns:p14="http://schemas.microsoft.com/office/powerpoint/2010/main" val="3939701843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BEYOND GEOTIFFS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E41665-EFEA-9A4A-BD4E-D4FFCB79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177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50BA74-6DF9-F44A-A8A3-9C8332C8AC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6910" y="745435"/>
            <a:ext cx="6987877" cy="60330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7E5148-ABA4-014B-B61E-B3548376E334}"/>
              </a:ext>
            </a:extLst>
          </p:cNvPr>
          <p:cNvSpPr txBox="1"/>
          <p:nvPr/>
        </p:nvSpPr>
        <p:spPr>
          <a:xfrm>
            <a:off x="0" y="1222513"/>
            <a:ext cx="219053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Open new file in </a:t>
            </a:r>
            <a:r>
              <a:rPr lang="en-US" sz="1400" dirty="0" err="1"/>
              <a:t>SeaDAS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Go though steps to make it </a:t>
            </a:r>
          </a:p>
          <a:p>
            <a:r>
              <a:rPr lang="en-US" sz="1400" dirty="0"/>
              <a:t>What you want</a:t>
            </a:r>
          </a:p>
          <a:p>
            <a:endParaRPr lang="en-US" sz="1400" dirty="0"/>
          </a:p>
          <a:p>
            <a:r>
              <a:rPr lang="en-US" sz="1400" dirty="0"/>
              <a:t>Crop</a:t>
            </a:r>
          </a:p>
          <a:p>
            <a:r>
              <a:rPr lang="en-US" sz="1400" dirty="0"/>
              <a:t>Add land mask</a:t>
            </a:r>
          </a:p>
          <a:p>
            <a:r>
              <a:rPr lang="en-US" sz="1400" dirty="0"/>
              <a:t>Adjust color bar</a:t>
            </a:r>
          </a:p>
          <a:p>
            <a:r>
              <a:rPr lang="en-US" sz="1400" dirty="0"/>
              <a:t>Create new products</a:t>
            </a:r>
          </a:p>
          <a:p>
            <a:r>
              <a:rPr lang="en-US" sz="1400" dirty="0"/>
              <a:t>Etc..</a:t>
            </a:r>
          </a:p>
        </p:txBody>
      </p:sp>
    </p:spTree>
    <p:extLst>
      <p:ext uri="{BB962C8B-B14F-4D97-AF65-F5344CB8AC3E}">
        <p14:creationId xmlns:p14="http://schemas.microsoft.com/office/powerpoint/2010/main" val="156354642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6063" y="1113803"/>
            <a:ext cx="998681" cy="720090"/>
          </a:xfrm>
          <a:prstGeom prst="rect">
            <a:avLst/>
          </a:prstGeom>
        </p:spPr>
      </p:pic>
      <p:sp>
        <p:nvSpPr>
          <p:cNvPr id="18" name="TextBox 17"/>
          <p:cNvSpPr txBox="1"/>
          <p:nvPr>
            <p:custDataLst>
              <p:tags r:id="rId1"/>
            </p:custDataLst>
          </p:nvPr>
        </p:nvSpPr>
        <p:spPr>
          <a:xfrm>
            <a:off x="0" y="2180887"/>
            <a:ext cx="3665313" cy="2709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90" dirty="0"/>
              <a:t>Ocean color is a function of light being absorbed or scattered as a result of constituents in the water:</a:t>
            </a:r>
          </a:p>
          <a:p>
            <a:endParaRPr lang="en-US" sz="1890" dirty="0"/>
          </a:p>
          <a:p>
            <a:pPr marL="202525" indent="-202525">
              <a:buFont typeface="Arial" panose="020B0604020202020204" pitchFamily="34" charset="0"/>
              <a:buChar char="•"/>
            </a:pPr>
            <a:r>
              <a:rPr lang="en-US" sz="1890" dirty="0"/>
              <a:t>Phytoplankton and pigments</a:t>
            </a:r>
          </a:p>
          <a:p>
            <a:pPr marL="202525" indent="-202525">
              <a:buFont typeface="Arial" panose="020B0604020202020204" pitchFamily="34" charset="0"/>
              <a:buChar char="•"/>
            </a:pPr>
            <a:r>
              <a:rPr lang="en-US" sz="1890" dirty="0"/>
              <a:t>Dissolved organic matter</a:t>
            </a:r>
          </a:p>
          <a:p>
            <a:pPr marL="202525" indent="-202525">
              <a:buFont typeface="Arial" panose="020B0604020202020204" pitchFamily="34" charset="0"/>
              <a:buChar char="•"/>
            </a:pPr>
            <a:r>
              <a:rPr lang="en-US" sz="1890" dirty="0"/>
              <a:t>Detritus (fecal pellets, dead cells)</a:t>
            </a:r>
          </a:p>
          <a:p>
            <a:pPr marL="202525" indent="-202525">
              <a:buFont typeface="Arial" panose="020B0604020202020204" pitchFamily="34" charset="0"/>
              <a:buChar char="•"/>
            </a:pPr>
            <a:r>
              <a:rPr lang="en-US" sz="1890" dirty="0"/>
              <a:t>Inorganic particles (sediment)</a:t>
            </a:r>
          </a:p>
          <a:p>
            <a:pPr marL="202525" indent="-202525">
              <a:buFont typeface="Arial" panose="020B0604020202020204" pitchFamily="34" charset="0"/>
              <a:buChar char="•"/>
            </a:pPr>
            <a:r>
              <a:rPr lang="en-US" sz="1890" dirty="0"/>
              <a:t>Water absorption</a:t>
            </a:r>
          </a:p>
        </p:txBody>
      </p:sp>
      <p:sp>
        <p:nvSpPr>
          <p:cNvPr id="20" name="TextBox 19"/>
          <p:cNvSpPr txBox="1"/>
          <p:nvPr>
            <p:custDataLst>
              <p:tags r:id="rId2"/>
            </p:custDataLst>
          </p:nvPr>
        </p:nvSpPr>
        <p:spPr>
          <a:xfrm>
            <a:off x="0" y="986022"/>
            <a:ext cx="80058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50" dirty="0">
                <a:latin typeface="+mj-lt"/>
              </a:rPr>
              <a:t>Variation in the color of </a:t>
            </a:r>
            <a:r>
              <a:rPr lang="en-US" sz="3150">
                <a:latin typeface="+mj-lt"/>
              </a:rPr>
              <a:t>the ocean</a:t>
            </a:r>
            <a:endParaRPr lang="en-US" sz="3150" dirty="0">
              <a:latin typeface="+mj-lt"/>
            </a:endParaRPr>
          </a:p>
        </p:txBody>
      </p:sp>
      <p:sp>
        <p:nvSpPr>
          <p:cNvPr id="34" name="Slide Number Placeholder 3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780848" y="5962888"/>
            <a:ext cx="2160270" cy="287536"/>
          </a:xfrm>
        </p:spPr>
        <p:txBody>
          <a:bodyPr/>
          <a:lstStyle/>
          <a:p>
            <a:fld id="{C05F6A6F-0513-6246-9F6F-70F4C8791296}" type="slidenum">
              <a:rPr lang="en-US" smtClean="0"/>
              <a:t>178</a:t>
            </a:fld>
            <a:endParaRPr lang="en-US"/>
          </a:p>
        </p:txBody>
      </p:sp>
      <p:pic>
        <p:nvPicPr>
          <p:cNvPr id="623" name="Picture 62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5283" y="1833893"/>
            <a:ext cx="5899359" cy="443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063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tp://blog.ucsusa.org/wp-content/uploads/pace_spectral_coverage_v0_NAS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159" y="1233132"/>
            <a:ext cx="6064508" cy="499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100"/>
          <a:stretch/>
        </p:blipFill>
        <p:spPr>
          <a:xfrm>
            <a:off x="123767" y="957263"/>
            <a:ext cx="2071126" cy="5389541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6D0E9E1-AB4F-5F4F-AFFC-F6921DFF8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590" y="6830130"/>
            <a:ext cx="565716" cy="389467"/>
          </a:xfrm>
        </p:spPr>
        <p:txBody>
          <a:bodyPr/>
          <a:lstStyle/>
          <a:p>
            <a:fld id="{064484E0-89A2-0343-B9DC-C1D9AA61A9E5}" type="slidenum">
              <a:rPr lang="en-US" smtClean="0"/>
              <a:pPr/>
              <a:t>179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461451"/>
      </p:ext>
    </p:extLst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50132" y="2048691"/>
            <a:ext cx="7022535" cy="92841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4800" dirty="0" err="1"/>
              <a:t>SeaDAS</a:t>
            </a:r>
            <a:r>
              <a:rPr lang="en-US" sz="4800" dirty="0"/>
              <a:t> Training </a:t>
            </a:r>
          </a:p>
          <a:p>
            <a:pPr marL="0" indent="0" algn="ctr">
              <a:buNone/>
            </a:pPr>
            <a:r>
              <a:rPr lang="en-US" sz="4800" dirty="0">
                <a:solidFill>
                  <a:srgbClr val="E46C0A"/>
                </a:solidFill>
              </a:rPr>
              <a:t>GREAT SALT LAKE MOSAIC</a:t>
            </a:r>
          </a:p>
          <a:p>
            <a:pPr marL="0" indent="0" algn="ctr">
              <a:buNone/>
            </a:pPr>
            <a:endParaRPr lang="en-US" sz="4800" dirty="0">
              <a:solidFill>
                <a:srgbClr val="E46C0A"/>
              </a:solidFill>
            </a:endParaRPr>
          </a:p>
          <a:p>
            <a:pPr marL="0" indent="0" algn="ctr">
              <a:buNone/>
            </a:pPr>
            <a:r>
              <a:rPr lang="en-US" sz="3000" dirty="0">
                <a:solidFill>
                  <a:srgbClr val="E46C0A"/>
                </a:solidFill>
              </a:rPr>
              <a:t>Another example of how to do just about everything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22EEF37-14B0-F140-80B4-F63D98012BEB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3404489" y="1064781"/>
            <a:ext cx="2411737" cy="1097045"/>
          </a:xfrm>
          <a:prstGeom prst="rect">
            <a:avLst/>
          </a:prstGeom>
          <a:ln>
            <a:noFill/>
          </a:ln>
        </p:spPr>
      </p:pic>
      <p:pic>
        <p:nvPicPr>
          <p:cNvPr id="3076" name="Picture 4" descr="thumb image">
            <a:extLst>
              <a:ext uri="{FF2B5EF4-FFF2-40B4-BE49-F238E27FC236}">
                <a16:creationId xmlns:a16="http://schemas.microsoft.com/office/drawing/2014/main" id="{52A2DBBB-0AA6-0A42-BC8F-4AC78289B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2019" y="6318398"/>
            <a:ext cx="1993604" cy="99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1564830"/>
      </p:ext>
    </p:extLst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201437" y="536574"/>
            <a:ext cx="2840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r>
              <a:rPr lang="en-US" sz="1600" dirty="0"/>
              <a:t>Next Up Merging Files</a:t>
            </a:r>
          </a:p>
        </p:txBody>
      </p:sp>
      <p:pic>
        <p:nvPicPr>
          <p:cNvPr id="3074" name="Picture 2" descr="Image result for merging">
            <a:extLst>
              <a:ext uri="{FF2B5EF4-FFF2-40B4-BE49-F238E27FC236}">
                <a16:creationId xmlns:a16="http://schemas.microsoft.com/office/drawing/2014/main" id="{7CCB5EA4-758C-654B-B1E7-0577D9C75A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76" y="1755013"/>
            <a:ext cx="4233037" cy="423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DBB290-7B49-864C-9848-741D00A9A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35761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F03B208-A8DB-DB48-8778-C19BB98CAB7E}"/>
              </a:ext>
            </a:extLst>
          </p:cNvPr>
          <p:cNvGrpSpPr/>
          <p:nvPr/>
        </p:nvGrpSpPr>
        <p:grpSpPr>
          <a:xfrm>
            <a:off x="2029724" y="605793"/>
            <a:ext cx="7014523" cy="6110891"/>
            <a:chOff x="1678847" y="648323"/>
            <a:chExt cx="7178074" cy="653929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8892866-53A1-0346-9E1F-01036672EE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78847" y="648323"/>
              <a:ext cx="7178074" cy="6539292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0550256-CCA0-9D4F-A648-BF3086E593BA}"/>
                </a:ext>
              </a:extLst>
            </p:cNvPr>
            <p:cNvSpPr/>
            <p:nvPr/>
          </p:nvSpPr>
          <p:spPr>
            <a:xfrm>
              <a:off x="1678847" y="648323"/>
              <a:ext cx="7178074" cy="6539292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91F5DAF-2E3A-134C-AE8D-B270F5D98F00}"/>
              </a:ext>
            </a:extLst>
          </p:cNvPr>
          <p:cNvSpPr txBox="1"/>
          <p:nvPr/>
        </p:nvSpPr>
        <p:spPr>
          <a:xfrm>
            <a:off x="0" y="1500667"/>
            <a:ext cx="1546870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you see when you open </a:t>
            </a:r>
            <a:r>
              <a:rPr lang="en-US" dirty="0" err="1"/>
              <a:t>SeaDAS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6E4C25-A631-AA44-9515-1D06B9A53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698954"/>
      </p:ext>
    </p:extLst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F03B208-A8DB-DB48-8778-C19BB98CAB7E}"/>
              </a:ext>
            </a:extLst>
          </p:cNvPr>
          <p:cNvGrpSpPr/>
          <p:nvPr/>
        </p:nvGrpSpPr>
        <p:grpSpPr>
          <a:xfrm>
            <a:off x="2245854" y="961067"/>
            <a:ext cx="6615512" cy="5757429"/>
            <a:chOff x="1678847" y="648323"/>
            <a:chExt cx="7178074" cy="653929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8892866-53A1-0346-9E1F-01036672EE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78847" y="648323"/>
              <a:ext cx="7178074" cy="6539292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0550256-CCA0-9D4F-A648-BF3086E593BA}"/>
                </a:ext>
              </a:extLst>
            </p:cNvPr>
            <p:cNvSpPr/>
            <p:nvPr/>
          </p:nvSpPr>
          <p:spPr>
            <a:xfrm>
              <a:off x="1678847" y="648323"/>
              <a:ext cx="7178074" cy="6539292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91F5DAF-2E3A-134C-AE8D-B270F5D98F00}"/>
              </a:ext>
            </a:extLst>
          </p:cNvPr>
          <p:cNvSpPr txBox="1"/>
          <p:nvPr/>
        </p:nvSpPr>
        <p:spPr>
          <a:xfrm>
            <a:off x="0" y="1500667"/>
            <a:ext cx="1546870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you see when you open </a:t>
            </a:r>
            <a:r>
              <a:rPr lang="en-US" dirty="0" err="1"/>
              <a:t>SeaDAS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6E4C25-A631-AA44-9515-1D06B9A53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183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5B95A570-4E4B-2646-BD4C-0BE631595EB5}"/>
              </a:ext>
            </a:extLst>
          </p:cNvPr>
          <p:cNvSpPr/>
          <p:nvPr/>
        </p:nvSpPr>
        <p:spPr>
          <a:xfrm>
            <a:off x="1870023" y="5995535"/>
            <a:ext cx="2029216" cy="951978"/>
          </a:xfrm>
          <a:prstGeom prst="ellipse">
            <a:avLst/>
          </a:prstGeom>
          <a:noFill/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274E92E-C549-A84D-8493-517439587124}"/>
              </a:ext>
            </a:extLst>
          </p:cNvPr>
          <p:cNvSpPr/>
          <p:nvPr/>
        </p:nvSpPr>
        <p:spPr>
          <a:xfrm>
            <a:off x="0" y="4617539"/>
            <a:ext cx="2512007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often used</a:t>
            </a:r>
          </a:p>
          <a:p>
            <a:r>
              <a:rPr lang="en-US" dirty="0"/>
              <a:t>Manager Tabs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7F08886-3BB4-E047-A808-58DC1BF1DB7A}"/>
              </a:ext>
            </a:extLst>
          </p:cNvPr>
          <p:cNvCxnSpPr/>
          <p:nvPr/>
        </p:nvCxnSpPr>
        <p:spPr>
          <a:xfrm>
            <a:off x="1047404" y="5294647"/>
            <a:ext cx="822619" cy="856771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060622"/>
      </p:ext>
    </p:extLst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1F5DAF-2E3A-134C-AE8D-B270F5D98F00}"/>
              </a:ext>
            </a:extLst>
          </p:cNvPr>
          <p:cNvSpPr txBox="1"/>
          <p:nvPr/>
        </p:nvSpPr>
        <p:spPr>
          <a:xfrm>
            <a:off x="0" y="1367663"/>
            <a:ext cx="3025833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Manager Tabs</a:t>
            </a:r>
          </a:p>
          <a:p>
            <a:endParaRPr lang="en-US" dirty="0"/>
          </a:p>
          <a:p>
            <a:r>
              <a:rPr lang="en-US" dirty="0"/>
              <a:t>File Manager</a:t>
            </a:r>
          </a:p>
          <a:p>
            <a:endParaRPr lang="en-US" dirty="0"/>
          </a:p>
          <a:p>
            <a:r>
              <a:rPr lang="en-US" dirty="0"/>
              <a:t>Layer Manager</a:t>
            </a:r>
          </a:p>
          <a:p>
            <a:endParaRPr lang="en-US" dirty="0"/>
          </a:p>
          <a:p>
            <a:r>
              <a:rPr lang="en-US" dirty="0"/>
              <a:t>Mask Manager</a:t>
            </a:r>
          </a:p>
          <a:p>
            <a:endParaRPr lang="en-US" dirty="0"/>
          </a:p>
          <a:p>
            <a:r>
              <a:rPr lang="en-US" dirty="0"/>
              <a:t>Color Manager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6E4C25-A631-AA44-9515-1D06B9A53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184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5AD9497-5097-9745-B578-6C4626B47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9323" y="1182159"/>
            <a:ext cx="6820519" cy="338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428758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Interpreting File Names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1613E7A-26AC-364D-8B6E-EE52ED2E8167}"/>
              </a:ext>
            </a:extLst>
          </p:cNvPr>
          <p:cNvSpPr/>
          <p:nvPr/>
        </p:nvSpPr>
        <p:spPr>
          <a:xfrm>
            <a:off x="82192" y="560047"/>
            <a:ext cx="8955727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M20120642012070.L3m_7D_CYAN_CI_cyano_CYAN_CONUS_300m_5_2</a:t>
            </a:r>
            <a:br>
              <a:rPr lang="en-US" dirty="0"/>
            </a:br>
            <a:br>
              <a:rPr lang="en-US" dirty="0"/>
            </a:br>
            <a:r>
              <a:rPr lang="en-US" dirty="0"/>
              <a:t>M=MERIS sensor</a:t>
            </a:r>
            <a:br>
              <a:rPr lang="en-US" dirty="0"/>
            </a:br>
            <a:r>
              <a:rPr lang="en-US" dirty="0"/>
              <a:t>20120642012070= YYYYDDDYYYYDDD: 2012 calendar day 064 to 2012 calendar day 070</a:t>
            </a:r>
            <a:br>
              <a:rPr lang="en-US" dirty="0"/>
            </a:br>
            <a:r>
              <a:rPr lang="en-US" dirty="0"/>
              <a:t>L3m is the satellite processing level</a:t>
            </a:r>
            <a:br>
              <a:rPr lang="en-US" dirty="0"/>
            </a:br>
            <a:r>
              <a:rPr lang="en-US" dirty="0"/>
              <a:t>7D=7 day composite</a:t>
            </a:r>
            <a:br>
              <a:rPr lang="en-US" dirty="0"/>
            </a:br>
            <a:r>
              <a:rPr lang="en-US" dirty="0" err="1"/>
              <a:t>CYAN_project</a:t>
            </a:r>
            <a:r>
              <a:rPr lang="en-US" dirty="0"/>
              <a:t> identifier</a:t>
            </a:r>
            <a:br>
              <a:rPr lang="en-US" dirty="0"/>
            </a:br>
            <a:r>
              <a:rPr lang="en-US" dirty="0"/>
              <a:t>300m=pixel resolution</a:t>
            </a:r>
            <a:br>
              <a:rPr lang="en-US" dirty="0"/>
            </a:br>
            <a:r>
              <a:rPr lang="en-US" dirty="0"/>
              <a:t>5=tile column</a:t>
            </a:r>
            <a:br>
              <a:rPr lang="en-US" dirty="0"/>
            </a:br>
            <a:r>
              <a:rPr lang="en-US" dirty="0"/>
              <a:t>2=tile row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193451-37B5-5043-A166-A5EE48EA2CF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20"/>
          <a:stretch/>
        </p:blipFill>
        <p:spPr>
          <a:xfrm>
            <a:off x="2642769" y="2527443"/>
            <a:ext cx="6937883" cy="4697649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BF4385-B8CD-6A43-8C88-C54FFF9C7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185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F5312A-0418-5E4D-AAB1-5E29655766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92" y="5120640"/>
            <a:ext cx="2078984" cy="1658987"/>
          </a:xfrm>
          <a:prstGeom prst="rect">
            <a:avLst/>
          </a:prstGeom>
          <a:ln>
            <a:noFill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93D9FB-5971-E04C-AD6A-51815A605C9A}"/>
              </a:ext>
            </a:extLst>
          </p:cNvPr>
          <p:cNvSpPr txBox="1"/>
          <p:nvPr/>
        </p:nvSpPr>
        <p:spPr>
          <a:xfrm>
            <a:off x="0" y="4691601"/>
            <a:ext cx="2057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/>
              <a:t>Great Salt Lake Tiles</a:t>
            </a:r>
          </a:p>
        </p:txBody>
      </p:sp>
    </p:spTree>
    <p:extLst>
      <p:ext uri="{BB962C8B-B14F-4D97-AF65-F5344CB8AC3E}">
        <p14:creationId xmlns:p14="http://schemas.microsoft.com/office/powerpoint/2010/main" val="3641936882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MERGE TILES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F03B208-A8DB-DB48-8778-C19BB98CAB7E}"/>
              </a:ext>
            </a:extLst>
          </p:cNvPr>
          <p:cNvGrpSpPr/>
          <p:nvPr/>
        </p:nvGrpSpPr>
        <p:grpSpPr>
          <a:xfrm>
            <a:off x="2543695" y="605793"/>
            <a:ext cx="6932814" cy="6370008"/>
            <a:chOff x="1678847" y="648323"/>
            <a:chExt cx="7178074" cy="653929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8892866-53A1-0346-9E1F-01036672EE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78847" y="648323"/>
              <a:ext cx="7178074" cy="6539292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0550256-CCA0-9D4F-A648-BF3086E593BA}"/>
                </a:ext>
              </a:extLst>
            </p:cNvPr>
            <p:cNvSpPr/>
            <p:nvPr/>
          </p:nvSpPr>
          <p:spPr>
            <a:xfrm>
              <a:off x="1678847" y="648323"/>
              <a:ext cx="7178074" cy="6539292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91F5DAF-2E3A-134C-AE8D-B270F5D98F00}"/>
              </a:ext>
            </a:extLst>
          </p:cNvPr>
          <p:cNvSpPr txBox="1"/>
          <p:nvPr/>
        </p:nvSpPr>
        <p:spPr>
          <a:xfrm>
            <a:off x="0" y="1400914"/>
            <a:ext cx="2543695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HOW to MERGE TILES</a:t>
            </a:r>
          </a:p>
          <a:p>
            <a:endParaRPr lang="en-US" dirty="0"/>
          </a:p>
          <a:p>
            <a:r>
              <a:rPr lang="en-US" dirty="0"/>
              <a:t>open </a:t>
            </a:r>
            <a:r>
              <a:rPr lang="en-US" dirty="0" err="1"/>
              <a:t>SeaDAS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6E4C25-A631-AA44-9515-1D06B9A53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359943"/>
      </p:ext>
    </p:extLst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90725"/>
            <a:ext cx="2091573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Click Mosaic Icon</a:t>
            </a:r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Then under Source Files </a:t>
            </a:r>
          </a:p>
          <a:p>
            <a:r>
              <a:rPr lang="en-US" sz="1400" dirty="0"/>
              <a:t>Hit the + </a:t>
            </a:r>
          </a:p>
          <a:p>
            <a:r>
              <a:rPr lang="en-US" sz="1400" dirty="0"/>
              <a:t>Select files to merge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A9A6D-0990-244F-9880-6248E68439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3272" y="765047"/>
            <a:ext cx="7076939" cy="53221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51A146-68AB-D74B-8E17-3DBA7B1F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187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383D5F-2611-2141-B391-2AFEF8F8E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72" y="1428556"/>
            <a:ext cx="393700" cy="355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4F29E4-4683-974F-A406-2B7274E3E1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72" y="4827201"/>
            <a:ext cx="2300871" cy="1836048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C3077E-0001-3E4E-8884-A16A9A1BD365}"/>
              </a:ext>
            </a:extLst>
          </p:cNvPr>
          <p:cNvSpPr txBox="1"/>
          <p:nvPr/>
        </p:nvSpPr>
        <p:spPr>
          <a:xfrm>
            <a:off x="34343" y="4457869"/>
            <a:ext cx="2057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/>
              <a:t>Great Salt Lake Tiles</a:t>
            </a:r>
          </a:p>
        </p:txBody>
      </p:sp>
    </p:spTree>
    <p:extLst>
      <p:ext uri="{BB962C8B-B14F-4D97-AF65-F5344CB8AC3E}">
        <p14:creationId xmlns:p14="http://schemas.microsoft.com/office/powerpoint/2010/main" val="111003665"/>
      </p:ext>
    </p:extLst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CAD5BD-3319-844D-AD4C-0E7B9FCFB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188</a:t>
            </a:fld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5BC18F4-3A81-8446-8861-FF3BCE2C3882}"/>
              </a:ext>
            </a:extLst>
          </p:cNvPr>
          <p:cNvGrpSpPr/>
          <p:nvPr/>
        </p:nvGrpSpPr>
        <p:grpSpPr>
          <a:xfrm>
            <a:off x="280222" y="1063351"/>
            <a:ext cx="2576945" cy="3508653"/>
            <a:chOff x="0" y="1090725"/>
            <a:chExt cx="1691639" cy="3508653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0" y="1090725"/>
              <a:ext cx="1691639" cy="35086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MERGE TILES</a:t>
              </a:r>
            </a:p>
            <a:p>
              <a:endParaRPr lang="en-US" sz="1600" dirty="0"/>
            </a:p>
            <a:p>
              <a:r>
                <a:rPr lang="en-US" sz="1600" dirty="0"/>
                <a:t>Click Mosaic Icon</a:t>
              </a:r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>
                <a:solidFill>
                  <a:srgbClr val="FF0000"/>
                </a:solidFill>
              </a:endParaRPr>
            </a:p>
            <a:p>
              <a:endParaRPr lang="en-US" sz="1600" dirty="0"/>
            </a:p>
            <a:p>
              <a:endParaRPr lang="en-US" sz="1600" dirty="0"/>
            </a:p>
            <a:p>
              <a:endParaRPr lang="en-US" sz="1600" dirty="0"/>
            </a:p>
            <a:p>
              <a:r>
                <a:rPr lang="en-US" sz="1600" dirty="0"/>
                <a:t>Change Name of file</a:t>
              </a:r>
            </a:p>
            <a:p>
              <a:endParaRPr lang="en-US" sz="1600" dirty="0"/>
            </a:p>
            <a:p>
              <a:r>
                <a:rPr lang="en-US" sz="1600" dirty="0"/>
                <a:t>Selected directory location for file save</a:t>
              </a:r>
            </a:p>
            <a:p>
              <a:endParaRPr lang="en-US" sz="1400" dirty="0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7AC74F1B-472A-4849-A257-A98B117F654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1917812"/>
              <a:ext cx="329844" cy="420500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798C266-B2B0-FF40-8985-247F294574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76" y="4982264"/>
            <a:ext cx="2300871" cy="1836048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632934A-D521-4D4B-8A4B-D07B49F54F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8974" y="797598"/>
            <a:ext cx="5851979" cy="6020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181652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99389" y="936268"/>
            <a:ext cx="2733261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Click on </a:t>
            </a:r>
          </a:p>
          <a:p>
            <a:r>
              <a:rPr lang="en-US" sz="1400" dirty="0"/>
              <a:t>Map Projection Definition</a:t>
            </a:r>
          </a:p>
          <a:p>
            <a:endParaRPr lang="en-US" sz="1400" dirty="0"/>
          </a:p>
          <a:p>
            <a:r>
              <a:rPr lang="en-US" sz="1400" dirty="0"/>
              <a:t>Select Predefined CRS: </a:t>
            </a:r>
          </a:p>
          <a:p>
            <a:endParaRPr lang="en-US" sz="1400" dirty="0"/>
          </a:p>
          <a:p>
            <a:r>
              <a:rPr lang="en-US" sz="1400" dirty="0"/>
              <a:t>EPSG:5070 - NAD83 / Conus Albers</a:t>
            </a:r>
          </a:p>
          <a:p>
            <a:r>
              <a:rPr lang="en-US" sz="1400" b="1" dirty="0"/>
              <a:t>Important to match source projection, assumes all source files have same projection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Change pixel size to 300m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Move Red box to area of merging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63D4D-4546-9C48-8CE8-8438F15F30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2949" y="573412"/>
            <a:ext cx="5186042" cy="6570073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43E6AE-2FFC-7546-A058-28AA038A5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189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8C6D061-7BFB-1345-947F-4D317495B9C7}"/>
              </a:ext>
            </a:extLst>
          </p:cNvPr>
          <p:cNvSpPr/>
          <p:nvPr/>
        </p:nvSpPr>
        <p:spPr>
          <a:xfrm>
            <a:off x="6399647" y="3358342"/>
            <a:ext cx="2046083" cy="1256406"/>
          </a:xfrm>
          <a:prstGeom prst="ellipse">
            <a:avLst/>
          </a:prstGeom>
          <a:noFill/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995845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0" y="1204625"/>
            <a:ext cx="2464904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Move Red box to area of merging.</a:t>
            </a:r>
          </a:p>
          <a:p>
            <a:endParaRPr lang="en-US" sz="1400" dirty="0"/>
          </a:p>
          <a:p>
            <a:r>
              <a:rPr lang="en-US" sz="1400" dirty="0"/>
              <a:t>Click Display source products to see where the tiles selected will be to make estimating the bounds easier.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41502C-1D09-7549-B19D-6C12A33C4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190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A9D35D-6F25-0E4C-8228-83CDF612F5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725" y="5003339"/>
            <a:ext cx="4834683" cy="234428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BC93128-F48B-FF49-8B14-26E6ED43F9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857" r="2582"/>
          <a:stretch/>
        </p:blipFill>
        <p:spPr>
          <a:xfrm>
            <a:off x="2580725" y="2942631"/>
            <a:ext cx="4834683" cy="206070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244E2A0-0D04-B94C-907B-819C2663B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0725" y="521294"/>
            <a:ext cx="4721949" cy="238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731512"/>
      </p:ext>
    </p:extLst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070847"/>
            <a:ext cx="254278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Click on </a:t>
            </a:r>
          </a:p>
          <a:p>
            <a:r>
              <a:rPr lang="en-US" sz="1600" dirty="0"/>
              <a:t>Variables &amp; Conditions Tab</a:t>
            </a:r>
          </a:p>
          <a:p>
            <a:endParaRPr lang="en-US" sz="1600" dirty="0"/>
          </a:p>
          <a:p>
            <a:r>
              <a:rPr lang="en-US" sz="1600" dirty="0"/>
              <a:t>Choose Bands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8A354BD-DC99-D34E-93DE-9C4C8904D3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51" t="9118" r="37238" b="31418"/>
          <a:stretch/>
        </p:blipFill>
        <p:spPr>
          <a:xfrm>
            <a:off x="2705622" y="1070847"/>
            <a:ext cx="6313118" cy="497881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DC29B24-1018-A74D-8AB6-9A87653ED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74796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F412157-E730-214F-A4CD-6F515FED9495}"/>
              </a:ext>
            </a:extLst>
          </p:cNvPr>
          <p:cNvGrpSpPr/>
          <p:nvPr/>
        </p:nvGrpSpPr>
        <p:grpSpPr>
          <a:xfrm>
            <a:off x="2530257" y="878442"/>
            <a:ext cx="6137754" cy="5321942"/>
            <a:chOff x="2530257" y="878442"/>
            <a:chExt cx="5257674" cy="477027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48A354BD-DC99-D34E-93DE-9C4C8904D3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0147" t="-156" r="37238" b="31418"/>
            <a:stretch/>
          </p:blipFill>
          <p:spPr>
            <a:xfrm>
              <a:off x="2530257" y="878442"/>
              <a:ext cx="5257674" cy="47702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D780844-FDDB-A64F-B190-510C325E7D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3237" t="43048" r="43144" b="40199"/>
            <a:stretch/>
          </p:blipFill>
          <p:spPr>
            <a:xfrm>
              <a:off x="4674778" y="2960276"/>
              <a:ext cx="1307592" cy="1088137"/>
            </a:xfrm>
            <a:prstGeom prst="rect">
              <a:avLst/>
            </a:prstGeom>
          </p:spPr>
        </p:pic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8415E0E-4269-3C4C-8979-602A9D769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192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FBE529-E006-0B44-8943-79D38BD6B038}"/>
              </a:ext>
            </a:extLst>
          </p:cNvPr>
          <p:cNvSpPr txBox="1"/>
          <p:nvPr/>
        </p:nvSpPr>
        <p:spPr>
          <a:xfrm>
            <a:off x="118139" y="1508088"/>
            <a:ext cx="2542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r>
              <a:rPr lang="en-US" sz="1600" dirty="0"/>
              <a:t>Click on </a:t>
            </a:r>
          </a:p>
          <a:p>
            <a:r>
              <a:rPr lang="en-US" sz="1600" dirty="0"/>
              <a:t>Variables &amp; Conditions Tab</a:t>
            </a:r>
          </a:p>
          <a:p>
            <a:endParaRPr lang="en-US" sz="1600" dirty="0"/>
          </a:p>
          <a:p>
            <a:r>
              <a:rPr lang="en-US" sz="1600" dirty="0"/>
              <a:t>Choose Bands</a:t>
            </a:r>
          </a:p>
          <a:p>
            <a:endParaRPr lang="en-US" sz="1600" dirty="0">
              <a:solidFill>
                <a:srgbClr val="FF0000"/>
              </a:solidFill>
            </a:endParaRPr>
          </a:p>
          <a:p>
            <a:endParaRPr lang="en-US" sz="16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678554618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0" y="1294077"/>
            <a:ext cx="160934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Click on </a:t>
            </a:r>
          </a:p>
          <a:p>
            <a:r>
              <a:rPr lang="en-US" sz="1600" dirty="0"/>
              <a:t>Variables &amp; Conditions</a:t>
            </a:r>
          </a:p>
          <a:p>
            <a:endParaRPr lang="en-US" sz="1600" dirty="0"/>
          </a:p>
          <a:p>
            <a:r>
              <a:rPr lang="en-US" sz="1600" dirty="0"/>
              <a:t>Choose Bands</a:t>
            </a:r>
          </a:p>
          <a:p>
            <a:endParaRPr lang="en-US" sz="1600" dirty="0"/>
          </a:p>
          <a:p>
            <a:r>
              <a:rPr lang="en-US" sz="1600" dirty="0"/>
              <a:t>Click Run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885D68-8441-BB4D-AE62-A37F834C4D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023"/>
          <a:stretch/>
        </p:blipFill>
        <p:spPr>
          <a:xfrm>
            <a:off x="2714625" y="644290"/>
            <a:ext cx="4772025" cy="639772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FB7AA8-97FF-484A-8939-B77DA6292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780351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0" y="1294077"/>
            <a:ext cx="160934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MERGE TILES</a:t>
            </a:r>
          </a:p>
          <a:p>
            <a:endParaRPr lang="en-US" sz="2000" dirty="0"/>
          </a:p>
          <a:p>
            <a:r>
              <a:rPr lang="en-US" sz="2000" dirty="0"/>
              <a:t>New Merged Mosaic opens is </a:t>
            </a:r>
            <a:r>
              <a:rPr lang="en-US" sz="2000" dirty="0" err="1"/>
              <a:t>SeaDAS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16F920-B512-3344-9D04-D174652675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9691" y="782149"/>
            <a:ext cx="6381470" cy="613294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827915-8B07-8848-940B-682CB8A83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971566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MERGE TILES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CC1551-ACD5-8842-AAE5-CA60EBA3EC8A}"/>
              </a:ext>
            </a:extLst>
          </p:cNvPr>
          <p:cNvSpPr/>
          <p:nvPr/>
        </p:nvSpPr>
        <p:spPr>
          <a:xfrm>
            <a:off x="0" y="1294077"/>
            <a:ext cx="2571750" cy="48474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New Merged Mosaic opens is </a:t>
            </a:r>
            <a:r>
              <a:rPr lang="en-US" sz="1200" dirty="0" err="1"/>
              <a:t>SeaDAS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/>
              <a:t>Data is under Raster band_1</a:t>
            </a:r>
          </a:p>
          <a:p>
            <a:pPr lvl="0"/>
            <a:r>
              <a:rPr lang="en-US" sz="1200" dirty="0"/>
              <a:t>1-253 are data</a:t>
            </a:r>
          </a:p>
          <a:p>
            <a:pPr lvl="0"/>
            <a:r>
              <a:rPr lang="en-US" sz="1200" dirty="0"/>
              <a:t>254 is land </a:t>
            </a:r>
          </a:p>
          <a:p>
            <a:pPr lvl="0"/>
            <a:r>
              <a:rPr lang="en-US" sz="1200" dirty="0"/>
              <a:t>255 are no data (e.g., a cloud)</a:t>
            </a:r>
          </a:p>
          <a:p>
            <a:endParaRPr lang="en-US" sz="1200" dirty="0"/>
          </a:p>
          <a:p>
            <a:r>
              <a:rPr lang="en-US" sz="1600" dirty="0"/>
              <a:t>Math Band</a:t>
            </a:r>
          </a:p>
          <a:p>
            <a:r>
              <a:rPr lang="en-US" sz="1200" dirty="0"/>
              <a:t>Digital numbers (DN) can be converted to cyanobacteria abundance in cells/ml via:</a:t>
            </a:r>
          </a:p>
          <a:p>
            <a:r>
              <a:rPr lang="en-US" sz="1200" dirty="0"/>
              <a:t> </a:t>
            </a:r>
          </a:p>
          <a:p>
            <a:pPr lvl="0"/>
            <a:r>
              <a:rPr lang="en-US" sz="1050" dirty="0" err="1"/>
              <a:t>CI_cyano</a:t>
            </a:r>
            <a:r>
              <a:rPr lang="en-US" sz="1050" dirty="0"/>
              <a:t> = 10^(3.0/250 *DN - 4.2)</a:t>
            </a:r>
          </a:p>
          <a:p>
            <a:pPr lvl="0"/>
            <a:endParaRPr lang="en-US" sz="1050" dirty="0"/>
          </a:p>
          <a:p>
            <a:pPr lvl="0"/>
            <a:r>
              <a:rPr lang="en-US" sz="1200" dirty="0"/>
              <a:t>cyanobacteria abundance (cells/ml)= CI * 1.0E+8</a:t>
            </a:r>
          </a:p>
          <a:p>
            <a:endParaRPr lang="en-US" sz="1200" dirty="0"/>
          </a:p>
          <a:p>
            <a:r>
              <a:rPr lang="en-US" sz="1200" dirty="0"/>
              <a:t>The original equation </a:t>
            </a:r>
          </a:p>
          <a:p>
            <a:r>
              <a:rPr lang="en-US" sz="1200" dirty="0"/>
              <a:t>10^(3/250*band_1 -4.2)*1.0E+8</a:t>
            </a:r>
          </a:p>
          <a:p>
            <a:endParaRPr lang="en-US" sz="1200" dirty="0"/>
          </a:p>
          <a:p>
            <a:r>
              <a:rPr lang="en-US" sz="1200" b="1" dirty="0"/>
              <a:t>In </a:t>
            </a:r>
            <a:r>
              <a:rPr lang="en-US" sz="1200" b="1" dirty="0" err="1"/>
              <a:t>SeaDAS</a:t>
            </a:r>
            <a:r>
              <a:rPr lang="en-US" sz="1200" b="1" dirty="0"/>
              <a:t> Math Band </a:t>
            </a:r>
          </a:p>
          <a:p>
            <a:r>
              <a:rPr lang="en-US" sz="1200" dirty="0"/>
              <a:t>pow(10,(3/250*band_1-4.2)) * 100000000</a:t>
            </a:r>
          </a:p>
          <a:p>
            <a:endParaRPr lang="en-US" sz="1200" dirty="0"/>
          </a:p>
          <a:p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16F920-B512-3344-9D04-D174652675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054" y="1063020"/>
            <a:ext cx="6833577" cy="492002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827915-8B07-8848-940B-682CB8A83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310206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Band math Review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E1AD54-ED3A-7A47-B843-4D58F603F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142" y="552756"/>
            <a:ext cx="3466338" cy="283052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D7DA412-7A1D-2048-BDB4-4DB3C39B6480}"/>
              </a:ext>
            </a:extLst>
          </p:cNvPr>
          <p:cNvSpPr/>
          <p:nvPr/>
        </p:nvSpPr>
        <p:spPr>
          <a:xfrm>
            <a:off x="0" y="1294077"/>
            <a:ext cx="14952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band_1 need to create cell counts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115EC8-5AA5-9B49-A979-D8F834AE38FC}"/>
              </a:ext>
            </a:extLst>
          </p:cNvPr>
          <p:cNvSpPr/>
          <p:nvPr/>
        </p:nvSpPr>
        <p:spPr>
          <a:xfrm>
            <a:off x="36234" y="4231731"/>
            <a:ext cx="142282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Update valid pixel expression under cell count properties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3BC0136-AC6C-5E4D-B07E-38399F9C0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542" y="3527534"/>
            <a:ext cx="1588857" cy="353682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09A528C-0519-A846-A15B-EF9DEC8F4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196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2683221-5EAE-244B-B5DF-59E4AAFF4D81}"/>
              </a:ext>
            </a:extLst>
          </p:cNvPr>
          <p:cNvSpPr/>
          <p:nvPr/>
        </p:nvSpPr>
        <p:spPr>
          <a:xfrm>
            <a:off x="36234" y="2120262"/>
            <a:ext cx="241284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 err="1"/>
              <a:t>Cyano</a:t>
            </a:r>
            <a:r>
              <a:rPr lang="en-US" sz="1000" dirty="0"/>
              <a:t> cells=</a:t>
            </a:r>
          </a:p>
          <a:p>
            <a:r>
              <a:rPr lang="en-US" sz="1000" dirty="0"/>
              <a:t>pow(10,(3/250*band_1-4.2)) * 100000000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B340D49-860B-804C-91FC-08C163087434}"/>
              </a:ext>
            </a:extLst>
          </p:cNvPr>
          <p:cNvGrpSpPr/>
          <p:nvPr/>
        </p:nvGrpSpPr>
        <p:grpSpPr>
          <a:xfrm>
            <a:off x="4158999" y="3571313"/>
            <a:ext cx="5229524" cy="3536824"/>
            <a:chOff x="4158999" y="3571313"/>
            <a:chExt cx="5229524" cy="353682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3D3A741-9E23-1343-A883-83401D9551DB}"/>
                </a:ext>
              </a:extLst>
            </p:cNvPr>
            <p:cNvGrpSpPr/>
            <p:nvPr/>
          </p:nvGrpSpPr>
          <p:grpSpPr>
            <a:xfrm>
              <a:off x="4158999" y="3571313"/>
              <a:ext cx="5229524" cy="3536824"/>
              <a:chOff x="4158999" y="3571313"/>
              <a:chExt cx="5229524" cy="3536824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52B927DD-7833-B54A-B71D-7B75B928B3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158999" y="3571313"/>
                <a:ext cx="5229524" cy="3536824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A8D51C10-17EC-3841-A606-5684340E98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269327" y="4832578"/>
                <a:ext cx="3965125" cy="1955190"/>
              </a:xfrm>
              <a:prstGeom prst="rect">
                <a:avLst/>
              </a:prstGeom>
            </p:spPr>
          </p:pic>
        </p:grp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75351FF-1B4F-4A4F-A89F-EBC86FE0DF91}"/>
                </a:ext>
              </a:extLst>
            </p:cNvPr>
            <p:cNvSpPr/>
            <p:nvPr/>
          </p:nvSpPr>
          <p:spPr>
            <a:xfrm>
              <a:off x="6192595" y="6364328"/>
              <a:ext cx="1947969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/>
            <a:p>
              <a:r>
                <a:rPr lang="en-US" sz="800" dirty="0"/>
                <a:t>pow(10,(3/250*band_1-4.2)) * 100000000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455ED3-C8E4-6743-9430-3A7B0814E2B7}"/>
              </a:ext>
            </a:extLst>
          </p:cNvPr>
          <p:cNvGrpSpPr/>
          <p:nvPr/>
        </p:nvGrpSpPr>
        <p:grpSpPr>
          <a:xfrm>
            <a:off x="5531337" y="652339"/>
            <a:ext cx="4001123" cy="2634072"/>
            <a:chOff x="5531337" y="652339"/>
            <a:chExt cx="4001123" cy="263407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E470169-3870-D848-B38B-96BBA93EEF9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531337" y="652339"/>
              <a:ext cx="4001123" cy="2634072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9715B2F-F61F-8644-A051-47A6D170EBEC}"/>
                </a:ext>
              </a:extLst>
            </p:cNvPr>
            <p:cNvSpPr/>
            <p:nvPr/>
          </p:nvSpPr>
          <p:spPr>
            <a:xfrm>
              <a:off x="6717553" y="2656402"/>
              <a:ext cx="1726755" cy="20005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/>
            <a:p>
              <a:r>
                <a:rPr lang="en-US" sz="700" dirty="0"/>
                <a:t>pow(10,(3/250*band_1-4.2)) * 100000000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20414604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4CC7D7-A956-CC4C-BFC9-BB373CE67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3877" y="3678029"/>
            <a:ext cx="4155762" cy="34986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E18AB17-86B9-2640-89A1-27E7CDD5F8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36"/>
          <a:stretch/>
        </p:blipFill>
        <p:spPr>
          <a:xfrm>
            <a:off x="112734" y="3773005"/>
            <a:ext cx="3783666" cy="15375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97610AE-8D71-6A4E-8B80-1F4A86CAAA6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0555" b="16688"/>
          <a:stretch/>
        </p:blipFill>
        <p:spPr>
          <a:xfrm>
            <a:off x="5307551" y="603785"/>
            <a:ext cx="3855114" cy="284033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E467526-2E4A-024A-8DC5-83AF88E4A35D}"/>
              </a:ext>
            </a:extLst>
          </p:cNvPr>
          <p:cNvSpPr/>
          <p:nvPr/>
        </p:nvSpPr>
        <p:spPr>
          <a:xfrm>
            <a:off x="3939723" y="4680697"/>
            <a:ext cx="140415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After mask is created it can be renamed and the color can be adjusted by clicking on the color box next to the name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D2EE11-86A2-1247-A277-A490F8BBFDF4}"/>
              </a:ext>
            </a:extLst>
          </p:cNvPr>
          <p:cNvSpPr/>
          <p:nvPr/>
        </p:nvSpPr>
        <p:spPr>
          <a:xfrm>
            <a:off x="-34847" y="595741"/>
            <a:ext cx="1833481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Create land mask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200" dirty="0"/>
              <a:t>Click on Mask manager.</a:t>
            </a:r>
          </a:p>
          <a:p>
            <a:r>
              <a:rPr lang="en-US" sz="1200" dirty="0"/>
              <a:t>-F(x)</a:t>
            </a:r>
          </a:p>
          <a:p>
            <a:r>
              <a:rPr lang="en-US" sz="1200" dirty="0"/>
              <a:t>-Click on Show Bands</a:t>
            </a:r>
          </a:p>
          <a:p>
            <a:r>
              <a:rPr lang="en-US" sz="1200" dirty="0"/>
              <a:t>Add expression</a:t>
            </a:r>
          </a:p>
          <a:p>
            <a:endParaRPr lang="en-US" sz="1200" dirty="0"/>
          </a:p>
          <a:p>
            <a:r>
              <a:rPr lang="en-US" sz="1200" dirty="0"/>
              <a:t>Band_1 254 is land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C59555-50E0-5E4B-B394-7D60F52DB9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8635" y="611344"/>
            <a:ext cx="2987969" cy="27925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687960C-44D8-6045-AB8C-9D97E1133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553672"/>
      </p:ext>
    </p:extLst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467526-2E4A-024A-8DC5-83AF88E4A35D}"/>
              </a:ext>
            </a:extLst>
          </p:cNvPr>
          <p:cNvSpPr/>
          <p:nvPr/>
        </p:nvSpPr>
        <p:spPr>
          <a:xfrm>
            <a:off x="0" y="1615797"/>
            <a:ext cx="20915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After mask is created it can be renamed, the color can be adjusted, and the transparency by clicking on the color box next to the name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CE8F9A-54BF-614A-9229-199D728C7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520" y="878458"/>
            <a:ext cx="7078322" cy="580845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0D55435-0335-6540-88C3-1583CF8E3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101615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467526-2E4A-024A-8DC5-83AF88E4A35D}"/>
              </a:ext>
            </a:extLst>
          </p:cNvPr>
          <p:cNvSpPr/>
          <p:nvPr/>
        </p:nvSpPr>
        <p:spPr>
          <a:xfrm>
            <a:off x="0" y="1585213"/>
            <a:ext cx="191648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Create Below Detect mask</a:t>
            </a:r>
          </a:p>
          <a:p>
            <a:endParaRPr lang="en-US" sz="1200" dirty="0"/>
          </a:p>
          <a:p>
            <a:r>
              <a:rPr lang="en-US" sz="1200" dirty="0"/>
              <a:t>After mask is created it can be renamed, the color can be adjusted, and the transparency by clicking on the color box next to the name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CE8F9A-54BF-614A-9229-199D728C7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1467" y="2460217"/>
            <a:ext cx="6132059" cy="45155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6B5AD2-4CA1-8641-9087-08F96848C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6123" y="487687"/>
            <a:ext cx="4264155" cy="339538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0D55435-0335-6540-88C3-1583CF8E3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199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007740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467526-2E4A-024A-8DC5-83AF88E4A35D}"/>
              </a:ext>
            </a:extLst>
          </p:cNvPr>
          <p:cNvSpPr/>
          <p:nvPr/>
        </p:nvSpPr>
        <p:spPr>
          <a:xfrm>
            <a:off x="0" y="1585213"/>
            <a:ext cx="16784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Create Below Detect mask</a:t>
            </a:r>
          </a:p>
          <a:p>
            <a:endParaRPr lang="en-US" sz="1200" dirty="0"/>
          </a:p>
          <a:p>
            <a:r>
              <a:rPr lang="en-US" sz="1200" dirty="0"/>
              <a:t>After mask is created it can be renamed, the color can be adjusted, and the transparency by clicking on the color box next to the name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CE8F9A-54BF-614A-9229-199D728C7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4125" y="1144983"/>
            <a:ext cx="7477479" cy="550633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0D55435-0335-6540-88C3-1583CF8E3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037691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2B53DD3-E841-A046-B0EB-296AC59911E7}"/>
              </a:ext>
            </a:extLst>
          </p:cNvPr>
          <p:cNvGrpSpPr/>
          <p:nvPr/>
        </p:nvGrpSpPr>
        <p:grpSpPr>
          <a:xfrm>
            <a:off x="174712" y="797177"/>
            <a:ext cx="1479598" cy="954107"/>
            <a:chOff x="174712" y="797177"/>
            <a:chExt cx="1479598" cy="954107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8D2EE11-86A2-1247-A277-A490F8BBFDF4}"/>
                </a:ext>
              </a:extLst>
            </p:cNvPr>
            <p:cNvSpPr/>
            <p:nvPr/>
          </p:nvSpPr>
          <p:spPr>
            <a:xfrm>
              <a:off x="174712" y="797177"/>
              <a:ext cx="147959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/>
                <a:t>No data</a:t>
              </a:r>
            </a:p>
            <a:p>
              <a:endParaRPr lang="en-US" sz="1400" dirty="0"/>
            </a:p>
            <a:p>
              <a:endParaRPr lang="en-US" sz="1400" dirty="0"/>
            </a:p>
            <a:p>
              <a:endParaRPr lang="en-US" sz="1400" dirty="0"/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A5DAD30-FE41-2D4F-8F60-F8F44C9F67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80222" y="1206948"/>
              <a:ext cx="406400" cy="342900"/>
            </a:xfrm>
            <a:prstGeom prst="rect">
              <a:avLst/>
            </a:prstGeom>
          </p:spPr>
        </p:pic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068FDBC8-AA0D-E54B-B77B-BBD4392D1A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9797" y="3121473"/>
            <a:ext cx="5646861" cy="4133158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75876B67-726D-3942-984B-96D360F5C0A5}"/>
              </a:ext>
            </a:extLst>
          </p:cNvPr>
          <p:cNvGrpSpPr/>
          <p:nvPr/>
        </p:nvGrpSpPr>
        <p:grpSpPr>
          <a:xfrm>
            <a:off x="223592" y="1998089"/>
            <a:ext cx="1576972" cy="2246769"/>
            <a:chOff x="280221" y="1998089"/>
            <a:chExt cx="1576972" cy="224676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E467526-2E4A-024A-8DC5-83AF88E4A35D}"/>
                </a:ext>
              </a:extLst>
            </p:cNvPr>
            <p:cNvSpPr/>
            <p:nvPr/>
          </p:nvSpPr>
          <p:spPr>
            <a:xfrm>
              <a:off x="280221" y="1998089"/>
              <a:ext cx="1430718" cy="224676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/>
                <a:t>After masks are added there is still white space.</a:t>
              </a:r>
            </a:p>
            <a:p>
              <a:endParaRPr lang="en-US" sz="1400" dirty="0"/>
            </a:p>
            <a:p>
              <a:r>
                <a:rPr lang="en-US" sz="1400" dirty="0"/>
                <a:t>Can use no data </a:t>
              </a:r>
            </a:p>
            <a:p>
              <a:endParaRPr lang="en-US" sz="1400" dirty="0"/>
            </a:p>
            <a:p>
              <a:r>
                <a:rPr lang="en-US" sz="1400" dirty="0"/>
                <a:t>to check if the data is missing. Likely from a cloud. </a:t>
              </a:r>
            </a:p>
          </p:txBody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85BD8D2E-443E-A748-B02B-D8532260488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64685" y="2874669"/>
              <a:ext cx="292508" cy="246804"/>
            </a:xfrm>
            <a:prstGeom prst="rect">
              <a:avLst/>
            </a:prstGeom>
          </p:spPr>
        </p:pic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914EE5D4-1AD6-734A-9390-90B67CABFD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9797" y="695740"/>
            <a:ext cx="2337112" cy="233017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5E7077-2FDD-6F4F-BB57-CF144B368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008132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-25400" y="1309987"/>
            <a:ext cx="137385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To add color to data.</a:t>
            </a:r>
          </a:p>
          <a:p>
            <a:endParaRPr lang="en-US" sz="1400" dirty="0"/>
          </a:p>
          <a:p>
            <a:r>
              <a:rPr lang="en-US" sz="1400" dirty="0"/>
              <a:t>Click on Color manager.</a:t>
            </a:r>
          </a:p>
          <a:p>
            <a:endParaRPr lang="en-US" sz="1400" dirty="0"/>
          </a:p>
          <a:p>
            <a:r>
              <a:rPr lang="en-US" sz="1400" dirty="0"/>
              <a:t>Chose </a:t>
            </a:r>
            <a:r>
              <a:rPr lang="en-US" sz="1400" dirty="0" err="1"/>
              <a:t>colorbar</a:t>
            </a:r>
            <a:r>
              <a:rPr lang="en-US" sz="1400" dirty="0"/>
              <a:t> </a:t>
            </a:r>
          </a:p>
          <a:p>
            <a:endParaRPr lang="en-US" sz="1400" dirty="0"/>
          </a:p>
          <a:p>
            <a:r>
              <a:rPr lang="en-US" sz="1400" dirty="0"/>
              <a:t>Add just max and min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148C132-B1B0-7247-BC71-A1133F2BE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8750" y="1309987"/>
            <a:ext cx="1365458" cy="369995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9082" y="965335"/>
            <a:ext cx="6765543" cy="5733761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04616D1-0FAC-0F47-A6ED-F81159EEA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865867"/>
      </p:ext>
    </p:extLst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334" r="84857" b="951"/>
          <a:stretch/>
        </p:blipFill>
        <p:spPr>
          <a:xfrm>
            <a:off x="2144504" y="580916"/>
            <a:ext cx="1522530" cy="65896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43839"/>
            <a:ext cx="1944547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Color Manager</a:t>
            </a:r>
          </a:p>
          <a:p>
            <a:endParaRPr lang="en-US" sz="1600" dirty="0"/>
          </a:p>
          <a:p>
            <a:r>
              <a:rPr lang="en-US" sz="1600" dirty="0"/>
              <a:t>Pick a color bar</a:t>
            </a:r>
          </a:p>
          <a:p>
            <a:endParaRPr lang="en-US" sz="1600" dirty="0"/>
          </a:p>
          <a:p>
            <a:r>
              <a:rPr lang="en-US" sz="1600" dirty="0"/>
              <a:t>Colorblind compliant is an option</a:t>
            </a:r>
            <a:endParaRPr lang="en-US" sz="1200" dirty="0"/>
          </a:p>
          <a:p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6B7EEC-7720-9E4C-8349-E69DF5E976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2477" y="1354237"/>
            <a:ext cx="2533009" cy="41383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8F6E915-F904-F641-A339-B9AA2DA801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7466" y="1354237"/>
            <a:ext cx="2495906" cy="429008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4D1EB1E-57C5-4B4F-BFC8-31E474734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92164"/>
      </p:ext>
    </p:extLst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E958E0-611E-B740-A69D-82614937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D51A70-D3A9-2547-B0A2-EAB4E631DE74}"/>
              </a:ext>
            </a:extLst>
          </p:cNvPr>
          <p:cNvSpPr/>
          <p:nvPr/>
        </p:nvSpPr>
        <p:spPr>
          <a:xfrm>
            <a:off x="-25400" y="1309987"/>
            <a:ext cx="13738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Click Log 10,</a:t>
            </a:r>
          </a:p>
          <a:p>
            <a:r>
              <a:rPr lang="en-US" sz="1400" dirty="0"/>
              <a:t>If desired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148C132-B1B0-7247-BC71-A1133F2BE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8750" y="1309987"/>
            <a:ext cx="1365458" cy="369995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8700E89-09DE-604F-94C8-12AC3B6F8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600" y="1159675"/>
            <a:ext cx="6765543" cy="453428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04616D1-0FAC-0F47-A6ED-F81159EEA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204</a:t>
            </a:fld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A51EA65-EC60-F845-8857-7603716D495B}"/>
              </a:ext>
            </a:extLst>
          </p:cNvPr>
          <p:cNvSpPr/>
          <p:nvPr/>
        </p:nvSpPr>
        <p:spPr>
          <a:xfrm>
            <a:off x="3940233" y="1512916"/>
            <a:ext cx="515389" cy="428154"/>
          </a:xfrm>
          <a:prstGeom prst="ellipse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910284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COLOR BAR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848" b="23617"/>
          <a:stretch/>
        </p:blipFill>
        <p:spPr>
          <a:xfrm>
            <a:off x="1682180" y="973064"/>
            <a:ext cx="7851944" cy="570330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01479A4-2F0F-184D-B6CB-CAB0F292F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205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5660A1B-5328-4A45-B9A0-988ED42B2AB6}"/>
              </a:ext>
            </a:extLst>
          </p:cNvPr>
          <p:cNvGrpSpPr/>
          <p:nvPr/>
        </p:nvGrpSpPr>
        <p:grpSpPr>
          <a:xfrm>
            <a:off x="64294" y="1387024"/>
            <a:ext cx="1497559" cy="2462213"/>
            <a:chOff x="0" y="1593645"/>
            <a:chExt cx="1497989" cy="2462213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C81DD8C-CF0D-4C4F-BF6C-6F35D33ED2D0}"/>
                </a:ext>
              </a:extLst>
            </p:cNvPr>
            <p:cNvSpPr txBox="1"/>
            <p:nvPr/>
          </p:nvSpPr>
          <p:spPr>
            <a:xfrm>
              <a:off x="0" y="1593645"/>
              <a:ext cx="1497989" cy="24622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/>
                <a:t>Getting Color Bar to area of interest requires cropping</a:t>
              </a:r>
            </a:p>
            <a:p>
              <a:endParaRPr lang="en-US" sz="1400" dirty="0"/>
            </a:p>
            <a:p>
              <a:r>
                <a:rPr lang="en-US" sz="1400" dirty="0"/>
                <a:t>To crop</a:t>
              </a:r>
            </a:p>
            <a:p>
              <a:endParaRPr lang="en-US" sz="1400" dirty="0"/>
            </a:p>
            <a:p>
              <a:r>
                <a:rPr lang="en-US" sz="1400" dirty="0"/>
                <a:t>Zoom into the area of interest. The click on the crop icon</a:t>
              </a:r>
            </a:p>
            <a:p>
              <a:endParaRPr lang="en-US" sz="1400" dirty="0"/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3592D1FE-563D-D047-B419-16AC16DE2D0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06162" y="3594142"/>
              <a:ext cx="381000" cy="3683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89631066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AF44BA-B0CC-3D44-B480-E7C62C4BE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4456" y="1075701"/>
            <a:ext cx="7996744" cy="53217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C6106D-176F-2846-830F-B220F0AAC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206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4E9CBFA-9338-CE46-B68E-280F304E5671}"/>
              </a:ext>
            </a:extLst>
          </p:cNvPr>
          <p:cNvGrpSpPr/>
          <p:nvPr/>
        </p:nvGrpSpPr>
        <p:grpSpPr>
          <a:xfrm>
            <a:off x="0" y="1593645"/>
            <a:ext cx="1497989" cy="1785104"/>
            <a:chOff x="0" y="1593645"/>
            <a:chExt cx="1497989" cy="1785104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0" y="1593645"/>
              <a:ext cx="1497989" cy="17851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To crop</a:t>
              </a:r>
            </a:p>
            <a:p>
              <a:endParaRPr lang="en-US" sz="1600" dirty="0"/>
            </a:p>
            <a:p>
              <a:r>
                <a:rPr lang="en-US" sz="1600" dirty="0"/>
                <a:t>Zoom into the area of interest. The click on the crop icon</a:t>
              </a:r>
            </a:p>
            <a:p>
              <a:endParaRPr lang="en-US" sz="1400" dirty="0"/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6CB0FC5-C5B6-394B-8659-8D41000667E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76498" y="2959063"/>
              <a:ext cx="381000" cy="3683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39536916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5844" y="1100903"/>
            <a:ext cx="7878885" cy="54406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1" y="1593645"/>
            <a:ext cx="14859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The cropped area is created as a new file in file manager 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46B82F-6130-9840-9E9A-A1D68F6B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916873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Color Bar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8650" y="956753"/>
            <a:ext cx="6815899" cy="527487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C38D7B-7718-B540-9605-31F5FF91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208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8106760-CFB3-C54A-B566-E4FB3459C6AE}"/>
              </a:ext>
            </a:extLst>
          </p:cNvPr>
          <p:cNvGrpSpPr/>
          <p:nvPr/>
        </p:nvGrpSpPr>
        <p:grpSpPr>
          <a:xfrm>
            <a:off x="114300" y="1107869"/>
            <a:ext cx="2728913" cy="3754874"/>
            <a:chOff x="0" y="1593645"/>
            <a:chExt cx="2257425" cy="3754874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70652F-3121-3D42-8D7C-2FC06B2F62FF}"/>
                </a:ext>
              </a:extLst>
            </p:cNvPr>
            <p:cNvSpPr txBox="1"/>
            <p:nvPr/>
          </p:nvSpPr>
          <p:spPr>
            <a:xfrm>
              <a:off x="0" y="1593645"/>
              <a:ext cx="2257425" cy="37548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/>
                <a:t>Add color bar to cropped area.</a:t>
              </a:r>
            </a:p>
            <a:p>
              <a:endParaRPr lang="en-US" sz="1600" dirty="0"/>
            </a:p>
            <a:p>
              <a:r>
                <a:rPr lang="en-US" sz="1600" dirty="0"/>
                <a:t>Click on color bar icon</a:t>
              </a:r>
            </a:p>
            <a:p>
              <a:endParaRPr lang="en-US" sz="1600" dirty="0"/>
            </a:p>
            <a:p>
              <a:endParaRPr lang="en-US" sz="1600" dirty="0"/>
            </a:p>
            <a:p>
              <a:endParaRPr lang="en-US" sz="1600" dirty="0"/>
            </a:p>
            <a:p>
              <a:r>
                <a:rPr lang="en-US" sz="1600" dirty="0"/>
                <a:t>Edit properties</a:t>
              </a:r>
            </a:p>
            <a:p>
              <a:endParaRPr lang="en-US" sz="1600" dirty="0"/>
            </a:p>
            <a:p>
              <a:r>
                <a:rPr lang="en-US" sz="1600" dirty="0"/>
                <a:t>Enter point value for </a:t>
              </a:r>
              <a:r>
                <a:rPr lang="en-US" sz="1600" dirty="0" err="1"/>
                <a:t>colorbar</a:t>
              </a:r>
              <a:r>
                <a:rPr lang="en-US" sz="1600" dirty="0"/>
                <a:t> </a:t>
              </a:r>
            </a:p>
            <a:p>
              <a:endParaRPr lang="en-US" sz="1600" dirty="0"/>
            </a:p>
            <a:p>
              <a:r>
                <a:rPr lang="en-US" sz="1600" dirty="0"/>
                <a:t>Choose location of </a:t>
              </a:r>
              <a:r>
                <a:rPr lang="en-US" sz="1600" dirty="0" err="1"/>
                <a:t>colorbar</a:t>
              </a:r>
              <a:endParaRPr lang="en-US" sz="1600" dirty="0"/>
            </a:p>
            <a:p>
              <a:endParaRPr lang="en-US" sz="1600" dirty="0"/>
            </a:p>
            <a:p>
              <a:endParaRPr lang="en-US" sz="1600" dirty="0"/>
            </a:p>
            <a:p>
              <a:r>
                <a:rPr lang="en-US" sz="1600" dirty="0"/>
                <a:t>Click Create Layer</a:t>
              </a:r>
            </a:p>
            <a:p>
              <a:endParaRPr lang="en-US" sz="1400" dirty="0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209E407-50DA-C34B-8546-137F3F6A330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37255" y="2356826"/>
              <a:ext cx="429143" cy="5251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94148669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EC31D-D999-664D-889D-9F8C3E4DC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5911" y="1063324"/>
            <a:ext cx="8023821" cy="54251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0652F-3121-3D42-8D7C-2FC06B2F62FF}"/>
              </a:ext>
            </a:extLst>
          </p:cNvPr>
          <p:cNvSpPr txBox="1"/>
          <p:nvPr/>
        </p:nvSpPr>
        <p:spPr>
          <a:xfrm>
            <a:off x="0" y="1593645"/>
            <a:ext cx="168476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Now it appears on the image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Right Click on image to export image</a:t>
            </a:r>
          </a:p>
          <a:p>
            <a:endParaRPr lang="en-US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9FC8D6-C5ED-6745-9468-685C38F5F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209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386030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SAVE SESSION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EE8966-79CF-7D4A-B14E-E35EF4484923}"/>
              </a:ext>
            </a:extLst>
          </p:cNvPr>
          <p:cNvSpPr txBox="1"/>
          <p:nvPr/>
        </p:nvSpPr>
        <p:spPr>
          <a:xfrm>
            <a:off x="0" y="1434428"/>
            <a:ext cx="1639613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Session Save</a:t>
            </a:r>
          </a:p>
          <a:p>
            <a:endParaRPr lang="en-US" dirty="0"/>
          </a:p>
          <a:p>
            <a:r>
              <a:rPr lang="en-US" dirty="0"/>
              <a:t>Return to your work as you left it. </a:t>
            </a:r>
          </a:p>
          <a:p>
            <a:endParaRPr lang="en-US" dirty="0"/>
          </a:p>
          <a:p>
            <a:r>
              <a:rPr lang="en-US" dirty="0"/>
              <a:t>All files and windows will reopen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48DE582-0340-BA45-B38C-542479CC5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484E0-89A2-0343-B9DC-C1D9AA61A9E5}" type="slidenum">
              <a:rPr lang="en-US" smtClean="0"/>
              <a:pPr/>
              <a:t>210</a:t>
            </a:fld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9462948-01FF-4A4E-8752-B31C7329D9B2}"/>
              </a:ext>
            </a:extLst>
          </p:cNvPr>
          <p:cNvGrpSpPr/>
          <p:nvPr/>
        </p:nvGrpSpPr>
        <p:grpSpPr>
          <a:xfrm>
            <a:off x="1744717" y="988795"/>
            <a:ext cx="7777655" cy="5475068"/>
            <a:chOff x="1744717" y="988795"/>
            <a:chExt cx="7777655" cy="54750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10CB95D-6436-EC4D-A4B7-162C663A30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766" r="20087" b="8937"/>
            <a:stretch/>
          </p:blipFill>
          <p:spPr>
            <a:xfrm>
              <a:off x="1744717" y="988795"/>
              <a:ext cx="7777655" cy="5475068"/>
            </a:xfrm>
            <a:prstGeom prst="rect">
              <a:avLst/>
            </a:prstGeom>
          </p:spPr>
        </p:pic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6DD312D2-F26A-054C-8C73-2DE9770C196F}"/>
                </a:ext>
              </a:extLst>
            </p:cNvPr>
            <p:cNvSpPr/>
            <p:nvPr/>
          </p:nvSpPr>
          <p:spPr>
            <a:xfrm>
              <a:off x="1758163" y="2971801"/>
              <a:ext cx="2007013" cy="309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4013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46"/>
    </mc:Choice>
    <mc:Fallback xmlns="">
      <p:transition spd="slow" advTm="12646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6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0&quot;/&gt;&lt;lineCharCount val=&quot;37&quot;/&gt;&lt;lineCharCount val=&quot;34&quot;/&gt;&lt;lineCharCount val=&quot;37&quot;/&gt;&lt;lineCharCount val=&quot;11&quot;/&gt;&lt;lineCharCount val=&quot;1&quot;/&gt;&lt;lineCharCount val=&quot;27&quot;/&gt;&lt;lineCharCount val=&quot;25&quot;/&gt;&lt;lineCharCount val=&quot;37&quot;/&gt;&lt;lineCharCount val=&quot;31&quot;/&gt;&lt;lineCharCount val=&quot;16&quot;/&gt;&lt;/TableIndex&gt;&lt;/ShapeTextInfo&gt;"/>
  <p:tag name="HTML_SHAPEINFO" val="&lt;TextEffect&gt;&lt;Image&gt;&lt;filename val=&quot;C:\Users\jbrennan\AppData\Local\Temp\24\PR\data\asimages\{DDE5CBD9-5196-4F0A-8FC6-88212DB0D1AA}_1.png_crop.png&quot;/&gt;&lt;left val=&quot;72&quot;/&gt;&lt;top val=&quot;177&quot;/&gt;&lt;width val=&quot;256&quot;/&gt;&lt;height val=&quot;77&quot;/&gt;&lt;hasText val=&quot;1&quot;/&gt;&lt;paraId val=&quot;1&quot;/&gt;&lt;/Image&gt;&lt;Image&gt;&lt;filename val=&quot;C:\Users\jbrennan\AppData\Local\Temp\24\PR\data\asimages\{7A917CA1-6FE5-4E78-AD36-DB6314B3814D}_1.png_crop.png&quot;/&gt;&lt;left val=&quot;343&quot;/&gt;&lt;top val=&quot;395&quot;/&gt;&lt;width val=&quot;0&quot;/&gt;&lt;height val=&quot;0&quot;/&gt;&lt;hasText val=&quot;1&quot;/&gt;&lt;paraId val=&quot;2&quot;/&gt;&lt;/Image&gt;&lt;Image&gt;&lt;filename val=&quot;C:\Users\jbrennan\AppData\Local\Temp\24\PR\data\asimages\{CFD3A80B-035A-4907-954A-BAD7116B137A}_1.png_crop.png&quot;/&gt;&lt;left val=&quot;73&quot;/&gt;&lt;top val=&quot;286&quot;/&gt;&lt;width val=&quot;229&quot;/&gt;&lt;height val=&quot;15&quot;/&gt;&lt;hasText val=&quot;1&quot;/&gt;&lt;paraId val=&quot;3&quot;/&gt;&lt;/Image&gt;&lt;Image&gt;&lt;filename val=&quot;C:\Users\jbrennan\AppData\Local\Temp\24\PR\data\asimages\{A67CD81D-ED23-4839-BE44-C1D4BD09854D}_1.png_crop.png&quot;/&gt;&lt;left val=&quot;73&quot;/&gt;&lt;top val=&quot;307&quot;/&gt;&lt;width val=&quot;200&quot;/&gt;&lt;height val=&quot;15&quot;/&gt;&lt;hasText val=&quot;1&quot;/&gt;&lt;paraId val=&quot;4&quot;/&gt;&lt;/Image&gt;&lt;Image&gt;&lt;filename val=&quot;C:\Users\jbrennan\AppData\Local\Temp\24\PR\data\asimages\{DFEB7799-5D7D-4206-A68C-01073F98EC45}_1.png_crop.png&quot;/&gt;&lt;left val=&quot;73&quot;/&gt;&lt;top val=&quot;329&quot;/&gt;&lt;width val=&quot;260&quot;/&gt;&lt;height val=&quot;15&quot;/&gt;&lt;hasText val=&quot;1&quot;/&gt;&lt;paraId val=&quot;5&quot;/&gt;&lt;/Image&gt;&lt;Image&gt;&lt;filename val=&quot;C:\Users\jbrennan\AppData\Local\Temp\24\PR\data\asimages\{08ECEA52-5348-42D7-ABD7-4A69C6FD7D86}_1.png_crop.png&quot;/&gt;&lt;left val=&quot;73&quot;/&gt;&lt;top val=&quot;350&quot;/&gt;&lt;width val=&quot;236&quot;/&gt;&lt;height val=&quot;15&quot;/&gt;&lt;hasText val=&quot;1&quot;/&gt;&lt;paraId val=&quot;6&quot;/&gt;&lt;/Image&gt;&lt;Image&gt;&lt;filename val=&quot;C:\Users\jbrennan\AppData\Local\Temp\24\PR\data\asimages\{643AC511-857E-4B49-ADEF-DBB153BF989D}_1.png_crop.png&quot;/&gt;&lt;left val=&quot;73&quot;/&gt;&lt;top val=&quot;372&quot;/&gt;&lt;width val=&quot;146&quot;/&gt;&lt;height val=&quot;15&quot;/&gt;&lt;hasText val=&quot;1&quot;/&gt;&lt;paraId val=&quot;7&quot;/&gt;&lt;/Image&gt;&lt;/TextEffect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2&quot;/&gt;&lt;lineCharCount val=&quot;38&quot;/&gt;&lt;lineCharCount val=&quot;10&quot;/&gt;&lt;/TableIndex&gt;&lt;/ShapeTextInfo&gt;"/>
  <p:tag name="HTML_SHAPEINFO" val="&lt;ThreeDShapeInfo&gt;&lt;uuid val=&quot;&quot;/&gt;&lt;isInvalidForFieldText val=&quot;0&quot;/&gt;&lt;Image&gt;&lt;filename val=&quot;C:\Users\jbrennan\AppData\Local\Temp\24\PR\data\asimages\{64E1048D-C13E-4F5A-B0D2-87C713C532C1}_8.png&quot;/&gt;&lt;left val=&quot;48&quot;/&gt;&lt;top val=&quot;10&quot;/&gt;&lt;width val=&quot;681&quot;/&gt;&lt;height val=&quot;133&quot;/&gt;&lt;hasText val=&quot;1&quot;/&gt;&lt;/Image&gt;&lt;/ThreeDShapeInfo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&quot;/&gt;&lt;/TableIndex&gt;&lt;/ShapeTextInfo&gt;"/>
  <p:tag name="HTML_SHAPEINFO" val="&lt;ThreeDShapeInfo&gt;&lt;uuid val=&quot;&quot;/&gt;&lt;isInvalidForFieldText val=&quot;0&quot;/&gt;&lt;Image&gt;&lt;filename val=&quot;C:\Users\jbrennan\AppData\Local\Temp\24\PR\data\asimages\{95013F6C-938D-4052-A211-86FC56E95375}_8.png&quot;/&gt;&lt;left val=&quot;677&quot;/&gt;&lt;top val=&quot;500&quot;/&gt;&lt;width val=&quot;216&quot;/&gt;&lt;height val=&quot;29&quot;/&gt;&lt;hasText val=&quot;1&quot;/&gt;&lt;/Image&gt;&lt;/ThreeDShapeInfo&gt;"/>
</p:tagLst>
</file>

<file path=ppt/theme/theme1.xml><?xml version="1.0" encoding="utf-8"?>
<a:theme xmlns:a="http://schemas.openxmlformats.org/drawingml/2006/main" name="SeaDAS_Training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SeaDAS_Training.potx</Template>
  <TotalTime>70076</TotalTime>
  <Words>5162</Words>
  <Application>Microsoft Macintosh PowerPoint</Application>
  <PresentationFormat>Custom</PresentationFormat>
  <Paragraphs>1645</Paragraphs>
  <Slides>210</Slides>
  <Notes>4</Notes>
  <HiddenSlides>0</HiddenSlides>
  <MMClips>164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210</vt:i4>
      </vt:variant>
    </vt:vector>
  </HeadingPairs>
  <TitlesOfParts>
    <vt:vector size="217" baseType="lpstr">
      <vt:lpstr>Arial</vt:lpstr>
      <vt:lpstr>Calibri</vt:lpstr>
      <vt:lpstr>Courier</vt:lpstr>
      <vt:lpstr>Courier New</vt:lpstr>
      <vt:lpstr>Eurostile</vt:lpstr>
      <vt:lpstr>Wingdings</vt:lpstr>
      <vt:lpstr>SeaDAS_Training</vt:lpstr>
      <vt:lpstr>PowerPoint Presentation</vt:lpstr>
      <vt:lpstr>Outline</vt:lpstr>
      <vt:lpstr>Presentation Location of Walk Through Demos</vt:lpstr>
      <vt:lpstr>PowerPoint Presentation</vt:lpstr>
      <vt:lpstr>Reading Raw and Pre-Processed Satellite Data</vt:lpstr>
      <vt:lpstr>PowerPoint Presentation</vt:lpstr>
      <vt:lpstr>Some Key SeaDAS Capabilities</vt:lpstr>
      <vt:lpstr>CyAN Products: True Color and CI imagery</vt:lpstr>
      <vt:lpstr>CyAN Products: True Color and CI imagery</vt:lpstr>
      <vt:lpstr>Interpreting File Names</vt:lpstr>
      <vt:lpstr>Alaska Tiles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Math Band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Create mask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Grid Lines</vt:lpstr>
      <vt:lpstr>PowerPoint Presentation</vt:lpstr>
      <vt:lpstr>PowerPoint Presentation</vt:lpstr>
      <vt:lpstr>PowerPoint Presentation</vt:lpstr>
      <vt:lpstr>Export Image</vt:lpstr>
      <vt:lpstr>PowerPoint Presentation</vt:lpstr>
      <vt:lpstr>PowerPoint Presentation</vt:lpstr>
      <vt:lpstr>How to Navigation Controls</vt:lpstr>
      <vt:lpstr>PowerPoint Presentation</vt:lpstr>
      <vt:lpstr>PowerPoint Presentation</vt:lpstr>
      <vt:lpstr>How to Navigation Controls</vt:lpstr>
      <vt:lpstr>How to Navigation Controls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Import Pins</vt:lpstr>
      <vt:lpstr>PowerPoint Presentation</vt:lpstr>
      <vt:lpstr>PowerPoint Presentation</vt:lpstr>
      <vt:lpstr>Pixel Extraction</vt:lpstr>
      <vt:lpstr>Pixel Extraction</vt:lpstr>
      <vt:lpstr>Pixel Extraction</vt:lpstr>
      <vt:lpstr>Pixel Extraction</vt:lpstr>
      <vt:lpstr>Pixel Extraction</vt:lpstr>
      <vt:lpstr>Pixel Extraction</vt:lpstr>
      <vt:lpstr>Pixel Extraction</vt:lpstr>
      <vt:lpstr>Pixel Extraction from Directory</vt:lpstr>
      <vt:lpstr>Pixel Extraction</vt:lpstr>
      <vt:lpstr>Pixel Extraction</vt:lpstr>
      <vt:lpstr>Pixel Extraction</vt:lpstr>
      <vt:lpstr>Pixel Extraction</vt:lpstr>
      <vt:lpstr>Pixel Extraction</vt:lpstr>
      <vt:lpstr>Pixel Extraction</vt:lpstr>
      <vt:lpstr>Pixel Extraction</vt:lpstr>
      <vt:lpstr>Pixel Extraction</vt:lpstr>
      <vt:lpstr>Pixel Extraction</vt:lpstr>
      <vt:lpstr>Pixel Extraction</vt:lpstr>
      <vt:lpstr>PowerPoint Presentation</vt:lpstr>
      <vt:lpstr>PowerPoint Presentation</vt:lpstr>
      <vt:lpstr>Statistics</vt:lpstr>
      <vt:lpstr>Statistics</vt:lpstr>
      <vt:lpstr>Statistics</vt:lpstr>
      <vt:lpstr>PowerPoint Presentation</vt:lpstr>
      <vt:lpstr>PowerPoint Presentation</vt:lpstr>
      <vt:lpstr>Lake-level Statistics</vt:lpstr>
      <vt:lpstr>PowerPoint Presentation</vt:lpstr>
      <vt:lpstr>PowerPoint Presentation</vt:lpstr>
      <vt:lpstr>PowerPoint Presentation</vt:lpstr>
      <vt:lpstr>PowerPoint Presentation</vt:lpstr>
      <vt:lpstr>Mask Manager</vt:lpstr>
      <vt:lpstr>Individual Lake Stats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Import Field Data</vt:lpstr>
      <vt:lpstr>Import Field Data</vt:lpstr>
      <vt:lpstr>Import Field Data</vt:lpstr>
      <vt:lpstr>Import Field Data</vt:lpstr>
      <vt:lpstr>Import Field Data</vt:lpstr>
      <vt:lpstr>Import Field Data</vt:lpstr>
      <vt:lpstr>Import Field Data</vt:lpstr>
      <vt:lpstr>Correlative Plot</vt:lpstr>
      <vt:lpstr>Correlative Plot</vt:lpstr>
      <vt:lpstr>Correlative Plot</vt:lpstr>
      <vt:lpstr>Correlative Plot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MERGE TILES</vt:lpstr>
      <vt:lpstr>MERGE TILES</vt:lpstr>
      <vt:lpstr>MERGE TILES</vt:lpstr>
      <vt:lpstr>MERGE TILES</vt:lpstr>
      <vt:lpstr>MERGE TILES</vt:lpstr>
      <vt:lpstr>MERGE TILES</vt:lpstr>
      <vt:lpstr>MERGE TILES</vt:lpstr>
      <vt:lpstr>MERGE TILES</vt:lpstr>
      <vt:lpstr>Band math Review</vt:lpstr>
      <vt:lpstr>Transfer Masks</vt:lpstr>
      <vt:lpstr>PowerPoint Presentation</vt:lpstr>
      <vt:lpstr>PowerPoint Presentation</vt:lpstr>
      <vt:lpstr>PowerPoint Presentation</vt:lpstr>
      <vt:lpstr>Add Color Scale</vt:lpstr>
      <vt:lpstr>Crop Image</vt:lpstr>
      <vt:lpstr>PowerPoint Presentation</vt:lpstr>
      <vt:lpstr>Blue Marble</vt:lpstr>
      <vt:lpstr>Blue Marble</vt:lpstr>
      <vt:lpstr>Blue Marble</vt:lpstr>
      <vt:lpstr>Blue Marble</vt:lpstr>
      <vt:lpstr>Blue Marble</vt:lpstr>
      <vt:lpstr>Blue Marble</vt:lpstr>
      <vt:lpstr>Blue Marble</vt:lpstr>
      <vt:lpstr>Blue Marble</vt:lpstr>
      <vt:lpstr>Blue Marble</vt:lpstr>
      <vt:lpstr>Blue Marble</vt:lpstr>
      <vt:lpstr>User Support and Help</vt:lpstr>
      <vt:lpstr>User Support and Help</vt:lpstr>
      <vt:lpstr>User Support and Help</vt:lpstr>
      <vt:lpstr>User Support and Help</vt:lpstr>
      <vt:lpstr>User Support and Help</vt:lpstr>
      <vt:lpstr>User Support and Help</vt:lpstr>
      <vt:lpstr>User Support and Help</vt:lpstr>
      <vt:lpstr>User Support and Help</vt:lpstr>
      <vt:lpstr>User Support and Help</vt:lpstr>
      <vt:lpstr>PowerPoint Presentation</vt:lpstr>
      <vt:lpstr>Additional Info Slides</vt:lpstr>
      <vt:lpstr>The SeaDAS Ocean Color Product</vt:lpstr>
      <vt:lpstr>BEYOND GEOTIFFS</vt:lpstr>
      <vt:lpstr>BEYOND GEOTIFFS</vt:lpstr>
      <vt:lpstr>BEYOND GEOTIFFS</vt:lpstr>
      <vt:lpstr>BEYOND GEOTIFFS</vt:lpstr>
      <vt:lpstr>BEYOND GEOTIFFS</vt:lpstr>
      <vt:lpstr>BEYOND GEOTIFFS</vt:lpstr>
      <vt:lpstr>BEYOND GEOTIFFS</vt:lpstr>
      <vt:lpstr>BEYOND GEOTIFFS</vt:lpstr>
      <vt:lpstr>BEYOND GEOTIFFS</vt:lpstr>
      <vt:lpstr>BEYOND GEOTIFFS</vt:lpstr>
      <vt:lpstr>BEYOND GEOTIFFS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Interpreting File Names</vt:lpstr>
      <vt:lpstr>MERGE TILES</vt:lpstr>
      <vt:lpstr>MERGE TILES</vt:lpstr>
      <vt:lpstr>MERGE TILES</vt:lpstr>
      <vt:lpstr>MERGE TILES</vt:lpstr>
      <vt:lpstr>MERGE TILES</vt:lpstr>
      <vt:lpstr>MERGE TILES</vt:lpstr>
      <vt:lpstr>MERGE TILES</vt:lpstr>
      <vt:lpstr>MERGE TILES</vt:lpstr>
      <vt:lpstr>MERGE TILES</vt:lpstr>
      <vt:lpstr>MERGE TILES</vt:lpstr>
      <vt:lpstr>Band math Review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ADD COLOR BAR</vt:lpstr>
      <vt:lpstr>PowerPoint Presentation</vt:lpstr>
      <vt:lpstr>PowerPoint Presentation</vt:lpstr>
      <vt:lpstr>Add Color Bar</vt:lpstr>
      <vt:lpstr>PowerPoint Presentation</vt:lpstr>
      <vt:lpstr>SAVE SESSION</vt:lpstr>
    </vt:vector>
  </TitlesOfParts>
  <Manager/>
  <Company>NASA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SeaDAS Training Course</dc:title>
  <dc:subject/>
  <dc:creator>Daniel Knowles</dc:creator>
  <cp:keywords/>
  <dc:description/>
  <cp:lastModifiedBy>Seegers, Bridget N. (GSFC-616.0)[USRA]</cp:lastModifiedBy>
  <cp:revision>1985</cp:revision>
  <cp:lastPrinted>2018-05-21T20:02:24Z</cp:lastPrinted>
  <dcterms:created xsi:type="dcterms:W3CDTF">2014-10-20T20:15:55Z</dcterms:created>
  <dcterms:modified xsi:type="dcterms:W3CDTF">2020-09-28T14:24:05Z</dcterms:modified>
  <cp:category/>
</cp:coreProperties>
</file>