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1" r:id="rId2"/>
    <p:sldId id="379" r:id="rId3"/>
    <p:sldId id="372" r:id="rId4"/>
    <p:sldId id="343" r:id="rId5"/>
    <p:sldId id="339" r:id="rId6"/>
    <p:sldId id="280" r:id="rId7"/>
    <p:sldId id="278" r:id="rId8"/>
    <p:sldId id="377" r:id="rId9"/>
    <p:sldId id="375" r:id="rId10"/>
    <p:sldId id="267" r:id="rId11"/>
    <p:sldId id="282" r:id="rId12"/>
    <p:sldId id="285" r:id="rId13"/>
    <p:sldId id="288" r:id="rId14"/>
    <p:sldId id="336" r:id="rId15"/>
    <p:sldId id="356" r:id="rId16"/>
    <p:sldId id="269" r:id="rId17"/>
    <p:sldId id="359" r:id="rId18"/>
    <p:sldId id="378" r:id="rId19"/>
    <p:sldId id="301" r:id="rId20"/>
    <p:sldId id="352" r:id="rId21"/>
    <p:sldId id="371" r:id="rId22"/>
    <p:sldId id="370" r:id="rId23"/>
    <p:sldId id="380" r:id="rId24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9966FF"/>
    <a:srgbClr val="996633"/>
    <a:srgbClr val="FFCC00"/>
    <a:srgbClr val="0000FF"/>
    <a:srgbClr val="66FF66"/>
    <a:srgbClr val="006666"/>
    <a:srgbClr val="00FFFF"/>
    <a:srgbClr val="FF66FF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69706" autoAdjust="0"/>
  </p:normalViewPr>
  <p:slideViewPr>
    <p:cSldViewPr snapToGrid="0">
      <p:cViewPr varScale="1">
        <p:scale>
          <a:sx n="80" d="100"/>
          <a:sy n="80" d="100"/>
        </p:scale>
        <p:origin x="1230" y="9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0F53CAE-B5A8-4C8B-BEF7-8CF19624BD9B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F2C8CE9-4885-47D9-A360-69972E179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I’m just the spokesman for a huge and amazing</a:t>
            </a:r>
            <a:r>
              <a:rPr lang="en-US" baseline="0" dirty="0" smtClean="0"/>
              <a:t> team!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37 primary team</a:t>
            </a:r>
            <a:r>
              <a:rPr lang="en-US" baseline="0" dirty="0" smtClean="0"/>
              <a:t> members added post-selection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C8CE9-4885-47D9-A360-69972E1796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16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 smtClean="0"/>
              <a:t>Remember to explain</a:t>
            </a:r>
            <a:r>
              <a:rPr lang="en-US" b="1" baseline="0" dirty="0" smtClean="0"/>
              <a:t> what the colors mean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no flights during NAAMES 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baseline="0" dirty="0" smtClean="0">
                <a:solidFill>
                  <a:srgbClr val="FF0000"/>
                </a:solidFill>
              </a:rPr>
              <a:t>on stations, we conducted pattern shown on chart 21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0" baseline="0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DE73A-221F-8147-AD5A-A209191903F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490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C-130 flights were important for gaining broader scale</a:t>
            </a:r>
            <a:r>
              <a:rPr lang="en-US" baseline="0" dirty="0" smtClean="0"/>
              <a:t> context for ship based measurements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When at station, the aircraft flight pattern collected measurements along a ‘z pattern’ to understand both horizontal and vertical variability in properties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DE73A-221F-8147-AD5A-A209191903F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681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NAAMES</a:t>
            </a:r>
            <a:r>
              <a:rPr lang="en-US" baseline="0" dirty="0" smtClean="0"/>
              <a:t> deployment flexibility allowed us to respond to unique and unforeseen events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During NAAMES 2, a large storm passed between stations 3 &amp; 4 and mixed the water column to &gt;200 meters, which was followed by 4 days of calm conditions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This allowed us to witness first hand a ‘disturbance – recovery’ event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We stayed on station for 4 days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Documented a thorough predator-prey uncoupling and tempo of recoupling, observed a bloom in phytoplankton, measured associated changes in in community composition and carbon cycling through the food web, and witnessed the relationship between blooming and subsequent seawater DMS levels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NAAMES 3 was targeting the declining phase of the annual cycle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 satellite image became available near the end of the primary transit (we were heading north this time) that indicated a large stock of phytoplankton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Assuming this was a dying population, we set up station 6 to target this event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We extended the duration of Station 6 and flew upwind transits to sample the air moving toward the station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DE73A-221F-8147-AD5A-A209191903F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77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C8CE9-4885-47D9-A360-69972E17968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16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C8CE9-4885-47D9-A360-69972E17968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7091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C8CE9-4885-47D9-A360-69972E17968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616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C8CE9-4885-47D9-A360-69972E1796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238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 major uncertainty</a:t>
            </a:r>
            <a:r>
              <a:rPr lang="en-US" baseline="0" dirty="0" smtClean="0"/>
              <a:t> in climate predictions is the influence of aerosols on clouds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For a given humidity, a higher concentration of aerosols will result in smaller cloud droplets, brighter clouds, and greater albedo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In remote marine systems, aerosol loads can be vanishingly small, resulting in with more absorbing clouds with larger droplet sizes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 central objective for NAAMES was to provide new insight on the link between in-water aerosol precursors, air-sea transfer, primary and secondary aerosols, and clouds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C8CE9-4885-47D9-A360-69972E1796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16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NAAMES focused on the western subarctic Atlantic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timing of key events in the annual</a:t>
            </a:r>
            <a:r>
              <a:rPr lang="en-US" baseline="0" dirty="0" smtClean="0"/>
              <a:t> plankton cycle differs from North to South along the primary transect of the NAAMES study region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This allowed NAAMES to capture the equivalent of 2 months of ecosystem states within a 14 day window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observational objective was to sample roughly an equivalent annual cycle of ecosystem and aerosol states, not to follow a specific annual cycle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This gave a lot of flexibility in terms of the order of field campaigns and the direction the study region was occupied.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4 target events for NAAMES are based on the annual cycle in phytoplankton accumulation rates, as observed from space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Two events correspond to ‘transitions’ and two correspond to prolonged increasing and decreasing biomass phases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C8CE9-4885-47D9-A360-69972E1796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69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C8CE9-4885-47D9-A360-69972E1796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49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C8CE9-4885-47D9-A360-69972E1796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658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DE73A-221F-8147-AD5A-A209191903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92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Cruise tracks plotted on top of sea level anomaly – provides a sense of the physical dynamics of the region.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NAAMES deployment plan was very flexible and </a:t>
            </a:r>
            <a:r>
              <a:rPr lang="en-US" dirty="0"/>
              <a:t>stations were targeted to eddy and non-eddy water masses</a:t>
            </a:r>
            <a:r>
              <a:rPr lang="en-US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NAAMES was a logistically ambitious mission, with field campaign planned for periods when weather conditions in the subarctic Atlantic can be extremely inhospitable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Only during NAAMES 4 did the northern extent of the primary science transect get shorted due to weather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DE73A-221F-8147-AD5A-A209191903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31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Remember to explain</a:t>
            </a:r>
            <a:r>
              <a:rPr lang="en-US" b="1" baseline="0" dirty="0" smtClean="0"/>
              <a:t> what the colors mean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Bio-optical</a:t>
            </a:r>
            <a:r>
              <a:rPr lang="en-US" baseline="0" dirty="0" smtClean="0"/>
              <a:t> floats were deployed during NAAMES 1 – 3, targeting retentive eddies as much as possible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Floats not only provided longer term context, but also were targets for subsequent cruise stations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Stars show float deployment sites.  Stars that are not on a black circle station were deployed during a previous cruise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DE73A-221F-8147-AD5A-A209191903F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331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3791" cy="13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11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54B2D-86F0-0C4C-B95F-D442A280E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E9EFC0-7D47-514B-9C09-3BAEFF7FD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3D17A-8B6C-F942-B09A-247F6FBFB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B6665-9B7E-8D40-B832-4A7154CB21A1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3D0CF-0C9F-724E-B1FC-6752C661A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B0CBF-1FED-4342-BCE5-198171BF5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BC5D-E2B4-4C40-998D-18F1443B1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06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292F23-4A71-5E46-BFB4-C0E41F7CE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B6665-9B7E-8D40-B832-4A7154CB21A1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A9DC2C-D46B-5B4B-94C5-B099481BE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BB345-A2CB-404D-B365-E1F26AD36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BC5D-E2B4-4C40-998D-18F1443B1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676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3791" cy="13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9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://www.google.com/url?sa=i&amp;rct=j&amp;q=&amp;esrc=s&amp;frm=1&amp;source=images&amp;cd=&amp;cad=rja&amp;docid=eOpiLPT9TAWjPM&amp;tbnid=uDYF5lBLnWpx8M:&amp;ved=0CAUQjRw&amp;url=http://www.dailykos.com/story/2012/12/17/1171260/-What-if-I-told-you&amp;ei=d0ppUomXJsbJiwKO3YHoDA&amp;bvm=bv.55123115,d.cGE&amp;psig=AFQjCNHXs4XxgKsTlJZzVPiFV6bT_Q2AmQ&amp;ust=1382718406906050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7.jpeg"/><Relationship Id="rId9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openxmlformats.org/officeDocument/2006/relationships/hyperlink" Target="http://www.google.com/url?sa=i&amp;rct=j&amp;q=&amp;esrc=s&amp;source=images&amp;cd=&amp;cad=rja&amp;uact=8&amp;ved=0CAcQjRw&amp;url=http://www.wired.com/2008/02/us-may-shoot-do/&amp;ei=iueWVdvnF5TsoASLgqzwCQ&amp;bvm=bv.96952980,d.cGU&amp;psig=AFQjCNGHEkud5K0nZtKQRf0_QKfZ_vLaWQ&amp;ust=143603942496235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hyperlink" Target="http://www.google.com/url?sa=i&amp;rct=j&amp;q=&amp;esrc=s&amp;frm=1&amp;source=images&amp;cd=&amp;cad=rja&amp;docid=eOpiLPT9TAWjPM&amp;tbnid=uDYF5lBLnWpx8M:&amp;ved=0CAUQjRw&amp;url=http://www.dailykos.com/story/2012/12/17/1171260/-What-if-I-told-you&amp;ei=d0ppUomXJsbJiwKO3YHoDA&amp;bvm=bv.55123115,d.cGE&amp;psig=AFQjCNHXs4XxgKsTlJZzVPiFV6bT_Q2AmQ&amp;ust=1382718406906050" TargetMode="Externa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5131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D342D9-B3DF-234B-A512-294F011342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45" b="1"/>
          <a:stretch/>
        </p:blipFill>
        <p:spPr>
          <a:xfrm>
            <a:off x="2874275" y="938139"/>
            <a:ext cx="6443450" cy="49817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5552" y="6354707"/>
            <a:ext cx="5336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Presented by Michael Behrenfeld, Oregon State University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0162" y="2567226"/>
            <a:ext cx="8891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Deployments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7818" y="0"/>
            <a:ext cx="11984182" cy="13300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30BE39-693B-DE47-B1F9-608A96070407}"/>
              </a:ext>
            </a:extLst>
          </p:cNvPr>
          <p:cNvSpPr/>
          <p:nvPr/>
        </p:nvSpPr>
        <p:spPr>
          <a:xfrm>
            <a:off x="1" y="0"/>
            <a:ext cx="21398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Campaigns</a:t>
            </a:r>
          </a:p>
          <a:p>
            <a:pPr algn="ctr"/>
            <a:endParaRPr lang="en-US" sz="3200" dirty="0"/>
          </a:p>
        </p:txBody>
      </p:sp>
      <p:pic>
        <p:nvPicPr>
          <p:cNvPr id="25" name="Picture 120" descr="http://www.whoi.edu/cms/images/mediarelations/Atlantis_750_19069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7" y="47902"/>
            <a:ext cx="1996612" cy="173308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5C19FF-0734-A14A-B49B-BBA848FF8DBA}"/>
              </a:ext>
            </a:extLst>
          </p:cNvPr>
          <p:cNvSpPr txBox="1"/>
          <p:nvPr/>
        </p:nvSpPr>
        <p:spPr>
          <a:xfrm>
            <a:off x="10704962" y="15963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F77BC3-3B4D-B849-9122-EBF8312E1BB0}"/>
              </a:ext>
            </a:extLst>
          </p:cNvPr>
          <p:cNvSpPr/>
          <p:nvPr/>
        </p:nvSpPr>
        <p:spPr>
          <a:xfrm>
            <a:off x="3093396" y="1596325"/>
            <a:ext cx="223736" cy="261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304328-71E7-9140-B12F-CBECAEA8B9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7263" b="55556"/>
          <a:stretch/>
        </p:blipFill>
        <p:spPr>
          <a:xfrm>
            <a:off x="3317132" y="0"/>
            <a:ext cx="3449428" cy="304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C987BA-0399-914B-B517-6DFF60A522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7384" b="55556"/>
          <a:stretch/>
        </p:blipFill>
        <p:spPr>
          <a:xfrm>
            <a:off x="8268912" y="0"/>
            <a:ext cx="3455642" cy="304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CF2624-7D3B-AA4A-BF99-A16B12E42A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7260" b="44466"/>
          <a:stretch/>
        </p:blipFill>
        <p:spPr>
          <a:xfrm>
            <a:off x="3317132" y="3048000"/>
            <a:ext cx="3428588" cy="38085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537ED2-8C31-7745-AEA1-70CAFFA56D5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7243" b="44488"/>
          <a:stretch/>
        </p:blipFill>
        <p:spPr>
          <a:xfrm>
            <a:off x="8313936" y="3048000"/>
            <a:ext cx="3449428" cy="380704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345663" y="662476"/>
            <a:ext cx="325924" cy="36933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296483" y="610137"/>
            <a:ext cx="325924" cy="36933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345663" y="3662647"/>
            <a:ext cx="325924" cy="36933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9278375" y="3724686"/>
            <a:ext cx="325924" cy="36933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B510909-EB93-234B-B630-22E9A1EB4106}"/>
              </a:ext>
            </a:extLst>
          </p:cNvPr>
          <p:cNvSpPr/>
          <p:nvPr/>
        </p:nvSpPr>
        <p:spPr>
          <a:xfrm>
            <a:off x="2211521" y="223428"/>
            <a:ext cx="1513737" cy="3657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NAAMES 1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B510909-EB93-234B-B630-22E9A1EB4106}"/>
              </a:ext>
            </a:extLst>
          </p:cNvPr>
          <p:cNvSpPr/>
          <p:nvPr/>
        </p:nvSpPr>
        <p:spPr>
          <a:xfrm>
            <a:off x="7160049" y="3296841"/>
            <a:ext cx="1513737" cy="3657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NAAMES 4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B510909-EB93-234B-B630-22E9A1EB4106}"/>
              </a:ext>
            </a:extLst>
          </p:cNvPr>
          <p:cNvSpPr/>
          <p:nvPr/>
        </p:nvSpPr>
        <p:spPr>
          <a:xfrm>
            <a:off x="2212504" y="3296841"/>
            <a:ext cx="1513737" cy="3657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NAAMES 3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B510909-EB93-234B-B630-22E9A1EB4106}"/>
              </a:ext>
            </a:extLst>
          </p:cNvPr>
          <p:cNvSpPr/>
          <p:nvPr/>
        </p:nvSpPr>
        <p:spPr>
          <a:xfrm>
            <a:off x="7151344" y="227781"/>
            <a:ext cx="1513737" cy="3657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NAAMES 2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3049" y="5950704"/>
            <a:ext cx="1891277" cy="562196"/>
          </a:xfrm>
          <a:prstGeom prst="roundRect">
            <a:avLst>
              <a:gd name="adj" fmla="val 2701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 = anticyclone</a:t>
            </a:r>
          </a:p>
          <a:p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blue/purple = cyclone</a:t>
            </a:r>
          </a:p>
        </p:txBody>
      </p:sp>
    </p:spTree>
    <p:extLst>
      <p:ext uri="{BB962C8B-B14F-4D97-AF65-F5344CB8AC3E}">
        <p14:creationId xmlns:p14="http://schemas.microsoft.com/office/powerpoint/2010/main" val="352630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07818" y="0"/>
            <a:ext cx="11984182" cy="13300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30BE39-693B-DE47-B1F9-608A96070407}"/>
              </a:ext>
            </a:extLst>
          </p:cNvPr>
          <p:cNvSpPr/>
          <p:nvPr/>
        </p:nvSpPr>
        <p:spPr>
          <a:xfrm>
            <a:off x="1" y="0"/>
            <a:ext cx="21398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Campaigns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</p:txBody>
      </p:sp>
      <p:pic>
        <p:nvPicPr>
          <p:cNvPr id="17" name="irc_mi" descr="http://s3.amazonaws.com/dk-production/images/12923/large/4e85.jpg?1355784077">
            <a:hlinkClick r:id="rId3"/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01" y="77269"/>
            <a:ext cx="1971176" cy="173308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" t="12088" r="7983" b="14560"/>
          <a:stretch/>
        </p:blipFill>
        <p:spPr>
          <a:xfrm>
            <a:off x="3312614" y="210480"/>
            <a:ext cx="3796827" cy="30813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" t="12604" r="8163" b="14319"/>
          <a:stretch/>
        </p:blipFill>
        <p:spPr>
          <a:xfrm>
            <a:off x="8095057" y="220175"/>
            <a:ext cx="3796826" cy="30697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" t="12604" r="8388" b="14319"/>
          <a:stretch/>
        </p:blipFill>
        <p:spPr>
          <a:xfrm>
            <a:off x="3321096" y="3544131"/>
            <a:ext cx="3762205" cy="30697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" t="12912" r="8582" b="14011"/>
          <a:stretch/>
        </p:blipFill>
        <p:spPr>
          <a:xfrm>
            <a:off x="8108766" y="3538934"/>
            <a:ext cx="3750665" cy="3069775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B510909-EB93-234B-B630-22E9A1EB4106}"/>
              </a:ext>
            </a:extLst>
          </p:cNvPr>
          <p:cNvSpPr/>
          <p:nvPr/>
        </p:nvSpPr>
        <p:spPr>
          <a:xfrm>
            <a:off x="2262303" y="223428"/>
            <a:ext cx="1462956" cy="3657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NAAMES 1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B510909-EB93-234B-B630-22E9A1EB4106}"/>
              </a:ext>
            </a:extLst>
          </p:cNvPr>
          <p:cNvSpPr/>
          <p:nvPr/>
        </p:nvSpPr>
        <p:spPr>
          <a:xfrm>
            <a:off x="7037388" y="3543979"/>
            <a:ext cx="1462956" cy="3657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NAAMES 4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B510909-EB93-234B-B630-22E9A1EB4106}"/>
              </a:ext>
            </a:extLst>
          </p:cNvPr>
          <p:cNvSpPr/>
          <p:nvPr/>
        </p:nvSpPr>
        <p:spPr>
          <a:xfrm>
            <a:off x="2263286" y="3543979"/>
            <a:ext cx="1462956" cy="3657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NAAMES 3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DB510909-EB93-234B-B630-22E9A1EB4106}"/>
              </a:ext>
            </a:extLst>
          </p:cNvPr>
          <p:cNvSpPr/>
          <p:nvPr/>
        </p:nvSpPr>
        <p:spPr>
          <a:xfrm>
            <a:off x="7028683" y="227781"/>
            <a:ext cx="1462956" cy="3657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NAAMES 2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252232"/>
              </p:ext>
            </p:extLst>
          </p:nvPr>
        </p:nvGraphicFramePr>
        <p:xfrm>
          <a:off x="44241" y="4459986"/>
          <a:ext cx="2028399" cy="23233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5464">
                  <a:extLst>
                    <a:ext uri="{9D8B030D-6E8A-4147-A177-3AD203B41FA5}">
                      <a16:colId xmlns:a16="http://schemas.microsoft.com/office/drawing/2014/main" val="961297700"/>
                    </a:ext>
                  </a:extLst>
                </a:gridCol>
                <a:gridCol w="802935">
                  <a:extLst>
                    <a:ext uri="{9D8B030D-6E8A-4147-A177-3AD203B41FA5}">
                      <a16:colId xmlns:a16="http://schemas.microsoft.com/office/drawing/2014/main" val="3843058509"/>
                    </a:ext>
                  </a:extLst>
                </a:gridCol>
              </a:tblGrid>
              <a:tr h="33190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stations</a:t>
                      </a: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696345"/>
                  </a:ext>
                </a:extLst>
              </a:tr>
              <a:tr h="33190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cyclone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902125"/>
                  </a:ext>
                </a:extLst>
              </a:tr>
              <a:tr h="33190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anticyclone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830885"/>
                  </a:ext>
                </a:extLst>
              </a:tr>
              <a:tr h="33190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outside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883213"/>
                  </a:ext>
                </a:extLst>
              </a:tr>
              <a:tr h="33190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station w/float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575690"/>
                  </a:ext>
                </a:extLst>
              </a:tr>
              <a:tr h="33190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Transect data</a:t>
                      </a: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30K km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052296"/>
                  </a:ext>
                </a:extLst>
              </a:tr>
              <a:tr h="33190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DAAC data</a:t>
                      </a: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GB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450307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6021" y="4117414"/>
            <a:ext cx="2029968" cy="338554"/>
          </a:xfrm>
          <a:prstGeom prst="rect">
            <a:avLst/>
          </a:prstGeom>
          <a:solidFill>
            <a:schemeClr val="accent4">
              <a:lumMod val="5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Ship Summary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80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07818" y="0"/>
            <a:ext cx="11984182" cy="13300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15368" r="8532" b="14577"/>
          <a:stretch/>
        </p:blipFill>
        <p:spPr>
          <a:xfrm>
            <a:off x="2970489" y="371214"/>
            <a:ext cx="3714325" cy="29973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" t="15660" r="8242" b="14286"/>
          <a:stretch/>
        </p:blipFill>
        <p:spPr>
          <a:xfrm>
            <a:off x="7687143" y="377730"/>
            <a:ext cx="3737834" cy="29973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" t="15918" r="8534" b="14302"/>
          <a:stretch/>
        </p:blipFill>
        <p:spPr>
          <a:xfrm>
            <a:off x="2958358" y="3682730"/>
            <a:ext cx="3714325" cy="298556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930BE39-693B-DE47-B1F9-608A96070407}"/>
              </a:ext>
            </a:extLst>
          </p:cNvPr>
          <p:cNvSpPr/>
          <p:nvPr/>
        </p:nvSpPr>
        <p:spPr>
          <a:xfrm>
            <a:off x="1" y="0"/>
            <a:ext cx="21398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Campaigns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endParaRPr lang="en-US" sz="3200" dirty="0"/>
          </a:p>
        </p:txBody>
      </p:sp>
      <p:pic>
        <p:nvPicPr>
          <p:cNvPr id="17" name="Picture 1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4" y="51593"/>
            <a:ext cx="2030381" cy="1733089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FAA26D3D-D897-4be2-8F04-BA451C77F1D7}">
              <ma14:placeholderFlag xmlns:lc="http://schemas.openxmlformats.org/drawingml/2006/lockedCanvas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B510909-EB93-234B-B630-22E9A1EB4106}"/>
              </a:ext>
            </a:extLst>
          </p:cNvPr>
          <p:cNvSpPr/>
          <p:nvPr/>
        </p:nvSpPr>
        <p:spPr>
          <a:xfrm>
            <a:off x="2215909" y="223428"/>
            <a:ext cx="1433149" cy="3657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NAAMES 1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B510909-EB93-234B-B630-22E9A1EB4106}"/>
              </a:ext>
            </a:extLst>
          </p:cNvPr>
          <p:cNvSpPr/>
          <p:nvPr/>
        </p:nvSpPr>
        <p:spPr>
          <a:xfrm>
            <a:off x="2216892" y="3519266"/>
            <a:ext cx="1433149" cy="3657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NAAMES 3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B510909-EB93-234B-B630-22E9A1EB4106}"/>
              </a:ext>
            </a:extLst>
          </p:cNvPr>
          <p:cNvSpPr/>
          <p:nvPr/>
        </p:nvSpPr>
        <p:spPr>
          <a:xfrm>
            <a:off x="6932862" y="227781"/>
            <a:ext cx="1433149" cy="3657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NAAMES 2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622981"/>
              </p:ext>
            </p:extLst>
          </p:nvPr>
        </p:nvGraphicFramePr>
        <p:xfrm>
          <a:off x="6797042" y="3600380"/>
          <a:ext cx="5283221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598">
                  <a:extLst>
                    <a:ext uri="{9D8B030D-6E8A-4147-A177-3AD203B41FA5}">
                      <a16:colId xmlns:a16="http://schemas.microsoft.com/office/drawing/2014/main" val="3338444149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950798220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1751576681"/>
                    </a:ext>
                  </a:extLst>
                </a:gridCol>
                <a:gridCol w="792480">
                  <a:extLst>
                    <a:ext uri="{9D8B030D-6E8A-4147-A177-3AD203B41FA5}">
                      <a16:colId xmlns:a16="http://schemas.microsoft.com/office/drawing/2014/main" val="3374561156"/>
                    </a:ext>
                  </a:extLst>
                </a:gridCol>
                <a:gridCol w="741703">
                  <a:extLst>
                    <a:ext uri="{9D8B030D-6E8A-4147-A177-3AD203B41FA5}">
                      <a16:colId xmlns:a16="http://schemas.microsoft.com/office/drawing/2014/main" val="1043019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Statistic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NAAMES 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NAAMES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NAAMES 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615571"/>
                  </a:ext>
                </a:extLst>
              </a:tr>
              <a:tr h="265796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Flights</a:t>
                      </a: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9062314"/>
                  </a:ext>
                </a:extLst>
              </a:tr>
              <a:tr h="265796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Flight Hours</a:t>
                      </a: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6336975"/>
                  </a:ext>
                </a:extLst>
              </a:tr>
              <a:tr h="265796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 Distance (nm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82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11,814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26,330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24,317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62,461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1189594"/>
                  </a:ext>
                </a:extLst>
              </a:tr>
              <a:tr h="265796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</a:t>
                      </a:r>
                      <a:r>
                        <a:rPr lang="en-US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Station Visits</a:t>
                      </a: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55505"/>
                  </a:ext>
                </a:extLst>
              </a:tr>
              <a:tr h="265796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Float Over-flights</a:t>
                      </a: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6628443"/>
                  </a:ext>
                </a:extLst>
              </a:tr>
              <a:tr h="265796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CALIPSO Under-flights</a:t>
                      </a: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737564"/>
                  </a:ext>
                </a:extLst>
              </a:tr>
              <a:tr h="265796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Flight </a:t>
                      </a:r>
                      <a:r>
                        <a:rPr lang="en-US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 (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GB)</a:t>
                      </a:r>
                    </a:p>
                  </a:txBody>
                  <a:tcPr marL="182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5793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641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07818" y="0"/>
            <a:ext cx="11984182" cy="13300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30BE39-693B-DE47-B1F9-608A96070407}"/>
              </a:ext>
            </a:extLst>
          </p:cNvPr>
          <p:cNvSpPr/>
          <p:nvPr/>
        </p:nvSpPr>
        <p:spPr>
          <a:xfrm>
            <a:off x="1" y="0"/>
            <a:ext cx="21398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Campaigns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endParaRPr lang="en-US" sz="3200" dirty="0"/>
          </a:p>
        </p:txBody>
      </p:sp>
      <p:pic>
        <p:nvPicPr>
          <p:cNvPr id="17" name="Picture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4" y="51593"/>
            <a:ext cx="2030381" cy="1733089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FAA26D3D-D897-4be2-8F04-BA451C77F1D7}">
              <ma14:placeholderFlag xmlns:lc="http://schemas.openxmlformats.org/drawingml/2006/lockedCanvas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59"/>
          <a:stretch/>
        </p:blipFill>
        <p:spPr>
          <a:xfrm>
            <a:off x="2136743" y="1"/>
            <a:ext cx="10029858" cy="68580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33034" y="6185118"/>
            <a:ext cx="5033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Station Flight Modules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64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07818" y="0"/>
            <a:ext cx="11984182" cy="13300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30BE39-693B-DE47-B1F9-608A96070407}"/>
              </a:ext>
            </a:extLst>
          </p:cNvPr>
          <p:cNvSpPr/>
          <p:nvPr/>
        </p:nvSpPr>
        <p:spPr>
          <a:xfrm>
            <a:off x="1" y="0"/>
            <a:ext cx="21398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Campaigns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endParaRPr lang="en-US" sz="3200" dirty="0"/>
          </a:p>
        </p:txBody>
      </p:sp>
      <p:pic>
        <p:nvPicPr>
          <p:cNvPr id="17" name="Picture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8" y="5071268"/>
            <a:ext cx="2030381" cy="1733089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FAA26D3D-D897-4be2-8F04-BA451C77F1D7}">
              <ma14:placeholderFlag xmlns:lc="http://schemas.openxmlformats.org/drawingml/2006/lockedCanvas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pic>
        <p:nvPicPr>
          <p:cNvPr id="8" name="Picture 120" descr="http://www.whoi.edu/cms/images/mediarelations/Atlantis_750_19069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7" y="47902"/>
            <a:ext cx="1996612" cy="173308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554382" y="90169"/>
            <a:ext cx="5033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 Responses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1599027" y="1946600"/>
            <a:ext cx="1873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NAAMES 2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335628" y="3531295"/>
            <a:ext cx="8839431" cy="3273062"/>
            <a:chOff x="2335628" y="3531295"/>
            <a:chExt cx="8839431" cy="327306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56841" y="3531295"/>
              <a:ext cx="3596276" cy="327306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16200000">
              <a:off x="1599026" y="4710854"/>
              <a:ext cx="18733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NAAMES 3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9057" y="3835663"/>
              <a:ext cx="4006002" cy="247121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4906" y="5319286"/>
              <a:ext cx="385020" cy="15332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rot="16200000">
              <a:off x="6694331" y="4788563"/>
              <a:ext cx="7536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latitude</a:t>
              </a:r>
              <a:endParaRPr lang="en-US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001125" y="6242263"/>
              <a:ext cx="8819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longitude</a:t>
              </a:r>
              <a:endParaRPr lang="en-US" sz="1400" dirty="0"/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512" y="905271"/>
            <a:ext cx="4279474" cy="28260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238" y="1047246"/>
            <a:ext cx="3438190" cy="23531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1850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9777" y="2567226"/>
            <a:ext cx="5192447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Scientific Outcomes</a:t>
            </a:r>
          </a:p>
          <a:p>
            <a:pPr algn="ctr">
              <a:spcAft>
                <a:spcPts val="1200"/>
              </a:spcAft>
            </a:pP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67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65332" y="1856676"/>
            <a:ext cx="1106133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Observed annual cycle in plankton properties are consistent with the Disturbance-Recovery Hypothesis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‘Declining’ and ‘Recovery’ phase appear to be driven by minor temporal lags between phytoplankton growth and predatory losses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Surprise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Expectation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large diatom dominance during bloom climax was not upheld in the Western North Atlantic, likely 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due dampened magnitude of environmental variability and its link to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size-dependent physiological 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adaptations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3024" y="1106479"/>
            <a:ext cx="10265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Overall: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Blooms and Community Composition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40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5446" y="1182233"/>
            <a:ext cx="10265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Overall: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Ecosystems, Aerosols, &amp; Clouds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3176" y="1892268"/>
            <a:ext cx="1059049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Ocean emissions are often more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 to aerosol burden 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 long-range continental transport in regions like the NAAMES study site</a:t>
            </a:r>
          </a:p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precursor gases depends on ocean ecosystem community 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composition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Sulfate aerosols of marine origin are major sources of cloud condensation nuclei during biologically productive seasons</a:t>
            </a:r>
          </a:p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Surprise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Ocean ecosystems in the Western North Atlantic appear to have a minor impact on the organic content and CCN activity of primary sea-spray 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aerosols</a:t>
            </a:r>
            <a:endParaRPr lang="en-US" sz="2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68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955345"/>
              </p:ext>
            </p:extLst>
          </p:nvPr>
        </p:nvGraphicFramePr>
        <p:xfrm>
          <a:off x="2816218" y="1369838"/>
          <a:ext cx="6599185" cy="30403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47810">
                  <a:extLst>
                    <a:ext uri="{9D8B030D-6E8A-4147-A177-3AD203B41FA5}">
                      <a16:colId xmlns:a16="http://schemas.microsoft.com/office/drawing/2014/main" val="1004827064"/>
                    </a:ext>
                  </a:extLst>
                </a:gridCol>
                <a:gridCol w="1034716">
                  <a:extLst>
                    <a:ext uri="{9D8B030D-6E8A-4147-A177-3AD203B41FA5}">
                      <a16:colId xmlns:a16="http://schemas.microsoft.com/office/drawing/2014/main" val="146921259"/>
                    </a:ext>
                  </a:extLst>
                </a:gridCol>
                <a:gridCol w="1058779">
                  <a:extLst>
                    <a:ext uri="{9D8B030D-6E8A-4147-A177-3AD203B41FA5}">
                      <a16:colId xmlns:a16="http://schemas.microsoft.com/office/drawing/2014/main" val="965322897"/>
                    </a:ext>
                  </a:extLst>
                </a:gridCol>
                <a:gridCol w="842210">
                  <a:extLst>
                    <a:ext uri="{9D8B030D-6E8A-4147-A177-3AD203B41FA5}">
                      <a16:colId xmlns:a16="http://schemas.microsoft.com/office/drawing/2014/main" val="3619002100"/>
                    </a:ext>
                  </a:extLst>
                </a:gridCol>
                <a:gridCol w="915670">
                  <a:extLst>
                    <a:ext uri="{9D8B030D-6E8A-4147-A177-3AD203B41FA5}">
                      <a16:colId xmlns:a16="http://schemas.microsoft.com/office/drawing/2014/main" val="3071811370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Topic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Published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Review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Draft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5412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Aerosols 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&amp; Clouds</a:t>
                      </a: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3632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Biochemistry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3255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Modeling/Algorithms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7734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Ocean 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Chemistry</a:t>
                      </a: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1840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Ocean 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Ecosystems</a:t>
                      </a: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6175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Ocean 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Optics</a:t>
                      </a: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5659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Ocean 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Physics</a:t>
                      </a: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6728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Oceans 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&amp; Aerosol</a:t>
                      </a: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2358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Remote 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Sensing</a:t>
                      </a: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8501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Other Value Added Science</a:t>
                      </a:r>
                    </a:p>
                  </a:txBody>
                  <a:tcPr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47183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Total </a:t>
                      </a:r>
                      <a:r>
                        <a:rPr lang="en-US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&gt;&gt;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120044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427911" y="4552603"/>
            <a:ext cx="8025523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 to:  </a:t>
            </a:r>
            <a:r>
              <a:rPr lang="en-US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https://naames.larc.nasa.gov</a:t>
            </a:r>
            <a:r>
              <a:rPr lang="en-US" i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en-US" i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lang="en-US" i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Publications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 details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NAAMES Overview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Behrenfeld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2019. Frontiers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Mar. Sci. </a:t>
            </a: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Blooms Overview: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Behrenfeld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Boss 2018.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Change Biol. </a:t>
            </a: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NAAMES Special Issue (contributions still increasing)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7" r="41935" b="48494"/>
          <a:stretch/>
        </p:blipFill>
        <p:spPr>
          <a:xfrm>
            <a:off x="2427911" y="5940551"/>
            <a:ext cx="1427279" cy="3740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1369054" y="3574703"/>
            <a:ext cx="5033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NAAMES 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Publications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23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8832352" y="1882612"/>
            <a:ext cx="3359647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= Principal Investigator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Project Manager</a:t>
            </a:r>
          </a:p>
          <a:p>
            <a:pPr>
              <a:spcAft>
                <a:spcPts val="600"/>
              </a:spcAft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= Project Scientist / Deputy Scientist</a:t>
            </a:r>
          </a:p>
          <a:p>
            <a:pPr>
              <a:spcAft>
                <a:spcPts val="600"/>
              </a:spcAft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=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Ship-Science Logistics Lead</a:t>
            </a:r>
          </a:p>
          <a:p>
            <a:pPr>
              <a:spcAft>
                <a:spcPts val="600"/>
              </a:spcAft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= Data Manager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=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C-130 Platform Manger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= Flight Planner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= Meteorologist</a:t>
            </a:r>
          </a:p>
          <a:p>
            <a:pPr>
              <a:spcAft>
                <a:spcPts val="600"/>
              </a:spcAft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Bold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Team leads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= Added post-selection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1853739" y="1064014"/>
          <a:ext cx="6799810" cy="6007346"/>
        </p:xfrm>
        <a:graphic>
          <a:graphicData uri="http://schemas.openxmlformats.org/drawingml/2006/table">
            <a:tbl>
              <a:tblPr firstRow="1" firstCol="1" bandRow="1"/>
              <a:tblGrid>
                <a:gridCol w="940203">
                  <a:extLst>
                    <a:ext uri="{9D8B030D-6E8A-4147-A177-3AD203B41FA5}">
                      <a16:colId xmlns:a16="http://schemas.microsoft.com/office/drawing/2014/main" val="831524506"/>
                    </a:ext>
                  </a:extLst>
                </a:gridCol>
                <a:gridCol w="356582">
                  <a:extLst>
                    <a:ext uri="{9D8B030D-6E8A-4147-A177-3AD203B41FA5}">
                      <a16:colId xmlns:a16="http://schemas.microsoft.com/office/drawing/2014/main" val="576048385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2142855669"/>
                    </a:ext>
                  </a:extLst>
                </a:gridCol>
                <a:gridCol w="232757">
                  <a:extLst>
                    <a:ext uri="{9D8B030D-6E8A-4147-A177-3AD203B41FA5}">
                      <a16:colId xmlns:a16="http://schemas.microsoft.com/office/drawing/2014/main" val="1193731402"/>
                    </a:ext>
                  </a:extLst>
                </a:gridCol>
                <a:gridCol w="1124953">
                  <a:extLst>
                    <a:ext uri="{9D8B030D-6E8A-4147-A177-3AD203B41FA5}">
                      <a16:colId xmlns:a16="http://schemas.microsoft.com/office/drawing/2014/main" val="2595496385"/>
                    </a:ext>
                  </a:extLst>
                </a:gridCol>
                <a:gridCol w="146894">
                  <a:extLst>
                    <a:ext uri="{9D8B030D-6E8A-4147-A177-3AD203B41FA5}">
                      <a16:colId xmlns:a16="http://schemas.microsoft.com/office/drawing/2014/main" val="210069988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694858980"/>
                    </a:ext>
                  </a:extLst>
                </a:gridCol>
                <a:gridCol w="224444">
                  <a:extLst>
                    <a:ext uri="{9D8B030D-6E8A-4147-A177-3AD203B41FA5}">
                      <a16:colId xmlns:a16="http://schemas.microsoft.com/office/drawing/2014/main" val="3572930453"/>
                    </a:ext>
                  </a:extLst>
                </a:gridCol>
                <a:gridCol w="1296785">
                  <a:extLst>
                    <a:ext uri="{9D8B030D-6E8A-4147-A177-3AD203B41FA5}">
                      <a16:colId xmlns:a16="http://schemas.microsoft.com/office/drawing/2014/main" val="4208268339"/>
                    </a:ext>
                  </a:extLst>
                </a:gridCol>
                <a:gridCol w="814647">
                  <a:extLst>
                    <a:ext uri="{9D8B030D-6E8A-4147-A177-3AD203B41FA5}">
                      <a16:colId xmlns:a16="http://schemas.microsoft.com/office/drawing/2014/main" val="3669616429"/>
                    </a:ext>
                  </a:extLst>
                </a:gridCol>
              </a:tblGrid>
              <a:tr h="23854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Name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Institute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Name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Institute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Name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Institute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5280002"/>
                  </a:ext>
                </a:extLst>
              </a:tr>
              <a:tr h="117847">
                <a:tc rowSpan="2"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Nicole </a:t>
                      </a:r>
                      <a:r>
                        <a:rPr lang="en-US" sz="8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Estephan</a:t>
                      </a:r>
                      <a:r>
                        <a:rPr lang="en-US" sz="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800" i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journalist</a:t>
                      </a: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Lee Herrington (</a:t>
                      </a:r>
                      <a:r>
                        <a:rPr lang="en-US" sz="800" i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cameraman</a:t>
                      </a: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Derek Coffman</a:t>
                      </a: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NOAA</a:t>
                      </a: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Mike Lawler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UCI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1154228"/>
                  </a:ext>
                </a:extLst>
              </a:tr>
              <a:tr h="117847"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Patricia Quinn</a:t>
                      </a: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NOAA</a:t>
                      </a: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Cyril McCormick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UCI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263399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Roy Johnson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AMES</a:t>
                      </a:r>
                    </a:p>
                  </a:txBody>
                  <a:tcPr marL="40709" marR="4070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Patrick Finch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NSRC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Jack Porter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UCI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8801353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Sam LeBlanc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AMES</a:t>
                      </a:r>
                    </a:p>
                  </a:txBody>
                  <a:tcPr marL="40709" marR="4070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Steven Schill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NSRC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Eric Saltzman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UCI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3426140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Kistina Pistone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AMES</a:t>
                      </a:r>
                    </a:p>
                  </a:txBody>
                  <a:tcPr marL="40709" marR="4070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Eric Stith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NSRC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James Allen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UCSB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6481722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Yohei Shinozuka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AMES</a:t>
                      </a:r>
                    </a:p>
                  </a:txBody>
                  <a:tcPr marL="40709" marR="4070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David Van Gilst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NSRC</a:t>
                      </a:r>
                    </a:p>
                  </a:txBody>
                  <a:tcPr marL="40709" marR="4070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Craig Carlson</a:t>
                      </a: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UCSB</a:t>
                      </a: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5724223"/>
                  </a:ext>
                </a:extLst>
              </a:tr>
              <a:tr h="1604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Susanne Craig</a:t>
                      </a: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DAL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Michael Behrenfeld 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Stuart Halewood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UCSB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42030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Mark Gibson</a:t>
                      </a: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DAL</a:t>
                      </a: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Luis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Bolaños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OSU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Nicholas </a:t>
                      </a:r>
                      <a:r>
                        <a:rPr lang="en-US" sz="8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Baetge</a:t>
                      </a:r>
                      <a:endParaRPr lang="en-US" sz="8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UCSB</a:t>
                      </a: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3438922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Brian Cairns</a:t>
                      </a:r>
                      <a:endParaRPr lang="en-US" sz="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GISS</a:t>
                      </a:r>
                    </a:p>
                  </a:txBody>
                  <a:tcPr marL="40709" marR="4070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Consuelo Carbonell-Moore 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Sasha Kramer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UCSB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8324988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Jacek Chowdhary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GISS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Cleo Davie-Martin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OSU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Norman Nelson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UCSB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3628092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Ken Sinclair</a:t>
                      </a: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GISS</a:t>
                      </a:r>
                    </a:p>
                  </a:txBody>
                  <a:tcPr marL="40709" marR="4070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Nerissa Fisher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OSU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Anai</a:t>
                      </a: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Novoa</a:t>
                      </a:r>
                      <a:endParaRPr lang="en-US" sz="8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UCSB</a:t>
                      </a: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6280294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Snorre Stamnes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GISS</a:t>
                      </a:r>
                    </a:p>
                  </a:txBody>
                  <a:tcPr marL="40709" marR="4070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Steve Giovannoni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OSU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David Siegel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UCSB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7107011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Andrzej Wasilewski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GISS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Jason Graff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OSU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Brandon Stephen</a:t>
                      </a: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UCSB</a:t>
                      </a: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7540894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Scott Janz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GSFC</a:t>
                      </a:r>
                    </a:p>
                  </a:txBody>
                  <a:tcPr marL="40709" marR="4070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Kimberly Halsey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OSU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Liz Harvey</a:t>
                      </a: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UGeorgia</a:t>
                      </a: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7652580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Matt Kowalewski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GSFC</a:t>
                      </a:r>
                    </a:p>
                  </a:txBody>
                  <a:tcPr marL="40709" marR="4070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Bethan Jones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OSU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Sean Anderson</a:t>
                      </a: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UGeorgia</a:t>
                      </a:r>
                      <a:endParaRPr lang="en-US" sz="8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1111437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Kent Mccullough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GSFC</a:t>
                      </a:r>
                    </a:p>
                  </a:txBody>
                  <a:tcPr marL="40709" marR="4070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Kelsey McBeain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OSU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Markus Mueller </a:t>
                      </a: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UI</a:t>
                      </a: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3143283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Peter Pantina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GSFC</a:t>
                      </a:r>
                    </a:p>
                  </a:txBody>
                  <a:tcPr marL="40709" marR="4070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Allen Milligan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OSU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Felix </a:t>
                      </a:r>
                      <a:r>
                        <a:rPr lang="en-US" sz="8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Piel</a:t>
                      </a:r>
                      <a:endParaRPr lang="en-US" sz="8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UI</a:t>
                      </a: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9828214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Chris Proctor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GSFC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Kristina Mojica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OSU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Arne Schiller</a:t>
                      </a: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UI</a:t>
                      </a: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6720372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Sam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Xiong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GSFC</a:t>
                      </a:r>
                    </a:p>
                  </a:txBody>
                  <a:tcPr marL="40709" marR="4070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Eric Moore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OSU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Stephanie Ayres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UMaine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370916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Bruce Anderson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LaRC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Bryce Penta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OSU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Emmanuel Boss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UMaine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5831820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 Berkoff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LaRC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Jennifer Schulien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OSU</a:t>
                      </a:r>
                    </a:p>
                  </a:txBody>
                  <a:tcPr marL="40709" marR="4070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Alison Chase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UMaine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691435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Matt Brown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LaRC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Brian VerWey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OSU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Nils Haentjens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UMaine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585378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Gao Chen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LaRC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Toby Westberry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OSU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Lee Karp-Boss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UMaine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6801740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Ewan Crosbie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LaRC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Kay Bidle</a:t>
                      </a: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Rutgers</a:t>
                      </a: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Jordan Snyder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UMaine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2585894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Alexis Eugene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LaRC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Ben Diaz</a:t>
                      </a: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Rutgers</a:t>
                      </a: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Jens Redemann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UO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9272537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Richard Ferrare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LaRC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Chris Johns</a:t>
                      </a: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Rutgers</a:t>
                      </a: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Tomas Mikoviny</a:t>
                      </a: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UOSLO</a:t>
                      </a:r>
                    </a:p>
                  </a:txBody>
                  <a:tcPr marL="40709" marR="4070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2410305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John Hair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LaRC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Ben Knowles</a:t>
                      </a: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Rutgers</a:t>
                      </a: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Armin Wisthaler</a:t>
                      </a: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UOSLO</a:t>
                      </a:r>
                    </a:p>
                  </a:txBody>
                  <a:tcPr marL="40709" marR="4070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4742814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Rich Hare</a:t>
                      </a: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LaRC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Christien Laber</a:t>
                      </a: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Rutgers</a:t>
                      </a: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Gayantonia</a:t>
                      </a: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Franzé</a:t>
                      </a:r>
                      <a:endParaRPr lang="en-US" sz="8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URI</a:t>
                      </a: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8207216"/>
                  </a:ext>
                </a:extLst>
              </a:tr>
              <a:tr h="6766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Dave Harper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LaRC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Maryam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Asgari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Scripps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Susanne Menden-Deuer</a:t>
                      </a: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URI</a:t>
                      </a: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4501939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Chris Hostetler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LaRC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Raghu Betha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Scripps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Francoise Morison</a:t>
                      </a: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URI</a:t>
                      </a: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1614218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Yongxiang Hu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LaRC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Chia-Li Chen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Scripps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Andreas Oikonomou</a:t>
                      </a: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URI</a:t>
                      </a: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3199161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Mary Kleb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LaRC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Savanah Lewis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Scripps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Caitlin Russel</a:t>
                      </a: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URI</a:t>
                      </a: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5599870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Joe Lee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LaRC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Derek Price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Scripps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Chuanmin Hu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USF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836651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Rich Moore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LaRC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Laura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Rivellini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Scripps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Minwei Zhang</a:t>
                      </a: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USF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2130997"/>
                  </a:ext>
                </a:extLst>
              </a:tr>
              <a:tr h="981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Claire Robinson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LaRC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Lynn Russell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Scripps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Scott Doney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UVirginia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7882044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Amy Jo Scarino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LaRC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Georges Saliba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Scripps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Rachel Eveleth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UVirginia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8683657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Taylor Shingler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LaRC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Alyssa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Alsante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Texas A&amp;M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 Yang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UVirginia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9558043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Michael Shook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LaRC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Sarah Brooks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Texas A&amp;M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Timothy Bates</a:t>
                      </a: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UW</a:t>
                      </a: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719528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John Smith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LaRC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Brianna Hendrickson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Texas A&amp;M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Alice Dellapenna</a:t>
                      </a: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UW</a:t>
                      </a: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7792847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Lee Thornhill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LaRC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Jessica Mirrielees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Texas A&amp;M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Peter Gaube</a:t>
                      </a: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UW</a:t>
                      </a: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3455609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Eddie Winstead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LaRC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Joseph Niehaus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Texas A&amp;M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Jim Johnson</a:t>
                      </a: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UW</a:t>
                      </a: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3475103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Luke Ziemba</a:t>
                      </a:r>
                      <a:endParaRPr lang="en-US" sz="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LaRC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Elise Wilbourn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Texas A&amp;M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Lucia Upchurch</a:t>
                      </a: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UW</a:t>
                      </a: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1640425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Alex Mignot</a:t>
                      </a: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MIT</a:t>
                      </a: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Jake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Zenker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Texas A&amp;M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Sean Kirby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Wallops</a:t>
                      </a:r>
                    </a:p>
                  </a:txBody>
                  <a:tcPr marL="40709" marR="4070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0523777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Hongyu Liu</a:t>
                      </a: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NIA</a:t>
                      </a: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Thomas Bell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UCI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Ben Van Mooy</a:t>
                      </a: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WHOI</a:t>
                      </a: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6861600"/>
                  </a:ext>
                </a:extLst>
              </a:tr>
              <a:tr h="642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 Zhang</a:t>
                      </a: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NIA</a:t>
                      </a: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Mackenzie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Grieman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UCI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Ivan Lima</a:t>
                      </a:r>
                    </a:p>
                  </a:txBody>
                  <a:tcPr marL="40709" marR="40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WHOI</a:t>
                      </a:r>
                    </a:p>
                  </a:txBody>
                  <a:tcPr marL="40709" marR="40709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840584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4115612"/>
                  </a:ext>
                </a:extLst>
              </a:tr>
              <a:tr h="117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709" marR="407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09" marR="407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5559974"/>
                  </a:ext>
                </a:extLst>
              </a:tr>
            </a:tbl>
          </a:graphicData>
        </a:graphic>
      </p:graphicFrame>
      <p:sp>
        <p:nvSpPr>
          <p:cNvPr id="22" name="5-Point Star 21"/>
          <p:cNvSpPr/>
          <p:nvPr/>
        </p:nvSpPr>
        <p:spPr>
          <a:xfrm>
            <a:off x="3972513" y="2040468"/>
            <a:ext cx="118533" cy="118533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1693327" y="5080000"/>
            <a:ext cx="118533" cy="118533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1693327" y="3361266"/>
            <a:ext cx="118533" cy="118533"/>
          </a:xfrm>
          <a:prstGeom prst="star5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1693327" y="4834467"/>
            <a:ext cx="118533" cy="118533"/>
          </a:xfrm>
          <a:prstGeom prst="star5">
            <a:avLst/>
          </a:prstGeom>
          <a:solidFill>
            <a:srgbClr val="66FF33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1693327" y="5334000"/>
            <a:ext cx="118533" cy="118533"/>
          </a:xfrm>
          <a:prstGeom prst="star5">
            <a:avLst/>
          </a:prstGeom>
          <a:solidFill>
            <a:srgbClr val="66FF33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591733" y="2224614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OSU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91733" y="1998133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OSU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5-Point Star 28"/>
          <p:cNvSpPr/>
          <p:nvPr/>
        </p:nvSpPr>
        <p:spPr>
          <a:xfrm>
            <a:off x="1693327" y="5835760"/>
            <a:ext cx="118533" cy="118533"/>
          </a:xfrm>
          <a:prstGeom prst="star5">
            <a:avLst/>
          </a:prstGeom>
          <a:solidFill>
            <a:srgbClr val="CC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1693327" y="3970866"/>
            <a:ext cx="118533" cy="118533"/>
          </a:xfrm>
          <a:prstGeom prst="star5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/>
          <p:nvPr/>
        </p:nvSpPr>
        <p:spPr>
          <a:xfrm>
            <a:off x="1693327" y="6295187"/>
            <a:ext cx="118533" cy="118533"/>
          </a:xfrm>
          <a:prstGeom prst="star5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8899130" y="1923641"/>
            <a:ext cx="197971" cy="200358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16200000">
            <a:off x="-1610356" y="3200658"/>
            <a:ext cx="48144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NAAMES Science Team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278 Total Participants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75 students / post docs</a:t>
            </a:r>
          </a:p>
        </p:txBody>
      </p:sp>
      <p:sp>
        <p:nvSpPr>
          <p:cNvPr id="44" name="5-Point Star 43"/>
          <p:cNvSpPr/>
          <p:nvPr/>
        </p:nvSpPr>
        <p:spPr>
          <a:xfrm>
            <a:off x="8899130" y="2206753"/>
            <a:ext cx="197971" cy="200358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5-Point Star 44"/>
          <p:cNvSpPr/>
          <p:nvPr/>
        </p:nvSpPr>
        <p:spPr>
          <a:xfrm>
            <a:off x="8899129" y="3654473"/>
            <a:ext cx="197971" cy="200358"/>
          </a:xfrm>
          <a:prstGeom prst="star5">
            <a:avLst/>
          </a:prstGeom>
          <a:solidFill>
            <a:srgbClr val="66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5-Point Star 45"/>
          <p:cNvSpPr/>
          <p:nvPr/>
        </p:nvSpPr>
        <p:spPr>
          <a:xfrm>
            <a:off x="8899130" y="3075477"/>
            <a:ext cx="197971" cy="200358"/>
          </a:xfrm>
          <a:prstGeom prst="star5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5-Point Star 46"/>
          <p:cNvSpPr/>
          <p:nvPr/>
        </p:nvSpPr>
        <p:spPr>
          <a:xfrm>
            <a:off x="8899130" y="2491429"/>
            <a:ext cx="197971" cy="200358"/>
          </a:xfrm>
          <a:prstGeom prst="star5">
            <a:avLst/>
          </a:prstGeom>
          <a:solidFill>
            <a:srgbClr val="66FF33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5-Point Star 47"/>
          <p:cNvSpPr/>
          <p:nvPr/>
        </p:nvSpPr>
        <p:spPr>
          <a:xfrm>
            <a:off x="1693321" y="5573295"/>
            <a:ext cx="118533" cy="118533"/>
          </a:xfrm>
          <a:prstGeom prst="star5">
            <a:avLst/>
          </a:prstGeom>
          <a:solidFill>
            <a:srgbClr val="CC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5-Point Star 49"/>
          <p:cNvSpPr/>
          <p:nvPr/>
        </p:nvSpPr>
        <p:spPr>
          <a:xfrm>
            <a:off x="8899129" y="3361195"/>
            <a:ext cx="197971" cy="200358"/>
          </a:xfrm>
          <a:prstGeom prst="star5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5-Point Star 50"/>
          <p:cNvSpPr/>
          <p:nvPr/>
        </p:nvSpPr>
        <p:spPr>
          <a:xfrm>
            <a:off x="8899129" y="3955008"/>
            <a:ext cx="197971" cy="200358"/>
          </a:xfrm>
          <a:prstGeom prst="star5">
            <a:avLst/>
          </a:prstGeom>
          <a:solidFill>
            <a:srgbClr val="CC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5-Point Star 51"/>
          <p:cNvSpPr/>
          <p:nvPr/>
        </p:nvSpPr>
        <p:spPr>
          <a:xfrm>
            <a:off x="1556402" y="3970866"/>
            <a:ext cx="118533" cy="118533"/>
          </a:xfrm>
          <a:prstGeom prst="star5">
            <a:avLst/>
          </a:prstGeom>
          <a:solidFill>
            <a:srgbClr val="66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8897568" y="2799462"/>
            <a:ext cx="197971" cy="200358"/>
          </a:xfrm>
          <a:prstGeom prst="star5">
            <a:avLst/>
          </a:prstGeom>
          <a:solidFill>
            <a:srgbClr val="0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5-Point Star 34"/>
          <p:cNvSpPr/>
          <p:nvPr/>
        </p:nvSpPr>
        <p:spPr>
          <a:xfrm>
            <a:off x="3975285" y="2766448"/>
            <a:ext cx="118533" cy="118533"/>
          </a:xfrm>
          <a:prstGeom prst="star5">
            <a:avLst/>
          </a:prstGeom>
          <a:solidFill>
            <a:srgbClr val="0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7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221089"/>
              </p:ext>
            </p:extLst>
          </p:nvPr>
        </p:nvGraphicFramePr>
        <p:xfrm>
          <a:off x="2874592" y="1727202"/>
          <a:ext cx="6381968" cy="2652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2058">
                  <a:extLst>
                    <a:ext uri="{9D8B030D-6E8A-4147-A177-3AD203B41FA5}">
                      <a16:colId xmlns:a16="http://schemas.microsoft.com/office/drawing/2014/main" val="904256375"/>
                    </a:ext>
                  </a:extLst>
                </a:gridCol>
                <a:gridCol w="2252242">
                  <a:extLst>
                    <a:ext uri="{9D8B030D-6E8A-4147-A177-3AD203B41FA5}">
                      <a16:colId xmlns:a16="http://schemas.microsoft.com/office/drawing/2014/main" val="3495578313"/>
                    </a:ext>
                  </a:extLst>
                </a:gridCol>
                <a:gridCol w="1977668">
                  <a:extLst>
                    <a:ext uri="{9D8B030D-6E8A-4147-A177-3AD203B41FA5}">
                      <a16:colId xmlns:a16="http://schemas.microsoft.com/office/drawing/2014/main" val="2313158845"/>
                    </a:ext>
                  </a:extLst>
                </a:gridCol>
              </a:tblGrid>
              <a:tr h="68671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Deployment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Atmosphere</a:t>
                      </a:r>
                    </a:p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(ASD-AC)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Ocean</a:t>
                      </a:r>
                    </a:p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(SeaBASS)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103724"/>
                  </a:ext>
                </a:extLst>
              </a:tr>
              <a:tr h="49147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02/15/2016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02/15/2016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1440238"/>
                  </a:ext>
                </a:extLst>
              </a:tr>
              <a:tr h="49147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07/14/2017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08/15/2017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2555225"/>
                  </a:ext>
                </a:extLst>
              </a:tr>
              <a:tr h="49147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11/15/2018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11/15/2018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668151"/>
                  </a:ext>
                </a:extLst>
              </a:tr>
              <a:tr h="49147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04/26/2019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09/30/2019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33923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843559" y="1350307"/>
            <a:ext cx="3734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Public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Release Dates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1369054" y="3328482"/>
            <a:ext cx="50335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NAAMES Data Public Access Summary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31533" y="4613372"/>
            <a:ext cx="7297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100% of NAAMES Ocean and Atmospheric data are currently available through a NASA DAAC or other public archive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9514" y="6521195"/>
            <a:ext cx="10801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Profiling float data and IFCB images are not compatible with SeaBASS format and are archived in the ARGO GDAC and </a:t>
            </a:r>
            <a:r>
              <a:rPr lang="en-US" sz="1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EcoTaxa</a:t>
            </a:r>
            <a:r>
              <a:rPr lang="en-US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respectively. </a:t>
            </a:r>
          </a:p>
        </p:txBody>
      </p:sp>
    </p:spTree>
    <p:extLst>
      <p:ext uri="{BB962C8B-B14F-4D97-AF65-F5344CB8AC3E}">
        <p14:creationId xmlns:p14="http://schemas.microsoft.com/office/powerpoint/2010/main" val="321666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1478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156" y="118269"/>
            <a:ext cx="7866346" cy="67521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400000">
            <a:off x="7861077" y="3123579"/>
            <a:ext cx="61286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https://naames.larc.nasa.gov/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1297167" y="3526542"/>
            <a:ext cx="4469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Visit the NAAMES website for lots more!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D342D9-B3DF-234B-A512-294F011342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45" b="1"/>
          <a:stretch/>
        </p:blipFill>
        <p:spPr>
          <a:xfrm>
            <a:off x="83363" y="60691"/>
            <a:ext cx="2115451" cy="163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5131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867" y="0"/>
            <a:ext cx="9999133" cy="68435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D342D9-B3DF-234B-A512-294F011342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45" b="1"/>
          <a:stretch/>
        </p:blipFill>
        <p:spPr>
          <a:xfrm>
            <a:off x="95170" y="176141"/>
            <a:ext cx="2002525" cy="15482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506727" y="3267825"/>
            <a:ext cx="29033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Thanks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22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8680" y="1309615"/>
            <a:ext cx="10529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NAAMES Science Question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#1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How do environmentally-driven changes in phytoplankton growth rate and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ecosystem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interactions create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spring bloom, and what does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imply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about future change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exagon 8"/>
          <p:cNvSpPr/>
          <p:nvPr/>
        </p:nvSpPr>
        <p:spPr>
          <a:xfrm>
            <a:off x="2418208" y="2024898"/>
            <a:ext cx="1254265" cy="606903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Plankton Stocks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5573331" y="2024847"/>
            <a:ext cx="1254265" cy="606903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Plankton Rates &amp; Physiology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2" name="Hexagon 11"/>
          <p:cNvSpPr/>
          <p:nvPr/>
        </p:nvSpPr>
        <p:spPr>
          <a:xfrm>
            <a:off x="7099583" y="2024847"/>
            <a:ext cx="1335524" cy="606903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Physical &amp; Chemical Properties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3965664" y="2024847"/>
            <a:ext cx="1343279" cy="606903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Ocean Optical Properties</a:t>
            </a:r>
            <a:endParaRPr lang="en-US" sz="1000" dirty="0"/>
          </a:p>
        </p:txBody>
      </p:sp>
      <p:grpSp>
        <p:nvGrpSpPr>
          <p:cNvPr id="3" name="Group 2"/>
          <p:cNvGrpSpPr/>
          <p:nvPr/>
        </p:nvGrpSpPr>
        <p:grpSpPr>
          <a:xfrm>
            <a:off x="1148680" y="3852857"/>
            <a:ext cx="10529068" cy="1332965"/>
            <a:chOff x="1148680" y="3852857"/>
            <a:chExt cx="10529068" cy="1332965"/>
          </a:xfrm>
        </p:grpSpPr>
        <p:sp>
          <p:nvSpPr>
            <p:cNvPr id="7" name="TextBox 6"/>
            <p:cNvSpPr txBox="1"/>
            <p:nvPr/>
          </p:nvSpPr>
          <p:spPr>
            <a:xfrm>
              <a:off x="1148680" y="3852857"/>
              <a:ext cx="99335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NAAMES 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Science Question</a:t>
              </a:r>
              <a:r>
                <a:rPr lang="en-US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#3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How do ocean-ecosystem emissions alter remote marine aerosol burden, spatial distribution, and properties</a:t>
              </a:r>
              <a:r>
                <a:rPr lang="en-US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Hexagon 13"/>
            <p:cNvSpPr/>
            <p:nvPr/>
          </p:nvSpPr>
          <p:spPr>
            <a:xfrm>
              <a:off x="3958178" y="4569109"/>
              <a:ext cx="1331224" cy="606903"/>
            </a:xfrm>
            <a:prstGeom prst="hexagon">
              <a:avLst/>
            </a:prstGeom>
            <a:solidFill>
              <a:srgbClr val="7030A0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Aerosol, Gas Composition</a:t>
              </a:r>
              <a:endParaRPr lang="en-US" sz="1000" dirty="0"/>
            </a:p>
          </p:txBody>
        </p:sp>
        <p:sp>
          <p:nvSpPr>
            <p:cNvPr id="15" name="Hexagon 14"/>
            <p:cNvSpPr/>
            <p:nvPr/>
          </p:nvSpPr>
          <p:spPr>
            <a:xfrm>
              <a:off x="5572607" y="4578919"/>
              <a:ext cx="1254265" cy="606903"/>
            </a:xfrm>
            <a:prstGeom prst="hexagon">
              <a:avLst/>
            </a:prstGeom>
            <a:solidFill>
              <a:srgbClr val="FFCC00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Aerosol Microphysical Properties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7" name="Hexagon 16"/>
            <p:cNvSpPr/>
            <p:nvPr/>
          </p:nvSpPr>
          <p:spPr>
            <a:xfrm>
              <a:off x="8720312" y="4568667"/>
              <a:ext cx="1327172" cy="606903"/>
            </a:xfrm>
            <a:prstGeom prst="hexagon">
              <a:avLst/>
            </a:prstGeom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Continental / Anthropogenic Influences</a:t>
              </a:r>
              <a:endParaRPr lang="en-US" sz="1000" dirty="0"/>
            </a:p>
          </p:txBody>
        </p:sp>
        <p:sp>
          <p:nvSpPr>
            <p:cNvPr id="18" name="Hexagon 17"/>
            <p:cNvSpPr/>
            <p:nvPr/>
          </p:nvSpPr>
          <p:spPr>
            <a:xfrm>
              <a:off x="10334469" y="4569109"/>
              <a:ext cx="1343279" cy="606903"/>
            </a:xfrm>
            <a:prstGeom prst="hexagon">
              <a:avLst/>
            </a:prstGeom>
            <a:solidFill>
              <a:schemeClr val="bg1">
                <a:lumMod val="65000"/>
              </a:schemeClr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Marine Aerosol Precursors &amp; Sea-Air transfer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21" name="Hexagon 20"/>
            <p:cNvSpPr/>
            <p:nvPr/>
          </p:nvSpPr>
          <p:spPr>
            <a:xfrm>
              <a:off x="2418905" y="4569109"/>
              <a:ext cx="1254265" cy="606903"/>
            </a:xfrm>
            <a:prstGeom prst="hexagon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Plankton Stocks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22" name="Hexagon 21"/>
            <p:cNvSpPr/>
            <p:nvPr/>
          </p:nvSpPr>
          <p:spPr>
            <a:xfrm>
              <a:off x="7099582" y="4568666"/>
              <a:ext cx="1335524" cy="606903"/>
            </a:xfrm>
            <a:prstGeom prst="hexagon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Physical &amp; Chemical Properties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143007" y="5266835"/>
            <a:ext cx="9933554" cy="1330085"/>
            <a:chOff x="1143007" y="5266835"/>
            <a:chExt cx="9933554" cy="1330085"/>
          </a:xfrm>
        </p:grpSpPr>
        <p:sp>
          <p:nvSpPr>
            <p:cNvPr id="8" name="TextBox 7"/>
            <p:cNvSpPr txBox="1"/>
            <p:nvPr/>
          </p:nvSpPr>
          <p:spPr>
            <a:xfrm>
              <a:off x="1143007" y="5266835"/>
              <a:ext cx="99335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NAAMES 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Science Question</a:t>
              </a:r>
              <a:r>
                <a:rPr lang="en-US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#4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How do these biogenic aerosols affect Cloud Condensation Nuclei abundance and, in turn, cloud microphysical properties</a:t>
              </a:r>
              <a:r>
                <a:rPr lang="en-US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Hexagon 15"/>
            <p:cNvSpPr/>
            <p:nvPr/>
          </p:nvSpPr>
          <p:spPr>
            <a:xfrm>
              <a:off x="7091606" y="5987964"/>
              <a:ext cx="1343627" cy="606903"/>
            </a:xfrm>
            <a:prstGeom prst="hexagon">
              <a:avLst/>
            </a:prstGeom>
            <a:solidFill>
              <a:srgbClr val="9966FF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Cloud Microphysical Properties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23" name="Hexagon 22"/>
            <p:cNvSpPr/>
            <p:nvPr/>
          </p:nvSpPr>
          <p:spPr>
            <a:xfrm>
              <a:off x="3967256" y="5990017"/>
              <a:ext cx="1331224" cy="606903"/>
            </a:xfrm>
            <a:prstGeom prst="hexagon">
              <a:avLst/>
            </a:prstGeom>
            <a:solidFill>
              <a:srgbClr val="7030A0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Aerosol, Gas Composition</a:t>
              </a:r>
              <a:endParaRPr lang="en-US" sz="1000" dirty="0"/>
            </a:p>
          </p:txBody>
        </p:sp>
        <p:sp>
          <p:nvSpPr>
            <p:cNvPr id="24" name="Hexagon 23"/>
            <p:cNvSpPr/>
            <p:nvPr/>
          </p:nvSpPr>
          <p:spPr>
            <a:xfrm>
              <a:off x="5581681" y="5987795"/>
              <a:ext cx="1254265" cy="606903"/>
            </a:xfrm>
            <a:prstGeom prst="hexagon">
              <a:avLst/>
            </a:prstGeom>
            <a:solidFill>
              <a:srgbClr val="FFCC00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Aerosol Microphysical Properties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25" name="Hexagon 24"/>
            <p:cNvSpPr/>
            <p:nvPr/>
          </p:nvSpPr>
          <p:spPr>
            <a:xfrm>
              <a:off x="8722974" y="5987794"/>
              <a:ext cx="1327172" cy="606903"/>
            </a:xfrm>
            <a:prstGeom prst="hexagon">
              <a:avLst/>
            </a:prstGeom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Continental / Anthropogenic Influences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148681" y="2715878"/>
            <a:ext cx="10905534" cy="1063632"/>
            <a:chOff x="1148681" y="2715878"/>
            <a:chExt cx="10905534" cy="1063632"/>
          </a:xfrm>
        </p:grpSpPr>
        <p:sp>
          <p:nvSpPr>
            <p:cNvPr id="6" name="TextBox 5"/>
            <p:cNvSpPr txBox="1"/>
            <p:nvPr/>
          </p:nvSpPr>
          <p:spPr>
            <a:xfrm>
              <a:off x="1148681" y="2715878"/>
              <a:ext cx="109055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NAAMES 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Science Question</a:t>
              </a:r>
              <a:r>
                <a:rPr lang="en-US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#2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How are seasonal changes in community composition linked to bloom formation? </a:t>
              </a:r>
              <a:endPara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Hexagon 10"/>
            <p:cNvSpPr/>
            <p:nvPr/>
          </p:nvSpPr>
          <p:spPr>
            <a:xfrm>
              <a:off x="5579139" y="3172607"/>
              <a:ext cx="1254265" cy="606903"/>
            </a:xfrm>
            <a:prstGeom prst="hexagon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Plankton Community Composition</a:t>
              </a:r>
              <a:endParaRPr lang="en-US" sz="1000" dirty="0"/>
            </a:p>
          </p:txBody>
        </p:sp>
        <p:sp>
          <p:nvSpPr>
            <p:cNvPr id="19" name="Hexagon 18"/>
            <p:cNvSpPr/>
            <p:nvPr/>
          </p:nvSpPr>
          <p:spPr>
            <a:xfrm>
              <a:off x="7106381" y="3161523"/>
              <a:ext cx="1335524" cy="606903"/>
            </a:xfrm>
            <a:prstGeom prst="hexagon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Physical &amp; Chemical Properties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20" name="Hexagon 19"/>
            <p:cNvSpPr/>
            <p:nvPr/>
          </p:nvSpPr>
          <p:spPr>
            <a:xfrm>
              <a:off x="3960432" y="3161523"/>
              <a:ext cx="1343279" cy="606903"/>
            </a:xfrm>
            <a:prstGeom prst="hexagon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Ocean Optical Properties</a:t>
              </a:r>
              <a:endParaRPr lang="en-US" sz="1000" dirty="0"/>
            </a:p>
          </p:txBody>
        </p:sp>
        <p:sp>
          <p:nvSpPr>
            <p:cNvPr id="30" name="Hexagon 29"/>
            <p:cNvSpPr/>
            <p:nvPr/>
          </p:nvSpPr>
          <p:spPr>
            <a:xfrm>
              <a:off x="2423517" y="3172607"/>
              <a:ext cx="1254265" cy="606903"/>
            </a:xfrm>
            <a:prstGeom prst="hexagon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Plankton Stocks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 rot="16200000">
            <a:off x="-2194093" y="3767072"/>
            <a:ext cx="5521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Interdisciplinary Questions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98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0162" y="2567226"/>
            <a:ext cx="8891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57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507"/>
            <a:ext cx="7200900" cy="1397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20592" y="876233"/>
            <a:ext cx="5822602" cy="5806322"/>
            <a:chOff x="-64931" y="449189"/>
            <a:chExt cx="5822602" cy="5806322"/>
          </a:xfrm>
        </p:grpSpPr>
        <p:sp>
          <p:nvSpPr>
            <p:cNvPr id="2" name="Donut 1"/>
            <p:cNvSpPr/>
            <p:nvPr/>
          </p:nvSpPr>
          <p:spPr>
            <a:xfrm>
              <a:off x="370085" y="850751"/>
              <a:ext cx="4981666" cy="4990782"/>
            </a:xfrm>
            <a:prstGeom prst="donut">
              <a:avLst>
                <a:gd name="adj" fmla="val 1822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-19442" y="2773345"/>
              <a:ext cx="1776159" cy="769206"/>
              <a:chOff x="950475" y="3303430"/>
              <a:chExt cx="1920240" cy="813710"/>
            </a:xfrm>
          </p:grpSpPr>
          <p:sp>
            <p:nvSpPr>
              <p:cNvPr id="12" name="Isosceles Triangle 11"/>
              <p:cNvSpPr/>
              <p:nvPr/>
            </p:nvSpPr>
            <p:spPr>
              <a:xfrm>
                <a:off x="950475" y="3303430"/>
                <a:ext cx="1920240" cy="73152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402606" y="3979980"/>
                <a:ext cx="905256" cy="1371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 rot="10800000">
              <a:off x="3965119" y="3187756"/>
              <a:ext cx="1776159" cy="769206"/>
              <a:chOff x="950475" y="3303430"/>
              <a:chExt cx="1920240" cy="813710"/>
            </a:xfrm>
          </p:grpSpPr>
          <p:sp>
            <p:nvSpPr>
              <p:cNvPr id="19" name="Isosceles Triangle 18"/>
              <p:cNvSpPr/>
              <p:nvPr/>
            </p:nvSpPr>
            <p:spPr>
              <a:xfrm>
                <a:off x="950475" y="3303430"/>
                <a:ext cx="1920240" cy="73152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402606" y="3979980"/>
                <a:ext cx="905256" cy="1371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 rot="16200000">
              <a:off x="1675634" y="4942566"/>
              <a:ext cx="1815218" cy="752655"/>
              <a:chOff x="950475" y="3303430"/>
              <a:chExt cx="1920240" cy="813710"/>
            </a:xfrm>
          </p:grpSpPr>
          <p:sp>
            <p:nvSpPr>
              <p:cNvPr id="22" name="Isosceles Triangle 21"/>
              <p:cNvSpPr/>
              <p:nvPr/>
            </p:nvSpPr>
            <p:spPr>
              <a:xfrm>
                <a:off x="950475" y="3303430"/>
                <a:ext cx="1920240" cy="73152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402606" y="3979980"/>
                <a:ext cx="905256" cy="1371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1462031" y="2388799"/>
              <a:ext cx="279367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Each phase is a interdependent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element of 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 repeating annual cycle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372608" y="845258"/>
              <a:ext cx="4937760" cy="5001768"/>
              <a:chOff x="1490208" y="1429458"/>
              <a:chExt cx="4937760" cy="5001768"/>
            </a:xfrm>
          </p:grpSpPr>
          <p:sp>
            <p:nvSpPr>
              <p:cNvPr id="26" name="Block Arc 25"/>
              <p:cNvSpPr/>
              <p:nvPr/>
            </p:nvSpPr>
            <p:spPr>
              <a:xfrm>
                <a:off x="1490208" y="1429458"/>
                <a:ext cx="4937760" cy="5001768"/>
              </a:xfrm>
              <a:prstGeom prst="blockArc">
                <a:avLst>
                  <a:gd name="adj1" fmla="val 10800000"/>
                  <a:gd name="adj2" fmla="val 16194587"/>
                  <a:gd name="adj3" fmla="val 18889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WordArt 3"/>
              <p:cNvSpPr>
                <a:spLocks noChangeArrowheads="1" noChangeShapeType="1" noTextEdit="1"/>
              </p:cNvSpPr>
              <p:nvPr/>
            </p:nvSpPr>
            <p:spPr bwMode="auto">
              <a:xfrm rot="-2478082">
                <a:off x="2109183" y="2353818"/>
                <a:ext cx="1600308" cy="713224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1933372"/>
                  </a:avLst>
                </a:prstTxWarp>
              </a:bodyPr>
              <a:lstStyle/>
              <a:p>
                <a:pPr algn="ctr"/>
                <a:r>
                  <a:rPr lang="en-US" sz="7200" kern="10" dirty="0" smtClean="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chemeClr val="bg1"/>
                    </a:solidFill>
                    <a:latin typeface="Times New Roman"/>
                    <a:cs typeface="Times New Roman"/>
                  </a:rPr>
                  <a:t>climax</a:t>
                </a:r>
                <a:endParaRPr lang="en-US" sz="72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-64931" y="903773"/>
              <a:ext cx="5443136" cy="4937760"/>
              <a:chOff x="1052669" y="1487973"/>
              <a:chExt cx="5443136" cy="4937760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1052669" y="1487973"/>
                <a:ext cx="5443136" cy="4937760"/>
                <a:chOff x="1052669" y="1487973"/>
                <a:chExt cx="5443136" cy="4937760"/>
              </a:xfrm>
            </p:grpSpPr>
            <p:sp>
              <p:nvSpPr>
                <p:cNvPr id="32" name="Block Arc 31"/>
                <p:cNvSpPr/>
                <p:nvPr/>
              </p:nvSpPr>
              <p:spPr>
                <a:xfrm rot="16200000">
                  <a:off x="1526041" y="1455969"/>
                  <a:ext cx="4937760" cy="5001768"/>
                </a:xfrm>
                <a:prstGeom prst="blockArc">
                  <a:avLst>
                    <a:gd name="adj1" fmla="val 10800000"/>
                    <a:gd name="adj2" fmla="val 16194587"/>
                    <a:gd name="adj3" fmla="val 18889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40" name="Group 39"/>
                <p:cNvGrpSpPr/>
                <p:nvPr/>
              </p:nvGrpSpPr>
              <p:grpSpPr>
                <a:xfrm>
                  <a:off x="1052669" y="3364670"/>
                  <a:ext cx="1871887" cy="757014"/>
                  <a:chOff x="911391" y="3303430"/>
                  <a:chExt cx="1920240" cy="800813"/>
                </a:xfrm>
                <a:solidFill>
                  <a:schemeClr val="accent6">
                    <a:lumMod val="60000"/>
                    <a:lumOff val="40000"/>
                  </a:schemeClr>
                </a:solidFill>
              </p:grpSpPr>
              <p:sp>
                <p:nvSpPr>
                  <p:cNvPr id="41" name="Isosceles Triangle 40"/>
                  <p:cNvSpPr/>
                  <p:nvPr/>
                </p:nvSpPr>
                <p:spPr>
                  <a:xfrm>
                    <a:off x="911391" y="3303430"/>
                    <a:ext cx="1920240" cy="731520"/>
                  </a:xfrm>
                  <a:prstGeom prst="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Rectangle 41"/>
                  <p:cNvSpPr/>
                  <p:nvPr/>
                </p:nvSpPr>
                <p:spPr>
                  <a:xfrm>
                    <a:off x="1402606" y="3967083"/>
                    <a:ext cx="905256" cy="13716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54" name="WordArt 3"/>
              <p:cNvSpPr>
                <a:spLocks noChangeArrowheads="1" noChangeShapeType="1" noTextEdit="1"/>
              </p:cNvSpPr>
              <p:nvPr/>
            </p:nvSpPr>
            <p:spPr bwMode="auto">
              <a:xfrm rot="14372754">
                <a:off x="1631746" y="4280567"/>
                <a:ext cx="2263130" cy="1012311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1933372"/>
                  </a:avLst>
                </a:prstTxWarp>
              </a:bodyPr>
              <a:lstStyle/>
              <a:p>
                <a:pPr algn="ctr"/>
                <a:r>
                  <a:rPr lang="en-US" sz="7200" kern="10" dirty="0" smtClean="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chemeClr val="bg1"/>
                    </a:solidFill>
                    <a:latin typeface="Times New Roman"/>
                    <a:cs typeface="Times New Roman"/>
                  </a:rPr>
                  <a:t>recovery</a:t>
                </a:r>
                <a:endParaRPr lang="en-US" sz="72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411467" y="839765"/>
              <a:ext cx="4937760" cy="5415746"/>
              <a:chOff x="1529067" y="1423965"/>
              <a:chExt cx="4937760" cy="5415746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1529067" y="1423965"/>
                <a:ext cx="4937760" cy="5415746"/>
                <a:chOff x="1529067" y="1423965"/>
                <a:chExt cx="4937760" cy="5415746"/>
              </a:xfrm>
            </p:grpSpPr>
            <p:sp>
              <p:nvSpPr>
                <p:cNvPr id="31" name="Block Arc 30"/>
                <p:cNvSpPr/>
                <p:nvPr/>
              </p:nvSpPr>
              <p:spPr>
                <a:xfrm rot="10800000">
                  <a:off x="1529067" y="1423965"/>
                  <a:ext cx="4937760" cy="5001768"/>
                </a:xfrm>
                <a:prstGeom prst="blockArc">
                  <a:avLst>
                    <a:gd name="adj1" fmla="val 10800000"/>
                    <a:gd name="adj2" fmla="val 16194587"/>
                    <a:gd name="adj3" fmla="val 18889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37" name="Group 36"/>
                <p:cNvGrpSpPr/>
                <p:nvPr/>
              </p:nvGrpSpPr>
              <p:grpSpPr>
                <a:xfrm rot="16200000">
                  <a:off x="2769350" y="5529409"/>
                  <a:ext cx="1867949" cy="752655"/>
                  <a:chOff x="950475" y="3303430"/>
                  <a:chExt cx="1920240" cy="813710"/>
                </a:xfrm>
                <a:solidFill>
                  <a:schemeClr val="accent1">
                    <a:lumMod val="40000"/>
                    <a:lumOff val="60000"/>
                  </a:schemeClr>
                </a:solidFill>
              </p:grpSpPr>
              <p:sp>
                <p:nvSpPr>
                  <p:cNvPr id="38" name="Isosceles Triangle 37"/>
                  <p:cNvSpPr/>
                  <p:nvPr/>
                </p:nvSpPr>
                <p:spPr>
                  <a:xfrm>
                    <a:off x="950475" y="3303430"/>
                    <a:ext cx="1920240" cy="731520"/>
                  </a:xfrm>
                  <a:prstGeom prst="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ectangle 38"/>
                  <p:cNvSpPr/>
                  <p:nvPr/>
                </p:nvSpPr>
                <p:spPr>
                  <a:xfrm>
                    <a:off x="1402606" y="3979980"/>
                    <a:ext cx="905256" cy="137160"/>
                  </a:xfrm>
                  <a:prstGeom prst="rect">
                    <a:avLst/>
                  </a:prstGeom>
                  <a:grpFill/>
                  <a:ln>
                    <a:solidFill>
                      <a:schemeClr val="accent1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53" name="WordArt 3"/>
              <p:cNvSpPr>
                <a:spLocks noChangeArrowheads="1" noChangeShapeType="1" noTextEdit="1"/>
              </p:cNvSpPr>
              <p:nvPr/>
            </p:nvSpPr>
            <p:spPr bwMode="auto">
              <a:xfrm rot="8708969">
                <a:off x="3572821" y="4585367"/>
                <a:ext cx="2248959" cy="1125175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1933372"/>
                  </a:avLst>
                </a:prstTxWarp>
              </a:bodyPr>
              <a:lstStyle/>
              <a:p>
                <a:pPr algn="ctr"/>
                <a:r>
                  <a:rPr lang="en-US" sz="7200" kern="10" dirty="0" smtClean="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chemeClr val="bg1"/>
                    </a:solidFill>
                    <a:latin typeface="Times New Roman"/>
                    <a:cs typeface="Times New Roman"/>
                  </a:rPr>
                  <a:t>disturbance</a:t>
                </a:r>
                <a:endParaRPr lang="en-US" sz="72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344685" y="817069"/>
              <a:ext cx="5412986" cy="4937760"/>
              <a:chOff x="1462285" y="1401269"/>
              <a:chExt cx="5412986" cy="4937760"/>
            </a:xfrm>
          </p:grpSpPr>
          <p:sp>
            <p:nvSpPr>
              <p:cNvPr id="34" name="Isosceles Triangle 33"/>
              <p:cNvSpPr/>
              <p:nvPr/>
            </p:nvSpPr>
            <p:spPr>
              <a:xfrm rot="10800000">
                <a:off x="5010977" y="3849652"/>
                <a:ext cx="1864294" cy="691511"/>
              </a:xfrm>
              <a:prstGeom prst="triangl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Block Arc 29"/>
              <p:cNvSpPr/>
              <p:nvPr/>
            </p:nvSpPr>
            <p:spPr>
              <a:xfrm rot="5400000">
                <a:off x="1494289" y="1369265"/>
                <a:ext cx="4937760" cy="5001768"/>
              </a:xfrm>
              <a:prstGeom prst="blockArc">
                <a:avLst>
                  <a:gd name="adj1" fmla="val 10800000"/>
                  <a:gd name="adj2" fmla="val 16194587"/>
                  <a:gd name="adj3" fmla="val 18889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WordArt 3"/>
              <p:cNvSpPr>
                <a:spLocks noChangeArrowheads="1" noChangeShapeType="1" noTextEdit="1"/>
              </p:cNvSpPr>
              <p:nvPr/>
            </p:nvSpPr>
            <p:spPr bwMode="auto">
              <a:xfrm rot="3449175">
                <a:off x="4511198" y="2633976"/>
                <a:ext cx="1600308" cy="713224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1933372"/>
                  </a:avLst>
                </a:prstTxWarp>
              </a:bodyPr>
              <a:lstStyle/>
              <a:p>
                <a:pPr algn="ctr"/>
                <a:r>
                  <a:rPr lang="en-US" sz="7200" kern="10" dirty="0" smtClean="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chemeClr val="bg1"/>
                    </a:solidFill>
                    <a:latin typeface="Times New Roman"/>
                    <a:cs typeface="Times New Roman"/>
                  </a:rPr>
                  <a:t>decline</a:t>
                </a:r>
                <a:endParaRPr lang="en-US" sz="72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 rot="10800000">
                <a:off x="5557431" y="3771957"/>
                <a:ext cx="878881" cy="12965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 rot="5400000">
              <a:off x="2205830" y="1000920"/>
              <a:ext cx="1856118" cy="752655"/>
              <a:chOff x="950475" y="3303430"/>
              <a:chExt cx="1920240" cy="813710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44" name="Isosceles Triangle 43"/>
              <p:cNvSpPr/>
              <p:nvPr/>
            </p:nvSpPr>
            <p:spPr>
              <a:xfrm>
                <a:off x="950475" y="3303430"/>
                <a:ext cx="1920240" cy="731520"/>
              </a:xfrm>
              <a:prstGeom prst="triangl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1402606" y="3979980"/>
                <a:ext cx="905256" cy="137160"/>
              </a:xfrm>
              <a:prstGeom prst="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A930BE39-693B-DE47-B1F9-608A96070407}"/>
              </a:ext>
            </a:extLst>
          </p:cNvPr>
          <p:cNvSpPr/>
          <p:nvPr/>
        </p:nvSpPr>
        <p:spPr>
          <a:xfrm>
            <a:off x="6172629" y="3507"/>
            <a:ext cx="601937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endParaRPr lang="en-US" sz="3200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ED342D9-B3DF-234B-A512-294F011342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45" b="1"/>
          <a:stretch/>
        </p:blipFill>
        <p:spPr>
          <a:xfrm>
            <a:off x="6416654" y="217736"/>
            <a:ext cx="2115451" cy="1635551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9234599" y="491513"/>
            <a:ext cx="19383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287785" y="2274188"/>
            <a:ext cx="57729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NAAMES set out to evaluate ecosystem interactions during primary phases of the annual cycle in the context of the ‘Disturbance-Recovery Hypothesis’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38144" y="5393877"/>
            <a:ext cx="5088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mechanisms of the ‘declining’ and ‘recovery’ phases were, in particular, not well understood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pre-NAAMES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65084" y="162772"/>
            <a:ext cx="589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Phytoplankton Annual Biomass Cycles</a:t>
            </a:r>
          </a:p>
        </p:txBody>
      </p:sp>
    </p:spTree>
    <p:extLst>
      <p:ext uri="{BB962C8B-B14F-4D97-AF65-F5344CB8AC3E}">
        <p14:creationId xmlns:p14="http://schemas.microsoft.com/office/powerpoint/2010/main" val="98597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9"/>
          <a:stretch/>
        </p:blipFill>
        <p:spPr>
          <a:xfrm>
            <a:off x="0" y="0"/>
            <a:ext cx="677091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30BE39-693B-DE47-B1F9-608A96070407}"/>
              </a:ext>
            </a:extLst>
          </p:cNvPr>
          <p:cNvSpPr/>
          <p:nvPr/>
        </p:nvSpPr>
        <p:spPr>
          <a:xfrm>
            <a:off x="6770914" y="3507"/>
            <a:ext cx="542108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endParaRPr lang="en-US" sz="3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160349" y="3507"/>
            <a:ext cx="0" cy="6858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ED342D9-B3DF-234B-A512-294F011342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45" b="1"/>
          <a:stretch/>
        </p:blipFill>
        <p:spPr>
          <a:xfrm>
            <a:off x="6960744" y="186418"/>
            <a:ext cx="2115451" cy="16355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443127" y="544214"/>
            <a:ext cx="19383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16776" y="2956742"/>
            <a:ext cx="5336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NAAMES set out to evaluate seasonal impacts of marine plankton on aerosols and clouds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94090" y="3349138"/>
            <a:ext cx="4537747" cy="2926080"/>
            <a:chOff x="594090" y="2798990"/>
            <a:chExt cx="4537747" cy="2926080"/>
          </a:xfrm>
        </p:grpSpPr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594090" y="2798990"/>
              <a:ext cx="4537747" cy="2926080"/>
              <a:chOff x="5029200" y="2209800"/>
              <a:chExt cx="3945698" cy="228600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9200" y="2209800"/>
                <a:ext cx="3945698" cy="2286000"/>
              </a:xfrm>
              <a:prstGeom prst="rect">
                <a:avLst/>
              </a:prstGeom>
            </p:spPr>
          </p:pic>
          <p:sp>
            <p:nvSpPr>
              <p:cNvPr id="21" name="Freeform 20"/>
              <p:cNvSpPr/>
              <p:nvPr/>
            </p:nvSpPr>
            <p:spPr>
              <a:xfrm>
                <a:off x="5832475" y="2914650"/>
                <a:ext cx="1111250" cy="914400"/>
              </a:xfrm>
              <a:custGeom>
                <a:avLst/>
                <a:gdLst>
                  <a:gd name="connsiteX0" fmla="*/ 0 w 1111250"/>
                  <a:gd name="connsiteY0" fmla="*/ 587375 h 914400"/>
                  <a:gd name="connsiteX1" fmla="*/ 1111250 w 1111250"/>
                  <a:gd name="connsiteY1" fmla="*/ 914400 h 914400"/>
                  <a:gd name="connsiteX2" fmla="*/ 1108075 w 1111250"/>
                  <a:gd name="connsiteY2" fmla="*/ 0 h 914400"/>
                  <a:gd name="connsiteX3" fmla="*/ 762000 w 1111250"/>
                  <a:gd name="connsiteY3" fmla="*/ 561975 h 914400"/>
                  <a:gd name="connsiteX4" fmla="*/ 0 w 1111250"/>
                  <a:gd name="connsiteY4" fmla="*/ 587375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1250" h="914400">
                    <a:moveTo>
                      <a:pt x="0" y="587375"/>
                    </a:moveTo>
                    <a:lnTo>
                      <a:pt x="1111250" y="914400"/>
                    </a:lnTo>
                    <a:cubicBezTo>
                      <a:pt x="1110192" y="609600"/>
                      <a:pt x="1109133" y="304800"/>
                      <a:pt x="1108075" y="0"/>
                    </a:cubicBezTo>
                    <a:lnTo>
                      <a:pt x="762000" y="561975"/>
                    </a:lnTo>
                    <a:lnTo>
                      <a:pt x="0" y="587375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21"/>
            <p:cNvSpPr txBox="1">
              <a:spLocks noChangeAspect="1"/>
            </p:cNvSpPr>
            <p:nvPr/>
          </p:nvSpPr>
          <p:spPr>
            <a:xfrm>
              <a:off x="2792783" y="3843411"/>
              <a:ext cx="18166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NAAMES </a:t>
              </a:r>
            </a:p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Study</a:t>
              </a:r>
            </a:p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Region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982601" y="1019393"/>
            <a:ext cx="6226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Deployment Strategy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128557" y="1642140"/>
            <a:ext cx="5938183" cy="4795474"/>
            <a:chOff x="6128557" y="1453458"/>
            <a:chExt cx="5938183" cy="479547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C5C19FF-0734-A14A-B49B-BBA848FF8DBA}"/>
                </a:ext>
              </a:extLst>
            </p:cNvPr>
            <p:cNvSpPr txBox="1"/>
            <p:nvPr/>
          </p:nvSpPr>
          <p:spPr>
            <a:xfrm>
              <a:off x="10197885" y="1596325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8557" y="2865652"/>
              <a:ext cx="3947161" cy="3383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7063273" y="2703449"/>
              <a:ext cx="2827176" cy="578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7441312" y="2538441"/>
              <a:ext cx="4080913" cy="830997"/>
              <a:chOff x="7441312" y="2438233"/>
              <a:chExt cx="4080913" cy="830997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9940616" y="2438233"/>
                <a:ext cx="158160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Bloom initiation</a:t>
                </a:r>
              </a:p>
              <a:p>
                <a:r>
                  <a:rPr lang="en-US" sz="12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Accumulation phase</a:t>
                </a:r>
              </a:p>
              <a:p>
                <a:r>
                  <a:rPr lang="en-US" sz="12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Bloom climax</a:t>
                </a:r>
              </a:p>
              <a:p>
                <a:r>
                  <a:rPr lang="en-US" sz="12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Deceleration phase</a:t>
                </a:r>
                <a:endParaRPr lang="en-US" sz="12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44" name="Group 43"/>
              <p:cNvGrpSpPr/>
              <p:nvPr/>
            </p:nvGrpSpPr>
            <p:grpSpPr>
              <a:xfrm>
                <a:off x="9041365" y="2903683"/>
                <a:ext cx="914400" cy="91440"/>
                <a:chOff x="9041365" y="2847697"/>
                <a:chExt cx="914400" cy="91440"/>
              </a:xfrm>
            </p:grpSpPr>
            <p:cxnSp>
              <p:nvCxnSpPr>
                <p:cNvPr id="39" name="Straight Connector 38"/>
                <p:cNvCxnSpPr/>
                <p:nvPr/>
              </p:nvCxnSpPr>
              <p:spPr>
                <a:xfrm flipV="1">
                  <a:off x="9498565" y="2892490"/>
                  <a:ext cx="4572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7" name="Group 26"/>
                <p:cNvGrpSpPr/>
                <p:nvPr/>
              </p:nvGrpSpPr>
              <p:grpSpPr>
                <a:xfrm>
                  <a:off x="9041365" y="2847697"/>
                  <a:ext cx="457200" cy="91440"/>
                  <a:chOff x="8957387" y="6055568"/>
                  <a:chExt cx="541176" cy="198898"/>
                </a:xfrm>
              </p:grpSpPr>
              <p:sp>
                <p:nvSpPr>
                  <p:cNvPr id="13" name="Rectangle 12"/>
                  <p:cNvSpPr/>
                  <p:nvPr/>
                </p:nvSpPr>
                <p:spPr>
                  <a:xfrm>
                    <a:off x="8957387" y="6055568"/>
                    <a:ext cx="541176" cy="195794"/>
                  </a:xfrm>
                  <a:prstGeom prst="rect">
                    <a:avLst/>
                  </a:prstGeom>
                  <a:solidFill>
                    <a:srgbClr val="FFFF99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Rectangle 25"/>
                  <p:cNvSpPr/>
                  <p:nvPr/>
                </p:nvSpPr>
                <p:spPr>
                  <a:xfrm>
                    <a:off x="9203095" y="6058672"/>
                    <a:ext cx="45720" cy="195794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6" name="Group 45"/>
              <p:cNvGrpSpPr/>
              <p:nvPr/>
            </p:nvGrpSpPr>
            <p:grpSpPr>
              <a:xfrm>
                <a:off x="7441312" y="3082463"/>
                <a:ext cx="2520377" cy="91440"/>
                <a:chOff x="7441312" y="2979822"/>
                <a:chExt cx="2520377" cy="91440"/>
              </a:xfrm>
            </p:grpSpPr>
            <p:cxnSp>
              <p:nvCxnSpPr>
                <p:cNvPr id="38" name="Straight Connector 37"/>
                <p:cNvCxnSpPr/>
                <p:nvPr/>
              </p:nvCxnSpPr>
              <p:spPr>
                <a:xfrm>
                  <a:off x="7858569" y="3026063"/>
                  <a:ext cx="2103120" cy="19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1" name="Group 30"/>
                <p:cNvGrpSpPr/>
                <p:nvPr/>
              </p:nvGrpSpPr>
              <p:grpSpPr>
                <a:xfrm>
                  <a:off x="7441312" y="2979822"/>
                  <a:ext cx="457200" cy="91440"/>
                  <a:chOff x="8957387" y="6055568"/>
                  <a:chExt cx="541176" cy="198898"/>
                </a:xfrm>
              </p:grpSpPr>
              <p:sp>
                <p:nvSpPr>
                  <p:cNvPr id="32" name="Rectangle 31"/>
                  <p:cNvSpPr/>
                  <p:nvPr/>
                </p:nvSpPr>
                <p:spPr>
                  <a:xfrm>
                    <a:off x="8957387" y="6055568"/>
                    <a:ext cx="541176" cy="195794"/>
                  </a:xfrm>
                  <a:prstGeom prst="rect">
                    <a:avLst/>
                  </a:prstGeom>
                  <a:solidFill>
                    <a:srgbClr val="FFFF99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Rectangle 32"/>
                  <p:cNvSpPr/>
                  <p:nvPr/>
                </p:nvSpPr>
                <p:spPr>
                  <a:xfrm>
                    <a:off x="9203095" y="6058672"/>
                    <a:ext cx="45720" cy="195794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3" name="Group 42"/>
              <p:cNvGrpSpPr/>
              <p:nvPr/>
            </p:nvGrpSpPr>
            <p:grpSpPr>
              <a:xfrm>
                <a:off x="7898512" y="2549116"/>
                <a:ext cx="2073027" cy="91440"/>
                <a:chOff x="7898512" y="2707742"/>
                <a:chExt cx="2073027" cy="91440"/>
              </a:xfrm>
            </p:grpSpPr>
            <p:cxnSp>
              <p:nvCxnSpPr>
                <p:cNvPr id="40" name="Straight Connector 39"/>
                <p:cNvCxnSpPr/>
                <p:nvPr/>
              </p:nvCxnSpPr>
              <p:spPr>
                <a:xfrm flipV="1">
                  <a:off x="8234179" y="2749444"/>
                  <a:ext cx="173736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4" name="Group 33"/>
                <p:cNvGrpSpPr/>
                <p:nvPr/>
              </p:nvGrpSpPr>
              <p:grpSpPr>
                <a:xfrm>
                  <a:off x="7898512" y="2707742"/>
                  <a:ext cx="457200" cy="91440"/>
                  <a:chOff x="8957387" y="6055568"/>
                  <a:chExt cx="541176" cy="198898"/>
                </a:xfrm>
              </p:grpSpPr>
              <p:sp>
                <p:nvSpPr>
                  <p:cNvPr id="35" name="Rectangle 34"/>
                  <p:cNvSpPr/>
                  <p:nvPr/>
                </p:nvSpPr>
                <p:spPr>
                  <a:xfrm>
                    <a:off x="8957387" y="6055568"/>
                    <a:ext cx="541176" cy="195794"/>
                  </a:xfrm>
                  <a:prstGeom prst="rect">
                    <a:avLst/>
                  </a:prstGeom>
                  <a:solidFill>
                    <a:srgbClr val="FFFF99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Rectangle 35"/>
                  <p:cNvSpPr/>
                  <p:nvPr/>
                </p:nvSpPr>
                <p:spPr>
                  <a:xfrm>
                    <a:off x="9203095" y="6058672"/>
                    <a:ext cx="45720" cy="195794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5" name="Group 44"/>
              <p:cNvGrpSpPr/>
              <p:nvPr/>
            </p:nvGrpSpPr>
            <p:grpSpPr>
              <a:xfrm>
                <a:off x="8604628" y="2727670"/>
                <a:ext cx="1359412" cy="91440"/>
                <a:chOff x="8613959" y="3091569"/>
                <a:chExt cx="1359412" cy="91440"/>
              </a:xfrm>
            </p:grpSpPr>
            <p:cxnSp>
              <p:nvCxnSpPr>
                <p:cNvPr id="42" name="Straight Connector 41"/>
                <p:cNvCxnSpPr/>
                <p:nvPr/>
              </p:nvCxnSpPr>
              <p:spPr>
                <a:xfrm flipV="1">
                  <a:off x="9058971" y="3136575"/>
                  <a:ext cx="9144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8" name="Group 27"/>
                <p:cNvGrpSpPr/>
                <p:nvPr/>
              </p:nvGrpSpPr>
              <p:grpSpPr>
                <a:xfrm>
                  <a:off x="8613959" y="3091569"/>
                  <a:ext cx="457200" cy="91440"/>
                  <a:chOff x="8957387" y="6055568"/>
                  <a:chExt cx="541176" cy="198898"/>
                </a:xfrm>
              </p:grpSpPr>
              <p:sp>
                <p:nvSpPr>
                  <p:cNvPr id="29" name="Rectangle 28"/>
                  <p:cNvSpPr/>
                  <p:nvPr/>
                </p:nvSpPr>
                <p:spPr>
                  <a:xfrm>
                    <a:off x="8957387" y="6055568"/>
                    <a:ext cx="541176" cy="195794"/>
                  </a:xfrm>
                  <a:prstGeom prst="rect">
                    <a:avLst/>
                  </a:prstGeom>
                  <a:solidFill>
                    <a:srgbClr val="FFFF99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Rectangle 29"/>
                  <p:cNvSpPr/>
                  <p:nvPr/>
                </p:nvSpPr>
                <p:spPr>
                  <a:xfrm>
                    <a:off x="9203095" y="6058672"/>
                    <a:ext cx="45720" cy="195794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41" name="TextBox 40"/>
            <p:cNvSpPr txBox="1"/>
            <p:nvPr/>
          </p:nvSpPr>
          <p:spPr>
            <a:xfrm>
              <a:off x="6129492" y="1453458"/>
              <a:ext cx="59372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Natural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meridional 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gradient ensured targeted ‘states’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~2 months of variability in 14 days primary transect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101226" y="1646507"/>
            <a:ext cx="60273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Four field campaigns in Western Subarctic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Atlantic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Campaigns target unique plankton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55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5C19FF-0734-A14A-B49B-BBA848FF8DBA}"/>
              </a:ext>
            </a:extLst>
          </p:cNvPr>
          <p:cNvSpPr txBox="1"/>
          <p:nvPr/>
        </p:nvSpPr>
        <p:spPr>
          <a:xfrm>
            <a:off x="10098549" y="15336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6883603" y="1903027"/>
            <a:ext cx="4999685" cy="3840480"/>
            <a:chOff x="1976952" y="3607825"/>
            <a:chExt cx="5378320" cy="4131323"/>
          </a:xfrm>
        </p:grpSpPr>
        <p:pic>
          <p:nvPicPr>
            <p:cNvPr id="6" name="Picture 5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6283" y="5682166"/>
              <a:ext cx="2319458" cy="2056982"/>
            </a:xfrm>
            <a:prstGeom prst="rect">
              <a:avLst/>
            </a:prstGeom>
            <a:ln w="19050">
              <a:solidFill>
                <a:schemeClr val="tx1"/>
              </a:solidFill>
            </a:ln>
            <a:extLst>
              <a:ext uri="{FAA26D3D-D897-4be2-8F04-BA451C77F1D7}">
                <ma14:placeholderFlag xmlns:lc="http://schemas.openxmlformats.org/drawingml/2006/lockedCanvas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 rot="16200000">
              <a:off x="1522853" y="4489424"/>
              <a:ext cx="12775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R.V. Atlantis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1510671" y="6601231"/>
              <a:ext cx="1301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NASA C-130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 rot="5400000">
              <a:off x="6329380" y="4551298"/>
              <a:ext cx="1682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Bio-ARGO floats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 rot="5400000">
              <a:off x="6657035" y="6617792"/>
              <a:ext cx="1027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Satellites</a:t>
              </a:r>
              <a:endParaRPr lang="en-US" dirty="0"/>
            </a:p>
          </p:txBody>
        </p:sp>
        <p:pic>
          <p:nvPicPr>
            <p:cNvPr id="5" name="Picture 120" descr="http://www.whoi.edu/cms/images/mediarelations/Atlantis_750_190693.jpe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6283" y="3607825"/>
              <a:ext cx="2319458" cy="213253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rc_mi" descr="http://s3.amazonaws.com/dk-production/images/12923/large/4e85.jpg?1355784077">
              <a:hlinkClick r:id="rId5"/>
            </p:cNvPr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4054" y="3607825"/>
              <a:ext cx="2289909" cy="213253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8" name="Picture 2" descr="http://www.wired.com/images_blogs/photos/uncategorized/2008/02/12/satellite.jp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4054" y="5740356"/>
              <a:ext cx="2311145" cy="199631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146120" y="1869492"/>
            <a:ext cx="653025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Ship: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Detailed sampling of ocean ecosystems and aerosols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C-130: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Broader spatial context for ship measurements, pre-station and post-station sampling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Floats: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Multi-year sustained ecosystem/optical measurements and target sites for future stations.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Satellites: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Basin-scale context of field measurements.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Modeling: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Integration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 data for system understanding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[Ocean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circulation-ecosystem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 (Doney), Aerosol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modeling 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LaRC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)]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03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3653807" y="1101812"/>
            <a:ext cx="5521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Extensive Measurements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C5C19FF-0734-A14A-B49B-BBA848FF8DBA}"/>
              </a:ext>
            </a:extLst>
          </p:cNvPr>
          <p:cNvSpPr txBox="1"/>
          <p:nvPr/>
        </p:nvSpPr>
        <p:spPr>
          <a:xfrm>
            <a:off x="6431630" y="21340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1409829" y="3524988"/>
            <a:ext cx="3501" cy="2343235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700477" y="3567308"/>
            <a:ext cx="6010" cy="2004783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253742" y="2014011"/>
            <a:ext cx="3284" cy="169966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Hexagon 34"/>
          <p:cNvSpPr/>
          <p:nvPr/>
        </p:nvSpPr>
        <p:spPr>
          <a:xfrm>
            <a:off x="87866" y="3529649"/>
            <a:ext cx="1254265" cy="606903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Plankton Stocks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6" name="Hexagon 35"/>
          <p:cNvSpPr/>
          <p:nvPr/>
        </p:nvSpPr>
        <p:spPr>
          <a:xfrm>
            <a:off x="1235587" y="3226197"/>
            <a:ext cx="1254265" cy="606903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Plankton Rates &amp; Physiology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7" name="Hexagon 36"/>
          <p:cNvSpPr/>
          <p:nvPr/>
        </p:nvSpPr>
        <p:spPr>
          <a:xfrm>
            <a:off x="2383308" y="3529648"/>
            <a:ext cx="1254265" cy="606903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Plankton Community Composition</a:t>
            </a:r>
            <a:endParaRPr lang="en-US" sz="1000" dirty="0"/>
          </a:p>
        </p:txBody>
      </p:sp>
      <p:sp>
        <p:nvSpPr>
          <p:cNvPr id="39" name="Hexagon 38"/>
          <p:cNvSpPr/>
          <p:nvPr/>
        </p:nvSpPr>
        <p:spPr>
          <a:xfrm>
            <a:off x="3531029" y="3226196"/>
            <a:ext cx="1254265" cy="606903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Physical &amp; Chemical Properties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22274" y="1935819"/>
            <a:ext cx="20617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accent1">
                    <a:lumMod val="75000"/>
                  </a:schemeClr>
                </a:solidFill>
              </a:rPr>
              <a:t>Phytoplankton carbon</a:t>
            </a:r>
          </a:p>
          <a:p>
            <a:r>
              <a:rPr lang="en-US" sz="1000" b="1" dirty="0" smtClean="0">
                <a:solidFill>
                  <a:schemeClr val="accent1">
                    <a:lumMod val="75000"/>
                  </a:schemeClr>
                </a:solidFill>
              </a:rPr>
              <a:t>Phytoplankton phosphorus</a:t>
            </a:r>
          </a:p>
          <a:p>
            <a:r>
              <a:rPr lang="en-US" sz="1000" b="1" dirty="0" smtClean="0">
                <a:solidFill>
                  <a:schemeClr val="accent1">
                    <a:lumMod val="75000"/>
                  </a:schemeClr>
                </a:solidFill>
              </a:rPr>
              <a:t>Phytoplankton pigments</a:t>
            </a:r>
          </a:p>
          <a:p>
            <a:r>
              <a:rPr lang="en-US" sz="1000" b="1" dirty="0" smtClean="0">
                <a:solidFill>
                  <a:schemeClr val="accent1">
                    <a:lumMod val="75000"/>
                  </a:schemeClr>
                </a:solidFill>
              </a:rPr>
              <a:t>Plankton cell concentrations</a:t>
            </a:r>
          </a:p>
          <a:p>
            <a:r>
              <a:rPr lang="en-US" sz="1000" b="1" dirty="0" smtClean="0">
                <a:solidFill>
                  <a:schemeClr val="accent1">
                    <a:lumMod val="75000"/>
                  </a:schemeClr>
                </a:solidFill>
              </a:rPr>
              <a:t>Total particulate carbon &amp; nitrogen</a:t>
            </a:r>
          </a:p>
          <a:p>
            <a:r>
              <a:rPr lang="en-US" sz="1000" b="1" dirty="0" smtClean="0">
                <a:solidFill>
                  <a:schemeClr val="accent1">
                    <a:lumMod val="75000"/>
                  </a:schemeClr>
                </a:solidFill>
              </a:rPr>
              <a:t>Deep particle scattering layers</a:t>
            </a:r>
          </a:p>
          <a:p>
            <a:r>
              <a:rPr lang="en-US" sz="1000" b="1" dirty="0" smtClean="0">
                <a:solidFill>
                  <a:schemeClr val="accent1">
                    <a:lumMod val="75000"/>
                  </a:schemeClr>
                </a:solidFill>
              </a:rPr>
              <a:t>Diel animal migrations</a:t>
            </a:r>
          </a:p>
          <a:p>
            <a:r>
              <a:rPr lang="en-US" sz="1000" b="1" dirty="0" smtClean="0">
                <a:solidFill>
                  <a:schemeClr val="accent1">
                    <a:lumMod val="75000"/>
                  </a:schemeClr>
                </a:solidFill>
              </a:rPr>
              <a:t>Mesopelagic fish communities</a:t>
            </a:r>
          </a:p>
          <a:p>
            <a:r>
              <a:rPr lang="en-US" sz="1000" b="1" dirty="0" smtClean="0">
                <a:solidFill>
                  <a:schemeClr val="accent1">
                    <a:lumMod val="75000"/>
                  </a:schemeClr>
                </a:solidFill>
              </a:rPr>
              <a:t>Viral abundance</a:t>
            </a:r>
          </a:p>
          <a:p>
            <a:r>
              <a:rPr lang="en-US" sz="1000" b="1" dirty="0" smtClean="0">
                <a:solidFill>
                  <a:schemeClr val="accent1">
                    <a:lumMod val="75000"/>
                  </a:schemeClr>
                </a:solidFill>
              </a:rPr>
              <a:t>Bacterial biomass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20861" y="2499014"/>
            <a:ext cx="2299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accent5">
                    <a:lumMod val="75000"/>
                  </a:schemeClr>
                </a:solidFill>
              </a:rPr>
              <a:t>Bacterial community composition</a:t>
            </a:r>
          </a:p>
          <a:p>
            <a:r>
              <a:rPr lang="en-US" sz="1000" b="1" dirty="0" smtClean="0">
                <a:solidFill>
                  <a:schemeClr val="accent5">
                    <a:lumMod val="75000"/>
                  </a:schemeClr>
                </a:solidFill>
              </a:rPr>
              <a:t>Zooplankton community composition</a:t>
            </a:r>
          </a:p>
          <a:p>
            <a:r>
              <a:rPr lang="en-US" sz="1000" b="1" dirty="0" smtClean="0">
                <a:solidFill>
                  <a:schemeClr val="accent5">
                    <a:lumMod val="75000"/>
                  </a:schemeClr>
                </a:solidFill>
              </a:rPr>
              <a:t>Phytoplankton community composition</a:t>
            </a:r>
          </a:p>
          <a:p>
            <a:r>
              <a:rPr lang="en-US" sz="1000" b="1" dirty="0" smtClean="0">
                <a:solidFill>
                  <a:schemeClr val="accent5">
                    <a:lumMod val="75000"/>
                  </a:schemeClr>
                </a:solidFill>
              </a:rPr>
              <a:t>Particle size distribution</a:t>
            </a:r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2541253" y="2548687"/>
            <a:ext cx="1852" cy="968612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370533" y="3832345"/>
            <a:ext cx="1967205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 smtClean="0">
                <a:solidFill>
                  <a:schemeClr val="accent2">
                    <a:lumMod val="75000"/>
                  </a:schemeClr>
                </a:solidFill>
              </a:rPr>
              <a:t>Bactivory</a:t>
            </a:r>
            <a:endParaRPr lang="en-US" sz="1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1000" b="1" dirty="0" smtClean="0">
                <a:solidFill>
                  <a:schemeClr val="accent2">
                    <a:lumMod val="75000"/>
                  </a:schemeClr>
                </a:solidFill>
              </a:rPr>
              <a:t>Viral lysis rate</a:t>
            </a:r>
          </a:p>
          <a:p>
            <a:r>
              <a:rPr lang="en-US" sz="1000" b="1" dirty="0" smtClean="0">
                <a:solidFill>
                  <a:schemeClr val="accent2">
                    <a:lumMod val="75000"/>
                  </a:schemeClr>
                </a:solidFill>
              </a:rPr>
              <a:t>Primary production rate</a:t>
            </a:r>
          </a:p>
          <a:p>
            <a:r>
              <a:rPr lang="en-US" sz="1000" b="1" dirty="0" smtClean="0">
                <a:solidFill>
                  <a:schemeClr val="accent2">
                    <a:lumMod val="75000"/>
                  </a:schemeClr>
                </a:solidFill>
              </a:rPr>
              <a:t>Phytoplankton division rate</a:t>
            </a:r>
          </a:p>
          <a:p>
            <a:r>
              <a:rPr lang="en-US" sz="1000" b="1" dirty="0" smtClean="0">
                <a:solidFill>
                  <a:schemeClr val="accent2">
                    <a:lumMod val="75000"/>
                  </a:schemeClr>
                </a:solidFill>
              </a:rPr>
              <a:t>Phytoplankton accumulation rate</a:t>
            </a:r>
          </a:p>
          <a:p>
            <a:r>
              <a:rPr lang="en-US" sz="1000" b="1" dirty="0" smtClean="0">
                <a:solidFill>
                  <a:schemeClr val="accent2">
                    <a:lumMod val="75000"/>
                  </a:schemeClr>
                </a:solidFill>
              </a:rPr>
              <a:t>Phytoplankton loss rate</a:t>
            </a:r>
          </a:p>
          <a:p>
            <a:r>
              <a:rPr lang="en-US" sz="1000" b="1" dirty="0" err="1" smtClean="0">
                <a:solidFill>
                  <a:schemeClr val="accent2">
                    <a:lumMod val="75000"/>
                  </a:schemeClr>
                </a:solidFill>
              </a:rPr>
              <a:t>Microzooplankton</a:t>
            </a:r>
            <a:r>
              <a:rPr lang="en-US" sz="1000" b="1" dirty="0" smtClean="0">
                <a:solidFill>
                  <a:schemeClr val="accent2">
                    <a:lumMod val="75000"/>
                  </a:schemeClr>
                </a:solidFill>
              </a:rPr>
              <a:t> grazing rate</a:t>
            </a:r>
          </a:p>
          <a:p>
            <a:r>
              <a:rPr lang="en-US" sz="1000" b="1" dirty="0" smtClean="0">
                <a:solidFill>
                  <a:schemeClr val="accent2">
                    <a:lumMod val="75000"/>
                  </a:schemeClr>
                </a:solidFill>
              </a:rPr>
              <a:t>Bacterial production rate</a:t>
            </a:r>
          </a:p>
          <a:p>
            <a:r>
              <a:rPr lang="en-US" sz="1000" b="1" dirty="0" smtClean="0">
                <a:solidFill>
                  <a:schemeClr val="accent2">
                    <a:lumMod val="75000"/>
                  </a:schemeClr>
                </a:solidFill>
              </a:rPr>
              <a:t>Bacterial viral lysis rate</a:t>
            </a:r>
          </a:p>
          <a:p>
            <a:r>
              <a:rPr lang="en-US" sz="1000" b="1" dirty="0" smtClean="0">
                <a:solidFill>
                  <a:schemeClr val="accent2">
                    <a:lumMod val="75000"/>
                  </a:schemeClr>
                </a:solidFill>
              </a:rPr>
              <a:t>Variable fluorescence</a:t>
            </a:r>
          </a:p>
          <a:p>
            <a:r>
              <a:rPr lang="en-US" sz="1000" b="1" dirty="0" smtClean="0">
                <a:solidFill>
                  <a:schemeClr val="accent2">
                    <a:lumMod val="75000"/>
                  </a:schemeClr>
                </a:solidFill>
              </a:rPr>
              <a:t>Phytoplankton C:Chl</a:t>
            </a:r>
          </a:p>
          <a:p>
            <a:r>
              <a:rPr lang="en-US" sz="1000" b="1" dirty="0" err="1" smtClean="0">
                <a:solidFill>
                  <a:schemeClr val="accent2">
                    <a:lumMod val="75000"/>
                  </a:schemeClr>
                </a:solidFill>
              </a:rPr>
              <a:t>Photoacclimation</a:t>
            </a:r>
            <a:endParaRPr lang="en-US" sz="1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1000" b="1" dirty="0" smtClean="0">
                <a:solidFill>
                  <a:schemeClr val="accent2">
                    <a:lumMod val="75000"/>
                  </a:schemeClr>
                </a:solidFill>
              </a:rPr>
              <a:t>Physiological stress markers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683427" y="3991125"/>
            <a:ext cx="200086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008000"/>
                </a:solidFill>
              </a:rPr>
              <a:t>Mixed layer depth</a:t>
            </a:r>
          </a:p>
          <a:p>
            <a:r>
              <a:rPr lang="en-US" sz="1000" b="1" dirty="0" smtClean="0">
                <a:solidFill>
                  <a:srgbClr val="008000"/>
                </a:solidFill>
              </a:rPr>
              <a:t>Active mixing depth</a:t>
            </a:r>
          </a:p>
          <a:p>
            <a:r>
              <a:rPr lang="en-US" sz="1000" b="1" dirty="0" smtClean="0">
                <a:solidFill>
                  <a:srgbClr val="008000"/>
                </a:solidFill>
              </a:rPr>
              <a:t>Mesoscale eddies / currents</a:t>
            </a:r>
          </a:p>
          <a:p>
            <a:r>
              <a:rPr lang="en-US" sz="1000" b="1" dirty="0" smtClean="0">
                <a:solidFill>
                  <a:srgbClr val="008000"/>
                </a:solidFill>
              </a:rPr>
              <a:t>Fine-scale lateral density</a:t>
            </a:r>
          </a:p>
          <a:p>
            <a:endParaRPr lang="en-US" sz="1000" b="1" dirty="0">
              <a:solidFill>
                <a:srgbClr val="008000"/>
              </a:solidFill>
            </a:endParaRPr>
          </a:p>
          <a:p>
            <a:r>
              <a:rPr lang="en-US" sz="1000" b="1" dirty="0" smtClean="0">
                <a:solidFill>
                  <a:srgbClr val="008000"/>
                </a:solidFill>
              </a:rPr>
              <a:t>Dissolved organic carbon</a:t>
            </a:r>
          </a:p>
          <a:p>
            <a:r>
              <a:rPr lang="en-US" sz="1000" b="1" dirty="0" smtClean="0">
                <a:solidFill>
                  <a:srgbClr val="008000"/>
                </a:solidFill>
              </a:rPr>
              <a:t>Colored dissolved organic matter</a:t>
            </a:r>
          </a:p>
          <a:p>
            <a:r>
              <a:rPr lang="en-US" sz="1000" b="1" dirty="0" smtClean="0">
                <a:solidFill>
                  <a:srgbClr val="008000"/>
                </a:solidFill>
              </a:rPr>
              <a:t>Macronutrients</a:t>
            </a:r>
          </a:p>
          <a:p>
            <a:r>
              <a:rPr lang="en-US" sz="1000" b="1" dirty="0" smtClean="0">
                <a:solidFill>
                  <a:srgbClr val="008000"/>
                </a:solidFill>
              </a:rPr>
              <a:t>Transparent </a:t>
            </a:r>
            <a:r>
              <a:rPr lang="en-US" sz="1000" b="1" dirty="0" err="1">
                <a:solidFill>
                  <a:srgbClr val="008000"/>
                </a:solidFill>
              </a:rPr>
              <a:t>exopolymer</a:t>
            </a:r>
            <a:r>
              <a:rPr lang="en-US" sz="1000" b="1" dirty="0">
                <a:solidFill>
                  <a:srgbClr val="008000"/>
                </a:solidFill>
              </a:rPr>
              <a:t> </a:t>
            </a:r>
            <a:r>
              <a:rPr lang="en-US" sz="1000" b="1" dirty="0" smtClean="0">
                <a:solidFill>
                  <a:srgbClr val="008000"/>
                </a:solidFill>
              </a:rPr>
              <a:t>particles</a:t>
            </a:r>
          </a:p>
          <a:p>
            <a:r>
              <a:rPr lang="en-US" sz="1000" b="1" dirty="0" smtClean="0">
                <a:solidFill>
                  <a:srgbClr val="008000"/>
                </a:solidFill>
              </a:rPr>
              <a:t>Lipids</a:t>
            </a:r>
          </a:p>
        </p:txBody>
      </p:sp>
      <p:sp>
        <p:nvSpPr>
          <p:cNvPr id="45" name="Hexagon 44"/>
          <p:cNvSpPr/>
          <p:nvPr/>
        </p:nvSpPr>
        <p:spPr>
          <a:xfrm>
            <a:off x="4684451" y="3529647"/>
            <a:ext cx="1343279" cy="606903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Optical Properties</a:t>
            </a:r>
            <a:endParaRPr lang="en-US" sz="1000" dirty="0"/>
          </a:p>
        </p:txBody>
      </p:sp>
      <p:sp>
        <p:nvSpPr>
          <p:cNvPr id="46" name="TextBox 45"/>
          <p:cNvSpPr txBox="1"/>
          <p:nvPr/>
        </p:nvSpPr>
        <p:spPr>
          <a:xfrm>
            <a:off x="4819448" y="2012311"/>
            <a:ext cx="18966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Spectral absorption</a:t>
            </a:r>
          </a:p>
          <a:p>
            <a:r>
              <a:rPr lang="en-US" sz="1000" b="1" dirty="0" smtClean="0"/>
              <a:t>Spectral attenuation</a:t>
            </a:r>
          </a:p>
          <a:p>
            <a:r>
              <a:rPr lang="en-US" sz="1000" b="1" dirty="0" smtClean="0"/>
              <a:t>Spectral scattering</a:t>
            </a:r>
          </a:p>
          <a:p>
            <a:r>
              <a:rPr lang="en-US" sz="1000" b="1" dirty="0" smtClean="0"/>
              <a:t>Spectral backscattering</a:t>
            </a:r>
          </a:p>
          <a:p>
            <a:r>
              <a:rPr lang="en-US" sz="1000" b="1" dirty="0" smtClean="0"/>
              <a:t>Spectral water leaving radiance</a:t>
            </a:r>
          </a:p>
          <a:p>
            <a:r>
              <a:rPr lang="en-US" sz="1000" b="1" dirty="0" smtClean="0"/>
              <a:t>Spectral upwelling irradiance</a:t>
            </a:r>
          </a:p>
          <a:p>
            <a:r>
              <a:rPr lang="en-US" sz="1000" b="1" dirty="0" smtClean="0"/>
              <a:t>Spectral </a:t>
            </a:r>
            <a:r>
              <a:rPr lang="en-US" sz="1000" b="1" dirty="0" err="1" smtClean="0"/>
              <a:t>downwelling</a:t>
            </a:r>
            <a:r>
              <a:rPr lang="en-US" sz="1000" b="1" dirty="0" smtClean="0"/>
              <a:t> irradiance</a:t>
            </a:r>
          </a:p>
          <a:p>
            <a:r>
              <a:rPr lang="en-US" sz="1000" b="1" dirty="0" err="1" smtClean="0"/>
              <a:t>Downwelling</a:t>
            </a:r>
            <a:r>
              <a:rPr lang="en-US" sz="1000" b="1" dirty="0" smtClean="0"/>
              <a:t> PAR</a:t>
            </a: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4848198" y="2101672"/>
            <a:ext cx="0" cy="14618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6084180" y="3715646"/>
            <a:ext cx="6350" cy="1547149"/>
          </a:xfrm>
          <a:prstGeom prst="line">
            <a:avLst/>
          </a:prstGeom>
          <a:ln w="254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9603425" y="2445485"/>
            <a:ext cx="0" cy="1263789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8374987" y="3673449"/>
            <a:ext cx="0" cy="155448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7219495" y="2377617"/>
            <a:ext cx="1" cy="1448293"/>
          </a:xfrm>
          <a:prstGeom prst="line">
            <a:avLst/>
          </a:prstGeom>
          <a:ln w="25400">
            <a:solidFill>
              <a:srgbClr val="99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10840742" y="3707073"/>
            <a:ext cx="10114" cy="219456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Hexagon 52"/>
          <p:cNvSpPr/>
          <p:nvPr/>
        </p:nvSpPr>
        <p:spPr>
          <a:xfrm>
            <a:off x="10675757" y="3237545"/>
            <a:ext cx="1254265" cy="606903"/>
          </a:xfrm>
          <a:prstGeom prst="hexagon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Aerosol, Gas Composition</a:t>
            </a:r>
            <a:endParaRPr lang="en-US" sz="1000" dirty="0"/>
          </a:p>
        </p:txBody>
      </p:sp>
      <p:sp>
        <p:nvSpPr>
          <p:cNvPr id="54" name="Hexagon 53"/>
          <p:cNvSpPr/>
          <p:nvPr/>
        </p:nvSpPr>
        <p:spPr>
          <a:xfrm>
            <a:off x="5913916" y="3222122"/>
            <a:ext cx="1254265" cy="606903"/>
          </a:xfrm>
          <a:prstGeom prst="hexagon">
            <a:avLst/>
          </a:prstGeom>
          <a:solidFill>
            <a:srgbClr val="FFCC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Aerosol Microphysical Properties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55" name="Hexagon 54"/>
          <p:cNvSpPr/>
          <p:nvPr/>
        </p:nvSpPr>
        <p:spPr>
          <a:xfrm>
            <a:off x="7061637" y="3525573"/>
            <a:ext cx="1254265" cy="606903"/>
          </a:xfrm>
          <a:prstGeom prst="hexagon">
            <a:avLst/>
          </a:prstGeom>
          <a:solidFill>
            <a:srgbClr val="9966FF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bg1"/>
                </a:solidFill>
              </a:rPr>
              <a:t>Cloud Microphysical Properties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56" name="Hexagon 55"/>
          <p:cNvSpPr/>
          <p:nvPr/>
        </p:nvSpPr>
        <p:spPr>
          <a:xfrm>
            <a:off x="8209358" y="3222121"/>
            <a:ext cx="1327172" cy="606903"/>
          </a:xfrm>
          <a:prstGeom prst="hexagon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Continental / Anthropogenic Influences</a:t>
            </a:r>
            <a:endParaRPr lang="en-US" sz="1000" dirty="0"/>
          </a:p>
        </p:txBody>
      </p:sp>
      <p:sp>
        <p:nvSpPr>
          <p:cNvPr id="57" name="TextBox 56"/>
          <p:cNvSpPr txBox="1"/>
          <p:nvPr/>
        </p:nvSpPr>
        <p:spPr>
          <a:xfrm>
            <a:off x="10810165" y="3904845"/>
            <a:ext cx="144446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7030A0"/>
                </a:solidFill>
              </a:rPr>
              <a:t>FTIR organics</a:t>
            </a:r>
          </a:p>
          <a:p>
            <a:r>
              <a:rPr lang="en-US" sz="1000" b="1" dirty="0" smtClean="0">
                <a:solidFill>
                  <a:srgbClr val="7030A0"/>
                </a:solidFill>
              </a:rPr>
              <a:t>Aerosol mass </a:t>
            </a:r>
            <a:r>
              <a:rPr lang="en-US" sz="1000" b="1" dirty="0">
                <a:solidFill>
                  <a:srgbClr val="7030A0"/>
                </a:solidFill>
              </a:rPr>
              <a:t>s</a:t>
            </a:r>
            <a:r>
              <a:rPr lang="en-US" sz="1000" b="1" dirty="0" smtClean="0">
                <a:solidFill>
                  <a:srgbClr val="7030A0"/>
                </a:solidFill>
              </a:rPr>
              <a:t>pectrometry</a:t>
            </a:r>
          </a:p>
          <a:p>
            <a:r>
              <a:rPr lang="en-US" sz="1000" b="1" dirty="0" smtClean="0">
                <a:solidFill>
                  <a:srgbClr val="7030A0"/>
                </a:solidFill>
              </a:rPr>
              <a:t>PTR-MS and API-CIMS organic trace gases</a:t>
            </a:r>
          </a:p>
          <a:p>
            <a:r>
              <a:rPr lang="en-US" sz="1000" b="1" dirty="0" smtClean="0">
                <a:solidFill>
                  <a:srgbClr val="7030A0"/>
                </a:solidFill>
              </a:rPr>
              <a:t>Optical </a:t>
            </a:r>
            <a:r>
              <a:rPr lang="en-US" sz="1000" b="1" dirty="0">
                <a:solidFill>
                  <a:srgbClr val="7030A0"/>
                </a:solidFill>
              </a:rPr>
              <a:t>s</a:t>
            </a:r>
            <a:r>
              <a:rPr lang="en-US" sz="1000" b="1" dirty="0" smtClean="0">
                <a:solidFill>
                  <a:srgbClr val="7030A0"/>
                </a:solidFill>
              </a:rPr>
              <a:t>ingle </a:t>
            </a:r>
            <a:r>
              <a:rPr lang="en-US" sz="1000" b="1" dirty="0">
                <a:solidFill>
                  <a:srgbClr val="7030A0"/>
                </a:solidFill>
              </a:rPr>
              <a:t>s</a:t>
            </a:r>
            <a:r>
              <a:rPr lang="en-US" sz="1000" b="1" dirty="0" smtClean="0">
                <a:solidFill>
                  <a:srgbClr val="7030A0"/>
                </a:solidFill>
              </a:rPr>
              <a:t>catter albedo</a:t>
            </a:r>
          </a:p>
          <a:p>
            <a:r>
              <a:rPr lang="en-US" sz="1000" b="1" dirty="0" smtClean="0">
                <a:solidFill>
                  <a:srgbClr val="7030A0"/>
                </a:solidFill>
              </a:rPr>
              <a:t>Volatile/non-volatile experiments</a:t>
            </a:r>
          </a:p>
          <a:p>
            <a:r>
              <a:rPr lang="en-US" sz="1000" b="1" dirty="0" smtClean="0">
                <a:solidFill>
                  <a:srgbClr val="7030A0"/>
                </a:solidFill>
              </a:rPr>
              <a:t>WIBS </a:t>
            </a:r>
            <a:r>
              <a:rPr lang="en-US" sz="1000" b="1" dirty="0" err="1">
                <a:solidFill>
                  <a:srgbClr val="7030A0"/>
                </a:solidFill>
              </a:rPr>
              <a:t>b</a:t>
            </a:r>
            <a:r>
              <a:rPr lang="en-US" sz="1000" b="1" dirty="0" err="1" smtClean="0">
                <a:solidFill>
                  <a:srgbClr val="7030A0"/>
                </a:solidFill>
              </a:rPr>
              <a:t>ioaerosol</a:t>
            </a:r>
            <a:r>
              <a:rPr lang="en-US" sz="1000" b="1" dirty="0" smtClean="0">
                <a:solidFill>
                  <a:srgbClr val="7030A0"/>
                </a:solidFill>
              </a:rPr>
              <a:t> detector</a:t>
            </a:r>
          </a:p>
          <a:p>
            <a:r>
              <a:rPr lang="en-US" sz="1000" b="1" dirty="0" smtClean="0">
                <a:solidFill>
                  <a:srgbClr val="7030A0"/>
                </a:solidFill>
              </a:rPr>
              <a:t>Aerosol depolarization</a:t>
            </a:r>
          </a:p>
          <a:p>
            <a:r>
              <a:rPr lang="en-US" sz="1000" b="1" dirty="0" smtClean="0">
                <a:solidFill>
                  <a:srgbClr val="7030A0"/>
                </a:solidFill>
              </a:rPr>
              <a:t>Aerosol f(RH)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199190" y="2350848"/>
            <a:ext cx="16946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9966FF"/>
                </a:solidFill>
              </a:rPr>
              <a:t>Number concentration</a:t>
            </a:r>
          </a:p>
          <a:p>
            <a:r>
              <a:rPr lang="en-US" sz="1000" b="1" dirty="0" smtClean="0">
                <a:solidFill>
                  <a:srgbClr val="9966FF"/>
                </a:solidFill>
              </a:rPr>
              <a:t>Size distribution</a:t>
            </a:r>
          </a:p>
          <a:p>
            <a:r>
              <a:rPr lang="en-US" sz="1000" b="1" dirty="0" smtClean="0">
                <a:solidFill>
                  <a:srgbClr val="9966FF"/>
                </a:solidFill>
              </a:rPr>
              <a:t>Liquid &amp; </a:t>
            </a:r>
            <a:r>
              <a:rPr lang="en-US" sz="1000" b="1" dirty="0">
                <a:solidFill>
                  <a:srgbClr val="9966FF"/>
                </a:solidFill>
              </a:rPr>
              <a:t>t</a:t>
            </a:r>
            <a:r>
              <a:rPr lang="en-US" sz="1000" b="1" dirty="0" smtClean="0">
                <a:solidFill>
                  <a:srgbClr val="9966FF"/>
                </a:solidFill>
              </a:rPr>
              <a:t>otal </a:t>
            </a:r>
            <a:r>
              <a:rPr lang="en-US" sz="1000" b="1" dirty="0">
                <a:solidFill>
                  <a:srgbClr val="9966FF"/>
                </a:solidFill>
              </a:rPr>
              <a:t>w</a:t>
            </a:r>
            <a:r>
              <a:rPr lang="en-US" sz="1000" b="1" dirty="0" smtClean="0">
                <a:solidFill>
                  <a:srgbClr val="9966FF"/>
                </a:solidFill>
              </a:rPr>
              <a:t>ater </a:t>
            </a:r>
            <a:r>
              <a:rPr lang="en-US" sz="1000" b="1" dirty="0">
                <a:solidFill>
                  <a:srgbClr val="9966FF"/>
                </a:solidFill>
              </a:rPr>
              <a:t>c</a:t>
            </a:r>
            <a:r>
              <a:rPr lang="en-US" sz="1000" b="1" dirty="0" smtClean="0">
                <a:solidFill>
                  <a:srgbClr val="9966FF"/>
                </a:solidFill>
              </a:rPr>
              <a:t>ontent</a:t>
            </a:r>
          </a:p>
          <a:p>
            <a:r>
              <a:rPr lang="en-US" sz="1000" b="1" dirty="0" smtClean="0">
                <a:solidFill>
                  <a:srgbClr val="9966FF"/>
                </a:solidFill>
              </a:rPr>
              <a:t>Effective radius</a:t>
            </a:r>
          </a:p>
          <a:p>
            <a:r>
              <a:rPr lang="en-US" sz="1000" b="1" dirty="0" smtClean="0">
                <a:solidFill>
                  <a:srgbClr val="9966FF"/>
                </a:solidFill>
              </a:rPr>
              <a:t>Cloud depolarization</a:t>
            </a:r>
          </a:p>
          <a:p>
            <a:r>
              <a:rPr lang="en-US" sz="1000" b="1" dirty="0" smtClean="0">
                <a:solidFill>
                  <a:srgbClr val="9966FF"/>
                </a:solidFill>
              </a:rPr>
              <a:t>Liquid water path</a:t>
            </a:r>
          </a:p>
          <a:p>
            <a:r>
              <a:rPr lang="en-US" sz="1000" b="1" dirty="0" smtClean="0">
                <a:solidFill>
                  <a:srgbClr val="9966FF"/>
                </a:solidFill>
              </a:rPr>
              <a:t>Optical thickness</a:t>
            </a:r>
          </a:p>
          <a:p>
            <a:r>
              <a:rPr lang="en-US" sz="1000" b="1" dirty="0" smtClean="0">
                <a:solidFill>
                  <a:srgbClr val="9966FF"/>
                </a:solidFill>
              </a:rPr>
              <a:t>.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048862" y="3861834"/>
            <a:ext cx="195277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996633"/>
                </a:solidFill>
              </a:rPr>
              <a:t>Backscatter</a:t>
            </a:r>
          </a:p>
          <a:p>
            <a:r>
              <a:rPr lang="en-US" sz="1000" b="1" dirty="0" smtClean="0">
                <a:solidFill>
                  <a:srgbClr val="996633"/>
                </a:solidFill>
              </a:rPr>
              <a:t>Effective radius</a:t>
            </a:r>
          </a:p>
          <a:p>
            <a:r>
              <a:rPr lang="en-US" sz="1000" b="1" dirty="0" smtClean="0">
                <a:solidFill>
                  <a:srgbClr val="996633"/>
                </a:solidFill>
              </a:rPr>
              <a:t>Extinction, scattering, absorption</a:t>
            </a:r>
          </a:p>
          <a:p>
            <a:r>
              <a:rPr lang="en-US" sz="1000" b="1" dirty="0" smtClean="0">
                <a:solidFill>
                  <a:srgbClr val="996633"/>
                </a:solidFill>
              </a:rPr>
              <a:t>Number concentration</a:t>
            </a:r>
          </a:p>
          <a:p>
            <a:r>
              <a:rPr lang="en-US" sz="1000" b="1" dirty="0" smtClean="0">
                <a:solidFill>
                  <a:srgbClr val="996633"/>
                </a:solidFill>
              </a:rPr>
              <a:t>Size distribution</a:t>
            </a:r>
          </a:p>
          <a:p>
            <a:r>
              <a:rPr lang="en-US" sz="1000" b="1" dirty="0" smtClean="0">
                <a:solidFill>
                  <a:srgbClr val="996633"/>
                </a:solidFill>
              </a:rPr>
              <a:t>CCN spectra &amp; </a:t>
            </a:r>
            <a:r>
              <a:rPr lang="en-US" sz="1000" b="1" dirty="0">
                <a:solidFill>
                  <a:srgbClr val="996633"/>
                </a:solidFill>
              </a:rPr>
              <a:t>d</a:t>
            </a:r>
            <a:r>
              <a:rPr lang="en-US" sz="1000" b="1" dirty="0" smtClean="0">
                <a:solidFill>
                  <a:srgbClr val="996633"/>
                </a:solidFill>
              </a:rPr>
              <a:t>roplet growth</a:t>
            </a:r>
          </a:p>
          <a:p>
            <a:r>
              <a:rPr lang="en-US" sz="1000" b="1" dirty="0" smtClean="0">
                <a:solidFill>
                  <a:srgbClr val="996633"/>
                </a:solidFill>
              </a:rPr>
              <a:t>Optical single scatter albedo</a:t>
            </a:r>
          </a:p>
          <a:p>
            <a:r>
              <a:rPr lang="en-US" sz="1000" b="1" dirty="0" smtClean="0">
                <a:solidFill>
                  <a:srgbClr val="996633"/>
                </a:solidFill>
              </a:rPr>
              <a:t>Aerosol depolarization</a:t>
            </a:r>
          </a:p>
          <a:p>
            <a:r>
              <a:rPr lang="en-US" sz="1000" b="1" dirty="0" smtClean="0">
                <a:solidFill>
                  <a:srgbClr val="996633"/>
                </a:solidFill>
              </a:rPr>
              <a:t>Aerosol f(RH)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380044" y="3845840"/>
            <a:ext cx="19688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C00000"/>
                </a:solidFill>
              </a:rPr>
              <a:t>NO</a:t>
            </a:r>
            <a:r>
              <a:rPr lang="en-US" sz="1000" b="1" baseline="-25000" dirty="0" smtClean="0">
                <a:solidFill>
                  <a:srgbClr val="C00000"/>
                </a:solidFill>
              </a:rPr>
              <a:t>2</a:t>
            </a:r>
            <a:r>
              <a:rPr lang="en-US" sz="1000" b="1" dirty="0" smtClean="0">
                <a:solidFill>
                  <a:srgbClr val="C00000"/>
                </a:solidFill>
              </a:rPr>
              <a:t>, NO</a:t>
            </a:r>
            <a:r>
              <a:rPr lang="en-US" sz="1000" b="1" baseline="-25000" dirty="0" smtClean="0">
                <a:solidFill>
                  <a:srgbClr val="C00000"/>
                </a:solidFill>
              </a:rPr>
              <a:t>x</a:t>
            </a:r>
          </a:p>
          <a:p>
            <a:r>
              <a:rPr lang="en-US" sz="1000" b="1" dirty="0" smtClean="0">
                <a:solidFill>
                  <a:srgbClr val="C00000"/>
                </a:solidFill>
              </a:rPr>
              <a:t>Ozone</a:t>
            </a:r>
          </a:p>
          <a:p>
            <a:r>
              <a:rPr lang="en-US" sz="1000" b="1" dirty="0" smtClean="0">
                <a:solidFill>
                  <a:srgbClr val="C00000"/>
                </a:solidFill>
              </a:rPr>
              <a:t>Aerosol optical </a:t>
            </a:r>
            <a:r>
              <a:rPr lang="en-US" sz="1000" b="1" dirty="0">
                <a:solidFill>
                  <a:srgbClr val="C00000"/>
                </a:solidFill>
              </a:rPr>
              <a:t>d</a:t>
            </a:r>
            <a:r>
              <a:rPr lang="en-US" sz="1000" b="1" dirty="0" smtClean="0">
                <a:solidFill>
                  <a:srgbClr val="C00000"/>
                </a:solidFill>
              </a:rPr>
              <a:t>epth</a:t>
            </a:r>
          </a:p>
          <a:p>
            <a:r>
              <a:rPr lang="en-US" sz="1000" b="1" dirty="0" smtClean="0">
                <a:solidFill>
                  <a:srgbClr val="C00000"/>
                </a:solidFill>
              </a:rPr>
              <a:t>Aerosol </a:t>
            </a:r>
            <a:r>
              <a:rPr lang="en-US" sz="1000" b="1" dirty="0">
                <a:solidFill>
                  <a:srgbClr val="C00000"/>
                </a:solidFill>
              </a:rPr>
              <a:t>v</a:t>
            </a:r>
            <a:r>
              <a:rPr lang="en-US" sz="1000" b="1" dirty="0" smtClean="0">
                <a:solidFill>
                  <a:srgbClr val="C00000"/>
                </a:solidFill>
              </a:rPr>
              <a:t>ertical profile</a:t>
            </a:r>
          </a:p>
          <a:p>
            <a:r>
              <a:rPr lang="en-US" sz="1000" b="1" dirty="0" smtClean="0">
                <a:solidFill>
                  <a:srgbClr val="C00000"/>
                </a:solidFill>
              </a:rPr>
              <a:t>Black carbon </a:t>
            </a:r>
            <a:r>
              <a:rPr lang="en-US" sz="1000" b="1" dirty="0">
                <a:solidFill>
                  <a:srgbClr val="C00000"/>
                </a:solidFill>
              </a:rPr>
              <a:t>m</a:t>
            </a:r>
            <a:r>
              <a:rPr lang="en-US" sz="1000" b="1" dirty="0" smtClean="0">
                <a:solidFill>
                  <a:srgbClr val="C00000"/>
                </a:solidFill>
              </a:rPr>
              <a:t>ass</a:t>
            </a:r>
          </a:p>
          <a:p>
            <a:r>
              <a:rPr lang="en-US" sz="1000" b="1" dirty="0" smtClean="0">
                <a:solidFill>
                  <a:srgbClr val="C00000"/>
                </a:solidFill>
              </a:rPr>
              <a:t>Aerosol mass spectrometry</a:t>
            </a:r>
          </a:p>
          <a:p>
            <a:r>
              <a:rPr lang="en-US" sz="1000" b="1" dirty="0">
                <a:solidFill>
                  <a:srgbClr val="C00000"/>
                </a:solidFill>
              </a:rPr>
              <a:t>PTR-MS and API-CIMS </a:t>
            </a:r>
            <a:r>
              <a:rPr lang="en-US" sz="1000" b="1" dirty="0" smtClean="0">
                <a:solidFill>
                  <a:srgbClr val="C00000"/>
                </a:solidFill>
              </a:rPr>
              <a:t>trace gases</a:t>
            </a:r>
          </a:p>
          <a:p>
            <a:r>
              <a:rPr lang="en-US" sz="1000" b="1" dirty="0" smtClean="0">
                <a:solidFill>
                  <a:srgbClr val="C00000"/>
                </a:solidFill>
              </a:rPr>
              <a:t>Radon</a:t>
            </a:r>
          </a:p>
          <a:p>
            <a:r>
              <a:rPr lang="en-US" sz="1000" b="1" dirty="0" smtClean="0">
                <a:solidFill>
                  <a:srgbClr val="C00000"/>
                </a:solidFill>
              </a:rPr>
              <a:t>Carbon monoxide</a:t>
            </a:r>
          </a:p>
        </p:txBody>
      </p:sp>
      <p:sp>
        <p:nvSpPr>
          <p:cNvPr id="61" name="Hexagon 60"/>
          <p:cNvSpPr/>
          <p:nvPr/>
        </p:nvSpPr>
        <p:spPr>
          <a:xfrm>
            <a:off x="9430053" y="3525572"/>
            <a:ext cx="1343279" cy="606903"/>
          </a:xfrm>
          <a:prstGeom prst="hexagon">
            <a:avLst/>
          </a:prstGeom>
          <a:solidFill>
            <a:schemeClr val="bg1">
              <a:lumMod val="6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Marine Aerosol Precursors &amp; Sea-Air transfer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573363" y="2381137"/>
            <a:ext cx="20217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Precursor net production rate</a:t>
            </a:r>
          </a:p>
          <a:p>
            <a:r>
              <a:rPr 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Precursor consumption rate</a:t>
            </a:r>
          </a:p>
          <a:p>
            <a:r>
              <a:rPr 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Spectrum of precursor compounds</a:t>
            </a:r>
          </a:p>
          <a:p>
            <a:r>
              <a:rPr 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In-water DMS</a:t>
            </a:r>
          </a:p>
          <a:p>
            <a:r>
              <a:rPr 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In-water volatile organics</a:t>
            </a:r>
            <a:endParaRPr lang="en-US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SeaSweep</a:t>
            </a:r>
            <a:endParaRPr lang="en-US" sz="1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06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13300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5C19FF-0734-A14A-B49B-BBA848FF8DBA}"/>
              </a:ext>
            </a:extLst>
          </p:cNvPr>
          <p:cNvSpPr txBox="1"/>
          <p:nvPr/>
        </p:nvSpPr>
        <p:spPr>
          <a:xfrm>
            <a:off x="10197885" y="15963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07252" y="1473719"/>
            <a:ext cx="2161175" cy="1311237"/>
          </a:xfrm>
          <a:prstGeom prst="rect">
            <a:avLst/>
          </a:prstGeom>
          <a:noFill/>
          <a:ln w="28575" cap="flat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574" y="1060332"/>
            <a:ext cx="1610722" cy="214959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" name="Picture 19" descr="IMG_095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35" y="4448843"/>
            <a:ext cx="1600200" cy="2133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1" name="Rectangle 20"/>
          <p:cNvSpPr/>
          <p:nvPr/>
        </p:nvSpPr>
        <p:spPr>
          <a:xfrm>
            <a:off x="4499376" y="751188"/>
            <a:ext cx="52720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Airborne Remote Sensing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889" y="4487432"/>
            <a:ext cx="1167569" cy="21611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05839" y="137002"/>
            <a:ext cx="2056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Spectral Resolution Lidar (HSRL)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727" y="3770852"/>
            <a:ext cx="2269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Scanning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Polarimeter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(RSP)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045850" y="291484"/>
            <a:ext cx="2065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GeoCAPE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Airborne Simulator (GCAS)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913699" y="3248514"/>
            <a:ext cx="2379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Spectrometer for Sky-Scanning Sun-Tracking Atmospheric Research (4STAR)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7CA3EEE-8C67-9F4A-A41D-423DE51B3863}"/>
              </a:ext>
            </a:extLst>
          </p:cNvPr>
          <p:cNvSpPr/>
          <p:nvPr/>
        </p:nvSpPr>
        <p:spPr>
          <a:xfrm>
            <a:off x="3396417" y="1918457"/>
            <a:ext cx="223736" cy="261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6036004" y="2309779"/>
            <a:ext cx="10114" cy="1327095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3745037" y="2366391"/>
            <a:ext cx="0" cy="118080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720099" y="2290353"/>
            <a:ext cx="176683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Aerosol backscatter</a:t>
            </a:r>
          </a:p>
          <a:p>
            <a:r>
              <a:rPr 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Aerosol extinction</a:t>
            </a:r>
          </a:p>
          <a:p>
            <a:r>
              <a:rPr 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Aerosol/cloud depolarization</a:t>
            </a:r>
          </a:p>
          <a:p>
            <a:r>
              <a:rPr 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Ocean diffuse attenuation</a:t>
            </a:r>
          </a:p>
          <a:p>
            <a:r>
              <a:rPr 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Ocean particulate backscatter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018686" y="2248793"/>
            <a:ext cx="23567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accent5">
                    <a:lumMod val="75000"/>
                  </a:schemeClr>
                </a:solidFill>
              </a:rPr>
              <a:t>Chlorophyll concentration</a:t>
            </a:r>
          </a:p>
          <a:p>
            <a:r>
              <a:rPr lang="en-US" sz="1000" b="1" dirty="0" smtClean="0">
                <a:solidFill>
                  <a:schemeClr val="accent5">
                    <a:lumMod val="75000"/>
                  </a:schemeClr>
                </a:solidFill>
              </a:rPr>
              <a:t>Ocean </a:t>
            </a:r>
            <a:r>
              <a:rPr lang="en-US" sz="1000" b="1" dirty="0" err="1" smtClean="0">
                <a:solidFill>
                  <a:schemeClr val="accent5">
                    <a:lumMod val="75000"/>
                  </a:schemeClr>
                </a:solidFill>
              </a:rPr>
              <a:t>cDOM</a:t>
            </a:r>
            <a:r>
              <a:rPr lang="en-US" sz="1000" b="1" dirty="0" smtClean="0">
                <a:solidFill>
                  <a:schemeClr val="accent5">
                    <a:lumMod val="75000"/>
                  </a:schemeClr>
                </a:solidFill>
              </a:rPr>
              <a:t> absorption</a:t>
            </a:r>
          </a:p>
          <a:p>
            <a:r>
              <a:rPr lang="en-US" sz="1000" b="1" dirty="0" smtClean="0">
                <a:solidFill>
                  <a:schemeClr val="accent5">
                    <a:lumMod val="75000"/>
                  </a:schemeClr>
                </a:solidFill>
              </a:rPr>
              <a:t>Ocean particulate backscatter coefficient</a:t>
            </a:r>
          </a:p>
          <a:p>
            <a:r>
              <a:rPr lang="en-US" sz="1000" b="1" dirty="0" smtClean="0">
                <a:solidFill>
                  <a:schemeClr val="accent5">
                    <a:lumMod val="75000"/>
                  </a:schemeClr>
                </a:solidFill>
              </a:rPr>
              <a:t>Diffuse attenuation coefficient</a:t>
            </a:r>
          </a:p>
          <a:p>
            <a:r>
              <a:rPr lang="en-US" sz="1000" b="1" dirty="0" smtClean="0">
                <a:solidFill>
                  <a:schemeClr val="accent5">
                    <a:lumMod val="75000"/>
                  </a:schemeClr>
                </a:solidFill>
              </a:rPr>
              <a:t>Slant column atmospheric NO</a:t>
            </a:r>
            <a:r>
              <a:rPr lang="en-US" sz="1000" b="1" baseline="-25000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en-US" sz="1000" b="1" dirty="0" smtClean="0">
                <a:solidFill>
                  <a:schemeClr val="accent5">
                    <a:lumMod val="75000"/>
                  </a:schemeClr>
                </a:solidFill>
              </a:rPr>
              <a:t> &amp; O</a:t>
            </a:r>
            <a:r>
              <a:rPr lang="en-US" sz="1000" b="1" baseline="-25000" dirty="0" smtClean="0">
                <a:solidFill>
                  <a:schemeClr val="accent5">
                    <a:lumMod val="75000"/>
                  </a:schemeClr>
                </a:solidFill>
              </a:rPr>
              <a:t>3</a:t>
            </a:r>
            <a:endParaRPr lang="en-US" sz="10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1000" b="1" dirty="0" smtClean="0">
                <a:solidFill>
                  <a:schemeClr val="accent5">
                    <a:lumMod val="75000"/>
                  </a:schemeClr>
                </a:solidFill>
              </a:rPr>
              <a:t>Euphotic depth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868358" y="4017813"/>
            <a:ext cx="2356735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accent2">
                    <a:lumMod val="75000"/>
                  </a:schemeClr>
                </a:solidFill>
              </a:rPr>
              <a:t>Aerosol optical depth</a:t>
            </a:r>
          </a:p>
          <a:p>
            <a:r>
              <a:rPr lang="en-US" sz="1000" b="1" dirty="0" smtClean="0">
                <a:solidFill>
                  <a:schemeClr val="accent2">
                    <a:lumMod val="75000"/>
                  </a:schemeClr>
                </a:solidFill>
              </a:rPr>
              <a:t>Aerosol effective radius &amp; variance</a:t>
            </a:r>
          </a:p>
          <a:p>
            <a:r>
              <a:rPr lang="en-US" sz="1000" b="1" dirty="0" smtClean="0">
                <a:solidFill>
                  <a:schemeClr val="accent2">
                    <a:lumMod val="75000"/>
                  </a:schemeClr>
                </a:solidFill>
              </a:rPr>
              <a:t>Aerosol single scatter albedo</a:t>
            </a:r>
          </a:p>
          <a:p>
            <a:r>
              <a:rPr lang="en-US" sz="1000" b="1" dirty="0" smtClean="0">
                <a:solidFill>
                  <a:schemeClr val="accent2">
                    <a:lumMod val="75000"/>
                  </a:schemeClr>
                </a:solidFill>
              </a:rPr>
              <a:t>Cloud top effective radius &amp; variance</a:t>
            </a:r>
          </a:p>
          <a:p>
            <a:r>
              <a:rPr lang="en-US" sz="1000" b="1" dirty="0" smtClean="0">
                <a:solidFill>
                  <a:schemeClr val="accent2">
                    <a:lumMod val="75000"/>
                  </a:schemeClr>
                </a:solidFill>
              </a:rPr>
              <a:t>Cloud mean effective radius &amp; variance</a:t>
            </a:r>
          </a:p>
          <a:p>
            <a:r>
              <a:rPr lang="en-US" sz="1000" b="1" dirty="0" smtClean="0">
                <a:solidFill>
                  <a:schemeClr val="accent2">
                    <a:lumMod val="75000"/>
                  </a:schemeClr>
                </a:solidFill>
              </a:rPr>
              <a:t>Cloud optical depth</a:t>
            </a:r>
          </a:p>
          <a:p>
            <a:r>
              <a:rPr lang="en-US" sz="1000" b="1" dirty="0" smtClean="0">
                <a:solidFill>
                  <a:schemeClr val="accent2">
                    <a:lumMod val="75000"/>
                  </a:schemeClr>
                </a:solidFill>
              </a:rPr>
              <a:t>Liquid water path</a:t>
            </a:r>
          </a:p>
          <a:p>
            <a:r>
              <a:rPr lang="en-US" sz="1000" b="1" dirty="0" smtClean="0">
                <a:solidFill>
                  <a:schemeClr val="accent2">
                    <a:lumMod val="75000"/>
                  </a:schemeClr>
                </a:solidFill>
              </a:rPr>
              <a:t>Cloud thickness</a:t>
            </a:r>
          </a:p>
          <a:p>
            <a:r>
              <a:rPr lang="en-US" sz="1000" b="1" dirty="0" smtClean="0">
                <a:solidFill>
                  <a:schemeClr val="accent2">
                    <a:lumMod val="75000"/>
                  </a:schemeClr>
                </a:solidFill>
              </a:rPr>
              <a:t>Cloud droplet number</a:t>
            </a:r>
          </a:p>
          <a:p>
            <a:r>
              <a:rPr lang="en-US" sz="1000" b="1" dirty="0" smtClean="0">
                <a:solidFill>
                  <a:schemeClr val="accent2">
                    <a:lumMod val="75000"/>
                  </a:schemeClr>
                </a:solidFill>
              </a:rPr>
              <a:t>Water leaving radiance</a:t>
            </a:r>
          </a:p>
          <a:p>
            <a:r>
              <a:rPr lang="en-US" sz="1000" b="1" dirty="0" smtClean="0">
                <a:solidFill>
                  <a:schemeClr val="accent2">
                    <a:lumMod val="75000"/>
                  </a:schemeClr>
                </a:solidFill>
              </a:rPr>
              <a:t>Chlorophyll concentration</a:t>
            </a:r>
          </a:p>
          <a:p>
            <a:r>
              <a:rPr lang="en-US" sz="1000" b="1" dirty="0" smtClean="0">
                <a:solidFill>
                  <a:schemeClr val="accent2">
                    <a:lumMod val="75000"/>
                  </a:schemeClr>
                </a:solidFill>
              </a:rPr>
              <a:t>Ocean </a:t>
            </a:r>
            <a:r>
              <a:rPr lang="en-US" sz="1000" b="1" dirty="0" err="1" smtClean="0">
                <a:solidFill>
                  <a:schemeClr val="accent2">
                    <a:lumMod val="75000"/>
                  </a:schemeClr>
                </a:solidFill>
              </a:rPr>
              <a:t>cDOM</a:t>
            </a:r>
            <a:r>
              <a:rPr lang="en-US" sz="1000" b="1" dirty="0" smtClean="0">
                <a:solidFill>
                  <a:schemeClr val="accent2">
                    <a:lumMod val="75000"/>
                  </a:schemeClr>
                </a:solidFill>
              </a:rPr>
              <a:t> absorption</a:t>
            </a:r>
          </a:p>
          <a:p>
            <a:r>
              <a:rPr lang="en-US" sz="1000" b="1" dirty="0" smtClean="0">
                <a:solidFill>
                  <a:schemeClr val="accent2">
                    <a:lumMod val="75000"/>
                  </a:schemeClr>
                </a:solidFill>
              </a:rPr>
              <a:t>Ocean particulate backscatter coefficient</a:t>
            </a: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4888892" y="3699254"/>
            <a:ext cx="6898" cy="2348249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 rot="16200000">
            <a:off x="786898" y="3736673"/>
            <a:ext cx="4206241" cy="80021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noFill/>
          </a:ln>
        </p:spPr>
        <p:txBody>
          <a:bodyPr wrap="square" tIns="91440" bIns="91440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Aircraft remote sensing atmosphere and ocean measurement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Hexagon 48"/>
          <p:cNvSpPr/>
          <p:nvPr/>
        </p:nvSpPr>
        <p:spPr>
          <a:xfrm>
            <a:off x="3585691" y="3420742"/>
            <a:ext cx="1254265" cy="606903"/>
          </a:xfrm>
          <a:prstGeom prst="hexagon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High Spectral Resolution Lidar (HSRL)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50" name="Hexagon 49"/>
          <p:cNvSpPr/>
          <p:nvPr/>
        </p:nvSpPr>
        <p:spPr>
          <a:xfrm>
            <a:off x="5881133" y="3420741"/>
            <a:ext cx="1254265" cy="606903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000" dirty="0" err="1" smtClean="0"/>
              <a:t>GeoCAPE</a:t>
            </a:r>
            <a:r>
              <a:rPr lang="en-US" sz="1000" dirty="0" smtClean="0"/>
              <a:t> Airborne Simulator (GCAS)</a:t>
            </a:r>
            <a:endParaRPr lang="en-US" sz="1000" dirty="0"/>
          </a:p>
        </p:txBody>
      </p:sp>
      <p:grpSp>
        <p:nvGrpSpPr>
          <p:cNvPr id="51" name="Group 50"/>
          <p:cNvGrpSpPr/>
          <p:nvPr/>
        </p:nvGrpSpPr>
        <p:grpSpPr>
          <a:xfrm>
            <a:off x="7043254" y="3116104"/>
            <a:ext cx="2592347" cy="1214870"/>
            <a:chOff x="8719617" y="2691909"/>
            <a:chExt cx="2592347" cy="1214870"/>
          </a:xfrm>
        </p:grpSpPr>
        <p:sp>
          <p:nvSpPr>
            <p:cNvPr id="52" name="TextBox 51"/>
            <p:cNvSpPr txBox="1"/>
            <p:nvPr/>
          </p:nvSpPr>
          <p:spPr>
            <a:xfrm>
              <a:off x="8860652" y="3352781"/>
              <a:ext cx="245131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/>
                <a:t>Spectral total &amp; </a:t>
              </a:r>
              <a:r>
                <a:rPr lang="en-US" sz="1000" b="1" dirty="0"/>
                <a:t>aerosol optical </a:t>
              </a:r>
              <a:r>
                <a:rPr lang="en-US" sz="1000" b="1" dirty="0" smtClean="0"/>
                <a:t>depth</a:t>
              </a:r>
            </a:p>
            <a:p>
              <a:r>
                <a:rPr lang="en-US" sz="1000" b="1" dirty="0" smtClean="0"/>
                <a:t>Spectral cloud-transmitted zenith radiance</a:t>
              </a:r>
            </a:p>
            <a:p>
              <a:r>
                <a:rPr lang="en-US" sz="1000" b="1" dirty="0" smtClean="0"/>
                <a:t>Trace gas column amounts (H</a:t>
              </a:r>
              <a:r>
                <a:rPr lang="en-US" sz="1000" b="1" baseline="-25000" dirty="0" smtClean="0"/>
                <a:t>2</a:t>
              </a:r>
              <a:r>
                <a:rPr lang="en-US" sz="1000" b="1" dirty="0" smtClean="0"/>
                <a:t>O, NO</a:t>
              </a:r>
              <a:r>
                <a:rPr lang="en-US" sz="1000" b="1" baseline="-25000" dirty="0" smtClean="0"/>
                <a:t>2</a:t>
              </a:r>
              <a:r>
                <a:rPr lang="en-US" sz="1000" b="1" dirty="0" smtClean="0"/>
                <a:t>, O</a:t>
              </a:r>
              <a:r>
                <a:rPr lang="en-US" sz="1000" b="1" baseline="-25000" dirty="0" smtClean="0"/>
                <a:t>3</a:t>
              </a:r>
              <a:r>
                <a:rPr lang="en-US" sz="1000" b="1" dirty="0" smtClean="0"/>
                <a:t>)</a:t>
              </a:r>
              <a:endParaRPr lang="en-US" sz="1000" b="1" dirty="0"/>
            </a:p>
          </p:txBody>
        </p:sp>
        <p:cxnSp>
          <p:nvCxnSpPr>
            <p:cNvPr id="53" name="Straight Connector 52"/>
            <p:cNvCxnSpPr/>
            <p:nvPr/>
          </p:nvCxnSpPr>
          <p:spPr>
            <a:xfrm flipV="1">
              <a:off x="8898366" y="3222165"/>
              <a:ext cx="0" cy="590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Hexagon 53"/>
            <p:cNvSpPr/>
            <p:nvPr/>
          </p:nvSpPr>
          <p:spPr>
            <a:xfrm>
              <a:off x="8719617" y="2691909"/>
              <a:ext cx="1469883" cy="606903"/>
            </a:xfrm>
            <a:prstGeom prst="hexagon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 smtClean="0"/>
                <a:t>Spectrometer for Sky-Scanning, Sun-Tracking Atmospheric Research (4STAR) </a:t>
              </a:r>
              <a:endParaRPr lang="en-US" sz="1000" dirty="0"/>
            </a:p>
          </p:txBody>
        </p:sp>
      </p:grpSp>
      <p:sp>
        <p:nvSpPr>
          <p:cNvPr id="55" name="Hexagon 54"/>
          <p:cNvSpPr/>
          <p:nvPr/>
        </p:nvSpPr>
        <p:spPr>
          <a:xfrm>
            <a:off x="4733412" y="3117290"/>
            <a:ext cx="1254265" cy="606903"/>
          </a:xfrm>
          <a:prstGeom prst="hexagon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Research Scanning </a:t>
            </a:r>
            <a:r>
              <a:rPr lang="en-US" sz="1000" dirty="0" err="1" smtClean="0">
                <a:solidFill>
                  <a:schemeClr val="tx1"/>
                </a:solidFill>
              </a:rPr>
              <a:t>Polarimeter</a:t>
            </a:r>
            <a:r>
              <a:rPr lang="en-US" sz="1000" dirty="0" smtClean="0">
                <a:solidFill>
                  <a:schemeClr val="tx1"/>
                </a:solidFill>
              </a:rPr>
              <a:t> (RSP)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291948" y="2042993"/>
            <a:ext cx="6449663" cy="420624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2488519" y="2047678"/>
            <a:ext cx="805160" cy="4198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96" y="182205"/>
            <a:ext cx="2030381" cy="1733089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FAA26D3D-D897-4be2-8F04-BA451C77F1D7}">
              <ma14:placeholderFlag xmlns:lc="http://schemas.openxmlformats.org/drawingml/2006/lockedCanvas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339611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9121</TotalTime>
  <Words>2533</Words>
  <Application>Microsoft Office PowerPoint</Application>
  <PresentationFormat>Widescreen</PresentationFormat>
  <Paragraphs>843</Paragraphs>
  <Slides>23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Oregon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Behrenfeld, Michael</dc:creator>
  <cp:lastModifiedBy>Behrenfeld, Michael</cp:lastModifiedBy>
  <cp:revision>451</cp:revision>
  <cp:lastPrinted>2019-10-01T17:26:44Z</cp:lastPrinted>
  <dcterms:created xsi:type="dcterms:W3CDTF">2019-09-26T18:16:58Z</dcterms:created>
  <dcterms:modified xsi:type="dcterms:W3CDTF">2020-05-27T17:21:01Z</dcterms:modified>
</cp:coreProperties>
</file>