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9.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0.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1.xml" ContentType="application/vnd.openxmlformats-officedocument.theme+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theme/theme13.xml" ContentType="application/vnd.openxmlformats-officedocument.theme+xml"/>
  <Override PartName="/ppt/slideLayouts/slideLayout3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6" r:id="rId2"/>
    <p:sldMasterId id="2147483686" r:id="rId3"/>
    <p:sldMasterId id="2147483688" r:id="rId4"/>
    <p:sldMasterId id="2147483690" r:id="rId5"/>
    <p:sldMasterId id="2147483692" r:id="rId6"/>
    <p:sldMasterId id="2147483694" r:id="rId7"/>
    <p:sldMasterId id="2147483696" r:id="rId8"/>
    <p:sldMasterId id="2147483698" r:id="rId9"/>
    <p:sldMasterId id="2147483700" r:id="rId10"/>
    <p:sldMasterId id="2147483702" r:id="rId11"/>
    <p:sldMasterId id="2147483704" r:id="rId12"/>
    <p:sldMasterId id="2147483706" r:id="rId13"/>
    <p:sldMasterId id="2147483708" r:id="rId14"/>
  </p:sldMasterIdLst>
  <p:notesMasterIdLst>
    <p:notesMasterId r:id="rId37"/>
  </p:notesMasterIdLst>
  <p:handoutMasterIdLst>
    <p:handoutMasterId r:id="rId38"/>
  </p:handoutMasterIdLst>
  <p:sldIdLst>
    <p:sldId id="275" r:id="rId15"/>
    <p:sldId id="827" r:id="rId16"/>
    <p:sldId id="825" r:id="rId17"/>
    <p:sldId id="727" r:id="rId18"/>
    <p:sldId id="262" r:id="rId19"/>
    <p:sldId id="263" r:id="rId20"/>
    <p:sldId id="266" r:id="rId21"/>
    <p:sldId id="267" r:id="rId22"/>
    <p:sldId id="276" r:id="rId23"/>
    <p:sldId id="257" r:id="rId24"/>
    <p:sldId id="3649" r:id="rId25"/>
    <p:sldId id="3648" r:id="rId26"/>
    <p:sldId id="3651" r:id="rId27"/>
    <p:sldId id="261" r:id="rId28"/>
    <p:sldId id="271" r:id="rId29"/>
    <p:sldId id="274" r:id="rId30"/>
    <p:sldId id="810" r:id="rId31"/>
    <p:sldId id="3656" r:id="rId32"/>
    <p:sldId id="766" r:id="rId33"/>
    <p:sldId id="3653" r:id="rId34"/>
    <p:sldId id="3655" r:id="rId35"/>
    <p:sldId id="365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EBFF"/>
    <a:srgbClr val="33CDFF"/>
    <a:srgbClr val="0097BE"/>
    <a:srgbClr val="00BFEF"/>
    <a:srgbClr val="BFD9FF"/>
    <a:srgbClr val="B8E3FF"/>
    <a:srgbClr val="A8E0FF"/>
    <a:srgbClr val="84CFE7"/>
    <a:srgbClr val="B9DFF3"/>
    <a:srgbClr val="91D6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32"/>
    <p:restoredTop sz="91311"/>
  </p:normalViewPr>
  <p:slideViewPr>
    <p:cSldViewPr snapToGrid="0" snapToObjects="1">
      <p:cViewPr varScale="1">
        <p:scale>
          <a:sx n="95" d="100"/>
          <a:sy n="95" d="100"/>
        </p:scale>
        <p:origin x="1088" y="17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90" d="100"/>
          <a:sy n="190" d="100"/>
        </p:scale>
        <p:origin x="452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presProps" Target="presProps.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8C2B-6679-2546-B791-B20FD025C3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9215A91F-032D-3D45-889E-A964E92CDD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CAA5D0C-221B-D841-90A1-C281F38CA7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3608D9-8FEA-2E4F-84AF-A88A614F7C22}" type="slidenum">
              <a:rPr lang="en-US" smtClean="0"/>
              <a:t>‹#›</a:t>
            </a:fld>
            <a:endParaRPr lang="en-US" dirty="0"/>
          </a:p>
        </p:txBody>
      </p:sp>
    </p:spTree>
    <p:extLst>
      <p:ext uri="{BB962C8B-B14F-4D97-AF65-F5344CB8AC3E}">
        <p14:creationId xmlns:p14="http://schemas.microsoft.com/office/powerpoint/2010/main" val="99547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21C5E-14C9-E346-B1A7-E2CF4688A4C0}" type="datetimeFigureOut">
              <a:rPr lang="en-US" smtClean="0"/>
              <a:t>5/28/20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C0CBE-288C-D84B-B11F-1B62224BD7E3}" type="slidenum">
              <a:rPr lang="en-US" smtClean="0"/>
              <a:t>‹#›</a:t>
            </a:fld>
            <a:endParaRPr lang="en-US" dirty="0"/>
          </a:p>
        </p:txBody>
      </p:sp>
    </p:spTree>
    <p:extLst>
      <p:ext uri="{BB962C8B-B14F-4D97-AF65-F5344CB8AC3E}">
        <p14:creationId xmlns:p14="http://schemas.microsoft.com/office/powerpoint/2010/main" val="12459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them to send us the progress reports!</a:t>
            </a:r>
          </a:p>
        </p:txBody>
      </p:sp>
      <p:sp>
        <p:nvSpPr>
          <p:cNvPr id="4" name="Slide Number Placeholder 3"/>
          <p:cNvSpPr>
            <a:spLocks noGrp="1"/>
          </p:cNvSpPr>
          <p:nvPr>
            <p:ph type="sldNum" sz="quarter" idx="5"/>
          </p:nvPr>
        </p:nvSpPr>
        <p:spPr/>
        <p:txBody>
          <a:bodyPr/>
          <a:lstStyle/>
          <a:p>
            <a:fld id="{146C0CBE-288C-D84B-B11F-1B62224BD7E3}" type="slidenum">
              <a:rPr lang="en-US" smtClean="0"/>
              <a:t>2</a:t>
            </a:fld>
            <a:endParaRPr lang="en-US" dirty="0"/>
          </a:p>
        </p:txBody>
      </p:sp>
    </p:spTree>
    <p:extLst>
      <p:ext uri="{BB962C8B-B14F-4D97-AF65-F5344CB8AC3E}">
        <p14:creationId xmlns:p14="http://schemas.microsoft.com/office/powerpoint/2010/main" val="2229406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ヒラギノ角ゴ Pro W3" charset="-128"/>
              </a:defRPr>
            </a:lvl1pPr>
            <a:lvl2pPr marL="742950" indent="-285750">
              <a:spcBef>
                <a:spcPct val="30000"/>
              </a:spcBef>
              <a:defRPr sz="1200">
                <a:solidFill>
                  <a:schemeClr val="tx1"/>
                </a:solidFill>
                <a:latin typeface="Times" charset="0"/>
                <a:ea typeface="ヒラギノ角ゴ Pro W3" charset="-128"/>
              </a:defRPr>
            </a:lvl2pPr>
            <a:lvl3pPr marL="1143000" indent="-228600">
              <a:spcBef>
                <a:spcPct val="30000"/>
              </a:spcBef>
              <a:defRPr sz="1200">
                <a:solidFill>
                  <a:schemeClr val="tx1"/>
                </a:solidFill>
                <a:latin typeface="Times" charset="0"/>
                <a:ea typeface="ヒラギノ角ゴ Pro W3" charset="-128"/>
              </a:defRPr>
            </a:lvl3pPr>
            <a:lvl4pPr marL="1600200" indent="-228600">
              <a:spcBef>
                <a:spcPct val="30000"/>
              </a:spcBef>
              <a:defRPr sz="1200">
                <a:solidFill>
                  <a:schemeClr val="tx1"/>
                </a:solidFill>
                <a:latin typeface="Times" charset="0"/>
                <a:ea typeface="ヒラギノ角ゴ Pro W3" charset="-128"/>
              </a:defRPr>
            </a:lvl4pPr>
            <a:lvl5pPr marL="2057400" indent="-228600">
              <a:spcBef>
                <a:spcPct val="30000"/>
              </a:spcBef>
              <a:defRPr sz="1200">
                <a:solidFill>
                  <a:schemeClr val="tx1"/>
                </a:solidFill>
                <a:latin typeface="Times"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charset="0"/>
                <a:ea typeface="ヒラギノ角ゴ Pro W3" charset="-128"/>
              </a:defRPr>
            </a:lvl9pPr>
          </a:lstStyle>
          <a:p>
            <a:pPr>
              <a:spcBef>
                <a:spcPct val="0"/>
              </a:spcBef>
            </a:pPr>
            <a:fld id="{3CA51C0B-5483-8D41-8CD2-4FFB45040B66}" type="slidenum">
              <a:rPr lang="en-US" altLang="x-none">
                <a:solidFill>
                  <a:srgbClr val="000000"/>
                </a:solidFill>
              </a:rPr>
              <a:pPr>
                <a:spcBef>
                  <a:spcPct val="0"/>
                </a:spcBef>
              </a:pPr>
              <a:t>20</a:t>
            </a:fld>
            <a:endParaRPr lang="en-US" altLang="x-none" dirty="0">
              <a:solidFill>
                <a:srgbClr val="000000"/>
              </a:solidFill>
            </a:endParaRPr>
          </a:p>
        </p:txBody>
      </p:sp>
      <p:sp>
        <p:nvSpPr>
          <p:cNvPr id="156674" name="Rectangle 2"/>
          <p:cNvSpPr>
            <a:spLocks noGrp="1" noRot="1" noChangeAspect="1" noChangeArrowheads="1" noTextEdit="1"/>
          </p:cNvSpPr>
          <p:nvPr>
            <p:ph type="sldImg"/>
          </p:nvPr>
        </p:nvSpPr>
        <p:spPr>
          <a:xfrm>
            <a:off x="406400" y="696913"/>
            <a:ext cx="6197600" cy="3486150"/>
          </a:xfrm>
          <a:ln/>
        </p:spPr>
      </p:sp>
      <p:sp>
        <p:nvSpPr>
          <p:cNvPr id="156675" name="Rectangle 3"/>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x-none" dirty="0">
                <a:latin typeface="Times" charset="0"/>
              </a:rPr>
              <a:t>Remember there are always rolling submissions </a:t>
            </a:r>
          </a:p>
          <a:p>
            <a:pPr eaLnBrk="1" hangingPunct="1"/>
            <a:r>
              <a:rPr lang="en-US" altLang="x-none" dirty="0">
                <a:latin typeface="Times" charset="0"/>
              </a:rPr>
              <a:t>And you can find everything that </a:t>
            </a:r>
            <a:r>
              <a:rPr lang="en-US" altLang="x-none" dirty="0" err="1">
                <a:latin typeface="Times" charset="0"/>
              </a:rPr>
              <a:t>nasa</a:t>
            </a:r>
            <a:r>
              <a:rPr lang="en-US" altLang="x-none" dirty="0">
                <a:latin typeface="Times" charset="0"/>
              </a:rPr>
              <a:t> solicits in the NSPIRES website. </a:t>
            </a:r>
          </a:p>
          <a:p>
            <a:pPr eaLnBrk="1" hangingPunct="1"/>
            <a:r>
              <a:rPr lang="en-US" altLang="x-none" dirty="0">
                <a:latin typeface="Times" charset="0"/>
              </a:rPr>
              <a:t>Provide details on OBB call (topics)</a:t>
            </a:r>
            <a:endParaRPr lang="en-US" altLang="x-none" dirty="0">
              <a:highlight>
                <a:srgbClr val="FFFF00"/>
              </a:highlight>
              <a:latin typeface="Time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x-none" dirty="0">
                <a:highlight>
                  <a:srgbClr val="FFFF00"/>
                </a:highlight>
                <a:latin typeface="Times" charset="0"/>
              </a:rPr>
              <a:t>Do we want to say anything about </a:t>
            </a:r>
            <a:r>
              <a:rPr lang="en-US" altLang="x-none" sz="1200" b="1" dirty="0">
                <a:solidFill>
                  <a:srgbClr val="008000"/>
                </a:solidFill>
                <a:highlight>
                  <a:srgbClr val="FFFF00"/>
                </a:highlight>
                <a:latin typeface="Times New Roman" charset="0"/>
              </a:rPr>
              <a:t>Terra and Aqua – Algorithms – Existing Data Products – </a:t>
            </a:r>
            <a:r>
              <a:rPr lang="en-US" altLang="x-none" sz="1200" b="1" dirty="0">
                <a:solidFill>
                  <a:srgbClr val="FF6A15"/>
                </a:solidFill>
                <a:highlight>
                  <a:srgbClr val="FFFF00"/>
                </a:highlight>
                <a:latin typeface="Times New Roman" charset="0"/>
              </a:rPr>
              <a:t>Mission Extension Proposals of the Senior Review?</a:t>
            </a:r>
            <a:endParaRPr lang="en-US" altLang="x-none" dirty="0">
              <a:highlight>
                <a:srgbClr val="FFFF00"/>
              </a:highlight>
              <a:latin typeface="Times" charset="0"/>
            </a:endParaRPr>
          </a:p>
        </p:txBody>
      </p:sp>
    </p:spTree>
    <p:extLst>
      <p:ext uri="{BB962C8B-B14F-4D97-AF65-F5344CB8AC3E}">
        <p14:creationId xmlns:p14="http://schemas.microsoft.com/office/powerpoint/2010/main" val="3380729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ヒラギノ角ゴ Pro W3" charset="-128"/>
              </a:defRPr>
            </a:lvl1pPr>
            <a:lvl2pPr marL="742950" indent="-285750">
              <a:spcBef>
                <a:spcPct val="30000"/>
              </a:spcBef>
              <a:defRPr sz="1200">
                <a:solidFill>
                  <a:schemeClr val="tx1"/>
                </a:solidFill>
                <a:latin typeface="Times" charset="0"/>
                <a:ea typeface="ヒラギノ角ゴ Pro W3" charset="-128"/>
              </a:defRPr>
            </a:lvl2pPr>
            <a:lvl3pPr marL="1143000" indent="-228600">
              <a:spcBef>
                <a:spcPct val="30000"/>
              </a:spcBef>
              <a:defRPr sz="1200">
                <a:solidFill>
                  <a:schemeClr val="tx1"/>
                </a:solidFill>
                <a:latin typeface="Times" charset="0"/>
                <a:ea typeface="ヒラギノ角ゴ Pro W3" charset="-128"/>
              </a:defRPr>
            </a:lvl3pPr>
            <a:lvl4pPr marL="1600200" indent="-228600">
              <a:spcBef>
                <a:spcPct val="30000"/>
              </a:spcBef>
              <a:defRPr sz="1200">
                <a:solidFill>
                  <a:schemeClr val="tx1"/>
                </a:solidFill>
                <a:latin typeface="Times" charset="0"/>
                <a:ea typeface="ヒラギノ角ゴ Pro W3" charset="-128"/>
              </a:defRPr>
            </a:lvl4pPr>
            <a:lvl5pPr marL="2057400" indent="-228600">
              <a:spcBef>
                <a:spcPct val="30000"/>
              </a:spcBef>
              <a:defRPr sz="1200">
                <a:solidFill>
                  <a:schemeClr val="tx1"/>
                </a:solidFill>
                <a:latin typeface="Times"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charset="0"/>
                <a:ea typeface="ヒラギノ角ゴ Pro W3" charset="-128"/>
              </a:defRPr>
            </a:lvl9pPr>
          </a:lstStyle>
          <a:p>
            <a:pPr>
              <a:spcBef>
                <a:spcPct val="0"/>
              </a:spcBef>
            </a:pPr>
            <a:fld id="{3CA51C0B-5483-8D41-8CD2-4FFB45040B66}" type="slidenum">
              <a:rPr lang="en-US" altLang="x-none">
                <a:solidFill>
                  <a:srgbClr val="000000"/>
                </a:solidFill>
              </a:rPr>
              <a:pPr>
                <a:spcBef>
                  <a:spcPct val="0"/>
                </a:spcBef>
              </a:pPr>
              <a:t>21</a:t>
            </a:fld>
            <a:endParaRPr lang="en-US" altLang="x-none" dirty="0">
              <a:solidFill>
                <a:srgbClr val="000000"/>
              </a:solidFill>
            </a:endParaRPr>
          </a:p>
        </p:txBody>
      </p:sp>
      <p:sp>
        <p:nvSpPr>
          <p:cNvPr id="156674" name="Rectangle 2"/>
          <p:cNvSpPr>
            <a:spLocks noGrp="1" noRot="1" noChangeAspect="1" noChangeArrowheads="1" noTextEdit="1"/>
          </p:cNvSpPr>
          <p:nvPr>
            <p:ph type="sldImg"/>
          </p:nvPr>
        </p:nvSpPr>
        <p:spPr>
          <a:xfrm>
            <a:off x="406400" y="696913"/>
            <a:ext cx="6197600" cy="3486150"/>
          </a:xfrm>
          <a:ln/>
        </p:spPr>
      </p:sp>
      <p:sp>
        <p:nvSpPr>
          <p:cNvPr id="156675" name="Rectangle 3"/>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x-none" dirty="0">
                <a:latin typeface="Times" charset="0"/>
              </a:rPr>
              <a:t>Remember there are always rolling submissions </a:t>
            </a:r>
          </a:p>
          <a:p>
            <a:pPr eaLnBrk="1" hangingPunct="1"/>
            <a:r>
              <a:rPr lang="en-US" altLang="x-none" dirty="0">
                <a:latin typeface="Times" charset="0"/>
              </a:rPr>
              <a:t>And you can find everything that </a:t>
            </a:r>
            <a:r>
              <a:rPr lang="en-US" altLang="x-none" dirty="0" err="1">
                <a:latin typeface="Times" charset="0"/>
              </a:rPr>
              <a:t>nasa</a:t>
            </a:r>
            <a:r>
              <a:rPr lang="en-US" altLang="x-none" dirty="0">
                <a:latin typeface="Times" charset="0"/>
              </a:rPr>
              <a:t> solicits in the NSPIRES website. </a:t>
            </a:r>
          </a:p>
          <a:p>
            <a:pPr eaLnBrk="1" hangingPunct="1"/>
            <a:r>
              <a:rPr lang="en-US" altLang="x-none" dirty="0">
                <a:latin typeface="Times" charset="0"/>
              </a:rPr>
              <a:t>Provide details on OBB call (topics)</a:t>
            </a:r>
            <a:endParaRPr lang="en-US" altLang="x-none" dirty="0">
              <a:highlight>
                <a:srgbClr val="FFFF00"/>
              </a:highlight>
              <a:latin typeface="Time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x-none" dirty="0">
                <a:highlight>
                  <a:srgbClr val="FFFF00"/>
                </a:highlight>
                <a:latin typeface="Times" charset="0"/>
              </a:rPr>
              <a:t>Do we want to say anything about </a:t>
            </a:r>
            <a:r>
              <a:rPr lang="en-US" altLang="x-none" sz="1200" b="1" dirty="0">
                <a:solidFill>
                  <a:srgbClr val="008000"/>
                </a:solidFill>
                <a:highlight>
                  <a:srgbClr val="FFFF00"/>
                </a:highlight>
                <a:latin typeface="Times New Roman" charset="0"/>
              </a:rPr>
              <a:t>Terra and Aqua – Algorithms – Existing Data Products – </a:t>
            </a:r>
            <a:r>
              <a:rPr lang="en-US" altLang="x-none" sz="1200" b="1" dirty="0">
                <a:solidFill>
                  <a:srgbClr val="FF6A15"/>
                </a:solidFill>
                <a:highlight>
                  <a:srgbClr val="FFFF00"/>
                </a:highlight>
                <a:latin typeface="Times New Roman" charset="0"/>
              </a:rPr>
              <a:t>Mission Extension Proposals of the Senior Review?</a:t>
            </a:r>
            <a:endParaRPr lang="en-US" altLang="x-none" dirty="0">
              <a:highlight>
                <a:srgbClr val="FFFF00"/>
              </a:highlight>
              <a:latin typeface="Times" charset="0"/>
            </a:endParaRPr>
          </a:p>
        </p:txBody>
      </p:sp>
    </p:spTree>
    <p:extLst>
      <p:ext uri="{BB962C8B-B14F-4D97-AF65-F5344CB8AC3E}">
        <p14:creationId xmlns:p14="http://schemas.microsoft.com/office/powerpoint/2010/main" val="2090146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ヒラギノ角ゴ Pro W3" charset="-128"/>
              </a:defRPr>
            </a:lvl1pPr>
            <a:lvl2pPr marL="742950" indent="-285750">
              <a:spcBef>
                <a:spcPct val="30000"/>
              </a:spcBef>
              <a:defRPr sz="1200">
                <a:solidFill>
                  <a:schemeClr val="tx1"/>
                </a:solidFill>
                <a:latin typeface="Times" charset="0"/>
                <a:ea typeface="ヒラギノ角ゴ Pro W3" charset="-128"/>
              </a:defRPr>
            </a:lvl2pPr>
            <a:lvl3pPr marL="1143000" indent="-228600">
              <a:spcBef>
                <a:spcPct val="30000"/>
              </a:spcBef>
              <a:defRPr sz="1200">
                <a:solidFill>
                  <a:schemeClr val="tx1"/>
                </a:solidFill>
                <a:latin typeface="Times" charset="0"/>
                <a:ea typeface="ヒラギノ角ゴ Pro W3" charset="-128"/>
              </a:defRPr>
            </a:lvl3pPr>
            <a:lvl4pPr marL="1600200" indent="-228600">
              <a:spcBef>
                <a:spcPct val="30000"/>
              </a:spcBef>
              <a:defRPr sz="1200">
                <a:solidFill>
                  <a:schemeClr val="tx1"/>
                </a:solidFill>
                <a:latin typeface="Times" charset="0"/>
                <a:ea typeface="ヒラギノ角ゴ Pro W3" charset="-128"/>
              </a:defRPr>
            </a:lvl4pPr>
            <a:lvl5pPr marL="2057400" indent="-228600">
              <a:spcBef>
                <a:spcPct val="30000"/>
              </a:spcBef>
              <a:defRPr sz="1200">
                <a:solidFill>
                  <a:schemeClr val="tx1"/>
                </a:solidFill>
                <a:latin typeface="Times"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charset="0"/>
                <a:ea typeface="ヒラギノ角ゴ Pro W3" charset="-128"/>
              </a:defRPr>
            </a:lvl9pPr>
          </a:lstStyle>
          <a:p>
            <a:pPr>
              <a:spcBef>
                <a:spcPct val="0"/>
              </a:spcBef>
            </a:pPr>
            <a:fld id="{E7144503-D4C4-5648-B93B-21B3795A5034}" type="slidenum">
              <a:rPr lang="en-US" altLang="x-none">
                <a:solidFill>
                  <a:srgbClr val="000000"/>
                </a:solidFill>
              </a:rPr>
              <a:pPr>
                <a:spcBef>
                  <a:spcPct val="0"/>
                </a:spcBef>
              </a:pPr>
              <a:t>4</a:t>
            </a:fld>
            <a:endParaRPr lang="en-US" altLang="x-none" dirty="0">
              <a:solidFill>
                <a:srgbClr val="000000"/>
              </a:solidFill>
            </a:endParaRPr>
          </a:p>
        </p:txBody>
      </p:sp>
      <p:sp>
        <p:nvSpPr>
          <p:cNvPr id="120834" name="Rectangle 2"/>
          <p:cNvSpPr>
            <a:spLocks noGrp="1" noRot="1" noChangeAspect="1" noChangeArrowheads="1" noTextEdit="1"/>
          </p:cNvSpPr>
          <p:nvPr>
            <p:ph type="sldImg"/>
          </p:nvPr>
        </p:nvSpPr>
        <p:spPr>
          <a:xfrm>
            <a:off x="406400" y="696913"/>
            <a:ext cx="6197600" cy="3486150"/>
          </a:xfrm>
          <a:ln/>
        </p:spPr>
      </p:sp>
      <p:sp>
        <p:nvSpPr>
          <p:cNvPr id="120835" name="Rectangle 3"/>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latin typeface="Times" charset="0"/>
            </a:endParaRPr>
          </a:p>
        </p:txBody>
      </p:sp>
    </p:spTree>
    <p:extLst>
      <p:ext uri="{BB962C8B-B14F-4D97-AF65-F5344CB8AC3E}">
        <p14:creationId xmlns:p14="http://schemas.microsoft.com/office/powerpoint/2010/main" val="3584500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Moved PACE to 2024</a:t>
            </a:r>
          </a:p>
          <a:p>
            <a:r>
              <a:rPr lang="en-US" baseline="0" dirty="0"/>
              <a:t>Moved JPSS-3 to 2027, added </a:t>
            </a:r>
            <a:r>
              <a:rPr lang="en-US" baseline="0" dirty="0" err="1"/>
              <a:t>Libera</a:t>
            </a:r>
            <a:r>
              <a:rPr lang="en-US" baseline="0" dirty="0"/>
              <a:t> 2027</a:t>
            </a:r>
          </a:p>
          <a:p>
            <a:r>
              <a:rPr lang="en-US" baseline="0" dirty="0"/>
              <a:t>Dele SORCE</a:t>
            </a:r>
          </a:p>
          <a:p>
            <a:r>
              <a:rPr lang="en-US" baseline="0" dirty="0"/>
              <a:t>Updated S6MF name</a:t>
            </a:r>
          </a:p>
        </p:txBody>
      </p:sp>
      <p:sp>
        <p:nvSpPr>
          <p:cNvPr id="4" name="Slide Number Placeholder 3"/>
          <p:cNvSpPr>
            <a:spLocks noGrp="1"/>
          </p:cNvSpPr>
          <p:nvPr>
            <p:ph type="sldNum" sz="quarter" idx="10"/>
          </p:nvPr>
        </p:nvSpPr>
        <p:spPr/>
        <p:txBody>
          <a:bodyPr/>
          <a:lstStyle/>
          <a:p>
            <a:fld id="{CD55D744-63D1-449E-BD91-E870527A2940}" type="slidenum">
              <a:rPr lang="en-US" smtClean="0"/>
              <a:t>10</a:t>
            </a:fld>
            <a:endParaRPr lang="en-US"/>
          </a:p>
        </p:txBody>
      </p:sp>
    </p:spTree>
    <p:extLst>
      <p:ext uri="{BB962C8B-B14F-4D97-AF65-F5344CB8AC3E}">
        <p14:creationId xmlns:p14="http://schemas.microsoft.com/office/powerpoint/2010/main" val="3387872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9800">
              <a:spcBef>
                <a:spcPct val="30000"/>
              </a:spcBef>
              <a:defRPr sz="1200">
                <a:solidFill>
                  <a:schemeClr val="tx1"/>
                </a:solidFill>
                <a:latin typeface="Arial" panose="020B0604020202020204" pitchFamily="34" charset="0"/>
                <a:ea typeface="ヒラギノ角ゴ Pro W3" charset="-128"/>
              </a:defRPr>
            </a:lvl1pPr>
            <a:lvl2pPr marL="742950" indent="-285750" defTabSz="939800">
              <a:spcBef>
                <a:spcPct val="30000"/>
              </a:spcBef>
              <a:defRPr sz="1200">
                <a:solidFill>
                  <a:schemeClr val="tx1"/>
                </a:solidFill>
                <a:latin typeface="Arial" panose="020B0604020202020204" pitchFamily="34" charset="0"/>
                <a:ea typeface="ヒラギノ角ゴ Pro W3" charset="-128"/>
              </a:defRPr>
            </a:lvl2pPr>
            <a:lvl3pPr marL="1143000" indent="-228600" defTabSz="939800">
              <a:spcBef>
                <a:spcPct val="30000"/>
              </a:spcBef>
              <a:defRPr sz="1200">
                <a:solidFill>
                  <a:schemeClr val="tx1"/>
                </a:solidFill>
                <a:latin typeface="Arial" panose="020B0604020202020204" pitchFamily="34" charset="0"/>
                <a:ea typeface="ヒラギノ角ゴ Pro W3" charset="-128"/>
              </a:defRPr>
            </a:lvl3pPr>
            <a:lvl4pPr marL="1600200" indent="-228600" defTabSz="939800">
              <a:spcBef>
                <a:spcPct val="30000"/>
              </a:spcBef>
              <a:defRPr sz="1200">
                <a:solidFill>
                  <a:schemeClr val="tx1"/>
                </a:solidFill>
                <a:latin typeface="Arial" panose="020B0604020202020204" pitchFamily="34" charset="0"/>
                <a:ea typeface="ヒラギノ角ゴ Pro W3" charset="-128"/>
              </a:defRPr>
            </a:lvl4pPr>
            <a:lvl5pPr marL="2057400" indent="-228600" defTabSz="939800">
              <a:spcBef>
                <a:spcPct val="30000"/>
              </a:spcBef>
              <a:defRPr sz="1200">
                <a:solidFill>
                  <a:schemeClr val="tx1"/>
                </a:solidFill>
                <a:latin typeface="Arial" panose="020B0604020202020204" pitchFamily="34" charset="0"/>
                <a:ea typeface="ヒラギノ角ゴ Pro W3" charset="-128"/>
              </a:defRPr>
            </a:lvl5pPr>
            <a:lvl6pPr marL="2514600" indent="-228600" defTabSz="939800" eaLnBrk="0" fontAlgn="base" hangingPunct="0">
              <a:spcBef>
                <a:spcPct val="30000"/>
              </a:spcBef>
              <a:spcAft>
                <a:spcPct val="0"/>
              </a:spcAft>
              <a:defRPr sz="1200">
                <a:solidFill>
                  <a:schemeClr val="tx1"/>
                </a:solidFill>
                <a:latin typeface="Arial" panose="020B0604020202020204" pitchFamily="34" charset="0"/>
                <a:ea typeface="ヒラギノ角ゴ Pro W3" charset="-128"/>
              </a:defRPr>
            </a:lvl6pPr>
            <a:lvl7pPr marL="2971800" indent="-228600" defTabSz="939800" eaLnBrk="0" fontAlgn="base" hangingPunct="0">
              <a:spcBef>
                <a:spcPct val="30000"/>
              </a:spcBef>
              <a:spcAft>
                <a:spcPct val="0"/>
              </a:spcAft>
              <a:defRPr sz="1200">
                <a:solidFill>
                  <a:schemeClr val="tx1"/>
                </a:solidFill>
                <a:latin typeface="Arial" panose="020B0604020202020204" pitchFamily="34" charset="0"/>
                <a:ea typeface="ヒラギノ角ゴ Pro W3" charset="-128"/>
              </a:defRPr>
            </a:lvl7pPr>
            <a:lvl8pPr marL="3429000" indent="-228600" defTabSz="939800" eaLnBrk="0" fontAlgn="base" hangingPunct="0">
              <a:spcBef>
                <a:spcPct val="30000"/>
              </a:spcBef>
              <a:spcAft>
                <a:spcPct val="0"/>
              </a:spcAft>
              <a:defRPr sz="1200">
                <a:solidFill>
                  <a:schemeClr val="tx1"/>
                </a:solidFill>
                <a:latin typeface="Arial" panose="020B0604020202020204" pitchFamily="34" charset="0"/>
                <a:ea typeface="ヒラギノ角ゴ Pro W3" charset="-128"/>
              </a:defRPr>
            </a:lvl8pPr>
            <a:lvl9pPr marL="3886200" indent="-228600" defTabSz="939800" eaLnBrk="0" fontAlgn="base" hangingPunct="0">
              <a:spcBef>
                <a:spcPct val="30000"/>
              </a:spcBef>
              <a:spcAft>
                <a:spcPct val="0"/>
              </a:spcAft>
              <a:defRPr sz="1200">
                <a:solidFill>
                  <a:schemeClr val="tx1"/>
                </a:solidFill>
                <a:latin typeface="Arial" panose="020B0604020202020204" pitchFamily="34" charset="0"/>
                <a:ea typeface="ヒラギノ角ゴ Pro W3" charset="-128"/>
              </a:defRPr>
            </a:lvl9pPr>
          </a:lstStyle>
          <a:p>
            <a:pPr marL="0" marR="0" lvl="0" indent="0" algn="r" defTabSz="939800" rtl="0" eaLnBrk="1" fontAlgn="auto" latinLnBrk="0" hangingPunct="1">
              <a:lnSpc>
                <a:spcPct val="100000"/>
              </a:lnSpc>
              <a:spcBef>
                <a:spcPct val="0"/>
              </a:spcBef>
              <a:spcAft>
                <a:spcPts val="0"/>
              </a:spcAft>
              <a:buClrTx/>
              <a:buSzTx/>
              <a:buFontTx/>
              <a:buNone/>
              <a:tabLst/>
              <a:defRPr/>
            </a:pPr>
            <a:fld id="{2DD053D4-C2E0-4785-A2FD-0F93178F0C8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128"/>
                <a:cs typeface="+mn-cs"/>
              </a:rPr>
              <a:pPr marL="0" marR="0" lvl="0" indent="0" algn="r" defTabSz="939800" rtl="0" eaLnBrk="1" fontAlgn="auto" latinLnBrk="0" hangingPunct="1">
                <a:lnSpc>
                  <a:spcPct val="100000"/>
                </a:lnSpc>
                <a:spcBef>
                  <a:spcPct val="0"/>
                </a:spcBef>
                <a:spcAft>
                  <a:spcPts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cs typeface="+mn-cs"/>
            </a:endParaRPr>
          </a:p>
        </p:txBody>
      </p:sp>
      <p:sp>
        <p:nvSpPr>
          <p:cNvPr id="9218"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ヒラギノ角ゴ Pro W3" charset="-128"/>
              </a:defRPr>
            </a:lvl1pPr>
            <a:lvl2pPr marL="742950" indent="-285750">
              <a:spcBef>
                <a:spcPct val="30000"/>
              </a:spcBef>
              <a:defRPr sz="1200">
                <a:solidFill>
                  <a:schemeClr val="tx1"/>
                </a:solidFill>
                <a:latin typeface="Arial" panose="020B0604020202020204" pitchFamily="34" charset="0"/>
                <a:ea typeface="ヒラギノ角ゴ Pro W3" charset="-128"/>
              </a:defRPr>
            </a:lvl2pPr>
            <a:lvl3pPr marL="1143000" indent="-228600">
              <a:spcBef>
                <a:spcPct val="30000"/>
              </a:spcBef>
              <a:defRPr sz="1200">
                <a:solidFill>
                  <a:schemeClr val="tx1"/>
                </a:solidFill>
                <a:latin typeface="Arial" panose="020B0604020202020204" pitchFamily="34" charset="0"/>
                <a:ea typeface="ヒラギノ角ゴ Pro W3" charset="-128"/>
              </a:defRPr>
            </a:lvl3pPr>
            <a:lvl4pPr marL="1600200" indent="-228600">
              <a:spcBef>
                <a:spcPct val="30000"/>
              </a:spcBef>
              <a:defRPr sz="1200">
                <a:solidFill>
                  <a:schemeClr val="tx1"/>
                </a:solidFill>
                <a:latin typeface="Arial" panose="020B0604020202020204" pitchFamily="34" charset="0"/>
                <a:ea typeface="ヒラギノ角ゴ Pro W3" charset="-128"/>
              </a:defRPr>
            </a:lvl4pPr>
            <a:lvl5pPr marL="2057400" indent="-228600">
              <a:spcBef>
                <a:spcPct val="30000"/>
              </a:spcBef>
              <a:defRPr sz="1200">
                <a:solidFill>
                  <a:schemeClr val="tx1"/>
                </a:solidFill>
                <a:latin typeface="Arial" panose="020B0604020202020204" pitchFamily="34" charset="0"/>
                <a:ea typeface="ヒラギノ角ゴ Pro W3"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ヒラギノ角ゴ Pro W3"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ヒラギノ角ゴ Pro W3"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ヒラギノ角ゴ Pro W3"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ヒラギノ角ゴ Pro W3" charset="-128"/>
              </a:defRPr>
            </a:lvl9pPr>
          </a:lstStyle>
          <a:p>
            <a:pPr marL="0" marR="0" lvl="0" indent="0" algn="r" defTabSz="912088" rtl="0" eaLnBrk="1" fontAlgn="auto" latinLnBrk="0" hangingPunct="1">
              <a:lnSpc>
                <a:spcPct val="85000"/>
              </a:lnSpc>
              <a:spcBef>
                <a:spcPct val="0"/>
              </a:spcBef>
              <a:spcAft>
                <a:spcPts val="0"/>
              </a:spcAft>
              <a:buClrTx/>
              <a:buSzTx/>
              <a:buFontTx/>
              <a:buNone/>
              <a:tabLst/>
              <a:defRPr/>
            </a:pPr>
            <a:fld id="{5E2E70A0-4FF4-42E0-8482-FFA40D6B4AE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ヒラギノ角ゴ Pro W3" charset="-128"/>
                <a:cs typeface="+mn-cs"/>
              </a:rPr>
              <a:pPr marL="0" marR="0" lvl="0" indent="0" algn="r" defTabSz="912088" rtl="0" eaLnBrk="1" fontAlgn="auto" latinLnBrk="0" hangingPunct="1">
                <a:lnSpc>
                  <a:spcPct val="85000"/>
                </a:lnSpc>
                <a:spcBef>
                  <a:spcPct val="0"/>
                </a:spcBef>
                <a:spcAft>
                  <a:spcPts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ヒラギノ角ゴ Pro W3" charset="-128"/>
              <a:cs typeface="+mn-cs"/>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xfrm>
            <a:off x="935038" y="4414838"/>
            <a:ext cx="5140325" cy="41846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lstStyle/>
          <a:p>
            <a:endParaRPr lang="en-US" altLang="en-US">
              <a:latin typeface="Arial" panose="020B0604020202020204" pitchFamily="34" charset="0"/>
              <a:ea typeface="ヒラギノ角ゴ Pro W3" charset="-128"/>
            </a:endParaRPr>
          </a:p>
        </p:txBody>
      </p:sp>
    </p:spTree>
    <p:extLst>
      <p:ext uri="{BB962C8B-B14F-4D97-AF65-F5344CB8AC3E}">
        <p14:creationId xmlns:p14="http://schemas.microsoft.com/office/powerpoint/2010/main" val="357424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SBG meeting the week before last – we need the aquatic community to be involved in the 4 </a:t>
            </a:r>
            <a:r>
              <a:rPr lang="en-US" dirty="0" err="1"/>
              <a:t>wg</a:t>
            </a:r>
            <a:endParaRPr lang="en-US" dirty="0"/>
          </a:p>
          <a:p>
            <a:r>
              <a:rPr lang="en-US" dirty="0"/>
              <a:t>Application</a:t>
            </a:r>
          </a:p>
          <a:p>
            <a:r>
              <a:rPr lang="en-US" dirty="0"/>
              <a:t>Algorithms </a:t>
            </a:r>
          </a:p>
          <a:p>
            <a:r>
              <a:rPr lang="en-US" dirty="0"/>
              <a:t>Modeling</a:t>
            </a:r>
          </a:p>
          <a:p>
            <a:r>
              <a:rPr lang="en-US" dirty="0"/>
              <a:t>Cal/</a:t>
            </a:r>
            <a:r>
              <a:rPr lang="en-US" dirty="0" err="1"/>
              <a:t>val</a:t>
            </a:r>
            <a:endParaRPr lang="en-US" dirty="0"/>
          </a:p>
        </p:txBody>
      </p:sp>
      <p:sp>
        <p:nvSpPr>
          <p:cNvPr id="4" name="Slide Number Placeholder 3"/>
          <p:cNvSpPr>
            <a:spLocks noGrp="1"/>
          </p:cNvSpPr>
          <p:nvPr>
            <p:ph type="sldNum" sz="quarter" idx="5"/>
          </p:nvPr>
        </p:nvSpPr>
        <p:spPr/>
        <p:txBody>
          <a:bodyPr/>
          <a:lstStyle/>
          <a:p>
            <a:pPr>
              <a:defRPr/>
            </a:pPr>
            <a:fld id="{6953EE53-8221-D549-9C0B-8C102F7841F9}" type="slidenum">
              <a:rPr lang="en-US" altLang="x-none" smtClean="0"/>
              <a:pPr>
                <a:defRPr/>
              </a:pPr>
              <a:t>12</a:t>
            </a:fld>
            <a:endParaRPr lang="en-US" altLang="x-none" dirty="0"/>
          </a:p>
        </p:txBody>
      </p:sp>
    </p:spTree>
    <p:extLst>
      <p:ext uri="{BB962C8B-B14F-4D97-AF65-F5344CB8AC3E}">
        <p14:creationId xmlns:p14="http://schemas.microsoft.com/office/powerpoint/2010/main" val="1383933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we say about EVM-3?</a:t>
            </a:r>
          </a:p>
        </p:txBody>
      </p:sp>
      <p:sp>
        <p:nvSpPr>
          <p:cNvPr id="4" name="Slide Number Placeholder 3"/>
          <p:cNvSpPr>
            <a:spLocks noGrp="1"/>
          </p:cNvSpPr>
          <p:nvPr>
            <p:ph type="sldNum" sz="quarter" idx="5"/>
          </p:nvPr>
        </p:nvSpPr>
        <p:spPr/>
        <p:txBody>
          <a:bodyPr/>
          <a:lstStyle/>
          <a:p>
            <a:fld id="{146C0CBE-288C-D84B-B11F-1B62224BD7E3}" type="slidenum">
              <a:rPr lang="en-US" smtClean="0"/>
              <a:t>15</a:t>
            </a:fld>
            <a:endParaRPr lang="en-US" dirty="0"/>
          </a:p>
        </p:txBody>
      </p:sp>
    </p:spTree>
    <p:extLst>
      <p:ext uri="{BB962C8B-B14F-4D97-AF65-F5344CB8AC3E}">
        <p14:creationId xmlns:p14="http://schemas.microsoft.com/office/powerpoint/2010/main" val="122231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noTextEdit="1"/>
          </p:cNvSpPr>
          <p:nvPr>
            <p:ph type="sldImg"/>
          </p:nvPr>
        </p:nvSpPr>
        <p:spPr>
          <a:xfrm>
            <a:off x="406400" y="696913"/>
            <a:ext cx="6199188" cy="3487737"/>
          </a:xfrm>
          <a:ln/>
        </p:spPr>
      </p:sp>
      <p:sp>
        <p:nvSpPr>
          <p:cNvPr id="148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charset="0"/>
            </a:endParaRPr>
          </a:p>
        </p:txBody>
      </p:sp>
      <p:sp>
        <p:nvSpPr>
          <p:cNvPr id="148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ヒラギノ角ゴ Pro W3" charset="-128"/>
              </a:defRPr>
            </a:lvl1pPr>
            <a:lvl2pPr marL="742950" indent="-285750">
              <a:spcBef>
                <a:spcPct val="30000"/>
              </a:spcBef>
              <a:defRPr sz="1200">
                <a:solidFill>
                  <a:schemeClr val="tx1"/>
                </a:solidFill>
                <a:latin typeface="Times" charset="0"/>
                <a:ea typeface="ヒラギノ角ゴ Pro W3" charset="-128"/>
              </a:defRPr>
            </a:lvl2pPr>
            <a:lvl3pPr marL="1143000" indent="-228600">
              <a:spcBef>
                <a:spcPct val="30000"/>
              </a:spcBef>
              <a:defRPr sz="1200">
                <a:solidFill>
                  <a:schemeClr val="tx1"/>
                </a:solidFill>
                <a:latin typeface="Times" charset="0"/>
                <a:ea typeface="ヒラギノ角ゴ Pro W3" charset="-128"/>
              </a:defRPr>
            </a:lvl3pPr>
            <a:lvl4pPr marL="1600200" indent="-228600">
              <a:spcBef>
                <a:spcPct val="30000"/>
              </a:spcBef>
              <a:defRPr sz="1200">
                <a:solidFill>
                  <a:schemeClr val="tx1"/>
                </a:solidFill>
                <a:latin typeface="Times" charset="0"/>
                <a:ea typeface="ヒラギノ角ゴ Pro W3" charset="-128"/>
              </a:defRPr>
            </a:lvl4pPr>
            <a:lvl5pPr marL="2057400" indent="-228600">
              <a:spcBef>
                <a:spcPct val="30000"/>
              </a:spcBef>
              <a:defRPr sz="1200">
                <a:solidFill>
                  <a:schemeClr val="tx1"/>
                </a:solidFill>
                <a:latin typeface="Times"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charset="0"/>
                <a:ea typeface="ヒラギノ角ゴ Pro W3" charset="-128"/>
              </a:defRPr>
            </a:lvl9pPr>
          </a:lstStyle>
          <a:p>
            <a:pPr>
              <a:spcBef>
                <a:spcPct val="0"/>
              </a:spcBef>
            </a:pPr>
            <a:fld id="{BAB1230E-39F6-3640-B753-AE131FD90C0F}" type="slidenum">
              <a:rPr lang="en-US" altLang="x-none">
                <a:solidFill>
                  <a:srgbClr val="000000"/>
                </a:solidFill>
                <a:latin typeface="Calibri" charset="0"/>
              </a:rPr>
              <a:pPr>
                <a:spcBef>
                  <a:spcPct val="0"/>
                </a:spcBef>
              </a:pPr>
              <a:t>17</a:t>
            </a:fld>
            <a:endParaRPr lang="en-US" altLang="x-none" dirty="0">
              <a:solidFill>
                <a:srgbClr val="000000"/>
              </a:solidFill>
              <a:latin typeface="Calibri" charset="0"/>
            </a:endParaRPr>
          </a:p>
        </p:txBody>
      </p:sp>
    </p:spTree>
    <p:extLst>
      <p:ext uri="{BB962C8B-B14F-4D97-AF65-F5344CB8AC3E}">
        <p14:creationId xmlns:p14="http://schemas.microsoft.com/office/powerpoint/2010/main" val="3146073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62205f0f4c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62205f0f4c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Ocean Sciences Across the Solar System </a:t>
            </a:r>
            <a:endParaRPr lang="en-US" sz="1200" i="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Leveraging comparative oceanography between Earth and other ocean worlds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How can Earth oceanography studies constrain and inform our understanding of the processes on other ocean worlds, and how can ocean worlds exploration illuminate gaps in Earth oceanography? How can Earth oceanography and planetary Ocean World exploration strategies and mission technologies inform one another?</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Ocean Worlds as an integrated system</a:t>
            </a:r>
          </a:p>
          <a:p>
            <a:r>
              <a:rPr lang="en-US" sz="1200" b="1" kern="1200" dirty="0">
                <a:solidFill>
                  <a:schemeClr val="tx1"/>
                </a:solidFill>
                <a:effectLst/>
                <a:latin typeface="+mn-lt"/>
                <a:ea typeface="+mn-ea"/>
                <a:cs typeface="+mn-cs"/>
              </a:rPr>
              <a:t>How do we investigate an ocean world as an integrated system, and based on our understanding of the Earth System, what does this reveal about the habitability of ocean worlds in the Universe?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Understanding the properties of environmental change in ocean worlds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How can studies evaluate climate change as part of the evolution of an ocean world? How can remote sensing and in situ measurements inform our understanding of planetary change, especially in polar systems (and in interface areas? E.g. ice, water)</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Methods to look for past and extant life on Ocean Worlds:</a:t>
            </a:r>
          </a:p>
          <a:p>
            <a:r>
              <a:rPr lang="en-US" sz="1200" b="1" kern="1200" dirty="0">
                <a:solidFill>
                  <a:schemeClr val="tx1"/>
                </a:solidFill>
                <a:effectLst/>
                <a:latin typeface="+mn-lt"/>
                <a:ea typeface="+mn-ea"/>
                <a:cs typeface="+mn-cs"/>
              </a:rPr>
              <a:t>What biosignatures should we look for? Where? How?</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 Defining and characterizing habitable environments in ocean world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role do ocean, ice and/or crust dynamics play in creating a habitable environment? </a:t>
            </a:r>
            <a:r>
              <a:rPr lang="en-US" sz="1200" kern="1200" dirty="0">
                <a:solidFill>
                  <a:schemeClr val="tx1"/>
                </a:solidFill>
                <a:effectLst/>
                <a:latin typeface="+mn-lt"/>
                <a:ea typeface="+mn-ea"/>
                <a:cs typeface="+mn-cs"/>
              </a:rPr>
              <a:t>What role do interfaces play in creating a habitable environment? (exchange at interfaces e.g. nutrients, gases, heat,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6. </a:t>
            </a:r>
            <a:r>
              <a:rPr lang="en-US" sz="1200" kern="1200" dirty="0">
                <a:solidFill>
                  <a:schemeClr val="tx1"/>
                </a:solidFill>
                <a:effectLst/>
                <a:latin typeface="+mn-lt"/>
                <a:ea typeface="+mn-ea"/>
                <a:cs typeface="+mn-cs"/>
              </a:rPr>
              <a:t>Research in analog environments to enable studies of ocean worlds </a:t>
            </a:r>
          </a:p>
          <a:p>
            <a:r>
              <a:rPr lang="en-US" sz="1200" kern="1200" dirty="0">
                <a:solidFill>
                  <a:schemeClr val="tx1"/>
                </a:solidFill>
                <a:effectLst/>
                <a:latin typeface="+mn-lt"/>
                <a:ea typeface="+mn-ea"/>
                <a:cs typeface="+mn-cs"/>
              </a:rPr>
              <a:t>Are there Earth analog environments that capture the physics, chemistry and biology of ocean words?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7. </a:t>
            </a:r>
            <a:r>
              <a:rPr lang="en-US" sz="1200" kern="1200" dirty="0">
                <a:solidFill>
                  <a:schemeClr val="tx1"/>
                </a:solidFill>
                <a:effectLst/>
                <a:latin typeface="+mn-lt"/>
                <a:ea typeface="+mn-ea"/>
                <a:cs typeface="+mn-cs"/>
              </a:rPr>
              <a:t>Necessary broad reaching technology requirements for in-situ and remote sensing exploration of ocean worlds.</a:t>
            </a:r>
          </a:p>
          <a:p>
            <a:pPr lvl="0"/>
            <a:r>
              <a:rPr lang="en-US" sz="1200" u="none" strike="noStrike" kern="1200" dirty="0">
                <a:solidFill>
                  <a:schemeClr val="tx1"/>
                </a:solidFill>
                <a:effectLst/>
                <a:latin typeface="+mn-lt"/>
                <a:ea typeface="+mn-ea"/>
                <a:cs typeface="+mn-cs"/>
              </a:rPr>
              <a:t>State of the art for Earth surface and under-ice shelf exploration</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
        <p:nvSpPr>
          <p:cNvPr id="181" name="Google Shape;181;g62205f0f4c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extLst>
      <p:ext uri="{BB962C8B-B14F-4D97-AF65-F5344CB8AC3E}">
        <p14:creationId xmlns:p14="http://schemas.microsoft.com/office/powerpoint/2010/main" val="3502535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ヒラギノ角ゴ Pro W3" charset="-128"/>
              </a:defRPr>
            </a:lvl1pPr>
            <a:lvl2pPr marL="742950" indent="-285750">
              <a:spcBef>
                <a:spcPct val="30000"/>
              </a:spcBef>
              <a:defRPr sz="1200">
                <a:solidFill>
                  <a:schemeClr val="tx1"/>
                </a:solidFill>
                <a:latin typeface="Times" charset="0"/>
                <a:ea typeface="ヒラギノ角ゴ Pro W3" charset="-128"/>
              </a:defRPr>
            </a:lvl2pPr>
            <a:lvl3pPr marL="1143000" indent="-228600">
              <a:spcBef>
                <a:spcPct val="30000"/>
              </a:spcBef>
              <a:defRPr sz="1200">
                <a:solidFill>
                  <a:schemeClr val="tx1"/>
                </a:solidFill>
                <a:latin typeface="Times" charset="0"/>
                <a:ea typeface="ヒラギノ角ゴ Pro W3" charset="-128"/>
              </a:defRPr>
            </a:lvl3pPr>
            <a:lvl4pPr marL="1600200" indent="-228600">
              <a:spcBef>
                <a:spcPct val="30000"/>
              </a:spcBef>
              <a:defRPr sz="1200">
                <a:solidFill>
                  <a:schemeClr val="tx1"/>
                </a:solidFill>
                <a:latin typeface="Times" charset="0"/>
                <a:ea typeface="ヒラギノ角ゴ Pro W3" charset="-128"/>
              </a:defRPr>
            </a:lvl4pPr>
            <a:lvl5pPr marL="2057400" indent="-228600">
              <a:spcBef>
                <a:spcPct val="30000"/>
              </a:spcBef>
              <a:defRPr sz="1200">
                <a:solidFill>
                  <a:schemeClr val="tx1"/>
                </a:solidFill>
                <a:latin typeface="Times" charset="0"/>
                <a:ea typeface="ヒラギノ角ゴ Pro W3" charset="-128"/>
              </a:defRPr>
            </a:lvl5pPr>
            <a:lvl6pPr marL="2514600" indent="-228600" eaLnBrk="0" fontAlgn="base" hangingPunct="0">
              <a:spcBef>
                <a:spcPct val="30000"/>
              </a:spcBef>
              <a:spcAft>
                <a:spcPct val="0"/>
              </a:spcAft>
              <a:defRPr sz="1200">
                <a:solidFill>
                  <a:schemeClr val="tx1"/>
                </a:solidFill>
                <a:latin typeface="Times" charset="0"/>
                <a:ea typeface="ヒラギノ角ゴ Pro W3" charset="-128"/>
              </a:defRPr>
            </a:lvl6pPr>
            <a:lvl7pPr marL="2971800" indent="-228600" eaLnBrk="0" fontAlgn="base" hangingPunct="0">
              <a:spcBef>
                <a:spcPct val="30000"/>
              </a:spcBef>
              <a:spcAft>
                <a:spcPct val="0"/>
              </a:spcAft>
              <a:defRPr sz="1200">
                <a:solidFill>
                  <a:schemeClr val="tx1"/>
                </a:solidFill>
                <a:latin typeface="Times" charset="0"/>
                <a:ea typeface="ヒラギノ角ゴ Pro W3" charset="-128"/>
              </a:defRPr>
            </a:lvl7pPr>
            <a:lvl8pPr marL="3429000" indent="-228600" eaLnBrk="0" fontAlgn="base" hangingPunct="0">
              <a:spcBef>
                <a:spcPct val="30000"/>
              </a:spcBef>
              <a:spcAft>
                <a:spcPct val="0"/>
              </a:spcAft>
              <a:defRPr sz="1200">
                <a:solidFill>
                  <a:schemeClr val="tx1"/>
                </a:solidFill>
                <a:latin typeface="Times" charset="0"/>
                <a:ea typeface="ヒラギノ角ゴ Pro W3" charset="-128"/>
              </a:defRPr>
            </a:lvl8pPr>
            <a:lvl9pPr marL="3886200" indent="-228600" eaLnBrk="0" fontAlgn="base" hangingPunct="0">
              <a:spcBef>
                <a:spcPct val="30000"/>
              </a:spcBef>
              <a:spcAft>
                <a:spcPct val="0"/>
              </a:spcAft>
              <a:defRPr sz="1200">
                <a:solidFill>
                  <a:schemeClr val="tx1"/>
                </a:solidFill>
                <a:latin typeface="Times" charset="0"/>
                <a:ea typeface="ヒラギノ角ゴ Pro W3" charset="-128"/>
              </a:defRPr>
            </a:lvl9pPr>
          </a:lstStyle>
          <a:p>
            <a:pPr>
              <a:spcBef>
                <a:spcPct val="0"/>
              </a:spcBef>
            </a:pPr>
            <a:fld id="{3CA51C0B-5483-8D41-8CD2-4FFB45040B66}" type="slidenum">
              <a:rPr lang="en-US" altLang="x-none">
                <a:solidFill>
                  <a:srgbClr val="000000"/>
                </a:solidFill>
              </a:rPr>
              <a:pPr>
                <a:spcBef>
                  <a:spcPct val="0"/>
                </a:spcBef>
              </a:pPr>
              <a:t>19</a:t>
            </a:fld>
            <a:endParaRPr lang="en-US" altLang="x-none" dirty="0">
              <a:solidFill>
                <a:srgbClr val="000000"/>
              </a:solidFill>
            </a:endParaRPr>
          </a:p>
        </p:txBody>
      </p:sp>
      <p:sp>
        <p:nvSpPr>
          <p:cNvPr id="156674" name="Rectangle 2"/>
          <p:cNvSpPr>
            <a:spLocks noGrp="1" noRot="1" noChangeAspect="1" noChangeArrowheads="1" noTextEdit="1"/>
          </p:cNvSpPr>
          <p:nvPr>
            <p:ph type="sldImg"/>
          </p:nvPr>
        </p:nvSpPr>
        <p:spPr>
          <a:xfrm>
            <a:off x="406400" y="696913"/>
            <a:ext cx="6197600" cy="3486150"/>
          </a:xfrm>
          <a:ln/>
        </p:spPr>
      </p:sp>
      <p:sp>
        <p:nvSpPr>
          <p:cNvPr id="156675" name="Rectangle 3"/>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x-none" dirty="0">
                <a:latin typeface="Times" charset="0"/>
              </a:rPr>
              <a:t>ESD received 341 proposals! </a:t>
            </a:r>
            <a:r>
              <a:rPr lang="en-US" sz="1200" kern="1200" dirty="0">
                <a:solidFill>
                  <a:schemeClr val="tx1"/>
                </a:solidFill>
                <a:effectLst/>
                <a:latin typeface="Times" pitchFamily="18" charset="0"/>
                <a:ea typeface="ヒラギノ角ゴ Pro W3" charset="-128"/>
                <a:cs typeface="ヒラギノ角ゴ Pro W3" charset="-128"/>
              </a:rPr>
              <a:t> FUTURE INVESTIGATORS in NASA EARTH and SPACE SCIENCE and TECHNOLOGY (FINESST) </a:t>
            </a:r>
            <a:br>
              <a:rPr lang="en-US" sz="1200" kern="1200" dirty="0">
                <a:solidFill>
                  <a:schemeClr val="tx1"/>
                </a:solidFill>
                <a:effectLst/>
                <a:latin typeface="Times" pitchFamily="18" charset="0"/>
                <a:ea typeface="ヒラギノ角ゴ Pro W3" charset="-128"/>
                <a:cs typeface="ヒラギノ角ゴ Pro W3" charset="-128"/>
              </a:rPr>
            </a:br>
            <a:endParaRPr lang="en-US" sz="1200" kern="1200" dirty="0">
              <a:solidFill>
                <a:schemeClr val="tx1"/>
              </a:solidFill>
              <a:effectLst/>
              <a:latin typeface="Times" pitchFamily="18" charset="0"/>
              <a:ea typeface="ヒラギノ角ゴ Pro W3" charset="-128"/>
              <a:cs typeface="ヒラギノ角ゴ Pro W3" charset="-128"/>
            </a:endParaRPr>
          </a:p>
          <a:p>
            <a:r>
              <a:rPr lang="en-US" sz="1200" kern="1200" dirty="0">
                <a:solidFill>
                  <a:schemeClr val="tx1"/>
                </a:solidFill>
                <a:effectLst/>
                <a:latin typeface="Times" pitchFamily="18" charset="0"/>
                <a:ea typeface="ヒラギノ角ゴ Pro W3" charset="-128"/>
                <a:cs typeface="ヒラギノ角ゴ Pro W3" charset="-128"/>
              </a:rPr>
              <a:t> The NASA Carbon Monitoring System (CMS) which is designed to characterize, quantify, understand, and predict the evolution of global carbon sources, sinks, and fluxes through improved monitoring of terrestrial and aquatic carbon stocks and fluxes. For aquatic part, it focused </a:t>
            </a:r>
            <a:r>
              <a:rPr lang="en-US" sz="1200" kern="1200" dirty="0" err="1">
                <a:solidFill>
                  <a:schemeClr val="tx1"/>
                </a:solidFill>
                <a:effectLst/>
                <a:latin typeface="Times" pitchFamily="18" charset="0"/>
                <a:ea typeface="ヒラギノ角ゴ Pro W3" charset="-128"/>
                <a:cs typeface="ヒラギノ角ゴ Pro W3" charset="-128"/>
              </a:rPr>
              <a:t>pn</a:t>
            </a:r>
            <a:r>
              <a:rPr lang="en-US" sz="1200" kern="1200" dirty="0">
                <a:solidFill>
                  <a:schemeClr val="tx1"/>
                </a:solidFill>
                <a:effectLst/>
                <a:latin typeface="Times" pitchFamily="18" charset="0"/>
                <a:ea typeface="ヒラギノ角ゴ Pro W3" charset="-128"/>
                <a:cs typeface="ヒラギノ角ゴ Pro W3" charset="-128"/>
              </a:rPr>
              <a:t> and-to-river and land-to-ocean carbon fluxes studies, and quantification of carbon in coastal ecosystems; </a:t>
            </a:r>
          </a:p>
          <a:p>
            <a:r>
              <a:rPr lang="en-US" sz="1200" kern="1200" dirty="0">
                <a:solidFill>
                  <a:schemeClr val="tx1"/>
                </a:solidFill>
                <a:effectLst/>
                <a:latin typeface="Times" pitchFamily="18" charset="0"/>
                <a:ea typeface="ヒラギノ角ゴ Pro W3" charset="-128"/>
                <a:cs typeface="ヒラギノ角ゴ Pro W3" charset="-128"/>
              </a:rPr>
              <a:t>• Use stakeholder interests and requirements to understand and engage the user community for carbon products and/or evaluate current and planned NASA CMS products </a:t>
            </a:r>
          </a:p>
        </p:txBody>
      </p:sp>
    </p:spTree>
    <p:extLst>
      <p:ext uri="{BB962C8B-B14F-4D97-AF65-F5344CB8AC3E}">
        <p14:creationId xmlns:p14="http://schemas.microsoft.com/office/powerpoint/2010/main" val="221634431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59C7A6-D5D7-AB4F-B44F-E7FCF674CF85}"/>
              </a:ext>
            </a:extLst>
          </p:cNvPr>
          <p:cNvPicPr>
            <a:picLocks noChangeAspect="1"/>
          </p:cNvPicPr>
          <p:nvPr userDrawn="1"/>
        </p:nvPicPr>
        <p:blipFill>
          <a:blip r:embed="rId2"/>
          <a:stretch>
            <a:fillRect/>
          </a:stretch>
        </p:blipFill>
        <p:spPr>
          <a:xfrm>
            <a:off x="-1524000" y="0"/>
            <a:ext cx="13716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p:txBody>
          <a:bodyPr/>
          <a:lstStyle/>
          <a:p>
            <a:fld id="{372CC95E-30A4-D744-8BC0-DDA2BE0BB564}" type="datetime1">
              <a:rPr lang="en-US" smtClean="0"/>
              <a:t>5/28/20</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dirty="0"/>
          </a:p>
        </p:txBody>
      </p:sp>
      <p:pic>
        <p:nvPicPr>
          <p:cNvPr id="23" name="Picture 22">
            <a:extLst>
              <a:ext uri="{FF2B5EF4-FFF2-40B4-BE49-F238E27FC236}">
                <a16:creationId xmlns:a16="http://schemas.microsoft.com/office/drawing/2014/main" id="{9F6BF381-EC61-6849-8D46-8B15029926BA}"/>
              </a:ext>
            </a:extLst>
          </p:cNvPr>
          <p:cNvPicPr>
            <a:picLocks noChangeAspect="1"/>
          </p:cNvPicPr>
          <p:nvPr userDrawn="1"/>
        </p:nvPicPr>
        <p:blipFill>
          <a:blip r:embed="rId3"/>
          <a:stretch>
            <a:fillRect/>
          </a:stretch>
        </p:blipFill>
        <p:spPr>
          <a:xfrm>
            <a:off x="7842220" y="2930504"/>
            <a:ext cx="4907929" cy="4409468"/>
          </a:xfrm>
          <a:prstGeom prst="rect">
            <a:avLst/>
          </a:prstGeom>
        </p:spPr>
      </p:pic>
      <p:grpSp>
        <p:nvGrpSpPr>
          <p:cNvPr id="32" name="Group 31">
            <a:extLst>
              <a:ext uri="{FF2B5EF4-FFF2-40B4-BE49-F238E27FC236}">
                <a16:creationId xmlns:a16="http://schemas.microsoft.com/office/drawing/2014/main" id="{AF570B87-6A33-6D43-B8E5-2F92176EA5DD}"/>
              </a:ext>
            </a:extLst>
          </p:cNvPr>
          <p:cNvGrpSpPr/>
          <p:nvPr userDrawn="1"/>
        </p:nvGrpSpPr>
        <p:grpSpPr>
          <a:xfrm>
            <a:off x="4150530" y="530199"/>
            <a:ext cx="4932340" cy="2120900"/>
            <a:chOff x="3761206" y="725010"/>
            <a:chExt cx="4932340" cy="2120900"/>
          </a:xfrm>
        </p:grpSpPr>
        <p:pic>
          <p:nvPicPr>
            <p:cNvPr id="15" name="Picture 14">
              <a:extLst>
                <a:ext uri="{FF2B5EF4-FFF2-40B4-BE49-F238E27FC236}">
                  <a16:creationId xmlns:a16="http://schemas.microsoft.com/office/drawing/2014/main" id="{18470524-0B5B-5A46-A813-150DCBD6129F}"/>
                </a:ext>
              </a:extLst>
            </p:cNvPr>
            <p:cNvPicPr>
              <a:picLocks noChangeAspect="1"/>
            </p:cNvPicPr>
            <p:nvPr userDrawn="1"/>
          </p:nvPicPr>
          <p:blipFill>
            <a:blip r:embed="rId4"/>
            <a:stretch>
              <a:fillRect/>
            </a:stretch>
          </p:blipFill>
          <p:spPr>
            <a:xfrm>
              <a:off x="5088255" y="930910"/>
              <a:ext cx="787400" cy="774700"/>
            </a:xfrm>
            <a:prstGeom prst="rect">
              <a:avLst/>
            </a:prstGeom>
          </p:spPr>
        </p:pic>
        <p:pic>
          <p:nvPicPr>
            <p:cNvPr id="17" name="Picture 16">
              <a:extLst>
                <a:ext uri="{FF2B5EF4-FFF2-40B4-BE49-F238E27FC236}">
                  <a16:creationId xmlns:a16="http://schemas.microsoft.com/office/drawing/2014/main" id="{588C8E61-000C-D042-B85F-063A438D112E}"/>
                </a:ext>
              </a:extLst>
            </p:cNvPr>
            <p:cNvPicPr>
              <a:picLocks noChangeAspect="1"/>
            </p:cNvPicPr>
            <p:nvPr userDrawn="1"/>
          </p:nvPicPr>
          <p:blipFill>
            <a:blip r:embed="rId5"/>
            <a:stretch>
              <a:fillRect/>
            </a:stretch>
          </p:blipFill>
          <p:spPr>
            <a:xfrm rot="20357980">
              <a:off x="6559946" y="725010"/>
              <a:ext cx="2133600" cy="2120900"/>
            </a:xfrm>
            <a:prstGeom prst="rect">
              <a:avLst/>
            </a:prstGeom>
          </p:spPr>
        </p:pic>
        <p:pic>
          <p:nvPicPr>
            <p:cNvPr id="19" name="Picture 18">
              <a:extLst>
                <a:ext uri="{FF2B5EF4-FFF2-40B4-BE49-F238E27FC236}">
                  <a16:creationId xmlns:a16="http://schemas.microsoft.com/office/drawing/2014/main" id="{1A39668C-655F-F745-8FBC-0FE3FABD3DAE}"/>
                </a:ext>
              </a:extLst>
            </p:cNvPr>
            <p:cNvPicPr>
              <a:picLocks noChangeAspect="1"/>
            </p:cNvPicPr>
            <p:nvPr userDrawn="1"/>
          </p:nvPicPr>
          <p:blipFill>
            <a:blip r:embed="rId6"/>
            <a:stretch>
              <a:fillRect/>
            </a:stretch>
          </p:blipFill>
          <p:spPr>
            <a:xfrm>
              <a:off x="3761206" y="2026497"/>
              <a:ext cx="1028700" cy="635000"/>
            </a:xfrm>
            <a:prstGeom prst="rect">
              <a:avLst/>
            </a:prstGeom>
          </p:spPr>
        </p:pic>
      </p:grpSp>
      <p:pic>
        <p:nvPicPr>
          <p:cNvPr id="21" name="Picture 20">
            <a:extLst>
              <a:ext uri="{FF2B5EF4-FFF2-40B4-BE49-F238E27FC236}">
                <a16:creationId xmlns:a16="http://schemas.microsoft.com/office/drawing/2014/main" id="{6EB35260-6306-BC40-B650-C58F4BFD897E}"/>
              </a:ext>
            </a:extLst>
          </p:cNvPr>
          <p:cNvPicPr>
            <a:picLocks noChangeAspect="1"/>
          </p:cNvPicPr>
          <p:nvPr userDrawn="1"/>
        </p:nvPicPr>
        <p:blipFill>
          <a:blip r:embed="rId7"/>
          <a:stretch>
            <a:fillRect/>
          </a:stretch>
        </p:blipFill>
        <p:spPr>
          <a:xfrm>
            <a:off x="9142390" y="304799"/>
            <a:ext cx="2769575" cy="840423"/>
          </a:xfrm>
          <a:prstGeom prst="rect">
            <a:avLst/>
          </a:prstGeom>
        </p:spPr>
      </p:pic>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848100" y="4152900"/>
            <a:ext cx="4156129" cy="1431161"/>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a:p>
            <a:endParaRPr lang="en-US" dirty="0"/>
          </a:p>
        </p:txBody>
      </p:sp>
      <p:pic>
        <p:nvPicPr>
          <p:cNvPr id="30" name="Picture 29">
            <a:extLst>
              <a:ext uri="{FF2B5EF4-FFF2-40B4-BE49-F238E27FC236}">
                <a16:creationId xmlns:a16="http://schemas.microsoft.com/office/drawing/2014/main" id="{F692E3A0-72B3-2244-99BB-9447B75D90C4}"/>
              </a:ext>
            </a:extLst>
          </p:cNvPr>
          <p:cNvPicPr>
            <a:picLocks noChangeAspect="1"/>
          </p:cNvPicPr>
          <p:nvPr userDrawn="1"/>
        </p:nvPicPr>
        <p:blipFill>
          <a:blip r:embed="rId8"/>
          <a:stretch>
            <a:fillRect/>
          </a:stretch>
        </p:blipFill>
        <p:spPr>
          <a:xfrm>
            <a:off x="12207890" y="6075666"/>
            <a:ext cx="2755900" cy="3365500"/>
          </a:xfrm>
          <a:prstGeom prst="rect">
            <a:avLst/>
          </a:prstGeom>
        </p:spPr>
      </p:pic>
      <p:pic>
        <p:nvPicPr>
          <p:cNvPr id="22" name="Picture 21">
            <a:extLst>
              <a:ext uri="{FF2B5EF4-FFF2-40B4-BE49-F238E27FC236}">
                <a16:creationId xmlns:a16="http://schemas.microsoft.com/office/drawing/2014/main" id="{C09D3622-563B-A444-94C9-1DB71C797B96}"/>
              </a:ext>
            </a:extLst>
          </p:cNvPr>
          <p:cNvPicPr>
            <a:picLocks noChangeAspect="1"/>
          </p:cNvPicPr>
          <p:nvPr userDrawn="1"/>
        </p:nvPicPr>
        <p:blipFill>
          <a:blip r:embed="rId9"/>
          <a:stretch>
            <a:fillRect/>
          </a:stretch>
        </p:blipFill>
        <p:spPr>
          <a:xfrm>
            <a:off x="5132957" y="5797540"/>
            <a:ext cx="838200" cy="838200"/>
          </a:xfrm>
          <a:prstGeom prst="rect">
            <a:avLst/>
          </a:prstGeom>
        </p:spPr>
      </p:pic>
      <p:grpSp>
        <p:nvGrpSpPr>
          <p:cNvPr id="16" name="Group 15">
            <a:extLst>
              <a:ext uri="{FF2B5EF4-FFF2-40B4-BE49-F238E27FC236}">
                <a16:creationId xmlns:a16="http://schemas.microsoft.com/office/drawing/2014/main" id="{BA3F0FC7-5C94-2140-B836-DE7BED6A57DA}"/>
              </a:ext>
            </a:extLst>
          </p:cNvPr>
          <p:cNvGrpSpPr/>
          <p:nvPr userDrawn="1"/>
        </p:nvGrpSpPr>
        <p:grpSpPr>
          <a:xfrm>
            <a:off x="516442" y="-15373"/>
            <a:ext cx="4621246" cy="6873373"/>
            <a:chOff x="8077201" y="2376488"/>
            <a:chExt cx="2759074" cy="4103687"/>
          </a:xfrm>
        </p:grpSpPr>
        <p:sp>
          <p:nvSpPr>
            <p:cNvPr id="18" name="Freeform 16">
              <a:extLst>
                <a:ext uri="{FF2B5EF4-FFF2-40B4-BE49-F238E27FC236}">
                  <a16:creationId xmlns:a16="http://schemas.microsoft.com/office/drawing/2014/main" id="{32D6A43B-9B74-8D4C-98A4-9315450AF8E7}"/>
                </a:ext>
              </a:extLst>
            </p:cNvPr>
            <p:cNvSpPr>
              <a:spLocks noEditPoints="1"/>
            </p:cNvSpPr>
            <p:nvPr userDrawn="1"/>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7">
              <a:extLst>
                <a:ext uri="{FF2B5EF4-FFF2-40B4-BE49-F238E27FC236}">
                  <a16:creationId xmlns:a16="http://schemas.microsoft.com/office/drawing/2014/main" id="{A5A9DE58-B4B1-7844-834E-72000F05FB6A}"/>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8">
              <a:extLst>
                <a:ext uri="{FF2B5EF4-FFF2-40B4-BE49-F238E27FC236}">
                  <a16:creationId xmlns:a16="http://schemas.microsoft.com/office/drawing/2014/main" id="{DD382CEC-A7DF-8D43-8FCA-CDF16BD7AF77}"/>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87325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decel="50000" fill="hold" nodeType="withEffect">
                                  <p:stCondLst>
                                    <p:cond delay="0"/>
                                  </p:stCondLst>
                                  <p:childTnLst>
                                    <p:animMotion origin="layout" path="M 5.55112E-17 0 L 0.12383 0 " pathEditMode="relative" rAng="0" ptsTypes="AA">
                                      <p:cBhvr>
                                        <p:cTn id="6" dur="40000" fill="hold"/>
                                        <p:tgtEl>
                                          <p:spTgt spid="9"/>
                                        </p:tgtEl>
                                        <p:attrNameLst>
                                          <p:attrName>ppt_x</p:attrName>
                                          <p:attrName>ppt_y</p:attrName>
                                        </p:attrNameLst>
                                      </p:cBhvr>
                                      <p:rCtr x="6185" y="0"/>
                                    </p:animMotion>
                                  </p:childTnLst>
                                </p:cTn>
                              </p:par>
                              <p:par>
                                <p:cTn id="7" presetID="0" presetClass="path" presetSubtype="0" accel="50000" decel="50000" fill="hold" nodeType="withEffect">
                                  <p:stCondLst>
                                    <p:cond delay="0"/>
                                  </p:stCondLst>
                                  <p:childTnLst>
                                    <p:animMotion origin="layout" path="M -0.22669 -0.35463 L -0.15169 -0.2213 " pathEditMode="relative" ptsTypes="AA">
                                      <p:cBhvr>
                                        <p:cTn id="8" dur="21500" spd="-100000" fill="hold"/>
                                        <p:tgtEl>
                                          <p:spTgt spid="30"/>
                                        </p:tgtEl>
                                        <p:attrNameLst>
                                          <p:attrName>ppt_x</p:attrName>
                                          <p:attrName>ppt_y</p:attrName>
                                        </p:attrNameLst>
                                      </p:cBhvr>
                                    </p:animMotion>
                                  </p:childTnLst>
                                </p:cTn>
                              </p:par>
                              <p:par>
                                <p:cTn id="9" presetID="35" presetClass="path" presetSubtype="0" accel="50000" decel="50000" fill="hold" nodeType="withEffect">
                                  <p:stCondLst>
                                    <p:cond delay="0"/>
                                  </p:stCondLst>
                                  <p:childTnLst>
                                    <p:animMotion origin="layout" path="M 1.66667E-6 1.85185E-6 L -0.02878 1.85185E-6 " pathEditMode="relative" rAng="0" ptsTypes="AA">
                                      <p:cBhvr>
                                        <p:cTn id="10" dur="10000" fill="hold"/>
                                        <p:tgtEl>
                                          <p:spTgt spid="32"/>
                                        </p:tgtEl>
                                        <p:attrNameLst>
                                          <p:attrName>ppt_x</p:attrName>
                                          <p:attrName>ppt_y</p:attrName>
                                        </p:attrNameLst>
                                      </p:cBhvr>
                                      <p:rCtr x="-1445" y="0"/>
                                    </p:animMotion>
                                  </p:childTnLst>
                                </p:cTn>
                              </p:par>
                              <p:par>
                                <p:cTn id="11" presetID="35" presetClass="path" presetSubtype="0" decel="50000" fill="hold" nodeType="withEffect">
                                  <p:stCondLst>
                                    <p:cond delay="0"/>
                                  </p:stCondLst>
                                  <p:childTnLst>
                                    <p:animMotion origin="layout" path="M 1.45833E-6 -1.48148E-6 L -0.04323 -0.01898 " pathEditMode="relative" rAng="0" ptsTypes="AA">
                                      <p:cBhvr>
                                        <p:cTn id="12" dur="20000" fill="hold"/>
                                        <p:tgtEl>
                                          <p:spTgt spid="22"/>
                                        </p:tgtEl>
                                        <p:attrNameLst>
                                          <p:attrName>ppt_x</p:attrName>
                                          <p:attrName>ppt_y</p:attrName>
                                        </p:attrNameLst>
                                      </p:cBhvr>
                                      <p:rCtr x="-2161" y="-949"/>
                                    </p:animMotion>
                                  </p:childTnLst>
                                </p:cTn>
                              </p:par>
                              <p:par>
                                <p:cTn id="13" presetID="0" presetClass="path" presetSubtype="0" decel="50000" fill="hold" nodeType="withEffect">
                                  <p:stCondLst>
                                    <p:cond delay="0"/>
                                  </p:stCondLst>
                                  <p:childTnLst>
                                    <p:animMotion origin="layout" path="M -1.25E-6 -2.59259E-6 L -0.04583 -0.06852 " pathEditMode="relative" rAng="0" ptsTypes="AA">
                                      <p:cBhvr>
                                        <p:cTn id="14" dur="16000" fill="hold"/>
                                        <p:tgtEl>
                                          <p:spTgt spid="23"/>
                                        </p:tgtEl>
                                        <p:attrNameLst>
                                          <p:attrName>ppt_x</p:attrName>
                                          <p:attrName>ppt_y</p:attrName>
                                        </p:attrNameLst>
                                      </p:cBhvr>
                                      <p:rCtr x="-2292" y="-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424" userDrawn="1">
          <p15:clr>
            <a:srgbClr val="FBAE40"/>
          </p15:clr>
        </p15:guide>
        <p15:guide id="2" pos="2424" userDrawn="1">
          <p15:clr>
            <a:srgbClr val="FBAE40"/>
          </p15:clr>
        </p15:guide>
        <p15:guide id="3" orient="horz" pos="2040" userDrawn="1">
          <p15:clr>
            <a:srgbClr val="FBAE40"/>
          </p15:clr>
        </p15:guide>
        <p15:guide id="4" pos="3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a:xfrm>
            <a:off x="4695218" y="1039166"/>
            <a:ext cx="6658582" cy="776288"/>
          </a:xfrm>
        </p:spPr>
        <p:txBody>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89992BE1-4848-D943-B519-7D7229562BFA}" type="datetime1">
              <a:rPr lang="en-US" smtClean="0"/>
              <a:pPr/>
              <a:t>5/28/20</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14006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E2216-3720-8E47-ABAB-D4DA0AD31A71}"/>
              </a:ext>
            </a:extLst>
          </p:cNvPr>
          <p:cNvSpPr>
            <a:spLocks noGrp="1"/>
          </p:cNvSpPr>
          <p:nvPr>
            <p:ph type="dt" sz="half" idx="10"/>
          </p:nvPr>
        </p:nvSpPr>
        <p:spPr/>
        <p:txBody>
          <a:bodyPr/>
          <a:lstStyle>
            <a:lvl1pPr>
              <a:defRPr>
                <a:solidFill>
                  <a:srgbClr val="33CDFF"/>
                </a:solidFill>
              </a:defRPr>
            </a:lvl1pPr>
          </a:lstStyle>
          <a:p>
            <a:fld id="{299D4562-C5B8-CB44-9474-120177024E1C}" type="datetime1">
              <a:rPr lang="en-US" smtClean="0"/>
              <a:pPr/>
              <a:t>5/28/20</a:t>
            </a:fld>
            <a:endParaRPr lang="en-US" dirty="0"/>
          </a:p>
        </p:txBody>
      </p:sp>
      <p:sp>
        <p:nvSpPr>
          <p:cNvPr id="3" name="Footer Placeholder 2">
            <a:extLst>
              <a:ext uri="{FF2B5EF4-FFF2-40B4-BE49-F238E27FC236}">
                <a16:creationId xmlns:a16="http://schemas.microsoft.com/office/drawing/2014/main" id="{A9149C90-3E7A-C84E-97A5-ACBD2680BED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C8D531E-1E27-6C49-9FDC-6C0DD877CABF}"/>
              </a:ext>
            </a:extLst>
          </p:cNvPr>
          <p:cNvSpPr>
            <a:spLocks noGrp="1"/>
          </p:cNvSpPr>
          <p:nvPr>
            <p:ph type="sldNum" sz="quarter" idx="12"/>
          </p:nvPr>
        </p:nvSpPr>
        <p:spPr/>
        <p:txBody>
          <a:bodyPr/>
          <a:lstStyle/>
          <a:p>
            <a:fld id="{2E8C51FE-49D9-314D-9957-ABBF7DDE8782}" type="slidenum">
              <a:rPr lang="en-US" smtClean="0"/>
              <a:t>‹#›</a:t>
            </a:fld>
            <a:endParaRPr lang="en-US" dirty="0"/>
          </a:p>
        </p:txBody>
      </p:sp>
      <p:sp>
        <p:nvSpPr>
          <p:cNvPr id="5" name="Rectangle 4">
            <a:extLst>
              <a:ext uri="{FF2B5EF4-FFF2-40B4-BE49-F238E27FC236}">
                <a16:creationId xmlns:a16="http://schemas.microsoft.com/office/drawing/2014/main" id="{7C65B11D-5C1A-B347-B8BC-31953810A0B7}"/>
              </a:ext>
            </a:extLst>
          </p:cNvPr>
          <p:cNvSpPr/>
          <p:nvPr userDrawn="1"/>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Tree>
    <p:extLst>
      <p:ext uri="{BB962C8B-B14F-4D97-AF65-F5344CB8AC3E}">
        <p14:creationId xmlns:p14="http://schemas.microsoft.com/office/powerpoint/2010/main" val="323750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2E534795-5F96-674F-9913-75A835B2AA8C}" type="datetime1">
              <a:rPr lang="en-US" smtClean="0"/>
              <a:pPr/>
              <a:t>5/28/20</a:t>
            </a:fld>
            <a:endParaRPr lang="en-US" dirty="0"/>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72320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2F57F9ED-D8AC-4447-8B49-413C94A1F07E}" type="datetime1">
              <a:rPr lang="en-US" smtClean="0"/>
              <a:pPr/>
              <a:t>5/28/20</a:t>
            </a:fld>
            <a:endParaRPr lang="en-US" dirty="0"/>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159775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762F6A8A-D357-0B41-845F-58E66B141203}" type="datetime1">
              <a:rPr lang="en-US" smtClean="0"/>
              <a:pPr/>
              <a:t>5/28/20</a:t>
            </a:fld>
            <a:endParaRPr lang="en-US" dirty="0"/>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257530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lvl1pPr>
              <a:defRPr>
                <a:solidFill>
                  <a:srgbClr val="33CDFF"/>
                </a:solidFill>
              </a:defRPr>
            </a:lvl1pPr>
          </a:lstStyle>
          <a:p>
            <a:fld id="{7E9FD414-97F5-4349-956F-7065147EBD6A}" type="datetime1">
              <a:rPr lang="en-US" smtClean="0"/>
              <a:pPr/>
              <a:t>5/28/20</a:t>
            </a:fld>
            <a:endParaRPr lang="en-US" dirty="0"/>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38680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F01CAC-0CB4-4647-9BF0-77445B3E5E15}"/>
              </a:ext>
            </a:extLst>
          </p:cNvPr>
          <p:cNvSpPr/>
          <p:nvPr/>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178FC00-62D8-E046-9751-ABF74CA246E8}"/>
              </a:ext>
            </a:extLst>
          </p:cNvPr>
          <p:cNvGrpSpPr/>
          <p:nvPr/>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0ACED15E-2780-DD44-A549-8B73F4F8C94D}"/>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551C759E-093F-2441-98A7-3DEC7BDE92CC}"/>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2">
              <a:extLst>
                <a:ext uri="{FF2B5EF4-FFF2-40B4-BE49-F238E27FC236}">
                  <a16:creationId xmlns:a16="http://schemas.microsoft.com/office/drawing/2014/main" id="{FB1A23FC-AD1F-0748-AE5C-4B02400A34DD}"/>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 name="Rectangle 16">
            <a:extLst>
              <a:ext uri="{FF2B5EF4-FFF2-40B4-BE49-F238E27FC236}">
                <a16:creationId xmlns:a16="http://schemas.microsoft.com/office/drawing/2014/main" id="{C0BBE337-6FE4-F74A-8847-969FD40E7926}"/>
              </a:ext>
            </a:extLst>
          </p:cNvPr>
          <p:cNvSpPr/>
          <p:nvPr/>
        </p:nvSpPr>
        <p:spPr>
          <a:xfrm>
            <a:off x="0" y="203200"/>
            <a:ext cx="12192000" cy="61849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solidFill>
                  <a:srgbClr val="65CBF9"/>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48D2B545-E422-405C-913F-4C73FE565C98}" type="datetimeFigureOut">
              <a:rPr lang="en-US" smtClean="0"/>
              <a:t>5/28/20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910BCCF3-D027-47E8-BC8B-B27928589EC7}" type="slidenum">
              <a:rPr lang="en-US" smtClean="0"/>
              <a:t>‹#›</a:t>
            </a:fld>
            <a:endParaRPr lang="en-US" dirty="0"/>
          </a:p>
        </p:txBody>
      </p:sp>
    </p:spTree>
    <p:extLst>
      <p:ext uri="{BB962C8B-B14F-4D97-AF65-F5344CB8AC3E}">
        <p14:creationId xmlns:p14="http://schemas.microsoft.com/office/powerpoint/2010/main" val="64932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4" name="Content Placeholder 3"/>
          <p:cNvPicPr>
            <a:picLocks noChangeAspect="1"/>
          </p:cNvPicPr>
          <p:nvPr userDrawn="1"/>
        </p:nvPicPr>
        <p:blipFill>
          <a:blip r:embed="rId2"/>
          <a:srcRect/>
          <a:stretch/>
        </p:blipFill>
        <p:spPr>
          <a:xfrm>
            <a:off x="-77637" y="-8842"/>
            <a:ext cx="12269637" cy="6862737"/>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372CC95E-30A4-D744-8BC0-DDA2BE0BB564}" type="datetime1">
              <a:rPr lang="en-US" smtClean="0"/>
              <a:pPr/>
              <a:t>5/28/20</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848100" y="4152900"/>
            <a:ext cx="3428126"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6B3B1C91-BB5E-7549-BF43-9056C639C58D}"/>
              </a:ext>
            </a:extLst>
          </p:cNvPr>
          <p:cNvGrpSpPr/>
          <p:nvPr userDrawn="1"/>
        </p:nvGrpSpPr>
        <p:grpSpPr>
          <a:xfrm>
            <a:off x="516442" y="-8842"/>
            <a:ext cx="4621246" cy="6873373"/>
            <a:chOff x="516442" y="-8842"/>
            <a:chExt cx="4621246" cy="6873373"/>
          </a:xfrm>
        </p:grpSpPr>
        <p:sp>
          <p:nvSpPr>
            <p:cNvPr id="10" name="Freeform 16">
              <a:extLst>
                <a:ext uri="{FF2B5EF4-FFF2-40B4-BE49-F238E27FC236}">
                  <a16:creationId xmlns:a16="http://schemas.microsoft.com/office/drawing/2014/main" id="{466EF3C0-A624-FF4C-B066-35DA0432468B}"/>
                </a:ext>
              </a:extLst>
            </p:cNvPr>
            <p:cNvSpPr>
              <a:spLocks noEditPoints="1"/>
            </p:cNvSpPr>
            <p:nvPr/>
          </p:nvSpPr>
          <p:spPr bwMode="auto">
            <a:xfrm>
              <a:off x="2484060" y="-8842"/>
              <a:ext cx="2653628" cy="6147482"/>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7">
              <a:extLst>
                <a:ext uri="{FF2B5EF4-FFF2-40B4-BE49-F238E27FC236}">
                  <a16:creationId xmlns:a16="http://schemas.microsoft.com/office/drawing/2014/main" id="{E4464884-B9BC-9244-A3A6-12B093B11AB8}"/>
                </a:ext>
              </a:extLst>
            </p:cNvPr>
            <p:cNvSpPr>
              <a:spLocks/>
            </p:cNvSpPr>
            <p:nvPr/>
          </p:nvSpPr>
          <p:spPr bwMode="auto">
            <a:xfrm>
              <a:off x="580255" y="4814485"/>
              <a:ext cx="909359" cy="2047388"/>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4EF31946-1FF7-F04F-9C80-5220859231D6}"/>
                </a:ext>
              </a:extLst>
            </p:cNvPr>
            <p:cNvSpPr>
              <a:spLocks noEditPoints="1"/>
            </p:cNvSpPr>
            <p:nvPr/>
          </p:nvSpPr>
          <p:spPr bwMode="auto">
            <a:xfrm>
              <a:off x="516442" y="1794"/>
              <a:ext cx="3799633" cy="68627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 name="Group 14">
            <a:extLst>
              <a:ext uri="{FF2B5EF4-FFF2-40B4-BE49-F238E27FC236}">
                <a16:creationId xmlns:a16="http://schemas.microsoft.com/office/drawing/2014/main" id="{DC118577-8B85-3F4F-9790-2C71FDDC11D4}"/>
              </a:ext>
            </a:extLst>
          </p:cNvPr>
          <p:cNvGrpSpPr/>
          <p:nvPr userDrawn="1"/>
        </p:nvGrpSpPr>
        <p:grpSpPr>
          <a:xfrm>
            <a:off x="537288" y="3187693"/>
            <a:ext cx="5746781" cy="702502"/>
            <a:chOff x="537288" y="3187693"/>
            <a:chExt cx="5746781" cy="702502"/>
          </a:xfrm>
        </p:grpSpPr>
        <p:grpSp>
          <p:nvGrpSpPr>
            <p:cNvPr id="16" name="Group 15">
              <a:extLst>
                <a:ext uri="{FF2B5EF4-FFF2-40B4-BE49-F238E27FC236}">
                  <a16:creationId xmlns:a16="http://schemas.microsoft.com/office/drawing/2014/main" id="{9244B96F-49FA-CD44-BEE0-1499E040FDB0}"/>
                </a:ext>
              </a:extLst>
            </p:cNvPr>
            <p:cNvGrpSpPr/>
            <p:nvPr userDrawn="1"/>
          </p:nvGrpSpPr>
          <p:grpSpPr>
            <a:xfrm>
              <a:off x="537288" y="3187693"/>
              <a:ext cx="3254927" cy="702502"/>
              <a:chOff x="339725" y="371475"/>
              <a:chExt cx="2647951" cy="571500"/>
            </a:xfrm>
            <a:solidFill>
              <a:srgbClr val="33CDFF"/>
            </a:solidFill>
          </p:grpSpPr>
          <p:sp>
            <p:nvSpPr>
              <p:cNvPr id="23" name="Freeform 55">
                <a:extLst>
                  <a:ext uri="{FF2B5EF4-FFF2-40B4-BE49-F238E27FC236}">
                    <a16:creationId xmlns:a16="http://schemas.microsoft.com/office/drawing/2014/main" id="{16A3A0A8-720F-1B46-B3EA-96E6D9CFB96E}"/>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56">
                <a:extLst>
                  <a:ext uri="{FF2B5EF4-FFF2-40B4-BE49-F238E27FC236}">
                    <a16:creationId xmlns:a16="http://schemas.microsoft.com/office/drawing/2014/main" id="{5C54C28F-34FE-3E41-8A4D-F839F1047467}"/>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57">
                <a:extLst>
                  <a:ext uri="{FF2B5EF4-FFF2-40B4-BE49-F238E27FC236}">
                    <a16:creationId xmlns:a16="http://schemas.microsoft.com/office/drawing/2014/main" id="{4AF1F7D9-2AC0-BD4E-BFFC-85C9A3AD7B29}"/>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58">
                <a:extLst>
                  <a:ext uri="{FF2B5EF4-FFF2-40B4-BE49-F238E27FC236}">
                    <a16:creationId xmlns:a16="http://schemas.microsoft.com/office/drawing/2014/main" id="{F09E0884-9AE8-4745-8D65-C93120C72150}"/>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59">
                <a:extLst>
                  <a:ext uri="{FF2B5EF4-FFF2-40B4-BE49-F238E27FC236}">
                    <a16:creationId xmlns:a16="http://schemas.microsoft.com/office/drawing/2014/main" id="{5433AF6A-2277-1842-9086-DF7BB63AC072}"/>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60">
                <a:extLst>
                  <a:ext uri="{FF2B5EF4-FFF2-40B4-BE49-F238E27FC236}">
                    <a16:creationId xmlns:a16="http://schemas.microsoft.com/office/drawing/2014/main" id="{66E611AD-144C-FD42-96F9-F3F396C96341}"/>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1">
                <a:extLst>
                  <a:ext uri="{FF2B5EF4-FFF2-40B4-BE49-F238E27FC236}">
                    <a16:creationId xmlns:a16="http://schemas.microsoft.com/office/drawing/2014/main" id="{5F5D40F7-D7AB-314B-A318-0894DE1FE2B5}"/>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7" name="Group 16">
              <a:extLst>
                <a:ext uri="{FF2B5EF4-FFF2-40B4-BE49-F238E27FC236}">
                  <a16:creationId xmlns:a16="http://schemas.microsoft.com/office/drawing/2014/main" id="{3E152E86-8DD8-A34F-8D39-CB56DFC8C590}"/>
                </a:ext>
              </a:extLst>
            </p:cNvPr>
            <p:cNvGrpSpPr/>
            <p:nvPr userDrawn="1"/>
          </p:nvGrpSpPr>
          <p:grpSpPr>
            <a:xfrm>
              <a:off x="3974660" y="3232202"/>
              <a:ext cx="2309409" cy="613029"/>
              <a:chOff x="3138488" y="420688"/>
              <a:chExt cx="1824038" cy="484188"/>
            </a:xfrm>
            <a:solidFill>
              <a:schemeClr val="bg1"/>
            </a:solidFill>
          </p:grpSpPr>
          <p:sp>
            <p:nvSpPr>
              <p:cNvPr id="18" name="Freeform 50">
                <a:extLst>
                  <a:ext uri="{FF2B5EF4-FFF2-40B4-BE49-F238E27FC236}">
                    <a16:creationId xmlns:a16="http://schemas.microsoft.com/office/drawing/2014/main" id="{C3B57C69-0B75-3747-A5AA-13C9B56B7D0F}"/>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51">
                <a:extLst>
                  <a:ext uri="{FF2B5EF4-FFF2-40B4-BE49-F238E27FC236}">
                    <a16:creationId xmlns:a16="http://schemas.microsoft.com/office/drawing/2014/main" id="{D8F3F598-DB9E-EA42-90E2-78619B784148}"/>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52">
                <a:extLst>
                  <a:ext uri="{FF2B5EF4-FFF2-40B4-BE49-F238E27FC236}">
                    <a16:creationId xmlns:a16="http://schemas.microsoft.com/office/drawing/2014/main" id="{1F8BD926-655F-D14B-92F0-F04370A0F615}"/>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53">
                <a:extLst>
                  <a:ext uri="{FF2B5EF4-FFF2-40B4-BE49-F238E27FC236}">
                    <a16:creationId xmlns:a16="http://schemas.microsoft.com/office/drawing/2014/main" id="{CC86B5C8-0453-9146-AF16-96DCA59379F6}"/>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4">
                <a:extLst>
                  <a:ext uri="{FF2B5EF4-FFF2-40B4-BE49-F238E27FC236}">
                    <a16:creationId xmlns:a16="http://schemas.microsoft.com/office/drawing/2014/main" id="{8BAD797F-D4CD-434D-8198-9DEC1DA4E9E7}"/>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32907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24">
          <p15:clr>
            <a:srgbClr val="FBAE40"/>
          </p15:clr>
        </p15:guide>
        <p15:guide id="2" pos="2424">
          <p15:clr>
            <a:srgbClr val="FBAE40"/>
          </p15:clr>
        </p15:guide>
        <p15:guide id="3" pos="336">
          <p15:clr>
            <a:srgbClr val="FBAE40"/>
          </p15:clr>
        </p15:guide>
        <p15:guide id="4" orient="horz" pos="2040">
          <p15:clr>
            <a:srgbClr val="FBAE40"/>
          </p15:clr>
        </p15:guide>
        <p15:guide id="5" orient="horz" pos="261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9048" r="37440"/>
          <a:stretch/>
        </p:blipFill>
        <p:spPr>
          <a:xfrm>
            <a:off x="90152" y="-3115"/>
            <a:ext cx="5396248" cy="6861115"/>
          </a:xfrm>
          <a:prstGeom prst="rect">
            <a:avLst/>
          </a:prstGeom>
        </p:spPr>
      </p:pic>
      <p:sp>
        <p:nvSpPr>
          <p:cNvPr id="17" name="Freeform 9">
            <a:extLst>
              <a:ext uri="{FF2B5EF4-FFF2-40B4-BE49-F238E27FC236}">
                <a16:creationId xmlns:a16="http://schemas.microsoft.com/office/drawing/2014/main" id="{BA2BCCB5-3507-4040-8FFC-F7D4CC43BB93}"/>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8328F738-5EDC-3949-852D-A010F0465D5B}"/>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lvl1pPr>
              <a:defRPr>
                <a:solidFill>
                  <a:srgbClr val="65CBF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9CFF0D17-06AD-DA41-87BA-1C5318120BAC}" type="datetime1">
              <a:rPr lang="en-US" smtClean="0"/>
              <a:pPr/>
              <a:t>5/28/20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359887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28104" r="21270"/>
          <a:stretch/>
        </p:blipFill>
        <p:spPr>
          <a:xfrm>
            <a:off x="51514" y="-1953"/>
            <a:ext cx="5241703" cy="6859411"/>
          </a:xfrm>
          <a:prstGeom prst="rect">
            <a:avLst/>
          </a:prstGeom>
        </p:spPr>
      </p:pic>
      <p:sp>
        <p:nvSpPr>
          <p:cNvPr id="17" name="Freeform 9">
            <a:extLst>
              <a:ext uri="{FF2B5EF4-FFF2-40B4-BE49-F238E27FC236}">
                <a16:creationId xmlns:a16="http://schemas.microsoft.com/office/drawing/2014/main" id="{BA2BCCB5-3507-4040-8FFC-F7D4CC43BB93}"/>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8328F738-5EDC-3949-852D-A010F0465D5B}"/>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lvl1pPr>
              <a:defRPr>
                <a:solidFill>
                  <a:srgbClr val="65CBF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9CFF0D17-06AD-DA41-87BA-1C5318120BAC}" type="datetime1">
              <a:rPr lang="en-US" smtClean="0"/>
              <a:pPr/>
              <a:t>5/28/20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418759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876800" y="1104900"/>
            <a:ext cx="6678105" cy="646331"/>
          </a:xfrm>
        </p:spPr>
        <p:txBody>
          <a:bodyPr>
            <a:spAutoFit/>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876801" y="2215466"/>
            <a:ext cx="6678104"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5/28/20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74789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307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0663" r="36895" b="1557"/>
          <a:stretch/>
        </p:blipFill>
        <p:spPr>
          <a:xfrm>
            <a:off x="0" y="-18255"/>
            <a:ext cx="5270500" cy="6876255"/>
          </a:xfrm>
          <a:prstGeom prst="rect">
            <a:avLst/>
          </a:prstGeom>
        </p:spPr>
      </p:pic>
      <p:sp>
        <p:nvSpPr>
          <p:cNvPr id="17" name="Freeform 9">
            <a:extLst>
              <a:ext uri="{FF2B5EF4-FFF2-40B4-BE49-F238E27FC236}">
                <a16:creationId xmlns:a16="http://schemas.microsoft.com/office/drawing/2014/main" id="{BA2BCCB5-3507-4040-8FFC-F7D4CC43BB93}"/>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8328F738-5EDC-3949-852D-A010F0465D5B}"/>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lvl1pPr>
              <a:defRPr>
                <a:solidFill>
                  <a:srgbClr val="65CBF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9CFF0D17-06AD-DA41-87BA-1C5318120BAC}" type="datetime1">
              <a:rPr lang="en-US" smtClean="0"/>
              <a:pPr/>
              <a:t>5/28/20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354034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A691F3CC-4B54-9D4E-A4C6-3EE59706A08E}" type="slidenum">
              <a:rPr lang="en-US" altLang="x-none"/>
              <a:pPr>
                <a:defRPr/>
              </a:pPr>
              <a:t>‹#›</a:t>
            </a:fld>
            <a:endParaRPr lang="en-US" altLang="x-none" dirty="0"/>
          </a:p>
        </p:txBody>
      </p:sp>
    </p:spTree>
    <p:extLst>
      <p:ext uri="{BB962C8B-B14F-4D97-AF65-F5344CB8AC3E}">
        <p14:creationId xmlns:p14="http://schemas.microsoft.com/office/powerpoint/2010/main" val="330664464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683" r="7493"/>
          <a:stretch/>
        </p:blipFill>
        <p:spPr>
          <a:xfrm>
            <a:off x="50800" y="-731"/>
            <a:ext cx="5551970" cy="6858731"/>
          </a:xfrm>
          <a:prstGeom prst="rect">
            <a:avLst/>
          </a:prstGeom>
        </p:spPr>
      </p:pic>
      <p:sp>
        <p:nvSpPr>
          <p:cNvPr id="17" name="Freeform 9">
            <a:extLst>
              <a:ext uri="{FF2B5EF4-FFF2-40B4-BE49-F238E27FC236}">
                <a16:creationId xmlns:a16="http://schemas.microsoft.com/office/drawing/2014/main" id="{BA2BCCB5-3507-4040-8FFC-F7D4CC43BB93}"/>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8328F738-5EDC-3949-852D-A010F0465D5B}"/>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lvl1pPr>
              <a:defRPr>
                <a:solidFill>
                  <a:srgbClr val="65CBF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9CFF0D17-06AD-DA41-87BA-1C5318120BAC}" type="datetime1">
              <a:rPr lang="en-US" smtClean="0"/>
              <a:pPr/>
              <a:t>5/28/20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25564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F01CAC-0CB4-4647-9BF0-77445B3E5E15}"/>
              </a:ext>
            </a:extLst>
          </p:cNvPr>
          <p:cNvSpPr/>
          <p:nvPr/>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178FC00-62D8-E046-9751-ABF74CA246E8}"/>
              </a:ext>
            </a:extLst>
          </p:cNvPr>
          <p:cNvGrpSpPr/>
          <p:nvPr/>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0ACED15E-2780-DD44-A549-8B73F4F8C94D}"/>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551C759E-093F-2441-98A7-3DEC7BDE92CC}"/>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2">
              <a:extLst>
                <a:ext uri="{FF2B5EF4-FFF2-40B4-BE49-F238E27FC236}">
                  <a16:creationId xmlns:a16="http://schemas.microsoft.com/office/drawing/2014/main" id="{FB1A23FC-AD1F-0748-AE5C-4B02400A34DD}"/>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 name="Rectangle 16">
            <a:extLst>
              <a:ext uri="{FF2B5EF4-FFF2-40B4-BE49-F238E27FC236}">
                <a16:creationId xmlns:a16="http://schemas.microsoft.com/office/drawing/2014/main" id="{C0BBE337-6FE4-F74A-8847-969FD40E7926}"/>
              </a:ext>
            </a:extLst>
          </p:cNvPr>
          <p:cNvSpPr/>
          <p:nvPr/>
        </p:nvSpPr>
        <p:spPr>
          <a:xfrm>
            <a:off x="0" y="203200"/>
            <a:ext cx="12192000" cy="61849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solidFill>
                  <a:srgbClr val="65CBF9"/>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48D2B545-E422-405C-913F-4C73FE565C98}" type="datetimeFigureOut">
              <a:rPr lang="en-US" smtClean="0"/>
              <a:t>5/28/20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910BCCF3-D027-47E8-BC8B-B27928589EC7}" type="slidenum">
              <a:rPr lang="en-US" smtClean="0"/>
              <a:t>‹#›</a:t>
            </a:fld>
            <a:endParaRPr lang="en-US" dirty="0"/>
          </a:p>
        </p:txBody>
      </p:sp>
    </p:spTree>
    <p:extLst>
      <p:ext uri="{BB962C8B-B14F-4D97-AF65-F5344CB8AC3E}">
        <p14:creationId xmlns:p14="http://schemas.microsoft.com/office/powerpoint/2010/main" val="196093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4588"/>
          <a:stretch/>
        </p:blipFill>
        <p:spPr>
          <a:xfrm>
            <a:off x="88900" y="-541"/>
            <a:ext cx="6543340" cy="6858000"/>
          </a:xfrm>
          <a:prstGeom prst="rect">
            <a:avLst/>
          </a:prstGeom>
        </p:spPr>
      </p:pic>
      <p:sp>
        <p:nvSpPr>
          <p:cNvPr id="17" name="Freeform 9">
            <a:extLst>
              <a:ext uri="{FF2B5EF4-FFF2-40B4-BE49-F238E27FC236}">
                <a16:creationId xmlns:a16="http://schemas.microsoft.com/office/drawing/2014/main" id="{BA2BCCB5-3507-4040-8FFC-F7D4CC43BB93}"/>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8328F738-5EDC-3949-852D-A010F0465D5B}"/>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lvl1pPr>
              <a:defRPr>
                <a:solidFill>
                  <a:srgbClr val="65CBF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9CFF0D17-06AD-DA41-87BA-1C5318120BAC}" type="datetime1">
              <a:rPr lang="en-US" smtClean="0"/>
              <a:pPr/>
              <a:t>5/28/20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6604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17955"/>
          <a:stretch/>
        </p:blipFill>
        <p:spPr>
          <a:xfrm>
            <a:off x="36702" y="0"/>
            <a:ext cx="5626650" cy="6858000"/>
          </a:xfrm>
          <a:prstGeom prst="rect">
            <a:avLst/>
          </a:prstGeom>
        </p:spPr>
      </p:pic>
      <p:sp>
        <p:nvSpPr>
          <p:cNvPr id="17" name="Freeform 9">
            <a:extLst>
              <a:ext uri="{FF2B5EF4-FFF2-40B4-BE49-F238E27FC236}">
                <a16:creationId xmlns:a16="http://schemas.microsoft.com/office/drawing/2014/main" id="{BA2BCCB5-3507-4040-8FFC-F7D4CC43BB93}"/>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8328F738-5EDC-3949-852D-A010F0465D5B}"/>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lvl1pPr>
              <a:defRPr>
                <a:solidFill>
                  <a:srgbClr val="65CBF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9CFF0D17-06AD-DA41-87BA-1C5318120BAC}" type="datetime1">
              <a:rPr lang="en-US" smtClean="0"/>
              <a:pPr/>
              <a:t>5/28/20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26730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26153" r="38573"/>
          <a:stretch/>
        </p:blipFill>
        <p:spPr>
          <a:xfrm>
            <a:off x="0" y="-12546"/>
            <a:ext cx="2908300" cy="6870546"/>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5/28/20</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71272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E3741F-65F9-4547-8009-728394596F49}"/>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4F1795DF-ED94-264E-A644-0AC4604D9A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42491059-6311-3E47-B496-E66CC31F58F9}"/>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73560FFE-D509-5A48-BDCB-94D175065AF3}"/>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2">
              <a:extLst>
                <a:ext uri="{FF2B5EF4-FFF2-40B4-BE49-F238E27FC236}">
                  <a16:creationId xmlns:a16="http://schemas.microsoft.com/office/drawing/2014/main" id="{837BAFD4-F852-024A-A328-0D4E4BA09654}"/>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6" name="Rectangle 15">
            <a:extLst>
              <a:ext uri="{FF2B5EF4-FFF2-40B4-BE49-F238E27FC236}">
                <a16:creationId xmlns:a16="http://schemas.microsoft.com/office/drawing/2014/main" id="{34DC9649-542B-8744-9AF3-434ABE8F54AA}"/>
              </a:ext>
            </a:extLst>
          </p:cNvPr>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D062D56-DD5A-EE43-99FA-B117C51F211D}"/>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1104144"/>
            <a:ext cx="10393680" cy="646331"/>
          </a:xfrm>
        </p:spPr>
        <p:txBody>
          <a:bodyPr>
            <a:spAutoFit/>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5/28/20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336643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E2216-3720-8E47-ABAB-D4DA0AD31A71}"/>
              </a:ext>
            </a:extLst>
          </p:cNvPr>
          <p:cNvSpPr>
            <a:spLocks noGrp="1"/>
          </p:cNvSpPr>
          <p:nvPr>
            <p:ph type="dt" sz="half" idx="10"/>
          </p:nvPr>
        </p:nvSpPr>
        <p:spPr/>
        <p:txBody>
          <a:bodyPr/>
          <a:lstStyle>
            <a:lvl1pPr>
              <a:defRPr>
                <a:solidFill>
                  <a:srgbClr val="33CDFF"/>
                </a:solidFill>
              </a:defRPr>
            </a:lvl1pPr>
          </a:lstStyle>
          <a:p>
            <a:fld id="{299D4562-C5B8-CB44-9474-120177024E1C}" type="datetime1">
              <a:rPr lang="en-US" smtClean="0"/>
              <a:pPr/>
              <a:t>5/28/20</a:t>
            </a:fld>
            <a:endParaRPr lang="en-US" dirty="0"/>
          </a:p>
        </p:txBody>
      </p:sp>
      <p:sp>
        <p:nvSpPr>
          <p:cNvPr id="3" name="Footer Placeholder 2">
            <a:extLst>
              <a:ext uri="{FF2B5EF4-FFF2-40B4-BE49-F238E27FC236}">
                <a16:creationId xmlns:a16="http://schemas.microsoft.com/office/drawing/2014/main" id="{A9149C90-3E7A-C84E-97A5-ACBD2680BED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C8D531E-1E27-6C49-9FDC-6C0DD877CABF}"/>
              </a:ext>
            </a:extLst>
          </p:cNvPr>
          <p:cNvSpPr>
            <a:spLocks noGrp="1"/>
          </p:cNvSpPr>
          <p:nvPr>
            <p:ph type="sldNum" sz="quarter" idx="12"/>
          </p:nvPr>
        </p:nvSpPr>
        <p:spPr/>
        <p:txBody>
          <a:bodyPr/>
          <a:lstStyle/>
          <a:p>
            <a:fld id="{2E8C51FE-49D9-314D-9957-ABBF7DDE8782}" type="slidenum">
              <a:rPr lang="en-US" smtClean="0"/>
              <a:t>‹#›</a:t>
            </a:fld>
            <a:endParaRPr lang="en-US" dirty="0"/>
          </a:p>
        </p:txBody>
      </p:sp>
      <p:sp>
        <p:nvSpPr>
          <p:cNvPr id="5" name="Rectangle 4">
            <a:extLst>
              <a:ext uri="{FF2B5EF4-FFF2-40B4-BE49-F238E27FC236}">
                <a16:creationId xmlns:a16="http://schemas.microsoft.com/office/drawing/2014/main" id="{7C65B11D-5C1A-B347-B8BC-31953810A0B7}"/>
              </a:ext>
            </a:extLst>
          </p:cNvPr>
          <p:cNvSpPr/>
          <p:nvPr userDrawn="1"/>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Tree>
    <p:extLst>
      <p:ext uri="{BB962C8B-B14F-4D97-AF65-F5344CB8AC3E}">
        <p14:creationId xmlns:p14="http://schemas.microsoft.com/office/powerpoint/2010/main" val="360789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8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A81FF6-946A-DC43-A10A-05616ECCCDBA}"/>
              </a:ext>
            </a:extLst>
          </p:cNvPr>
          <p:cNvSpPr/>
          <p:nvPr/>
        </p:nvSpPr>
        <p:spPr>
          <a:xfrm>
            <a:off x="0" y="0"/>
            <a:ext cx="12192000" cy="68580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62EFF15D-1D23-45A2-931E-965A1061B1F8}" type="datetimeFigureOut">
              <a:rPr lang="en-US" smtClean="0"/>
              <a:t>5/28/20</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D86AC817-79FF-4056-AEDD-C1F381913883}" type="slidenum">
              <a:rPr lang="en-US" smtClean="0"/>
              <a:t>‹#›</a:t>
            </a:fld>
            <a:endParaRPr lang="en-US"/>
          </a:p>
        </p:txBody>
      </p:sp>
    </p:spTree>
    <p:extLst>
      <p:ext uri="{BB962C8B-B14F-4D97-AF65-F5344CB8AC3E}">
        <p14:creationId xmlns:p14="http://schemas.microsoft.com/office/powerpoint/2010/main" val="256381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39C600-76C5-B74F-B126-77A9F876BE40}"/>
              </a:ext>
            </a:extLst>
          </p:cNvPr>
          <p:cNvPicPr>
            <a:picLocks noChangeAspect="1"/>
          </p:cNvPicPr>
          <p:nvPr userDrawn="1"/>
        </p:nvPicPr>
        <p:blipFill>
          <a:blip r:embed="rId2">
            <a:alphaModFix amt="60000"/>
          </a:blip>
          <a:stretch>
            <a:fillRect/>
          </a:stretch>
        </p:blipFill>
        <p:spPr>
          <a:xfrm>
            <a:off x="0" y="0"/>
            <a:ext cx="2743200" cy="6858000"/>
          </a:xfrm>
          <a:prstGeom prst="rect">
            <a:avLst/>
          </a:prstGeom>
        </p:spPr>
      </p:pic>
      <p:sp>
        <p:nvSpPr>
          <p:cNvPr id="11" name="Freeform 5">
            <a:extLst>
              <a:ext uri="{FF2B5EF4-FFF2-40B4-BE49-F238E27FC236}">
                <a16:creationId xmlns:a16="http://schemas.microsoft.com/office/drawing/2014/main" id="{A77BCEDB-3728-0C46-97E4-4CD63A284548}"/>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5/28/20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425691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146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210540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039360" y="704757"/>
            <a:ext cx="6471920" cy="507827"/>
          </a:xfrm>
        </p:spPr>
        <p:txBody>
          <a:bodyPr anchor="t" anchorCtr="0">
            <a:spAutoFit/>
          </a:bodyPr>
          <a:lstStyle>
            <a:lvl1pPr>
              <a:defRPr sz="3000"/>
            </a:lvl1pPr>
          </a:lstStyle>
          <a:p>
            <a:r>
              <a:rPr lang="en-US" dirty="0"/>
              <a:t>Click to edit Master title style</a:t>
            </a:r>
          </a:p>
        </p:txBody>
      </p:sp>
      <p:sp>
        <p:nvSpPr>
          <p:cNvPr id="3" name="Content Placeholder 2"/>
          <p:cNvSpPr>
            <a:spLocks noGrp="1"/>
          </p:cNvSpPr>
          <p:nvPr>
            <p:ph idx="1"/>
          </p:nvPr>
        </p:nvSpPr>
        <p:spPr>
          <a:xfrm>
            <a:off x="5039360" y="1825760"/>
            <a:ext cx="6461760" cy="1511439"/>
          </a:xfrm>
        </p:spPr>
        <p:txBody>
          <a:bodyPr>
            <a:spAutoFit/>
          </a:bodyPr>
          <a:lstStyle>
            <a:lvl1pPr marL="171042" indent="-171042">
              <a:spcBef>
                <a:spcPts val="750"/>
              </a:spcBef>
              <a:buClr>
                <a:srgbClr val="718E9C"/>
              </a:buClr>
              <a:buSzPct val="75000"/>
              <a:buFont typeface="LucidaGrande" charset="0"/>
              <a:buChar char="●"/>
              <a:defRPr sz="1425"/>
            </a:lvl1pPr>
            <a:lvl2pPr marL="513125" indent="-171042">
              <a:spcBef>
                <a:spcPts val="750"/>
              </a:spcBef>
              <a:buClr>
                <a:srgbClr val="718E9C"/>
              </a:buClr>
              <a:buSzPct val="75000"/>
              <a:buFont typeface="LucidaGrande" charset="0"/>
              <a:buChar char="●"/>
              <a:defRPr sz="1425"/>
            </a:lvl2pPr>
            <a:lvl3pPr marL="855107" indent="-171042">
              <a:spcBef>
                <a:spcPts val="750"/>
              </a:spcBef>
              <a:buClr>
                <a:srgbClr val="718E9C"/>
              </a:buClr>
              <a:buSzPct val="75000"/>
              <a:buFont typeface="LucidaGrande" charset="0"/>
              <a:buChar char="●"/>
              <a:defRPr sz="1425"/>
            </a:lvl3pPr>
            <a:lvl4pPr marL="1197090" indent="-171042">
              <a:spcBef>
                <a:spcPts val="750"/>
              </a:spcBef>
              <a:buClr>
                <a:srgbClr val="718E9C"/>
              </a:buClr>
              <a:buSzPct val="75000"/>
              <a:buFont typeface="LucidaGrande" charset="0"/>
              <a:buChar char="●"/>
              <a:defRPr sz="1425"/>
            </a:lvl4pPr>
            <a:lvl5pPr marL="1539074" indent="-171042">
              <a:spcBef>
                <a:spcPts val="750"/>
              </a:spcBef>
              <a:buClr>
                <a:srgbClr val="718E9C"/>
              </a:buClr>
              <a:buSzPct val="75000"/>
              <a:buFont typeface="LucidaGrande" charset="0"/>
              <a:buChar char="●"/>
              <a:defRPr sz="14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067800" y="6356354"/>
            <a:ext cx="2743200" cy="365125"/>
          </a:xfrm>
        </p:spPr>
        <p:txBody>
          <a:bodyPr/>
          <a:lstStyle/>
          <a:p>
            <a:fld id="{786A64DB-DBB3-CA48-993E-0DE1651AF3A6}" type="slidenum">
              <a:rPr lang="en-US" smtClean="0"/>
              <a:t>‹#›</a:t>
            </a:fld>
            <a:endParaRPr lang="en-US" dirty="0"/>
          </a:p>
        </p:txBody>
      </p:sp>
    </p:spTree>
    <p:extLst>
      <p:ext uri="{BB962C8B-B14F-4D97-AF65-F5344CB8AC3E}">
        <p14:creationId xmlns:p14="http://schemas.microsoft.com/office/powerpoint/2010/main" val="2102411641"/>
      </p:ext>
    </p:extLst>
  </p:cSld>
  <p:clrMapOvr>
    <a:masterClrMapping/>
  </p:clrMapOvr>
  <p:extLst>
    <p:ext uri="{DCECCB84-F9BA-43D5-87BE-67443E8EF086}">
      <p15:sldGuideLst xmlns:p15="http://schemas.microsoft.com/office/powerpoint/2012/main">
        <p15:guide id="1" orient="horz" pos="2160">
          <p15:clr>
            <a:srgbClr val="FBAE40"/>
          </p15:clr>
        </p15:guide>
        <p15:guide id="2" pos="32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49723" r="22395"/>
          <a:stretch/>
        </p:blipFill>
        <p:spPr>
          <a:xfrm>
            <a:off x="-27709" y="0"/>
            <a:ext cx="2780145"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5/28/20</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51813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1_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1"/>
            <a:ext cx="12179300" cy="6858000"/>
          </a:xfrm>
          <a:prstGeom prst="rect">
            <a:avLst/>
          </a:prstGeom>
        </p:spPr>
      </p:pic>
      <p:sp>
        <p:nvSpPr>
          <p:cNvPr id="8" name="Rectangle 7">
            <a:extLst>
              <a:ext uri="{FF2B5EF4-FFF2-40B4-BE49-F238E27FC236}">
                <a16:creationId xmlns:a16="http://schemas.microsoft.com/office/drawing/2014/main" id="{2BF9E48A-6402-B543-B732-592515407E50}"/>
              </a:ext>
            </a:extLst>
          </p:cNvPr>
          <p:cNvSpPr/>
          <p:nvPr/>
        </p:nvSpPr>
        <p:spPr>
          <a:xfrm>
            <a:off x="0" y="2463616"/>
            <a:ext cx="12192000" cy="1713654"/>
          </a:xfrm>
          <a:prstGeom prst="rect">
            <a:avLst/>
          </a:prstGeom>
          <a:gradFill flip="none" rotWithShape="1">
            <a:gsLst>
              <a:gs pos="98000">
                <a:srgbClr val="032939"/>
              </a:gs>
              <a:gs pos="51000">
                <a:srgbClr val="1D4E66"/>
              </a:gs>
              <a:gs pos="0">
                <a:srgbClr val="032939"/>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a:solidFill>
                  <a:srgbClr val="65CBF9"/>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lvl1pPr>
              <a:defRPr>
                <a:solidFill>
                  <a:srgbClr val="65CBF9"/>
                </a:solidFill>
              </a:defRPr>
            </a:lvl1pPr>
          </a:lstStyle>
          <a:p>
            <a:fld id="{48D2B545-E422-405C-913F-4C73FE565C98}" type="datetimeFigureOut">
              <a:rPr lang="en-US" smtClean="0"/>
              <a:t>5/28/20</a:t>
            </a:fld>
            <a:endParaRPr lang="en-US" dirty="0"/>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rgbClr val="65CBF9"/>
                </a:solidFill>
              </a:defRPr>
            </a:lvl1pPr>
          </a:lstStyle>
          <a:p>
            <a:endParaRPr lang="en-US" dirty="0"/>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rgbClr val="65CBF9"/>
                </a:solidFill>
              </a:defRPr>
            </a:lvl1pPr>
          </a:lstStyle>
          <a:p>
            <a:fld id="{910BCCF3-D027-47E8-BC8B-B27928589EC7}" type="slidenum">
              <a:rPr lang="en-US" smtClean="0"/>
              <a:t>‹#›</a:t>
            </a:fld>
            <a:endParaRPr lang="en-US" dirty="0"/>
          </a:p>
        </p:txBody>
      </p:sp>
    </p:spTree>
    <p:extLst>
      <p:ext uri="{BB962C8B-B14F-4D97-AF65-F5344CB8AC3E}">
        <p14:creationId xmlns:p14="http://schemas.microsoft.com/office/powerpoint/2010/main" val="391390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F01CAC-0CB4-4647-9BF0-77445B3E5E15}"/>
              </a:ext>
            </a:extLst>
          </p:cNvPr>
          <p:cNvSpPr/>
          <p:nvPr/>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178FC00-62D8-E046-9751-ABF74CA246E8}"/>
              </a:ext>
            </a:extLst>
          </p:cNvPr>
          <p:cNvGrpSpPr/>
          <p:nvPr/>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0ACED15E-2780-DD44-A549-8B73F4F8C94D}"/>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551C759E-093F-2441-98A7-3DEC7BDE92CC}"/>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2">
              <a:extLst>
                <a:ext uri="{FF2B5EF4-FFF2-40B4-BE49-F238E27FC236}">
                  <a16:creationId xmlns:a16="http://schemas.microsoft.com/office/drawing/2014/main" id="{FB1A23FC-AD1F-0748-AE5C-4B02400A34DD}"/>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 name="Rectangle 16">
            <a:extLst>
              <a:ext uri="{FF2B5EF4-FFF2-40B4-BE49-F238E27FC236}">
                <a16:creationId xmlns:a16="http://schemas.microsoft.com/office/drawing/2014/main" id="{C0BBE337-6FE4-F74A-8847-969FD40E7926}"/>
              </a:ext>
            </a:extLst>
          </p:cNvPr>
          <p:cNvSpPr/>
          <p:nvPr/>
        </p:nvSpPr>
        <p:spPr>
          <a:xfrm>
            <a:off x="0" y="203200"/>
            <a:ext cx="12192000" cy="61849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solidFill>
                  <a:srgbClr val="65CBF9"/>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48D2B545-E422-405C-913F-4C73FE565C98}" type="datetimeFigureOut">
              <a:rPr lang="en-US" smtClean="0"/>
              <a:t>5/28/20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910BCCF3-D027-47E8-BC8B-B27928589EC7}" type="slidenum">
              <a:rPr lang="en-US" smtClean="0"/>
              <a:t>‹#›</a:t>
            </a:fld>
            <a:endParaRPr lang="en-US" dirty="0"/>
          </a:p>
        </p:txBody>
      </p:sp>
    </p:spTree>
    <p:extLst>
      <p:ext uri="{BB962C8B-B14F-4D97-AF65-F5344CB8AC3E}">
        <p14:creationId xmlns:p14="http://schemas.microsoft.com/office/powerpoint/2010/main" val="204892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30303" r="28173"/>
          <a:stretch/>
        </p:blipFill>
        <p:spPr>
          <a:xfrm>
            <a:off x="-8709" y="0"/>
            <a:ext cx="2847703"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5/28/20</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7091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cSld name="8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A81FF6-946A-DC43-A10A-05616ECCCDBA}"/>
              </a:ext>
            </a:extLst>
          </p:cNvPr>
          <p:cNvSpPr/>
          <p:nvPr/>
        </p:nvSpPr>
        <p:spPr>
          <a:xfrm>
            <a:off x="0" y="0"/>
            <a:ext cx="12192000" cy="68580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48D2B545-E422-405C-913F-4C73FE565C98}" type="datetimeFigureOut">
              <a:rPr lang="en-US" smtClean="0"/>
              <a:t>5/28/20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910BCCF3-D027-47E8-BC8B-B27928589EC7}" type="slidenum">
              <a:rPr lang="en-US" smtClean="0"/>
              <a:t>‹#›</a:t>
            </a:fld>
            <a:endParaRPr lang="en-US" dirty="0"/>
          </a:p>
        </p:txBody>
      </p:sp>
    </p:spTree>
    <p:extLst>
      <p:ext uri="{BB962C8B-B14F-4D97-AF65-F5344CB8AC3E}">
        <p14:creationId xmlns:p14="http://schemas.microsoft.com/office/powerpoint/2010/main" val="305169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418284"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5/28/20</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12289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8526" r="53007" b="1540"/>
          <a:stretch/>
        </p:blipFill>
        <p:spPr>
          <a:xfrm>
            <a:off x="12700" y="0"/>
            <a:ext cx="2946400" cy="68326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5/28/20</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08000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93" t="1332" r="56460" b="-1"/>
          <a:stretch/>
        </p:blipFill>
        <p:spPr>
          <a:xfrm>
            <a:off x="-268469" y="0"/>
            <a:ext cx="3467100"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6708"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5/28/20</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45824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E3741F-65F9-4547-8009-728394596F49}"/>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4F1795DF-ED94-264E-A644-0AC4604D9A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42491059-6311-3E47-B496-E66CC31F58F9}"/>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73560FFE-D509-5A48-BDCB-94D175065AF3}"/>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2">
              <a:extLst>
                <a:ext uri="{FF2B5EF4-FFF2-40B4-BE49-F238E27FC236}">
                  <a16:creationId xmlns:a16="http://schemas.microsoft.com/office/drawing/2014/main" id="{837BAFD4-F852-024A-A328-0D4E4BA09654}"/>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6" name="Rectangle 15">
            <a:extLst>
              <a:ext uri="{FF2B5EF4-FFF2-40B4-BE49-F238E27FC236}">
                <a16:creationId xmlns:a16="http://schemas.microsoft.com/office/drawing/2014/main" id="{34DC9649-542B-8744-9AF3-434ABE8F54AA}"/>
              </a:ext>
            </a:extLst>
          </p:cNvPr>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D062D56-DD5A-EE43-99FA-B117C51F211D}"/>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1104144"/>
            <a:ext cx="10393680" cy="646331"/>
          </a:xfrm>
        </p:spPr>
        <p:txBody>
          <a:bodyPr>
            <a:spAutoFit/>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5/28/20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56071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60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31940E-73A7-9540-85B2-30DB4AF0EC56}"/>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33CB5E9D-8826-2A4E-BC10-9B23A9F83A00}"/>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1" name="Freeform 10">
              <a:extLst>
                <a:ext uri="{FF2B5EF4-FFF2-40B4-BE49-F238E27FC236}">
                  <a16:creationId xmlns:a16="http://schemas.microsoft.com/office/drawing/2014/main" id="{CB6352B7-FAA2-E64E-BCC6-BA2A33BA453E}"/>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1">
              <a:extLst>
                <a:ext uri="{FF2B5EF4-FFF2-40B4-BE49-F238E27FC236}">
                  <a16:creationId xmlns:a16="http://schemas.microsoft.com/office/drawing/2014/main" id="{B8BBBB9B-1C84-2749-B937-FEC08CD54711}"/>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2">
              <a:extLst>
                <a:ext uri="{FF2B5EF4-FFF2-40B4-BE49-F238E27FC236}">
                  <a16:creationId xmlns:a16="http://schemas.microsoft.com/office/drawing/2014/main" id="{42122B60-2960-A44C-97FC-ECF16ADD39FC}"/>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5" name="Rectangle 14">
            <a:extLst>
              <a:ext uri="{FF2B5EF4-FFF2-40B4-BE49-F238E27FC236}">
                <a16:creationId xmlns:a16="http://schemas.microsoft.com/office/drawing/2014/main" id="{BC61CD51-0DB1-4F49-ABFD-201443305C76}"/>
              </a:ext>
            </a:extLst>
          </p:cNvPr>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6F69143-2567-8A43-A64C-09C2A7700D31}"/>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986" y="2187664"/>
            <a:ext cx="6169057"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5/28/20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grpSp>
        <p:nvGrpSpPr>
          <p:cNvPr id="17" name="Group 16">
            <a:extLst>
              <a:ext uri="{FF2B5EF4-FFF2-40B4-BE49-F238E27FC236}">
                <a16:creationId xmlns:a16="http://schemas.microsoft.com/office/drawing/2014/main" id="{734F7243-CBB4-984F-8B43-EB94A109A2E9}"/>
              </a:ext>
            </a:extLst>
          </p:cNvPr>
          <p:cNvGrpSpPr/>
          <p:nvPr userDrawn="1"/>
        </p:nvGrpSpPr>
        <p:grpSpPr>
          <a:xfrm>
            <a:off x="5514849" y="1147865"/>
            <a:ext cx="4136257" cy="507225"/>
            <a:chOff x="5013706" y="1147865"/>
            <a:chExt cx="4136257" cy="507225"/>
          </a:xfrm>
        </p:grpSpPr>
        <p:grpSp>
          <p:nvGrpSpPr>
            <p:cNvPr id="18" name="Group 17">
              <a:extLst>
                <a:ext uri="{FF2B5EF4-FFF2-40B4-BE49-F238E27FC236}">
                  <a16:creationId xmlns:a16="http://schemas.microsoft.com/office/drawing/2014/main" id="{33CF6858-5820-3941-B2BF-91BC50B8C1DB}"/>
                </a:ext>
              </a:extLst>
            </p:cNvPr>
            <p:cNvGrpSpPr/>
            <p:nvPr userDrawn="1"/>
          </p:nvGrpSpPr>
          <p:grpSpPr>
            <a:xfrm>
              <a:off x="5013706" y="1147865"/>
              <a:ext cx="2350141" cy="507225"/>
              <a:chOff x="339725" y="371475"/>
              <a:chExt cx="2647951" cy="571500"/>
            </a:xfrm>
            <a:solidFill>
              <a:srgbClr val="00C1EF"/>
            </a:solidFill>
          </p:grpSpPr>
          <p:sp>
            <p:nvSpPr>
              <p:cNvPr id="25" name="Freeform 55">
                <a:extLst>
                  <a:ext uri="{FF2B5EF4-FFF2-40B4-BE49-F238E27FC236}">
                    <a16:creationId xmlns:a16="http://schemas.microsoft.com/office/drawing/2014/main" id="{DB02C986-5915-9843-BD16-DD7C1EDD012E}"/>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56">
                <a:extLst>
                  <a:ext uri="{FF2B5EF4-FFF2-40B4-BE49-F238E27FC236}">
                    <a16:creationId xmlns:a16="http://schemas.microsoft.com/office/drawing/2014/main" id="{3D226CD0-7981-F847-A123-3DC11121878D}"/>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57">
                <a:extLst>
                  <a:ext uri="{FF2B5EF4-FFF2-40B4-BE49-F238E27FC236}">
                    <a16:creationId xmlns:a16="http://schemas.microsoft.com/office/drawing/2014/main" id="{6B853FBF-573C-A84B-893E-93491C10FF49}"/>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58">
                <a:extLst>
                  <a:ext uri="{FF2B5EF4-FFF2-40B4-BE49-F238E27FC236}">
                    <a16:creationId xmlns:a16="http://schemas.microsoft.com/office/drawing/2014/main" id="{56236F66-548F-4D41-919B-772439A8D7BD}"/>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9">
                <a:extLst>
                  <a:ext uri="{FF2B5EF4-FFF2-40B4-BE49-F238E27FC236}">
                    <a16:creationId xmlns:a16="http://schemas.microsoft.com/office/drawing/2014/main" id="{7FB1C7B5-EF8C-6B4B-B4C5-A3CCBEEEA74C}"/>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60">
                <a:extLst>
                  <a:ext uri="{FF2B5EF4-FFF2-40B4-BE49-F238E27FC236}">
                    <a16:creationId xmlns:a16="http://schemas.microsoft.com/office/drawing/2014/main" id="{7437D1E9-B5DF-2941-AE86-A68C43F5F17C}"/>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61">
                <a:extLst>
                  <a:ext uri="{FF2B5EF4-FFF2-40B4-BE49-F238E27FC236}">
                    <a16:creationId xmlns:a16="http://schemas.microsoft.com/office/drawing/2014/main" id="{5A7CF2B1-A18B-5C49-9AA3-C43336FE3B7C}"/>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9" name="Group 18">
              <a:extLst>
                <a:ext uri="{FF2B5EF4-FFF2-40B4-BE49-F238E27FC236}">
                  <a16:creationId xmlns:a16="http://schemas.microsoft.com/office/drawing/2014/main" id="{8830CB39-4F75-424A-8029-D835D66F1174}"/>
                </a:ext>
              </a:extLst>
            </p:cNvPr>
            <p:cNvGrpSpPr/>
            <p:nvPr/>
          </p:nvGrpSpPr>
          <p:grpSpPr>
            <a:xfrm>
              <a:off x="7502987" y="1184089"/>
              <a:ext cx="1646976" cy="437187"/>
              <a:chOff x="3138488" y="420688"/>
              <a:chExt cx="1824038" cy="484188"/>
            </a:xfrm>
            <a:solidFill>
              <a:schemeClr val="tx1"/>
            </a:solidFill>
          </p:grpSpPr>
          <p:sp>
            <p:nvSpPr>
              <p:cNvPr id="20" name="Freeform 50">
                <a:extLst>
                  <a:ext uri="{FF2B5EF4-FFF2-40B4-BE49-F238E27FC236}">
                    <a16:creationId xmlns:a16="http://schemas.microsoft.com/office/drawing/2014/main" id="{77AEA766-A2E2-8747-9171-E81BB6A149C4}"/>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1">
                <a:extLst>
                  <a:ext uri="{FF2B5EF4-FFF2-40B4-BE49-F238E27FC236}">
                    <a16:creationId xmlns:a16="http://schemas.microsoft.com/office/drawing/2014/main" id="{456D7F85-9B9D-B840-B39E-EB4EFD322F9F}"/>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2">
                <a:extLst>
                  <a:ext uri="{FF2B5EF4-FFF2-40B4-BE49-F238E27FC236}">
                    <a16:creationId xmlns:a16="http://schemas.microsoft.com/office/drawing/2014/main" id="{6CD6F964-2278-F945-BB01-AA831572C9C0}"/>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53">
                <a:extLst>
                  <a:ext uri="{FF2B5EF4-FFF2-40B4-BE49-F238E27FC236}">
                    <a16:creationId xmlns:a16="http://schemas.microsoft.com/office/drawing/2014/main" id="{91B47007-3603-2C48-BBBA-949F5C4FE2DA}"/>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54">
                <a:extLst>
                  <a:ext uri="{FF2B5EF4-FFF2-40B4-BE49-F238E27FC236}">
                    <a16:creationId xmlns:a16="http://schemas.microsoft.com/office/drawing/2014/main" id="{ECE2EB49-8D83-5944-92D9-4BA1C058C69E}"/>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414786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4" userDrawn="1">
          <p15:clr>
            <a:srgbClr val="FBAE40"/>
          </p15:clr>
        </p15:guide>
        <p15:guide id="2" pos="34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D391143-E5F4-7147-A49C-C97E46D31CB9}"/>
              </a:ext>
            </a:extLst>
          </p:cNvPr>
          <p:cNvSpPr/>
          <p:nvPr userDrawn="1"/>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F1795DF-ED94-264E-A644-0AC4604D9A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42491059-6311-3E47-B496-E66CC31F58F9}"/>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73560FFE-D509-5A48-BDCB-94D175065AF3}"/>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2">
              <a:extLst>
                <a:ext uri="{FF2B5EF4-FFF2-40B4-BE49-F238E27FC236}">
                  <a16:creationId xmlns:a16="http://schemas.microsoft.com/office/drawing/2014/main" id="{837BAFD4-F852-024A-A328-0D4E4BA09654}"/>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 name="Rectangle 16">
            <a:extLst>
              <a:ext uri="{FF2B5EF4-FFF2-40B4-BE49-F238E27FC236}">
                <a16:creationId xmlns:a16="http://schemas.microsoft.com/office/drawing/2014/main" id="{0D062D56-DD5A-EE43-99FA-B117C51F211D}"/>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1104144"/>
            <a:ext cx="10393680" cy="646331"/>
          </a:xfrm>
        </p:spPr>
        <p:txBody>
          <a:bodyPr>
            <a:spAutoFit/>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5/28/20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45332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37B998-9718-4843-A842-5D6256680E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72A1C410-936C-A946-AF97-54C52E42FE65}"/>
              </a:ext>
            </a:extLst>
          </p:cNvPr>
          <p:cNvSpPr/>
          <p:nvPr userDrawn="1"/>
        </p:nvSpPr>
        <p:spPr>
          <a:xfrm>
            <a:off x="0" y="2463616"/>
            <a:ext cx="12192000" cy="1713654"/>
          </a:xfrm>
          <a:prstGeom prst="rect">
            <a:avLst/>
          </a:prstGeom>
          <a:gradFill flip="none" rotWithShape="1">
            <a:gsLst>
              <a:gs pos="100000">
                <a:srgbClr val="BFE5FF">
                  <a:alpha val="37000"/>
                </a:srgbClr>
              </a:gs>
              <a:gs pos="85000">
                <a:srgbClr val="BFE5FF">
                  <a:alpha val="95000"/>
                </a:srgbClr>
              </a:gs>
              <a:gs pos="53000">
                <a:srgbClr val="BFE5FF"/>
              </a:gs>
              <a:gs pos="14000">
                <a:srgbClr val="BFE5FF">
                  <a:alpha val="95000"/>
                </a:srgbClr>
              </a:gs>
              <a:gs pos="0">
                <a:srgbClr val="BFE5FF">
                  <a:alpha val="37000"/>
                </a:srgbClr>
              </a:gs>
            </a:gsLst>
            <a:lin ang="0" scaled="1"/>
            <a:tileRect/>
          </a:gradFill>
          <a:ln>
            <a:noFill/>
          </a:ln>
          <a:effectLst>
            <a:outerShdw blurRad="254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b="0">
                <a:latin typeface="Arial" panose="020B0604020202020204" pitchFamily="34" charset="0"/>
                <a:cs typeface="Arial" panose="020B060402020202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p>
            <a:fld id="{88685A74-EB09-424A-AA9B-5418F2407945}" type="datetime1">
              <a:rPr lang="en-US" smtClean="0"/>
              <a:t>5/28/20</a:t>
            </a:fld>
            <a:endParaRPr lang="en-US" dirty="0"/>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53033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90A7-7E54-2D41-9F43-B8FD4977CB96}"/>
              </a:ext>
            </a:extLst>
          </p:cNvPr>
          <p:cNvSpPr>
            <a:spLocks noGrp="1"/>
          </p:cNvSpPr>
          <p:nvPr>
            <p:ph type="title"/>
          </p:nvPr>
        </p:nvSpPr>
        <p:spPr>
          <a:xfrm>
            <a:off x="4546060" y="1039166"/>
            <a:ext cx="6807739" cy="776288"/>
          </a:xfrm>
        </p:spPr>
        <p:txBody>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9F9B96F-523A-0443-8C6F-8DFAF54D9E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88B55B-102D-3B40-B32B-5145CE1DA6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79206C-49AC-4040-9C5C-017EE760A83C}"/>
              </a:ext>
            </a:extLst>
          </p:cNvPr>
          <p:cNvSpPr>
            <a:spLocks noGrp="1"/>
          </p:cNvSpPr>
          <p:nvPr>
            <p:ph type="dt" sz="half" idx="10"/>
          </p:nvPr>
        </p:nvSpPr>
        <p:spPr/>
        <p:txBody>
          <a:bodyPr/>
          <a:lstStyle>
            <a:lvl1pPr>
              <a:defRPr>
                <a:solidFill>
                  <a:srgbClr val="33CDFF"/>
                </a:solidFill>
              </a:defRPr>
            </a:lvl1pPr>
          </a:lstStyle>
          <a:p>
            <a:fld id="{5BAE4564-26CF-C242-8FF6-CB2D9CD242A2}" type="datetime1">
              <a:rPr lang="en-US" smtClean="0"/>
              <a:pPr/>
              <a:t>5/28/20</a:t>
            </a:fld>
            <a:endParaRPr lang="en-US" dirty="0"/>
          </a:p>
        </p:txBody>
      </p:sp>
      <p:sp>
        <p:nvSpPr>
          <p:cNvPr id="6" name="Footer Placeholder 5">
            <a:extLst>
              <a:ext uri="{FF2B5EF4-FFF2-40B4-BE49-F238E27FC236}">
                <a16:creationId xmlns:a16="http://schemas.microsoft.com/office/drawing/2014/main" id="{A6FB520F-4F16-3E49-A800-72C14F01F39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E087BC7-6FAC-2245-9DB7-6747FA2B2112}"/>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174374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76E2022B-032F-C245-A6C4-D8EDEE3CD65C}" type="datetime1">
              <a:rPr lang="en-US" smtClean="0"/>
              <a:pPr/>
              <a:t>5/28/20</a:t>
            </a:fld>
            <a:endParaRPr lang="en-US" dirty="0"/>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256125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image" Target="../media/image1.jp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image" Target="../media/image1.jp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2.xml"/><Relationship Id="rId1" Type="http://schemas.openxmlformats.org/officeDocument/2006/relationships/slideLayout" Target="../slideLayouts/slideLayout37.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3.xml"/><Relationship Id="rId1" Type="http://schemas.openxmlformats.org/officeDocument/2006/relationships/slideLayout" Target="../slideLayouts/slideLayout38.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4.xml"/><Relationship Id="rId1"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14.jp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image" Target="../media/image14.jp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theme" Target="../theme/theme7.xml"/><Relationship Id="rId1" Type="http://schemas.openxmlformats.org/officeDocument/2006/relationships/slideLayout" Target="../slideLayouts/slideLayout2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theme" Target="../theme/theme8.xml"/><Relationship Id="rId1" Type="http://schemas.openxmlformats.org/officeDocument/2006/relationships/slideLayout" Target="../slideLayouts/slideLayout25.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28.xml"/><Relationship Id="rId7" Type="http://schemas.openxmlformats.org/officeDocument/2006/relationships/theme" Target="../theme/theme9.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F2AE63-C1E5-704C-9056-02A05DAB687B}"/>
              </a:ext>
            </a:extLst>
          </p:cNvPr>
          <p:cNvPicPr>
            <a:picLocks noChangeAspect="1"/>
          </p:cNvPicPr>
          <p:nvPr userDrawn="1"/>
        </p:nvPicPr>
        <p:blipFill>
          <a:blip r:embed="rId18">
            <a:alphaModFix amt="60000"/>
          </a:blip>
          <a:stretch>
            <a:fillRect/>
          </a:stretch>
        </p:blipFill>
        <p:spPr>
          <a:xfrm>
            <a:off x="0" y="0"/>
            <a:ext cx="5181600" cy="6858000"/>
          </a:xfrm>
          <a:prstGeom prst="rect">
            <a:avLst/>
          </a:prstGeom>
        </p:spPr>
      </p:pic>
      <p:sp>
        <p:nvSpPr>
          <p:cNvPr id="11" name="Freeform 9">
            <a:extLst>
              <a:ext uri="{FF2B5EF4-FFF2-40B4-BE49-F238E27FC236}">
                <a16:creationId xmlns:a16="http://schemas.microsoft.com/office/drawing/2014/main" id="{76A75331-F385-1346-AAD4-3F5017245C4A}"/>
              </a:ext>
            </a:extLst>
          </p:cNvPr>
          <p:cNvSpPr>
            <a:spLocks/>
          </p:cNvSpPr>
          <p:nvPr userDrawn="1"/>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0">
            <a:extLst>
              <a:ext uri="{FF2B5EF4-FFF2-40B4-BE49-F238E27FC236}">
                <a16:creationId xmlns:a16="http://schemas.microsoft.com/office/drawing/2014/main" id="{4A22837A-E2B4-564F-9816-80ACF22F076B}"/>
              </a:ext>
            </a:extLst>
          </p:cNvPr>
          <p:cNvSpPr>
            <a:spLocks/>
          </p:cNvSpPr>
          <p:nvPr userDrawn="1"/>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p:ph type="title"/>
          </p:nvPr>
        </p:nvSpPr>
        <p:spPr>
          <a:xfrm>
            <a:off x="4901938" y="1104144"/>
            <a:ext cx="6678105"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5/28/20</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45827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3" r:id="rId5"/>
    <p:sldLayoutId id="2147483664"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71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5">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5/28/20</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008664631"/>
      </p:ext>
    </p:extLst>
  </p:cSld>
  <p:clrMap bg1="lt1" tx1="dk1" bg2="lt2" tx2="dk2" accent1="accent1" accent2="accent2" accent3="accent3" accent4="accent4" accent5="accent5" accent6="accent6" hlink="hlink" folHlink="folHlink"/>
  <p:sldLayoutIdLst>
    <p:sldLayoutId id="2147483701" r:id="rId1"/>
    <p:sldLayoutId id="2147483716" r:id="rId2"/>
    <p:sldLayoutId id="2147483717"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4">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5/28/20</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859956182"/>
      </p:ext>
    </p:extLst>
  </p:cSld>
  <p:clrMap bg1="lt1" tx1="dk1" bg2="lt2" tx2="dk2" accent1="accent1" accent2="accent2" accent3="accent3" accent4="accent4" accent5="accent5" accent6="accent6" hlink="hlink" folHlink="folHlink"/>
  <p:sldLayoutIdLst>
    <p:sldLayoutId id="2147483703" r:id="rId1"/>
    <p:sldLayoutId id="2147483720"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3">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5/28/20</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201830270"/>
      </p:ext>
    </p:extLst>
  </p:cSld>
  <p:clrMap bg1="lt1" tx1="dk1" bg2="lt2" tx2="dk2" accent1="accent1" accent2="accent2" accent3="accent3" accent4="accent4" accent5="accent5" accent6="accent6" hlink="hlink" folHlink="folHlink"/>
  <p:sldLayoutIdLst>
    <p:sldLayoutId id="214748370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3">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5/28/20</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684175944"/>
      </p:ext>
    </p:extLst>
  </p:cSld>
  <p:clrMap bg1="lt1" tx1="dk1" bg2="lt2" tx2="dk2" accent1="accent1" accent2="accent2" accent3="accent3" accent4="accent4" accent5="accent5" accent6="accent6" hlink="hlink" folHlink="folHlink"/>
  <p:sldLayoutIdLst>
    <p:sldLayoutId id="214748370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3">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5/28/20</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145403084"/>
      </p:ext>
    </p:extLst>
  </p:cSld>
  <p:clrMap bg1="lt1" tx1="dk1" bg2="lt2" tx2="dk2" accent1="accent1" accent2="accent2" accent3="accent3" accent4="accent4" accent5="accent5" accent6="accent6" hlink="hlink" folHlink="folHlink"/>
  <p:sldLayoutIdLst>
    <p:sldLayoutId id="214748370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3">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5/28/20</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3936106736"/>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9048" r="37440"/>
          <a:stretch/>
        </p:blipFill>
        <p:spPr>
          <a:xfrm>
            <a:off x="90152" y="-3115"/>
            <a:ext cx="5396248" cy="6861115"/>
          </a:xfrm>
          <a:prstGeom prst="rect">
            <a:avLst/>
          </a:prstGeom>
        </p:spPr>
      </p:pic>
      <p:sp>
        <p:nvSpPr>
          <p:cNvPr id="11" name="Freeform 9">
            <a:extLst>
              <a:ext uri="{FF2B5EF4-FFF2-40B4-BE49-F238E27FC236}">
                <a16:creationId xmlns:a16="http://schemas.microsoft.com/office/drawing/2014/main" id="{9844E079-3EBA-6146-BEF0-59FA495549B2}"/>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10">
            <a:extLst>
              <a:ext uri="{FF2B5EF4-FFF2-40B4-BE49-F238E27FC236}">
                <a16:creationId xmlns:a16="http://schemas.microsoft.com/office/drawing/2014/main" id="{FB2F5AE2-CD99-9E44-865F-D56B4EE8256E}"/>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rgbClr val="65CBF9"/>
                </a:solidFill>
                <a:latin typeface="Arial" panose="020B0604020202020204" pitchFamily="34" charset="0"/>
                <a:cs typeface="Arial" panose="020B0604020202020204" pitchFamily="34" charset="0"/>
              </a:defRPr>
            </a:lvl1pPr>
          </a:lstStyle>
          <a:p>
            <a:fld id="{FD1EBD71-4233-C14F-980D-3CAEF44976C6}" type="datetime1">
              <a:rPr lang="en-US" smtClean="0"/>
              <a:pPr/>
              <a:t>5/28/20</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65CBF9"/>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65CBF9"/>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781967241"/>
      </p:ext>
    </p:extLst>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rgbClr val="65CBF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9048" r="37440"/>
          <a:stretch/>
        </p:blipFill>
        <p:spPr>
          <a:xfrm>
            <a:off x="90152" y="-3115"/>
            <a:ext cx="5396248" cy="6861115"/>
          </a:xfrm>
          <a:prstGeom prst="rect">
            <a:avLst/>
          </a:prstGeom>
        </p:spPr>
      </p:pic>
      <p:sp>
        <p:nvSpPr>
          <p:cNvPr id="11" name="Freeform 9">
            <a:extLst>
              <a:ext uri="{FF2B5EF4-FFF2-40B4-BE49-F238E27FC236}">
                <a16:creationId xmlns:a16="http://schemas.microsoft.com/office/drawing/2014/main" id="{9844E079-3EBA-6146-BEF0-59FA495549B2}"/>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10">
            <a:extLst>
              <a:ext uri="{FF2B5EF4-FFF2-40B4-BE49-F238E27FC236}">
                <a16:creationId xmlns:a16="http://schemas.microsoft.com/office/drawing/2014/main" id="{FB2F5AE2-CD99-9E44-865F-D56B4EE8256E}"/>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rgbClr val="65CBF9"/>
                </a:solidFill>
                <a:latin typeface="Arial" panose="020B0604020202020204" pitchFamily="34" charset="0"/>
                <a:cs typeface="Arial" panose="020B0604020202020204" pitchFamily="34" charset="0"/>
              </a:defRPr>
            </a:lvl1pPr>
          </a:lstStyle>
          <a:p>
            <a:fld id="{FD1EBD71-4233-C14F-980D-3CAEF44976C6}" type="datetime1">
              <a:rPr lang="en-US" smtClean="0"/>
              <a:pPr/>
              <a:t>5/28/20</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65CBF9"/>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65CBF9"/>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598093115"/>
      </p:ext>
    </p:extLst>
  </p:cSld>
  <p:clrMap bg1="lt1" tx1="dk1" bg2="lt2" tx2="dk2" accent1="accent1" accent2="accent2" accent3="accent3" accent4="accent4" accent5="accent5" accent6="accent6" hlink="hlink" folHlink="folHlink"/>
  <p:sldLayoutIdLst>
    <p:sldLayoutId id="214748368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rgbClr val="65CBF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val="0"/>
              </a:ext>
            </a:extLst>
          </a:blip>
          <a:srcRect l="9048" r="37440"/>
          <a:stretch/>
        </p:blipFill>
        <p:spPr>
          <a:xfrm>
            <a:off x="90152" y="-3115"/>
            <a:ext cx="5396248" cy="6861115"/>
          </a:xfrm>
          <a:prstGeom prst="rect">
            <a:avLst/>
          </a:prstGeom>
        </p:spPr>
      </p:pic>
      <p:sp>
        <p:nvSpPr>
          <p:cNvPr id="11" name="Freeform 9">
            <a:extLst>
              <a:ext uri="{FF2B5EF4-FFF2-40B4-BE49-F238E27FC236}">
                <a16:creationId xmlns:a16="http://schemas.microsoft.com/office/drawing/2014/main" id="{9844E079-3EBA-6146-BEF0-59FA495549B2}"/>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10">
            <a:extLst>
              <a:ext uri="{FF2B5EF4-FFF2-40B4-BE49-F238E27FC236}">
                <a16:creationId xmlns:a16="http://schemas.microsoft.com/office/drawing/2014/main" id="{FB2F5AE2-CD99-9E44-865F-D56B4EE8256E}"/>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rgbClr val="65CBF9"/>
                </a:solidFill>
                <a:latin typeface="Arial" panose="020B0604020202020204" pitchFamily="34" charset="0"/>
                <a:cs typeface="Arial" panose="020B0604020202020204" pitchFamily="34" charset="0"/>
              </a:defRPr>
            </a:lvl1pPr>
          </a:lstStyle>
          <a:p>
            <a:fld id="{FD1EBD71-4233-C14F-980D-3CAEF44976C6}" type="datetime1">
              <a:rPr lang="en-US" smtClean="0"/>
              <a:pPr/>
              <a:t>5/28/20</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65CBF9"/>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65CBF9"/>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970307408"/>
      </p:ext>
    </p:extLst>
  </p:cSld>
  <p:clrMap bg1="lt1" tx1="dk1" bg2="lt2" tx2="dk2" accent1="accent1" accent2="accent2" accent3="accent3" accent4="accent4" accent5="accent5" accent6="accent6" hlink="hlink" folHlink="folHlink"/>
  <p:sldLayoutIdLst>
    <p:sldLayoutId id="2147483691" r:id="rId1"/>
    <p:sldLayoutId id="2147483715"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rgbClr val="65CBF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val="0"/>
              </a:ext>
            </a:extLst>
          </a:blip>
          <a:srcRect l="9048" r="37440"/>
          <a:stretch/>
        </p:blipFill>
        <p:spPr>
          <a:xfrm>
            <a:off x="90152" y="-3115"/>
            <a:ext cx="5396248" cy="6861115"/>
          </a:xfrm>
          <a:prstGeom prst="rect">
            <a:avLst/>
          </a:prstGeom>
        </p:spPr>
      </p:pic>
      <p:sp>
        <p:nvSpPr>
          <p:cNvPr id="11" name="Freeform 9">
            <a:extLst>
              <a:ext uri="{FF2B5EF4-FFF2-40B4-BE49-F238E27FC236}">
                <a16:creationId xmlns:a16="http://schemas.microsoft.com/office/drawing/2014/main" id="{9844E079-3EBA-6146-BEF0-59FA495549B2}"/>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10">
            <a:extLst>
              <a:ext uri="{FF2B5EF4-FFF2-40B4-BE49-F238E27FC236}">
                <a16:creationId xmlns:a16="http://schemas.microsoft.com/office/drawing/2014/main" id="{FB2F5AE2-CD99-9E44-865F-D56B4EE8256E}"/>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rgbClr val="65CBF9"/>
                </a:solidFill>
                <a:latin typeface="Arial" panose="020B0604020202020204" pitchFamily="34" charset="0"/>
                <a:cs typeface="Arial" panose="020B0604020202020204" pitchFamily="34" charset="0"/>
              </a:defRPr>
            </a:lvl1pPr>
          </a:lstStyle>
          <a:p>
            <a:fld id="{FD1EBD71-4233-C14F-980D-3CAEF44976C6}" type="datetime1">
              <a:rPr lang="en-US" smtClean="0"/>
              <a:pPr/>
              <a:t>5/28/20</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65CBF9"/>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65CBF9"/>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314951581"/>
      </p:ext>
    </p:extLst>
  </p:cSld>
  <p:clrMap bg1="lt1" tx1="dk1" bg2="lt2" tx2="dk2" accent1="accent1" accent2="accent2" accent3="accent3" accent4="accent4" accent5="accent5" accent6="accent6" hlink="hlink" folHlink="folHlink"/>
  <p:sldLayoutIdLst>
    <p:sldLayoutId id="2147483693" r:id="rId1"/>
    <p:sldLayoutId id="2147483718"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rgbClr val="65CBF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4588"/>
          <a:stretch/>
        </p:blipFill>
        <p:spPr>
          <a:xfrm>
            <a:off x="88900" y="-541"/>
            <a:ext cx="6543340" cy="6858000"/>
          </a:xfrm>
          <a:prstGeom prst="rect">
            <a:avLst/>
          </a:prstGeom>
        </p:spPr>
      </p:pic>
      <p:sp>
        <p:nvSpPr>
          <p:cNvPr id="11" name="Freeform 9">
            <a:extLst>
              <a:ext uri="{FF2B5EF4-FFF2-40B4-BE49-F238E27FC236}">
                <a16:creationId xmlns:a16="http://schemas.microsoft.com/office/drawing/2014/main" id="{9844E079-3EBA-6146-BEF0-59FA495549B2}"/>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10">
            <a:extLst>
              <a:ext uri="{FF2B5EF4-FFF2-40B4-BE49-F238E27FC236}">
                <a16:creationId xmlns:a16="http://schemas.microsoft.com/office/drawing/2014/main" id="{FB2F5AE2-CD99-9E44-865F-D56B4EE8256E}"/>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rgbClr val="65CBF9"/>
                </a:solidFill>
                <a:latin typeface="Arial" panose="020B0604020202020204" pitchFamily="34" charset="0"/>
                <a:cs typeface="Arial" panose="020B0604020202020204" pitchFamily="34" charset="0"/>
              </a:defRPr>
            </a:lvl1pPr>
          </a:lstStyle>
          <a:p>
            <a:fld id="{FD1EBD71-4233-C14F-980D-3CAEF44976C6}" type="datetime1">
              <a:rPr lang="en-US" smtClean="0"/>
              <a:pPr/>
              <a:t>5/28/20</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65CBF9"/>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65CBF9"/>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3846337751"/>
      </p:ext>
    </p:extLst>
  </p:cSld>
  <p:clrMap bg1="lt1" tx1="dk1" bg2="lt2" tx2="dk2" accent1="accent1" accent2="accent2" accent3="accent3" accent4="accent4" accent5="accent5" accent6="accent6" hlink="hlink" folHlink="folHlink"/>
  <p:sldLayoutIdLst>
    <p:sldLayoutId id="214748369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rgbClr val="65CBF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17955"/>
          <a:stretch/>
        </p:blipFill>
        <p:spPr>
          <a:xfrm>
            <a:off x="36702" y="0"/>
            <a:ext cx="5626650" cy="6858000"/>
          </a:xfrm>
          <a:prstGeom prst="rect">
            <a:avLst/>
          </a:prstGeom>
        </p:spPr>
      </p:pic>
      <p:sp>
        <p:nvSpPr>
          <p:cNvPr id="11" name="Freeform 9">
            <a:extLst>
              <a:ext uri="{FF2B5EF4-FFF2-40B4-BE49-F238E27FC236}">
                <a16:creationId xmlns:a16="http://schemas.microsoft.com/office/drawing/2014/main" id="{9844E079-3EBA-6146-BEF0-59FA495549B2}"/>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10">
            <a:extLst>
              <a:ext uri="{FF2B5EF4-FFF2-40B4-BE49-F238E27FC236}">
                <a16:creationId xmlns:a16="http://schemas.microsoft.com/office/drawing/2014/main" id="{FB2F5AE2-CD99-9E44-865F-D56B4EE8256E}"/>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rgbClr val="65CBF9"/>
                </a:solidFill>
                <a:latin typeface="Arial" panose="020B0604020202020204" pitchFamily="34" charset="0"/>
                <a:cs typeface="Arial" panose="020B0604020202020204" pitchFamily="34" charset="0"/>
              </a:defRPr>
            </a:lvl1pPr>
          </a:lstStyle>
          <a:p>
            <a:fld id="{FD1EBD71-4233-C14F-980D-3CAEF44976C6}" type="datetime1">
              <a:rPr lang="en-US" smtClean="0"/>
              <a:pPr/>
              <a:t>5/28/20</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65CBF9"/>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65CBF9"/>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376973399"/>
      </p:ext>
    </p:extLst>
  </p:cSld>
  <p:clrMap bg1="lt1" tx1="dk1" bg2="lt2" tx2="dk2" accent1="accent1" accent2="accent2" accent3="accent3" accent4="accent4" accent5="accent5" accent6="accent6" hlink="hlink" folHlink="folHlink"/>
  <p:sldLayoutIdLst>
    <p:sldLayoutId id="214748369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rgbClr val="65CBF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8">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5/28/20</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258744379"/>
      </p:ext>
    </p:extLst>
  </p:cSld>
  <p:clrMap bg1="lt1" tx1="dk1" bg2="lt2" tx2="dk2" accent1="accent1" accent2="accent2" accent3="accent3" accent4="accent4" accent5="accent5" accent6="accent6" hlink="hlink" folHlink="folHlink"/>
  <p:sldLayoutIdLst>
    <p:sldLayoutId id="2147483699" r:id="rId1"/>
    <p:sldLayoutId id="2147483710" r:id="rId2"/>
    <p:sldLayoutId id="2147483711" r:id="rId3"/>
    <p:sldLayoutId id="2147483712" r:id="rId4"/>
    <p:sldLayoutId id="2147483713" r:id="rId5"/>
    <p:sldLayoutId id="214748371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3" Type="http://schemas.openxmlformats.org/officeDocument/2006/relationships/image" Target="../media/image40.png"/><Relationship Id="rId18" Type="http://schemas.openxmlformats.org/officeDocument/2006/relationships/image" Target="../media/image45.png"/><Relationship Id="rId26" Type="http://schemas.microsoft.com/office/2007/relationships/hdphoto" Target="../media/hdphoto1.wdp"/><Relationship Id="rId3" Type="http://schemas.openxmlformats.org/officeDocument/2006/relationships/image" Target="../media/image30.png"/><Relationship Id="rId21" Type="http://schemas.openxmlformats.org/officeDocument/2006/relationships/image" Target="../media/image48.png"/><Relationship Id="rId34" Type="http://schemas.openxmlformats.org/officeDocument/2006/relationships/image" Target="../media/image59.jpeg"/><Relationship Id="rId7" Type="http://schemas.openxmlformats.org/officeDocument/2006/relationships/image" Target="../media/image34.png"/><Relationship Id="rId12" Type="http://schemas.openxmlformats.org/officeDocument/2006/relationships/image" Target="../media/image39.jpeg"/><Relationship Id="rId17" Type="http://schemas.openxmlformats.org/officeDocument/2006/relationships/image" Target="../media/image44.png"/><Relationship Id="rId25" Type="http://schemas.openxmlformats.org/officeDocument/2006/relationships/image" Target="../media/image52.png"/><Relationship Id="rId33" Type="http://schemas.openxmlformats.org/officeDocument/2006/relationships/image" Target="../media/image58.png"/><Relationship Id="rId2" Type="http://schemas.openxmlformats.org/officeDocument/2006/relationships/notesSlide" Target="../notesSlides/notesSlide3.xml"/><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4.png"/><Relationship Id="rId1" Type="http://schemas.openxmlformats.org/officeDocument/2006/relationships/slideLayout" Target="../slideLayouts/slideLayout29.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32" Type="http://schemas.openxmlformats.org/officeDocument/2006/relationships/image" Target="../media/image57.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28" Type="http://schemas.microsoft.com/office/2007/relationships/hdphoto" Target="../media/hdphoto2.wdp"/><Relationship Id="rId10" Type="http://schemas.openxmlformats.org/officeDocument/2006/relationships/image" Target="../media/image37.png"/><Relationship Id="rId19" Type="http://schemas.openxmlformats.org/officeDocument/2006/relationships/image" Target="../media/image46.jpeg"/><Relationship Id="rId31" Type="http://schemas.openxmlformats.org/officeDocument/2006/relationships/image" Target="../media/image56.jpe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3.png"/><Relationship Id="rId30" Type="http://schemas.openxmlformats.org/officeDocument/2006/relationships/image" Target="../media/image55.png"/><Relationship Id="rId8"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xml"/><Relationship Id="rId1" Type="http://schemas.openxmlformats.org/officeDocument/2006/relationships/slideLayout" Target="../slideLayouts/slideLayout36.xml"/><Relationship Id="rId5" Type="http://schemas.openxmlformats.org/officeDocument/2006/relationships/image" Target="../media/image67.tiff"/><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hyperlink" Target="http://nspires.nasaprs.com/" TargetMode="External"/><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hyperlink" Target="http://ioccg.org/" TargetMode="Externa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srgbClr val="00BEE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BEEF"/>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2B534DC6-BF87-0A4F-B0E5-902C3CE75D82}"/>
              </a:ext>
            </a:extLst>
          </p:cNvPr>
          <p:cNvSpPr/>
          <p:nvPr/>
        </p:nvSpPr>
        <p:spPr>
          <a:xfrm>
            <a:off x="4791613" y="1511149"/>
            <a:ext cx="7504369" cy="1077218"/>
          </a:xfrm>
          <a:prstGeom prst="rect">
            <a:avLst/>
          </a:prstGeom>
        </p:spPr>
        <p:txBody>
          <a:bodyPr wrap="square">
            <a:spAutoFit/>
          </a:bodyPr>
          <a:lstStyle/>
          <a:p>
            <a:pPr>
              <a:spcBef>
                <a:spcPct val="20000"/>
              </a:spcBef>
              <a:buSzPct val="100000"/>
            </a:pPr>
            <a:r>
              <a:rPr lang="en-US" altLang="x-none" sz="3200" b="1" dirty="0">
                <a:solidFill>
                  <a:schemeClr val="bg1"/>
                </a:solidFill>
                <a:latin typeface="Arial" panose="020B0604020202020204" pitchFamily="34" charset="0"/>
                <a:cs typeface="Arial" panose="020B0604020202020204" pitchFamily="34" charset="0"/>
              </a:rPr>
              <a:t>State of the Program: NASA Ocean Biology &amp; Biogeochemistry</a:t>
            </a:r>
          </a:p>
        </p:txBody>
      </p:sp>
      <p:sp>
        <p:nvSpPr>
          <p:cNvPr id="6" name="Text Box 4">
            <a:extLst>
              <a:ext uri="{FF2B5EF4-FFF2-40B4-BE49-F238E27FC236}">
                <a16:creationId xmlns:a16="http://schemas.microsoft.com/office/drawing/2014/main" id="{60BC928F-07FF-3841-B967-8A4327A06088}"/>
              </a:ext>
            </a:extLst>
          </p:cNvPr>
          <p:cNvSpPr txBox="1">
            <a:spLocks noChangeArrowheads="1"/>
          </p:cNvSpPr>
          <p:nvPr/>
        </p:nvSpPr>
        <p:spPr bwMode="auto">
          <a:xfrm>
            <a:off x="3753916" y="5346851"/>
            <a:ext cx="81264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charset="0"/>
                <a:ea typeface="ヒラギノ角ゴ Pro W3" charset="-128"/>
              </a:defRPr>
            </a:lvl1pPr>
            <a:lvl2pPr marL="742950" indent="-285750">
              <a:defRPr sz="5400">
                <a:solidFill>
                  <a:schemeClr val="tx1"/>
                </a:solidFill>
                <a:latin typeface="Arial" charset="0"/>
                <a:ea typeface="ヒラギノ角ゴ Pro W3" charset="-128"/>
              </a:defRPr>
            </a:lvl2pPr>
            <a:lvl3pPr marL="1143000" indent="-228600">
              <a:defRPr sz="5400">
                <a:solidFill>
                  <a:schemeClr val="tx1"/>
                </a:solidFill>
                <a:latin typeface="Arial" charset="0"/>
                <a:ea typeface="ヒラギノ角ゴ Pro W3" charset="-128"/>
              </a:defRPr>
            </a:lvl3pPr>
            <a:lvl4pPr marL="1600200" indent="-228600">
              <a:defRPr sz="5400">
                <a:solidFill>
                  <a:schemeClr val="tx1"/>
                </a:solidFill>
                <a:latin typeface="Arial" charset="0"/>
                <a:ea typeface="ヒラギノ角ゴ Pro W3" charset="-128"/>
              </a:defRPr>
            </a:lvl4pPr>
            <a:lvl5pPr marL="2057400" indent="-228600">
              <a:defRPr sz="5400">
                <a:solidFill>
                  <a:schemeClr val="tx1"/>
                </a:solidFill>
                <a:latin typeface="Arial" charset="0"/>
                <a:ea typeface="ヒラギノ角ゴ Pro W3" charset="-128"/>
              </a:defRPr>
            </a:lvl5pPr>
            <a:lvl6pPr marL="2514600" indent="-228600" eaLnBrk="0" fontAlgn="base" hangingPunct="0">
              <a:spcBef>
                <a:spcPct val="0"/>
              </a:spcBef>
              <a:spcAft>
                <a:spcPct val="0"/>
              </a:spcAft>
              <a:defRPr sz="5400">
                <a:solidFill>
                  <a:schemeClr val="tx1"/>
                </a:solidFill>
                <a:latin typeface="Arial" charset="0"/>
                <a:ea typeface="ヒラギノ角ゴ Pro W3" charset="-128"/>
              </a:defRPr>
            </a:lvl6pPr>
            <a:lvl7pPr marL="2971800" indent="-228600" eaLnBrk="0" fontAlgn="base" hangingPunct="0">
              <a:spcBef>
                <a:spcPct val="0"/>
              </a:spcBef>
              <a:spcAft>
                <a:spcPct val="0"/>
              </a:spcAft>
              <a:defRPr sz="5400">
                <a:solidFill>
                  <a:schemeClr val="tx1"/>
                </a:solidFill>
                <a:latin typeface="Arial" charset="0"/>
                <a:ea typeface="ヒラギノ角ゴ Pro W3" charset="-128"/>
              </a:defRPr>
            </a:lvl7pPr>
            <a:lvl8pPr marL="3429000" indent="-228600" eaLnBrk="0" fontAlgn="base" hangingPunct="0">
              <a:spcBef>
                <a:spcPct val="0"/>
              </a:spcBef>
              <a:spcAft>
                <a:spcPct val="0"/>
              </a:spcAft>
              <a:defRPr sz="5400">
                <a:solidFill>
                  <a:schemeClr val="tx1"/>
                </a:solidFill>
                <a:latin typeface="Arial" charset="0"/>
                <a:ea typeface="ヒラギノ角ゴ Pro W3" charset="-128"/>
              </a:defRPr>
            </a:lvl8pPr>
            <a:lvl9pPr marL="3886200" indent="-228600" eaLnBrk="0" fontAlgn="base" hangingPunct="0">
              <a:spcBef>
                <a:spcPct val="0"/>
              </a:spcBef>
              <a:spcAft>
                <a:spcPct val="0"/>
              </a:spcAft>
              <a:defRPr sz="5400">
                <a:solidFill>
                  <a:schemeClr val="tx1"/>
                </a:solidFill>
                <a:latin typeface="Arial" charset="0"/>
                <a:ea typeface="ヒラギノ角ゴ Pro W3" charset="-128"/>
              </a:defRPr>
            </a:lvl9pPr>
          </a:lstStyle>
          <a:p>
            <a:pPr algn="ctr"/>
            <a:r>
              <a:rPr lang="en-US" altLang="x-none" sz="2000" b="1" dirty="0">
                <a:solidFill>
                  <a:schemeClr val="bg1"/>
                </a:solidFill>
                <a:latin typeface="Arial" panose="020B0604020202020204" pitchFamily="34" charset="0"/>
                <a:cs typeface="Arial" panose="020B0604020202020204" pitchFamily="34" charset="0"/>
              </a:rPr>
              <a:t>Laura </a:t>
            </a:r>
            <a:r>
              <a:rPr lang="en-US" altLang="x-none" sz="2000" b="1" dirty="0" err="1">
                <a:solidFill>
                  <a:schemeClr val="bg1"/>
                </a:solidFill>
                <a:latin typeface="Arial" panose="020B0604020202020204" pitchFamily="34" charset="0"/>
                <a:cs typeface="Arial" panose="020B0604020202020204" pitchFamily="34" charset="0"/>
              </a:rPr>
              <a:t>Lorenzoni</a:t>
            </a:r>
            <a:r>
              <a:rPr lang="en-US" altLang="x-none" sz="2000" b="1" dirty="0">
                <a:solidFill>
                  <a:schemeClr val="bg1"/>
                </a:solidFill>
                <a:latin typeface="Arial" panose="020B0604020202020204" pitchFamily="34" charset="0"/>
                <a:cs typeface="Arial" panose="020B0604020202020204" pitchFamily="34" charset="0"/>
              </a:rPr>
              <a:t> and Paula </a:t>
            </a:r>
            <a:r>
              <a:rPr lang="en-US" altLang="x-none" sz="2000" b="1" dirty="0" err="1">
                <a:solidFill>
                  <a:schemeClr val="bg1"/>
                </a:solidFill>
                <a:latin typeface="Arial" panose="020B0604020202020204" pitchFamily="34" charset="0"/>
                <a:cs typeface="Arial" panose="020B0604020202020204" pitchFamily="34" charset="0"/>
              </a:rPr>
              <a:t>Bontempi</a:t>
            </a:r>
            <a:endParaRPr lang="en-US" altLang="x-none" sz="2000" b="1" dirty="0">
              <a:solidFill>
                <a:schemeClr val="bg1"/>
              </a:solidFill>
              <a:latin typeface="Arial" panose="020B0604020202020204" pitchFamily="34" charset="0"/>
              <a:cs typeface="Arial" panose="020B0604020202020204" pitchFamily="34" charset="0"/>
            </a:endParaRPr>
          </a:p>
          <a:p>
            <a:pPr algn="ctr"/>
            <a:r>
              <a:rPr lang="en-US" altLang="x-none" sz="2000" b="1" dirty="0">
                <a:solidFill>
                  <a:schemeClr val="bg1"/>
                </a:solidFill>
                <a:latin typeface="Arial" panose="020B0604020202020204" pitchFamily="34" charset="0"/>
                <a:cs typeface="Arial" panose="020B0604020202020204" pitchFamily="34" charset="0"/>
              </a:rPr>
              <a:t>NASA Headquarters</a:t>
            </a:r>
          </a:p>
          <a:p>
            <a:pPr algn="ctr"/>
            <a:r>
              <a:rPr lang="en-US" altLang="x-none" sz="2000" b="1" dirty="0">
                <a:solidFill>
                  <a:schemeClr val="bg1"/>
                </a:solidFill>
                <a:latin typeface="Arial" panose="020B0604020202020204" pitchFamily="34" charset="0"/>
                <a:cs typeface="Arial" panose="020B0604020202020204" pitchFamily="34" charset="0"/>
              </a:rPr>
              <a:t>Virtual OCRT Meeting, May 26 and 28, 2020</a:t>
            </a:r>
          </a:p>
        </p:txBody>
      </p:sp>
    </p:spTree>
    <p:extLst>
      <p:ext uri="{BB962C8B-B14F-4D97-AF65-F5344CB8AC3E}">
        <p14:creationId xmlns:p14="http://schemas.microsoft.com/office/powerpoint/2010/main" val="315676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3" name="Straight Connector 352"/>
          <p:cNvCxnSpPr/>
          <p:nvPr/>
        </p:nvCxnSpPr>
        <p:spPr>
          <a:xfrm flipH="1">
            <a:off x="10966563" y="3197081"/>
            <a:ext cx="1" cy="633378"/>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a:off x="10236798" y="3791687"/>
            <a:ext cx="1" cy="709171"/>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2138998" y="3678998"/>
            <a:ext cx="7509" cy="2260936"/>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4992775" y="3015493"/>
            <a:ext cx="2188" cy="760083"/>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flipH="1">
            <a:off x="9157079" y="3676184"/>
            <a:ext cx="3516" cy="491908"/>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a:off x="8179111" y="3867611"/>
            <a:ext cx="5243" cy="1430031"/>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flipH="1">
            <a:off x="753918" y="1849555"/>
            <a:ext cx="4975" cy="1932465"/>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1515659" y="2325354"/>
            <a:ext cx="10576" cy="1550510"/>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a:off x="1296714" y="3669396"/>
            <a:ext cx="0" cy="708832"/>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8734955" y="3182158"/>
            <a:ext cx="3228" cy="694034"/>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a:endCxn id="221" idx="1"/>
          </p:cNvCxnSpPr>
          <p:nvPr/>
        </p:nvCxnSpPr>
        <p:spPr>
          <a:xfrm flipH="1">
            <a:off x="11454132" y="3920350"/>
            <a:ext cx="14406" cy="534148"/>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172688" y="3696023"/>
            <a:ext cx="9235" cy="653533"/>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180745" y="3733616"/>
            <a:ext cx="21586" cy="2001014"/>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sp>
        <p:nvSpPr>
          <p:cNvPr id="224" name="TextBox 223"/>
          <p:cNvSpPr txBox="1"/>
          <p:nvPr/>
        </p:nvSpPr>
        <p:spPr>
          <a:xfrm>
            <a:off x="-1580" y="83712"/>
            <a:ext cx="12149703" cy="584775"/>
          </a:xfrm>
          <a:prstGeom prst="rect">
            <a:avLst/>
          </a:prstGeom>
          <a:noFill/>
        </p:spPr>
        <p:txBody>
          <a:bodyPr wrap="square" rtlCol="0">
            <a:spAutoFit/>
          </a:bodyPr>
          <a:lstStyle/>
          <a:p>
            <a:pPr algn="ctr"/>
            <a:r>
              <a:rPr lang="en-US" sz="3200" dirty="0">
                <a:solidFill>
                  <a:srgbClr val="65CBF9"/>
                </a:solidFill>
                <a:latin typeface="Arial" panose="020B0604020202020204" pitchFamily="34" charset="0"/>
                <a:cs typeface="Arial" panose="020B0604020202020204" pitchFamily="34" charset="0"/>
              </a:rPr>
              <a:t>Timeline of Current and Future Earth Science Missions</a:t>
            </a:r>
          </a:p>
        </p:txBody>
      </p:sp>
      <p:grpSp>
        <p:nvGrpSpPr>
          <p:cNvPr id="156" name="Group 155"/>
          <p:cNvGrpSpPr/>
          <p:nvPr/>
        </p:nvGrpSpPr>
        <p:grpSpPr>
          <a:xfrm>
            <a:off x="125254" y="830568"/>
            <a:ext cx="1197412" cy="1064212"/>
            <a:chOff x="125254" y="830568"/>
            <a:chExt cx="1197412" cy="1064212"/>
          </a:xfrm>
        </p:grpSpPr>
        <p:sp>
          <p:nvSpPr>
            <p:cNvPr id="227" name="Rectangle 226"/>
            <p:cNvSpPr/>
            <p:nvPr/>
          </p:nvSpPr>
          <p:spPr>
            <a:xfrm>
              <a:off x="208221" y="1055541"/>
              <a:ext cx="1067074" cy="839239"/>
            </a:xfrm>
            <a:prstGeom prst="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043" y="1200823"/>
              <a:ext cx="712986" cy="365760"/>
            </a:xfrm>
            <a:prstGeom prst="rect">
              <a:avLst/>
            </a:prstGeom>
          </p:spPr>
        </p:pic>
        <p:sp>
          <p:nvSpPr>
            <p:cNvPr id="31" name="TextBox 30"/>
            <p:cNvSpPr txBox="1"/>
            <p:nvPr/>
          </p:nvSpPr>
          <p:spPr>
            <a:xfrm>
              <a:off x="776128" y="1454532"/>
              <a:ext cx="546538"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Aqua</a:t>
              </a:r>
            </a:p>
          </p:txBody>
        </p:sp>
        <p:sp>
          <p:nvSpPr>
            <p:cNvPr id="230" name="TextBox 229"/>
            <p:cNvSpPr txBox="1"/>
            <p:nvPr/>
          </p:nvSpPr>
          <p:spPr>
            <a:xfrm>
              <a:off x="125254" y="830568"/>
              <a:ext cx="643330" cy="307777"/>
            </a:xfrm>
            <a:prstGeom prst="rect">
              <a:avLst/>
            </a:prstGeom>
            <a:noFill/>
          </p:spPr>
          <p:txBody>
            <a:bodyPr wrap="square" rtlCol="0">
              <a:spAutoFit/>
            </a:bodyPr>
            <a:lstStyle/>
            <a:p>
              <a:r>
                <a:rPr lang="en-US" sz="1400" b="1" dirty="0">
                  <a:solidFill>
                    <a:srgbClr val="65CBF9"/>
                  </a:solidFill>
                  <a:latin typeface="Arial" panose="020B0604020202020204" pitchFamily="34" charset="0"/>
                  <a:cs typeface="Arial" panose="020B0604020202020204" pitchFamily="34" charset="0"/>
                </a:rPr>
                <a:t>2002</a:t>
              </a:r>
            </a:p>
          </p:txBody>
        </p:sp>
      </p:grpSp>
      <p:sp>
        <p:nvSpPr>
          <p:cNvPr id="237" name="Rectangle 236"/>
          <p:cNvSpPr/>
          <p:nvPr/>
        </p:nvSpPr>
        <p:spPr>
          <a:xfrm>
            <a:off x="677785" y="4262044"/>
            <a:ext cx="1325356" cy="525439"/>
          </a:xfrm>
          <a:prstGeom prst="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185" y="4353732"/>
            <a:ext cx="845449" cy="336370"/>
          </a:xfrm>
          <a:prstGeom prst="rect">
            <a:avLst/>
          </a:prstGeom>
        </p:spPr>
      </p:pic>
      <p:sp>
        <p:nvSpPr>
          <p:cNvPr id="49" name="TextBox 48"/>
          <p:cNvSpPr txBox="1"/>
          <p:nvPr/>
        </p:nvSpPr>
        <p:spPr>
          <a:xfrm>
            <a:off x="1488447" y="4287808"/>
            <a:ext cx="491064" cy="264997"/>
          </a:xfrm>
          <a:prstGeom prst="rect">
            <a:avLst/>
          </a:prstGeom>
          <a:noFill/>
          <a:ln>
            <a:noFill/>
          </a:ln>
        </p:spPr>
        <p:txBody>
          <a:bodyPr wrap="square" rtlCol="0">
            <a:spAutoFit/>
          </a:bodyPr>
          <a:lstStyle/>
          <a:p>
            <a:r>
              <a:rPr lang="en-US" sz="1000" b="1" dirty="0">
                <a:latin typeface="Arial" panose="020B0604020202020204" pitchFamily="34" charset="0"/>
                <a:cs typeface="Arial" panose="020B0604020202020204" pitchFamily="34" charset="0"/>
              </a:rPr>
              <a:t>Aura</a:t>
            </a:r>
          </a:p>
        </p:txBody>
      </p:sp>
      <p:sp>
        <p:nvSpPr>
          <p:cNvPr id="239" name="TextBox 238"/>
          <p:cNvSpPr txBox="1"/>
          <p:nvPr/>
        </p:nvSpPr>
        <p:spPr>
          <a:xfrm>
            <a:off x="603986" y="4029782"/>
            <a:ext cx="643330" cy="307777"/>
          </a:xfrm>
          <a:prstGeom prst="rect">
            <a:avLst/>
          </a:prstGeom>
          <a:noFill/>
        </p:spPr>
        <p:txBody>
          <a:bodyPr wrap="square" rtlCol="0">
            <a:spAutoFit/>
          </a:bodyPr>
          <a:lstStyle/>
          <a:p>
            <a:r>
              <a:rPr lang="en-US" sz="1400" b="1" dirty="0">
                <a:solidFill>
                  <a:srgbClr val="65CBF9"/>
                </a:solidFill>
                <a:latin typeface="Arial" panose="020B0604020202020204" pitchFamily="34" charset="0"/>
                <a:cs typeface="Arial" panose="020B0604020202020204" pitchFamily="34" charset="0"/>
              </a:rPr>
              <a:t>2004</a:t>
            </a:r>
          </a:p>
        </p:txBody>
      </p:sp>
      <p:sp>
        <p:nvSpPr>
          <p:cNvPr id="244" name="Rectangle 243"/>
          <p:cNvSpPr/>
          <p:nvPr/>
        </p:nvSpPr>
        <p:spPr>
          <a:xfrm>
            <a:off x="1371587" y="5868149"/>
            <a:ext cx="1533526" cy="634786"/>
          </a:xfrm>
          <a:prstGeom prst="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9507" y="5923128"/>
            <a:ext cx="557317" cy="422409"/>
          </a:xfrm>
          <a:prstGeom prst="rect">
            <a:avLst/>
          </a:prstGeom>
        </p:spPr>
      </p:pic>
      <p:sp>
        <p:nvSpPr>
          <p:cNvPr id="77" name="TextBox 76"/>
          <p:cNvSpPr txBox="1"/>
          <p:nvPr/>
        </p:nvSpPr>
        <p:spPr>
          <a:xfrm>
            <a:off x="1971680" y="5937151"/>
            <a:ext cx="986479"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Suomi-NPP</a:t>
            </a:r>
          </a:p>
        </p:txBody>
      </p:sp>
      <p:sp>
        <p:nvSpPr>
          <p:cNvPr id="246" name="TextBox 245"/>
          <p:cNvSpPr txBox="1"/>
          <p:nvPr/>
        </p:nvSpPr>
        <p:spPr>
          <a:xfrm>
            <a:off x="1317325" y="5624814"/>
            <a:ext cx="643330" cy="307777"/>
          </a:xfrm>
          <a:prstGeom prst="rect">
            <a:avLst/>
          </a:prstGeom>
          <a:noFill/>
        </p:spPr>
        <p:txBody>
          <a:bodyPr wrap="square" rtlCol="0">
            <a:spAutoFit/>
          </a:bodyPr>
          <a:lstStyle/>
          <a:p>
            <a:r>
              <a:rPr lang="en-US" sz="1400" b="1" dirty="0">
                <a:solidFill>
                  <a:srgbClr val="65CBF9"/>
                </a:solidFill>
                <a:latin typeface="Arial" panose="020B0604020202020204" pitchFamily="34" charset="0"/>
                <a:cs typeface="Arial" panose="020B0604020202020204" pitchFamily="34" charset="0"/>
              </a:rPr>
              <a:t>2011</a:t>
            </a:r>
          </a:p>
        </p:txBody>
      </p:sp>
      <p:sp>
        <p:nvSpPr>
          <p:cNvPr id="262" name="Rectangle 261"/>
          <p:cNvSpPr/>
          <p:nvPr/>
        </p:nvSpPr>
        <p:spPr>
          <a:xfrm>
            <a:off x="4456205" y="1172358"/>
            <a:ext cx="1041637" cy="1939129"/>
          </a:xfrm>
          <a:prstGeom prst="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5" name="Picture 1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6279" y="2014734"/>
            <a:ext cx="699350" cy="347459"/>
          </a:xfrm>
          <a:prstGeom prst="rect">
            <a:avLst/>
          </a:prstGeom>
        </p:spPr>
      </p:pic>
      <p:sp>
        <p:nvSpPr>
          <p:cNvPr id="126" name="TextBox 125"/>
          <p:cNvSpPr txBox="1"/>
          <p:nvPr/>
        </p:nvSpPr>
        <p:spPr>
          <a:xfrm>
            <a:off x="5009031" y="2161825"/>
            <a:ext cx="386902"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ISS</a:t>
            </a:r>
          </a:p>
        </p:txBody>
      </p:sp>
      <p:sp>
        <p:nvSpPr>
          <p:cNvPr id="127" name="TextBox 126"/>
          <p:cNvSpPr txBox="1"/>
          <p:nvPr/>
        </p:nvSpPr>
        <p:spPr>
          <a:xfrm>
            <a:off x="4499087" y="2376559"/>
            <a:ext cx="701503"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SAGE III</a:t>
            </a:r>
          </a:p>
        </p:txBody>
      </p:sp>
      <p:sp>
        <p:nvSpPr>
          <p:cNvPr id="128" name="TextBox 127"/>
          <p:cNvSpPr txBox="1"/>
          <p:nvPr/>
        </p:nvSpPr>
        <p:spPr>
          <a:xfrm>
            <a:off x="4774220" y="2834594"/>
            <a:ext cx="386902"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LIS</a:t>
            </a:r>
          </a:p>
        </p:txBody>
      </p:sp>
      <p:sp>
        <p:nvSpPr>
          <p:cNvPr id="129" name="TextBox 128"/>
          <p:cNvSpPr txBox="1"/>
          <p:nvPr/>
        </p:nvSpPr>
        <p:spPr>
          <a:xfrm>
            <a:off x="4612488" y="2614166"/>
            <a:ext cx="626124"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TSIS-1</a:t>
            </a:r>
          </a:p>
        </p:txBody>
      </p:sp>
      <p:sp>
        <p:nvSpPr>
          <p:cNvPr id="264" name="TextBox 263"/>
          <p:cNvSpPr txBox="1"/>
          <p:nvPr/>
        </p:nvSpPr>
        <p:spPr>
          <a:xfrm>
            <a:off x="4374283" y="950515"/>
            <a:ext cx="707874" cy="307777"/>
          </a:xfrm>
          <a:prstGeom prst="rect">
            <a:avLst/>
          </a:prstGeom>
          <a:noFill/>
        </p:spPr>
        <p:txBody>
          <a:bodyPr wrap="square" rtlCol="0">
            <a:spAutoFit/>
          </a:bodyPr>
          <a:lstStyle/>
          <a:p>
            <a:r>
              <a:rPr lang="en-US" sz="1400" b="1" dirty="0">
                <a:solidFill>
                  <a:srgbClr val="65CBF9"/>
                </a:solidFill>
                <a:latin typeface="Arial" panose="020B0604020202020204" pitchFamily="34" charset="0"/>
                <a:cs typeface="Arial" panose="020B0604020202020204" pitchFamily="34" charset="0"/>
              </a:rPr>
              <a:t>2017</a:t>
            </a:r>
          </a:p>
        </p:txBody>
      </p:sp>
      <p:sp>
        <p:nvSpPr>
          <p:cNvPr id="241" name="Rectangle 240"/>
          <p:cNvSpPr/>
          <p:nvPr/>
        </p:nvSpPr>
        <p:spPr>
          <a:xfrm>
            <a:off x="10658344" y="4174118"/>
            <a:ext cx="1434062" cy="686153"/>
          </a:xfrm>
          <a:prstGeom prst="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0" name="Picture 2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14233" y="4285281"/>
            <a:ext cx="827422" cy="280683"/>
          </a:xfrm>
          <a:prstGeom prst="rect">
            <a:avLst/>
          </a:prstGeom>
        </p:spPr>
      </p:pic>
      <p:sp>
        <p:nvSpPr>
          <p:cNvPr id="221" name="TextBox 220"/>
          <p:cNvSpPr txBox="1"/>
          <p:nvPr/>
        </p:nvSpPr>
        <p:spPr>
          <a:xfrm>
            <a:off x="11454132" y="4327442"/>
            <a:ext cx="669510" cy="254112"/>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JPSS-4</a:t>
            </a:r>
          </a:p>
        </p:txBody>
      </p:sp>
      <p:sp>
        <p:nvSpPr>
          <p:cNvPr id="245" name="TextBox 244"/>
          <p:cNvSpPr txBox="1"/>
          <p:nvPr/>
        </p:nvSpPr>
        <p:spPr>
          <a:xfrm>
            <a:off x="10604437" y="3940296"/>
            <a:ext cx="728629" cy="307777"/>
          </a:xfrm>
          <a:prstGeom prst="rect">
            <a:avLst/>
          </a:prstGeom>
          <a:noFill/>
        </p:spPr>
        <p:txBody>
          <a:bodyPr wrap="square" rtlCol="0">
            <a:spAutoFit/>
          </a:bodyPr>
          <a:lstStyle/>
          <a:p>
            <a:r>
              <a:rPr lang="en-US" sz="1400" b="1" dirty="0">
                <a:solidFill>
                  <a:srgbClr val="65CBF9"/>
                </a:solidFill>
                <a:latin typeface="Arial" panose="020B0604020202020204" pitchFamily="34" charset="0"/>
                <a:cs typeface="Arial" panose="020B0604020202020204" pitchFamily="34" charset="0"/>
              </a:rPr>
              <a:t>2031</a:t>
            </a:r>
          </a:p>
        </p:txBody>
      </p:sp>
      <p:cxnSp>
        <p:nvCxnSpPr>
          <p:cNvPr id="256" name="Straight Connector 255"/>
          <p:cNvCxnSpPr/>
          <p:nvPr/>
        </p:nvCxnSpPr>
        <p:spPr>
          <a:xfrm flipH="1">
            <a:off x="9731591" y="2391046"/>
            <a:ext cx="1027" cy="1303799"/>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7527581" y="2982249"/>
            <a:ext cx="469" cy="688237"/>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6832803" y="3684591"/>
            <a:ext cx="4104" cy="690381"/>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a:off x="6200324" y="3234065"/>
            <a:ext cx="0" cy="635164"/>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flipH="1">
            <a:off x="5504183" y="3742257"/>
            <a:ext cx="5324" cy="588699"/>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2853034" y="3419835"/>
            <a:ext cx="0" cy="435157"/>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3710060" y="2462235"/>
            <a:ext cx="19796" cy="1357971"/>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flipH="1">
            <a:off x="567835" y="3692865"/>
            <a:ext cx="1479" cy="1389041"/>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grpSp>
        <p:nvGrpSpPr>
          <p:cNvPr id="74" name="Group 73"/>
          <p:cNvGrpSpPr/>
          <p:nvPr/>
        </p:nvGrpSpPr>
        <p:grpSpPr>
          <a:xfrm>
            <a:off x="3168680" y="737643"/>
            <a:ext cx="1151220" cy="1859531"/>
            <a:chOff x="3401837" y="735912"/>
            <a:chExt cx="1151220" cy="1859531"/>
          </a:xfrm>
        </p:grpSpPr>
        <p:sp>
          <p:nvSpPr>
            <p:cNvPr id="255" name="Rectangle 254"/>
            <p:cNvSpPr/>
            <p:nvPr/>
          </p:nvSpPr>
          <p:spPr>
            <a:xfrm>
              <a:off x="3485983" y="966541"/>
              <a:ext cx="1067074" cy="1628902"/>
            </a:xfrm>
            <a:prstGeom prst="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40114" y="1007260"/>
              <a:ext cx="533014" cy="436795"/>
            </a:xfrm>
            <a:prstGeom prst="rect">
              <a:avLst/>
            </a:prstGeom>
          </p:spPr>
        </p:pic>
        <p:pic>
          <p:nvPicPr>
            <p:cNvPr id="106" name="Picture 10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90589" y="1850474"/>
              <a:ext cx="495741" cy="744969"/>
            </a:xfrm>
            <a:prstGeom prst="rect">
              <a:avLst/>
            </a:prstGeom>
          </p:spPr>
        </p:pic>
        <p:sp>
          <p:nvSpPr>
            <p:cNvPr id="107" name="TextBox 106"/>
            <p:cNvSpPr txBox="1"/>
            <p:nvPr/>
          </p:nvSpPr>
          <p:spPr>
            <a:xfrm>
              <a:off x="3600337" y="1976668"/>
              <a:ext cx="577473"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SMAP</a:t>
              </a:r>
            </a:p>
          </p:txBody>
        </p:sp>
        <p:sp>
          <p:nvSpPr>
            <p:cNvPr id="257" name="TextBox 256"/>
            <p:cNvSpPr txBox="1"/>
            <p:nvPr/>
          </p:nvSpPr>
          <p:spPr>
            <a:xfrm>
              <a:off x="3401837" y="735912"/>
              <a:ext cx="707874" cy="307777"/>
            </a:xfrm>
            <a:prstGeom prst="rect">
              <a:avLst/>
            </a:prstGeom>
            <a:noFill/>
          </p:spPr>
          <p:txBody>
            <a:bodyPr wrap="square" rtlCol="0">
              <a:spAutoFit/>
            </a:bodyPr>
            <a:lstStyle/>
            <a:p>
              <a:r>
                <a:rPr lang="en-US" sz="1400" b="1" dirty="0">
                  <a:solidFill>
                    <a:srgbClr val="65CBF9"/>
                  </a:solidFill>
                  <a:latin typeface="Arial" panose="020B0604020202020204" pitchFamily="34" charset="0"/>
                  <a:cs typeface="Arial" panose="020B0604020202020204" pitchFamily="34" charset="0"/>
                </a:rPr>
                <a:t>2015</a:t>
              </a:r>
            </a:p>
          </p:txBody>
        </p:sp>
      </p:grpSp>
      <p:sp>
        <p:nvSpPr>
          <p:cNvPr id="102" name="TextBox 101"/>
          <p:cNvSpPr txBox="1"/>
          <p:nvPr/>
        </p:nvSpPr>
        <p:spPr>
          <a:xfrm>
            <a:off x="3237042" y="1268772"/>
            <a:ext cx="746343"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DSCOVR</a:t>
            </a:r>
          </a:p>
        </p:txBody>
      </p:sp>
      <p:sp>
        <p:nvSpPr>
          <p:cNvPr id="266" name="Rectangle 265"/>
          <p:cNvSpPr/>
          <p:nvPr/>
        </p:nvSpPr>
        <p:spPr>
          <a:xfrm>
            <a:off x="4918941" y="4339794"/>
            <a:ext cx="1179014" cy="2458095"/>
          </a:xfrm>
          <a:prstGeom prst="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0" name="Picture 1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29687" y="5273598"/>
            <a:ext cx="548325" cy="374814"/>
          </a:xfrm>
          <a:prstGeom prst="rect">
            <a:avLst/>
          </a:prstGeom>
        </p:spPr>
      </p:pic>
      <p:sp>
        <p:nvSpPr>
          <p:cNvPr id="121" name="TextBox 120"/>
          <p:cNvSpPr txBox="1"/>
          <p:nvPr/>
        </p:nvSpPr>
        <p:spPr>
          <a:xfrm>
            <a:off x="5298043" y="5324132"/>
            <a:ext cx="887730"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GRACE-FO</a:t>
            </a:r>
          </a:p>
        </p:txBody>
      </p:sp>
      <p:pic>
        <p:nvPicPr>
          <p:cNvPr id="134" name="Picture 1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28807" y="4509696"/>
            <a:ext cx="1009416" cy="308609"/>
          </a:xfrm>
          <a:prstGeom prst="rect">
            <a:avLst/>
          </a:prstGeom>
        </p:spPr>
      </p:pic>
      <p:sp>
        <p:nvSpPr>
          <p:cNvPr id="136" name="TextBox 135"/>
          <p:cNvSpPr txBox="1"/>
          <p:nvPr/>
        </p:nvSpPr>
        <p:spPr>
          <a:xfrm>
            <a:off x="5161621" y="4796456"/>
            <a:ext cx="760645"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ICESat-2</a:t>
            </a:r>
          </a:p>
        </p:txBody>
      </p:sp>
      <p:pic>
        <p:nvPicPr>
          <p:cNvPr id="139" name="Picture 1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4887" y="5832884"/>
            <a:ext cx="699350" cy="387205"/>
          </a:xfrm>
          <a:prstGeom prst="rect">
            <a:avLst/>
          </a:prstGeom>
        </p:spPr>
      </p:pic>
      <p:sp>
        <p:nvSpPr>
          <p:cNvPr id="140" name="TextBox 139"/>
          <p:cNvSpPr txBox="1"/>
          <p:nvPr/>
        </p:nvSpPr>
        <p:spPr>
          <a:xfrm>
            <a:off x="5456291" y="5978184"/>
            <a:ext cx="386902"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ISS</a:t>
            </a:r>
          </a:p>
        </p:txBody>
      </p:sp>
      <p:sp>
        <p:nvSpPr>
          <p:cNvPr id="141" name="TextBox 140"/>
          <p:cNvSpPr txBox="1"/>
          <p:nvPr/>
        </p:nvSpPr>
        <p:spPr>
          <a:xfrm>
            <a:off x="5042691" y="6265867"/>
            <a:ext cx="496522"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GEDI</a:t>
            </a:r>
          </a:p>
        </p:txBody>
      </p:sp>
      <p:sp>
        <p:nvSpPr>
          <p:cNvPr id="142" name="TextBox 141"/>
          <p:cNvSpPr txBox="1"/>
          <p:nvPr/>
        </p:nvSpPr>
        <p:spPr>
          <a:xfrm>
            <a:off x="4928940" y="6490442"/>
            <a:ext cx="996749" cy="24460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ECOSTRESS</a:t>
            </a:r>
          </a:p>
        </p:txBody>
      </p:sp>
      <p:sp>
        <p:nvSpPr>
          <p:cNvPr id="267" name="TextBox 266"/>
          <p:cNvSpPr txBox="1"/>
          <p:nvPr/>
        </p:nvSpPr>
        <p:spPr>
          <a:xfrm>
            <a:off x="4837720" y="4103542"/>
            <a:ext cx="707874" cy="307777"/>
          </a:xfrm>
          <a:prstGeom prst="rect">
            <a:avLst/>
          </a:prstGeom>
          <a:noFill/>
        </p:spPr>
        <p:txBody>
          <a:bodyPr wrap="square" rtlCol="0">
            <a:spAutoFit/>
          </a:bodyPr>
          <a:lstStyle/>
          <a:p>
            <a:r>
              <a:rPr lang="en-US" sz="1400" b="1" dirty="0">
                <a:solidFill>
                  <a:srgbClr val="65CBF9"/>
                </a:solidFill>
                <a:latin typeface="Arial" panose="020B0604020202020204" pitchFamily="34" charset="0"/>
                <a:cs typeface="Arial" panose="020B0604020202020204" pitchFamily="34" charset="0"/>
              </a:rPr>
              <a:t>2018</a:t>
            </a:r>
          </a:p>
        </p:txBody>
      </p:sp>
      <p:sp>
        <p:nvSpPr>
          <p:cNvPr id="263" name="Rectangle 262"/>
          <p:cNvSpPr/>
          <p:nvPr/>
        </p:nvSpPr>
        <p:spPr>
          <a:xfrm>
            <a:off x="9402123" y="2043027"/>
            <a:ext cx="1878724" cy="440320"/>
          </a:xfrm>
          <a:prstGeom prst="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5" name="Picture 194"/>
          <p:cNvPicPr>
            <a:picLocks noChangeAspect="1"/>
          </p:cNvPicPr>
          <p:nvPr/>
        </p:nvPicPr>
        <p:blipFill>
          <a:blip r:embed="rId1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9430331" y="2101976"/>
            <a:ext cx="704030" cy="365760"/>
          </a:xfrm>
          <a:prstGeom prst="rect">
            <a:avLst/>
          </a:prstGeom>
        </p:spPr>
      </p:pic>
      <p:sp>
        <p:nvSpPr>
          <p:cNvPr id="196" name="TextBox 195"/>
          <p:cNvSpPr txBox="1"/>
          <p:nvPr/>
        </p:nvSpPr>
        <p:spPr>
          <a:xfrm>
            <a:off x="10009392" y="2156422"/>
            <a:ext cx="917819"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Sentinel 6B</a:t>
            </a:r>
          </a:p>
        </p:txBody>
      </p:sp>
      <p:sp>
        <p:nvSpPr>
          <p:cNvPr id="265" name="TextBox 264"/>
          <p:cNvSpPr txBox="1"/>
          <p:nvPr/>
        </p:nvSpPr>
        <p:spPr>
          <a:xfrm>
            <a:off x="9321563" y="1803106"/>
            <a:ext cx="707874" cy="307777"/>
          </a:xfrm>
          <a:prstGeom prst="rect">
            <a:avLst/>
          </a:prstGeom>
          <a:noFill/>
        </p:spPr>
        <p:txBody>
          <a:bodyPr wrap="square" rtlCol="0">
            <a:spAutoFit/>
          </a:bodyPr>
          <a:lstStyle/>
          <a:p>
            <a:r>
              <a:rPr lang="en-US" sz="1400" b="1" dirty="0">
                <a:solidFill>
                  <a:srgbClr val="65CBF9"/>
                </a:solidFill>
                <a:latin typeface="Arial" panose="020B0604020202020204" pitchFamily="34" charset="0"/>
                <a:cs typeface="Arial" panose="020B0604020202020204" pitchFamily="34" charset="0"/>
              </a:rPr>
              <a:t>2025</a:t>
            </a:r>
          </a:p>
        </p:txBody>
      </p:sp>
      <p:sp>
        <p:nvSpPr>
          <p:cNvPr id="260" name="Rectangle 259"/>
          <p:cNvSpPr/>
          <p:nvPr/>
        </p:nvSpPr>
        <p:spPr>
          <a:xfrm>
            <a:off x="3603449" y="5622919"/>
            <a:ext cx="1148860" cy="933355"/>
          </a:xfrm>
          <a:prstGeom prst="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 name="Picture 1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55291" y="5752188"/>
            <a:ext cx="1002375" cy="306550"/>
          </a:xfrm>
          <a:prstGeom prst="rect">
            <a:avLst/>
          </a:prstGeom>
        </p:spPr>
      </p:pic>
      <p:sp>
        <p:nvSpPr>
          <p:cNvPr id="115" name="TextBox 114"/>
          <p:cNvSpPr txBox="1"/>
          <p:nvPr/>
        </p:nvSpPr>
        <p:spPr>
          <a:xfrm>
            <a:off x="3828920" y="6072438"/>
            <a:ext cx="760645"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CYGNSS</a:t>
            </a:r>
          </a:p>
        </p:txBody>
      </p:sp>
      <p:sp>
        <p:nvSpPr>
          <p:cNvPr id="261" name="TextBox 260"/>
          <p:cNvSpPr txBox="1"/>
          <p:nvPr/>
        </p:nvSpPr>
        <p:spPr>
          <a:xfrm>
            <a:off x="3527862" y="5391968"/>
            <a:ext cx="643330" cy="307777"/>
          </a:xfrm>
          <a:prstGeom prst="rect">
            <a:avLst/>
          </a:prstGeom>
          <a:noFill/>
        </p:spPr>
        <p:txBody>
          <a:bodyPr wrap="square" rtlCol="0">
            <a:spAutoFit/>
          </a:bodyPr>
          <a:lstStyle/>
          <a:p>
            <a:r>
              <a:rPr lang="en-US" sz="1400" b="1" dirty="0">
                <a:solidFill>
                  <a:srgbClr val="65CBF9"/>
                </a:solidFill>
                <a:latin typeface="Arial" panose="020B0604020202020204" pitchFamily="34" charset="0"/>
                <a:cs typeface="Arial" panose="020B0604020202020204" pitchFamily="34" charset="0"/>
              </a:rPr>
              <a:t>2016</a:t>
            </a:r>
          </a:p>
        </p:txBody>
      </p:sp>
      <p:sp>
        <p:nvSpPr>
          <p:cNvPr id="226" name="Rectangle 225"/>
          <p:cNvSpPr/>
          <p:nvPr/>
        </p:nvSpPr>
        <p:spPr>
          <a:xfrm>
            <a:off x="2421651" y="4238960"/>
            <a:ext cx="1561904" cy="1012278"/>
          </a:xfrm>
          <a:prstGeom prst="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58657" y="4660708"/>
            <a:ext cx="613565" cy="557729"/>
          </a:xfrm>
          <a:prstGeom prst="rect">
            <a:avLst/>
          </a:prstGeom>
        </p:spPr>
      </p:pic>
      <p:sp>
        <p:nvSpPr>
          <p:cNvPr id="90" name="TextBox 89"/>
          <p:cNvSpPr txBox="1"/>
          <p:nvPr/>
        </p:nvSpPr>
        <p:spPr>
          <a:xfrm>
            <a:off x="3039293" y="4778639"/>
            <a:ext cx="505037" cy="253566"/>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GPM</a:t>
            </a:r>
          </a:p>
        </p:txBody>
      </p:sp>
      <p:pic>
        <p:nvPicPr>
          <p:cNvPr id="91" name="Picture 9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65107" y="4300854"/>
            <a:ext cx="949204" cy="376672"/>
          </a:xfrm>
          <a:prstGeom prst="rect">
            <a:avLst/>
          </a:prstGeom>
        </p:spPr>
      </p:pic>
      <p:sp>
        <p:nvSpPr>
          <p:cNvPr id="92" name="TextBox 91"/>
          <p:cNvSpPr txBox="1"/>
          <p:nvPr/>
        </p:nvSpPr>
        <p:spPr>
          <a:xfrm>
            <a:off x="2941801" y="4481481"/>
            <a:ext cx="656732" cy="253566"/>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OCO-2</a:t>
            </a:r>
          </a:p>
        </p:txBody>
      </p:sp>
      <p:sp>
        <p:nvSpPr>
          <p:cNvPr id="259" name="TextBox 258"/>
          <p:cNvSpPr txBox="1"/>
          <p:nvPr/>
        </p:nvSpPr>
        <p:spPr>
          <a:xfrm>
            <a:off x="2369416" y="4005668"/>
            <a:ext cx="643330" cy="316959"/>
          </a:xfrm>
          <a:prstGeom prst="rect">
            <a:avLst/>
          </a:prstGeom>
          <a:noFill/>
        </p:spPr>
        <p:txBody>
          <a:bodyPr wrap="square" rtlCol="0">
            <a:spAutoFit/>
          </a:bodyPr>
          <a:lstStyle/>
          <a:p>
            <a:r>
              <a:rPr lang="en-US" sz="1400" b="1" dirty="0">
                <a:solidFill>
                  <a:srgbClr val="65CBF9"/>
                </a:solidFill>
                <a:latin typeface="Arial" panose="020B0604020202020204" pitchFamily="34" charset="0"/>
                <a:cs typeface="Arial" panose="020B0604020202020204" pitchFamily="34" charset="0"/>
              </a:rPr>
              <a:t>2014</a:t>
            </a:r>
          </a:p>
        </p:txBody>
      </p:sp>
      <p:grpSp>
        <p:nvGrpSpPr>
          <p:cNvPr id="62" name="Group 61"/>
          <p:cNvGrpSpPr/>
          <p:nvPr/>
        </p:nvGrpSpPr>
        <p:grpSpPr>
          <a:xfrm>
            <a:off x="6183670" y="646441"/>
            <a:ext cx="5519631" cy="1112412"/>
            <a:chOff x="6393036" y="962340"/>
            <a:chExt cx="5443599" cy="1112412"/>
          </a:xfrm>
        </p:grpSpPr>
        <p:sp>
          <p:nvSpPr>
            <p:cNvPr id="238" name="Rectangle 237"/>
            <p:cNvSpPr/>
            <p:nvPr/>
          </p:nvSpPr>
          <p:spPr>
            <a:xfrm>
              <a:off x="6779602" y="962340"/>
              <a:ext cx="5057033" cy="1112412"/>
            </a:xfrm>
            <a:prstGeom prst="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784846" y="1281862"/>
              <a:ext cx="2004452" cy="246221"/>
            </a:xfrm>
            <a:prstGeom prst="rect">
              <a:avLst/>
            </a:prstGeom>
            <a:noFill/>
          </p:spPr>
          <p:txBody>
            <a:bodyPr wrap="square" rtlCol="0">
              <a:spAutoFit/>
            </a:bodyPr>
            <a:lstStyle/>
            <a:p>
              <a:pPr algn="r"/>
              <a:r>
                <a:rPr lang="en-US" sz="1000" b="1" dirty="0">
                  <a:latin typeface="Arial" panose="020B0604020202020204" pitchFamily="34" charset="0"/>
                  <a:cs typeface="Arial" panose="020B0604020202020204" pitchFamily="34" charset="0"/>
                </a:rPr>
                <a:t>Atmospheric Composition</a:t>
              </a:r>
            </a:p>
          </p:txBody>
        </p:sp>
        <p:sp>
          <p:nvSpPr>
            <p:cNvPr id="5" name="TextBox 4"/>
            <p:cNvSpPr txBox="1"/>
            <p:nvPr/>
          </p:nvSpPr>
          <p:spPr>
            <a:xfrm>
              <a:off x="6542341" y="1515992"/>
              <a:ext cx="2263089" cy="246221"/>
            </a:xfrm>
            <a:prstGeom prst="rect">
              <a:avLst/>
            </a:prstGeom>
            <a:noFill/>
          </p:spPr>
          <p:txBody>
            <a:bodyPr wrap="square" rtlCol="0">
              <a:spAutoFit/>
            </a:bodyPr>
            <a:lstStyle/>
            <a:p>
              <a:pPr algn="r"/>
              <a:r>
                <a:rPr lang="en-US" sz="1000" b="1" dirty="0">
                  <a:latin typeface="Arial" panose="020B0604020202020204" pitchFamily="34" charset="0"/>
                  <a:cs typeface="Arial" panose="020B0604020202020204" pitchFamily="34" charset="0"/>
                </a:rPr>
                <a:t>Carbon Cycle and Ecosystems</a:t>
              </a:r>
            </a:p>
          </p:txBody>
        </p:sp>
        <p:sp>
          <p:nvSpPr>
            <p:cNvPr id="6" name="TextBox 5"/>
            <p:cNvSpPr txBox="1"/>
            <p:nvPr/>
          </p:nvSpPr>
          <p:spPr>
            <a:xfrm>
              <a:off x="6393036" y="1729137"/>
              <a:ext cx="2400078" cy="246221"/>
            </a:xfrm>
            <a:prstGeom prst="rect">
              <a:avLst/>
            </a:prstGeom>
            <a:noFill/>
          </p:spPr>
          <p:txBody>
            <a:bodyPr wrap="square" rtlCol="0">
              <a:spAutoFit/>
            </a:bodyPr>
            <a:lstStyle/>
            <a:p>
              <a:pPr algn="r"/>
              <a:r>
                <a:rPr lang="en-US" sz="1000" b="1" dirty="0">
                  <a:latin typeface="Arial" panose="020B0604020202020204" pitchFamily="34" charset="0"/>
                  <a:cs typeface="Arial" panose="020B0604020202020204" pitchFamily="34" charset="0"/>
                </a:rPr>
                <a:t>Climate Variability and Change</a:t>
              </a:r>
            </a:p>
          </p:txBody>
        </p:sp>
        <p:sp>
          <p:nvSpPr>
            <p:cNvPr id="7" name="TextBox 6"/>
            <p:cNvSpPr txBox="1"/>
            <p:nvPr/>
          </p:nvSpPr>
          <p:spPr>
            <a:xfrm>
              <a:off x="9380818" y="1278990"/>
              <a:ext cx="2130479" cy="246221"/>
            </a:xfrm>
            <a:prstGeom prst="rect">
              <a:avLst/>
            </a:prstGeom>
            <a:noFill/>
          </p:spPr>
          <p:txBody>
            <a:bodyPr wrap="square" rtlCol="0">
              <a:spAutoFit/>
            </a:bodyPr>
            <a:lstStyle/>
            <a:p>
              <a:pPr algn="r"/>
              <a:r>
                <a:rPr lang="en-US" sz="1000" b="1" dirty="0">
                  <a:latin typeface="Arial" panose="020B0604020202020204" pitchFamily="34" charset="0"/>
                  <a:cs typeface="Arial" panose="020B0604020202020204" pitchFamily="34" charset="0"/>
                </a:rPr>
                <a:t>Earth Surface and Interior</a:t>
              </a:r>
            </a:p>
          </p:txBody>
        </p:sp>
        <p:sp>
          <p:nvSpPr>
            <p:cNvPr id="8" name="TextBox 7"/>
            <p:cNvSpPr txBox="1"/>
            <p:nvPr/>
          </p:nvSpPr>
          <p:spPr>
            <a:xfrm>
              <a:off x="9181032" y="1493050"/>
              <a:ext cx="2367202" cy="246221"/>
            </a:xfrm>
            <a:prstGeom prst="rect">
              <a:avLst/>
            </a:prstGeom>
            <a:noFill/>
          </p:spPr>
          <p:txBody>
            <a:bodyPr wrap="square" rtlCol="0">
              <a:spAutoFit/>
            </a:bodyPr>
            <a:lstStyle/>
            <a:p>
              <a:pPr algn="r"/>
              <a:r>
                <a:rPr lang="en-US" sz="1000" b="1" dirty="0">
                  <a:latin typeface="Arial" panose="020B0604020202020204" pitchFamily="34" charset="0"/>
                  <a:cs typeface="Arial" panose="020B0604020202020204" pitchFamily="34" charset="0"/>
                </a:rPr>
                <a:t>Water and Energy Cycle</a:t>
              </a:r>
            </a:p>
          </p:txBody>
        </p:sp>
        <p:sp>
          <p:nvSpPr>
            <p:cNvPr id="9" name="TextBox 8"/>
            <p:cNvSpPr txBox="1"/>
            <p:nvPr/>
          </p:nvSpPr>
          <p:spPr>
            <a:xfrm>
              <a:off x="8805429" y="1733249"/>
              <a:ext cx="2774196" cy="246221"/>
            </a:xfrm>
            <a:prstGeom prst="rect">
              <a:avLst/>
            </a:prstGeom>
            <a:noFill/>
          </p:spPr>
          <p:txBody>
            <a:bodyPr wrap="square" rtlCol="0">
              <a:spAutoFit/>
            </a:bodyPr>
            <a:lstStyle/>
            <a:p>
              <a:pPr algn="r"/>
              <a:r>
                <a:rPr lang="en-US" sz="1000" b="1" dirty="0">
                  <a:latin typeface="Arial" panose="020B0604020202020204" pitchFamily="34" charset="0"/>
                  <a:cs typeface="Arial" panose="020B0604020202020204" pitchFamily="34" charset="0"/>
                </a:rPr>
                <a:t>Weather and Atmospheric Dynamics</a:t>
              </a:r>
            </a:p>
          </p:txBody>
        </p:sp>
      </p:grpSp>
      <p:sp>
        <p:nvSpPr>
          <p:cNvPr id="295" name="TextBox 294"/>
          <p:cNvSpPr txBox="1"/>
          <p:nvPr/>
        </p:nvSpPr>
        <p:spPr>
          <a:xfrm>
            <a:off x="6377120" y="660857"/>
            <a:ext cx="5467007" cy="261610"/>
          </a:xfrm>
          <a:prstGeom prst="rect">
            <a:avLst/>
          </a:prstGeom>
          <a:noFill/>
        </p:spPr>
        <p:txBody>
          <a:bodyPr wrap="square" rtlCol="0">
            <a:spAutoFit/>
          </a:bodyPr>
          <a:lstStyle/>
          <a:p>
            <a:pPr algn="ctr"/>
            <a:r>
              <a:rPr lang="en-US" sz="1100" b="1" dirty="0">
                <a:solidFill>
                  <a:srgbClr val="0B3D91"/>
                </a:solidFill>
                <a:latin typeface="Arial" panose="020B0604020202020204" pitchFamily="34" charset="0"/>
                <a:cs typeface="Arial" panose="020B0604020202020204" pitchFamily="34" charset="0"/>
              </a:rPr>
              <a:t>NASA Earth Science Focus Areas</a:t>
            </a:r>
          </a:p>
        </p:txBody>
      </p:sp>
      <p:sp>
        <p:nvSpPr>
          <p:cNvPr id="11" name="Right Arrow 10"/>
          <p:cNvSpPr/>
          <p:nvPr/>
        </p:nvSpPr>
        <p:spPr>
          <a:xfrm>
            <a:off x="8006" y="3551647"/>
            <a:ext cx="12149821" cy="440309"/>
          </a:xfrm>
          <a:prstGeom prst="rightArrow">
            <a:avLst/>
          </a:prstGeom>
          <a:solidFill>
            <a:srgbClr val="65C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latin typeface="Arial" panose="020B0604020202020204" pitchFamily="34" charset="0"/>
              <a:cs typeface="Arial" panose="020B0604020202020204" pitchFamily="34" charset="0"/>
            </a:endParaRPr>
          </a:p>
        </p:txBody>
      </p:sp>
      <p:sp>
        <p:nvSpPr>
          <p:cNvPr id="250" name="Rectangle 249"/>
          <p:cNvSpPr/>
          <p:nvPr/>
        </p:nvSpPr>
        <p:spPr>
          <a:xfrm>
            <a:off x="2319497" y="2632512"/>
            <a:ext cx="1067074" cy="788098"/>
          </a:xfrm>
          <a:prstGeom prst="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7269" y="2616180"/>
            <a:ext cx="790114" cy="605755"/>
          </a:xfrm>
          <a:prstGeom prst="rect">
            <a:avLst/>
          </a:prstGeom>
        </p:spPr>
      </p:pic>
      <p:sp>
        <p:nvSpPr>
          <p:cNvPr id="86" name="TextBox 85"/>
          <p:cNvSpPr txBox="1"/>
          <p:nvPr/>
        </p:nvSpPr>
        <p:spPr>
          <a:xfrm>
            <a:off x="2304876" y="2913352"/>
            <a:ext cx="848231"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*Landsat 8</a:t>
            </a:r>
          </a:p>
        </p:txBody>
      </p:sp>
      <p:sp>
        <p:nvSpPr>
          <p:cNvPr id="252" name="TextBox 251"/>
          <p:cNvSpPr txBox="1"/>
          <p:nvPr/>
        </p:nvSpPr>
        <p:spPr>
          <a:xfrm>
            <a:off x="2244002" y="2401565"/>
            <a:ext cx="707874" cy="307777"/>
          </a:xfrm>
          <a:prstGeom prst="rect">
            <a:avLst/>
          </a:prstGeom>
          <a:noFill/>
        </p:spPr>
        <p:txBody>
          <a:bodyPr wrap="square" rtlCol="0">
            <a:spAutoFit/>
          </a:bodyPr>
          <a:lstStyle/>
          <a:p>
            <a:r>
              <a:rPr lang="en-US" sz="1400" b="1" dirty="0">
                <a:solidFill>
                  <a:srgbClr val="65CBF9"/>
                </a:solidFill>
                <a:latin typeface="Arial" panose="020B0604020202020204" pitchFamily="34" charset="0"/>
                <a:cs typeface="Arial" panose="020B0604020202020204" pitchFamily="34" charset="0"/>
              </a:rPr>
              <a:t>2013</a:t>
            </a:r>
          </a:p>
        </p:txBody>
      </p:sp>
      <p:grpSp>
        <p:nvGrpSpPr>
          <p:cNvPr id="63" name="Group 62"/>
          <p:cNvGrpSpPr/>
          <p:nvPr/>
        </p:nvGrpSpPr>
        <p:grpSpPr>
          <a:xfrm>
            <a:off x="18385" y="4751565"/>
            <a:ext cx="1153161" cy="1750001"/>
            <a:chOff x="91632" y="4506629"/>
            <a:chExt cx="1153161" cy="1750001"/>
          </a:xfrm>
        </p:grpSpPr>
        <p:sp>
          <p:nvSpPr>
            <p:cNvPr id="258" name="Rectangle 257"/>
            <p:cNvSpPr/>
            <p:nvPr/>
          </p:nvSpPr>
          <p:spPr>
            <a:xfrm>
              <a:off x="177719" y="4737701"/>
              <a:ext cx="1067074" cy="1518929"/>
            </a:xfrm>
            <a:prstGeom prst="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78929" y="4785603"/>
              <a:ext cx="380402" cy="465987"/>
            </a:xfrm>
            <a:prstGeom prst="rect">
              <a:avLst/>
            </a:prstGeom>
          </p:spPr>
        </p:pic>
        <p:pic>
          <p:nvPicPr>
            <p:cNvPr id="25" name="Picture 2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1005" y="5516162"/>
              <a:ext cx="910134" cy="362672"/>
            </a:xfrm>
            <a:prstGeom prst="rect">
              <a:avLst/>
            </a:prstGeom>
          </p:spPr>
        </p:pic>
        <p:sp>
          <p:nvSpPr>
            <p:cNvPr id="26" name="TextBox 25"/>
            <p:cNvSpPr txBox="1"/>
            <p:nvPr/>
          </p:nvSpPr>
          <p:spPr>
            <a:xfrm>
              <a:off x="323933" y="5798827"/>
              <a:ext cx="848231"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*Landsat 7</a:t>
              </a:r>
            </a:p>
          </p:txBody>
        </p:sp>
        <p:sp>
          <p:nvSpPr>
            <p:cNvPr id="229" name="TextBox 228"/>
            <p:cNvSpPr txBox="1"/>
            <p:nvPr/>
          </p:nvSpPr>
          <p:spPr>
            <a:xfrm>
              <a:off x="91632" y="4506629"/>
              <a:ext cx="643330" cy="307777"/>
            </a:xfrm>
            <a:prstGeom prst="rect">
              <a:avLst/>
            </a:prstGeom>
            <a:noFill/>
          </p:spPr>
          <p:txBody>
            <a:bodyPr wrap="square" rtlCol="0">
              <a:spAutoFit/>
            </a:bodyPr>
            <a:lstStyle/>
            <a:p>
              <a:r>
                <a:rPr lang="en-US" sz="1400" b="1" dirty="0">
                  <a:solidFill>
                    <a:srgbClr val="65CBF9"/>
                  </a:solidFill>
                  <a:latin typeface="Arial" panose="020B0604020202020204" pitchFamily="34" charset="0"/>
                  <a:cs typeface="Arial" panose="020B0604020202020204" pitchFamily="34" charset="0"/>
                </a:rPr>
                <a:t>1999</a:t>
              </a:r>
            </a:p>
          </p:txBody>
        </p:sp>
      </p:grpSp>
      <p:sp>
        <p:nvSpPr>
          <p:cNvPr id="14" name="TextBox 13"/>
          <p:cNvSpPr txBox="1"/>
          <p:nvPr/>
        </p:nvSpPr>
        <p:spPr>
          <a:xfrm>
            <a:off x="581753" y="5133782"/>
            <a:ext cx="546538"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Terra</a:t>
            </a:r>
          </a:p>
        </p:txBody>
      </p:sp>
      <p:sp>
        <p:nvSpPr>
          <p:cNvPr id="269" name="Rectangle 268"/>
          <p:cNvSpPr/>
          <p:nvPr/>
        </p:nvSpPr>
        <p:spPr>
          <a:xfrm>
            <a:off x="6767617" y="5232432"/>
            <a:ext cx="3757490" cy="1526361"/>
          </a:xfrm>
          <a:prstGeom prst="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118"/>
          <p:cNvGrpSpPr/>
          <p:nvPr/>
        </p:nvGrpSpPr>
        <p:grpSpPr>
          <a:xfrm>
            <a:off x="6767617" y="6337978"/>
            <a:ext cx="1203780" cy="431774"/>
            <a:chOff x="8647828" y="5145889"/>
            <a:chExt cx="1203780" cy="431774"/>
          </a:xfrm>
        </p:grpSpPr>
        <p:pic>
          <p:nvPicPr>
            <p:cNvPr id="53" name="Picture 52"/>
            <p:cNvPicPr>
              <a:picLocks noChangeAspect="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6" t="6795" r="5080" b="3640"/>
            <a:stretch/>
          </p:blipFill>
          <p:spPr>
            <a:xfrm>
              <a:off x="8647828" y="5200523"/>
              <a:ext cx="682390" cy="377140"/>
            </a:xfrm>
            <a:prstGeom prst="rect">
              <a:avLst/>
            </a:prstGeom>
            <a:ln>
              <a:noFill/>
            </a:ln>
          </p:spPr>
        </p:pic>
        <p:sp>
          <p:nvSpPr>
            <p:cNvPr id="182" name="TextBox 181"/>
            <p:cNvSpPr txBox="1"/>
            <p:nvPr/>
          </p:nvSpPr>
          <p:spPr>
            <a:xfrm>
              <a:off x="9227731" y="5145889"/>
              <a:ext cx="623877" cy="253882"/>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MAIA</a:t>
              </a:r>
            </a:p>
          </p:txBody>
        </p:sp>
      </p:grpSp>
      <p:grpSp>
        <p:nvGrpSpPr>
          <p:cNvPr id="344" name="Group 343"/>
          <p:cNvGrpSpPr/>
          <p:nvPr/>
        </p:nvGrpSpPr>
        <p:grpSpPr>
          <a:xfrm>
            <a:off x="8029910" y="6249359"/>
            <a:ext cx="1218283" cy="377140"/>
            <a:chOff x="7659996" y="6307698"/>
            <a:chExt cx="1218283" cy="377140"/>
          </a:xfrm>
        </p:grpSpPr>
        <p:sp>
          <p:nvSpPr>
            <p:cNvPr id="180" name="TextBox 179"/>
            <p:cNvSpPr txBox="1"/>
            <p:nvPr/>
          </p:nvSpPr>
          <p:spPr>
            <a:xfrm>
              <a:off x="8141732" y="6373689"/>
              <a:ext cx="736547" cy="253882"/>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TEMPO</a:t>
              </a:r>
            </a:p>
          </p:txBody>
        </p:sp>
        <p:pic>
          <p:nvPicPr>
            <p:cNvPr id="75" name="Picture 7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59996" y="6307698"/>
              <a:ext cx="520750" cy="377140"/>
            </a:xfrm>
            <a:prstGeom prst="rect">
              <a:avLst/>
            </a:prstGeom>
          </p:spPr>
        </p:pic>
      </p:grpSp>
      <p:grpSp>
        <p:nvGrpSpPr>
          <p:cNvPr id="124" name="Group 123"/>
          <p:cNvGrpSpPr/>
          <p:nvPr/>
        </p:nvGrpSpPr>
        <p:grpSpPr>
          <a:xfrm>
            <a:off x="7997187" y="5313927"/>
            <a:ext cx="1507635" cy="374295"/>
            <a:chOff x="8723059" y="5610767"/>
            <a:chExt cx="1507635" cy="374295"/>
          </a:xfrm>
        </p:grpSpPr>
        <p:pic>
          <p:nvPicPr>
            <p:cNvPr id="105" name="Picture 10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3059" y="5695646"/>
              <a:ext cx="833183" cy="289416"/>
            </a:xfrm>
            <a:prstGeom prst="rect">
              <a:avLst/>
            </a:prstGeom>
          </p:spPr>
        </p:pic>
        <p:sp>
          <p:nvSpPr>
            <p:cNvPr id="185" name="TextBox 184"/>
            <p:cNvSpPr txBox="1"/>
            <p:nvPr/>
          </p:nvSpPr>
          <p:spPr>
            <a:xfrm>
              <a:off x="9442296" y="5610767"/>
              <a:ext cx="788398" cy="253882"/>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JPSS-2</a:t>
              </a:r>
            </a:p>
          </p:txBody>
        </p:sp>
      </p:grpSp>
      <p:grpSp>
        <p:nvGrpSpPr>
          <p:cNvPr id="345" name="Group 344"/>
          <p:cNvGrpSpPr/>
          <p:nvPr/>
        </p:nvGrpSpPr>
        <p:grpSpPr>
          <a:xfrm>
            <a:off x="7968017" y="5727186"/>
            <a:ext cx="1240876" cy="465193"/>
            <a:chOff x="8728757" y="5881575"/>
            <a:chExt cx="1240876" cy="465193"/>
          </a:xfrm>
        </p:grpSpPr>
        <p:pic>
          <p:nvPicPr>
            <p:cNvPr id="83" name="Picture 8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28757" y="5881575"/>
              <a:ext cx="522434" cy="465193"/>
            </a:xfrm>
            <a:prstGeom prst="rect">
              <a:avLst/>
            </a:prstGeom>
          </p:spPr>
        </p:pic>
        <p:sp>
          <p:nvSpPr>
            <p:cNvPr id="184" name="TextBox 183"/>
            <p:cNvSpPr txBox="1"/>
            <p:nvPr/>
          </p:nvSpPr>
          <p:spPr>
            <a:xfrm>
              <a:off x="9181235" y="5942629"/>
              <a:ext cx="788398" cy="253882"/>
            </a:xfrm>
            <a:prstGeom prst="rect">
              <a:avLst/>
            </a:prstGeom>
            <a:noFill/>
          </p:spPr>
          <p:txBody>
            <a:bodyPr wrap="square" rtlCol="0">
              <a:spAutoFit/>
            </a:bodyPr>
            <a:lstStyle/>
            <a:p>
              <a:r>
                <a:rPr lang="en-US" sz="1000" b="1" dirty="0" err="1">
                  <a:latin typeface="Arial" panose="020B0604020202020204" pitchFamily="34" charset="0"/>
                  <a:cs typeface="Arial" panose="020B0604020202020204" pitchFamily="34" charset="0"/>
                </a:rPr>
                <a:t>GeoCarb</a:t>
              </a:r>
              <a:endParaRPr lang="en-US" sz="1000" b="1" dirty="0">
                <a:latin typeface="Arial" panose="020B0604020202020204" pitchFamily="34" charset="0"/>
                <a:cs typeface="Arial" panose="020B0604020202020204" pitchFamily="34" charset="0"/>
              </a:endParaRPr>
            </a:p>
          </p:txBody>
        </p:sp>
      </p:grpSp>
      <p:sp>
        <p:nvSpPr>
          <p:cNvPr id="270" name="TextBox 269"/>
          <p:cNvSpPr txBox="1"/>
          <p:nvPr/>
        </p:nvSpPr>
        <p:spPr>
          <a:xfrm>
            <a:off x="6695127" y="4996470"/>
            <a:ext cx="733702" cy="317353"/>
          </a:xfrm>
          <a:prstGeom prst="rect">
            <a:avLst/>
          </a:prstGeom>
          <a:noFill/>
        </p:spPr>
        <p:txBody>
          <a:bodyPr wrap="square" rtlCol="0">
            <a:spAutoFit/>
          </a:bodyPr>
          <a:lstStyle/>
          <a:p>
            <a:r>
              <a:rPr lang="en-US" sz="1400" b="1" dirty="0">
                <a:solidFill>
                  <a:srgbClr val="65CBF9"/>
                </a:solidFill>
                <a:latin typeface="Arial" panose="020B0604020202020204" pitchFamily="34" charset="0"/>
                <a:cs typeface="Arial" panose="020B0604020202020204" pitchFamily="34" charset="0"/>
              </a:rPr>
              <a:t>2022</a:t>
            </a:r>
          </a:p>
        </p:txBody>
      </p:sp>
      <p:grpSp>
        <p:nvGrpSpPr>
          <p:cNvPr id="118" name="Group 117"/>
          <p:cNvGrpSpPr/>
          <p:nvPr/>
        </p:nvGrpSpPr>
        <p:grpSpPr>
          <a:xfrm>
            <a:off x="6935975" y="5268202"/>
            <a:ext cx="975101" cy="583525"/>
            <a:chOff x="7686438" y="5162596"/>
            <a:chExt cx="975101" cy="583525"/>
          </a:xfrm>
        </p:grpSpPr>
        <p:pic>
          <p:nvPicPr>
            <p:cNvPr id="2" name="Picture 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686438" y="5214842"/>
              <a:ext cx="309923" cy="531279"/>
            </a:xfrm>
            <a:prstGeom prst="rect">
              <a:avLst/>
            </a:prstGeom>
          </p:spPr>
        </p:pic>
        <p:sp>
          <p:nvSpPr>
            <p:cNvPr id="158" name="TextBox 157"/>
            <p:cNvSpPr txBox="1"/>
            <p:nvPr/>
          </p:nvSpPr>
          <p:spPr>
            <a:xfrm>
              <a:off x="8039596" y="5162596"/>
              <a:ext cx="621943" cy="253882"/>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NISAR</a:t>
              </a:r>
            </a:p>
          </p:txBody>
        </p:sp>
      </p:grpSp>
      <p:grpSp>
        <p:nvGrpSpPr>
          <p:cNvPr id="346" name="Group 345"/>
          <p:cNvGrpSpPr/>
          <p:nvPr/>
        </p:nvGrpSpPr>
        <p:grpSpPr>
          <a:xfrm>
            <a:off x="9387708" y="6285073"/>
            <a:ext cx="1131449" cy="359349"/>
            <a:chOff x="8880433" y="6343952"/>
            <a:chExt cx="1131449" cy="359349"/>
          </a:xfrm>
        </p:grpSpPr>
        <p:pic>
          <p:nvPicPr>
            <p:cNvPr id="81" name="Picture 80"/>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80433" y="6431684"/>
              <a:ext cx="284938" cy="271617"/>
            </a:xfrm>
            <a:prstGeom prst="rect">
              <a:avLst/>
            </a:prstGeom>
          </p:spPr>
        </p:pic>
        <p:sp>
          <p:nvSpPr>
            <p:cNvPr id="183" name="TextBox 182"/>
            <p:cNvSpPr txBox="1"/>
            <p:nvPr/>
          </p:nvSpPr>
          <p:spPr>
            <a:xfrm>
              <a:off x="9223484" y="6343952"/>
              <a:ext cx="788398" cy="253882"/>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PREFIRE</a:t>
              </a:r>
            </a:p>
          </p:txBody>
        </p:sp>
      </p:grpSp>
      <p:pic>
        <p:nvPicPr>
          <p:cNvPr id="52" name="Picture 5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847449" y="5937151"/>
            <a:ext cx="553021" cy="377140"/>
          </a:xfrm>
          <a:prstGeom prst="rect">
            <a:avLst/>
          </a:prstGeom>
        </p:spPr>
      </p:pic>
      <p:sp>
        <p:nvSpPr>
          <p:cNvPr id="174" name="TextBox 173"/>
          <p:cNvSpPr txBox="1"/>
          <p:nvPr/>
        </p:nvSpPr>
        <p:spPr>
          <a:xfrm>
            <a:off x="7317420" y="5889285"/>
            <a:ext cx="594260" cy="253882"/>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SWOT</a:t>
            </a:r>
          </a:p>
        </p:txBody>
      </p:sp>
      <p:sp>
        <p:nvSpPr>
          <p:cNvPr id="277" name="Rectangle 276"/>
          <p:cNvSpPr/>
          <p:nvPr/>
        </p:nvSpPr>
        <p:spPr>
          <a:xfrm>
            <a:off x="5687140" y="2644656"/>
            <a:ext cx="1067074" cy="788098"/>
          </a:xfrm>
          <a:prstGeom prst="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8" name="Picture 1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6774" y="2748517"/>
            <a:ext cx="699350" cy="365760"/>
          </a:xfrm>
          <a:prstGeom prst="rect">
            <a:avLst/>
          </a:prstGeom>
        </p:spPr>
      </p:pic>
      <p:sp>
        <p:nvSpPr>
          <p:cNvPr id="149" name="TextBox 148"/>
          <p:cNvSpPr txBox="1"/>
          <p:nvPr/>
        </p:nvSpPr>
        <p:spPr>
          <a:xfrm>
            <a:off x="6139065" y="2890696"/>
            <a:ext cx="386902"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ISS</a:t>
            </a:r>
          </a:p>
        </p:txBody>
      </p:sp>
      <p:sp>
        <p:nvSpPr>
          <p:cNvPr id="150" name="TextBox 149"/>
          <p:cNvSpPr txBox="1"/>
          <p:nvPr/>
        </p:nvSpPr>
        <p:spPr>
          <a:xfrm>
            <a:off x="5720526" y="3125410"/>
            <a:ext cx="701503"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OCO-3</a:t>
            </a:r>
          </a:p>
        </p:txBody>
      </p:sp>
      <p:sp>
        <p:nvSpPr>
          <p:cNvPr id="278" name="TextBox 277"/>
          <p:cNvSpPr txBox="1"/>
          <p:nvPr/>
        </p:nvSpPr>
        <p:spPr>
          <a:xfrm>
            <a:off x="5603248" y="2417871"/>
            <a:ext cx="707874" cy="307777"/>
          </a:xfrm>
          <a:prstGeom prst="rect">
            <a:avLst/>
          </a:prstGeom>
          <a:noFill/>
        </p:spPr>
        <p:txBody>
          <a:bodyPr wrap="square" rtlCol="0">
            <a:spAutoFit/>
          </a:bodyPr>
          <a:lstStyle/>
          <a:p>
            <a:r>
              <a:rPr lang="en-US" sz="1400" b="1" dirty="0">
                <a:solidFill>
                  <a:srgbClr val="65CBF9"/>
                </a:solidFill>
                <a:latin typeface="Arial" panose="020B0604020202020204" pitchFamily="34" charset="0"/>
                <a:cs typeface="Arial" panose="020B0604020202020204" pitchFamily="34" charset="0"/>
              </a:rPr>
              <a:t>2019</a:t>
            </a:r>
          </a:p>
        </p:txBody>
      </p:sp>
      <p:grpSp>
        <p:nvGrpSpPr>
          <p:cNvPr id="29" name="Group 28"/>
          <p:cNvGrpSpPr/>
          <p:nvPr/>
        </p:nvGrpSpPr>
        <p:grpSpPr>
          <a:xfrm>
            <a:off x="8078088" y="1938184"/>
            <a:ext cx="1254071" cy="1531861"/>
            <a:chOff x="8340553" y="3812658"/>
            <a:chExt cx="1254071" cy="1147905"/>
          </a:xfrm>
        </p:grpSpPr>
        <p:sp>
          <p:nvSpPr>
            <p:cNvPr id="248" name="Rectangle 247"/>
            <p:cNvSpPr/>
            <p:nvPr/>
          </p:nvSpPr>
          <p:spPr>
            <a:xfrm>
              <a:off x="8412657" y="3990864"/>
              <a:ext cx="1181967" cy="916429"/>
            </a:xfrm>
            <a:prstGeom prst="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 name="Picture 20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42277" y="4371701"/>
              <a:ext cx="699350" cy="365760"/>
            </a:xfrm>
            <a:prstGeom prst="rect">
              <a:avLst/>
            </a:prstGeom>
          </p:spPr>
        </p:pic>
        <p:sp>
          <p:nvSpPr>
            <p:cNvPr id="206" name="TextBox 205"/>
            <p:cNvSpPr txBox="1"/>
            <p:nvPr/>
          </p:nvSpPr>
          <p:spPr>
            <a:xfrm>
              <a:off x="8920510" y="4532161"/>
              <a:ext cx="386902"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ISS</a:t>
              </a:r>
            </a:p>
          </p:txBody>
        </p:sp>
        <p:sp>
          <p:nvSpPr>
            <p:cNvPr id="207" name="TextBox 206"/>
            <p:cNvSpPr txBox="1"/>
            <p:nvPr/>
          </p:nvSpPr>
          <p:spPr>
            <a:xfrm>
              <a:off x="8376963" y="4714342"/>
              <a:ext cx="1029977"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CLARREO-PF</a:t>
              </a:r>
            </a:p>
          </p:txBody>
        </p:sp>
        <p:sp>
          <p:nvSpPr>
            <p:cNvPr id="249" name="TextBox 248"/>
            <p:cNvSpPr txBox="1"/>
            <p:nvPr/>
          </p:nvSpPr>
          <p:spPr>
            <a:xfrm>
              <a:off x="8340553" y="3812658"/>
              <a:ext cx="707874" cy="230634"/>
            </a:xfrm>
            <a:prstGeom prst="rect">
              <a:avLst/>
            </a:prstGeom>
            <a:noFill/>
          </p:spPr>
          <p:txBody>
            <a:bodyPr wrap="square" rtlCol="0">
              <a:spAutoFit/>
            </a:bodyPr>
            <a:lstStyle/>
            <a:p>
              <a:r>
                <a:rPr lang="en-US" sz="1400" b="1" dirty="0">
                  <a:solidFill>
                    <a:srgbClr val="65CBF9"/>
                  </a:solidFill>
                  <a:latin typeface="Arial" panose="020B0604020202020204" pitchFamily="34" charset="0"/>
                  <a:cs typeface="Arial" panose="020B0604020202020204" pitchFamily="34" charset="0"/>
                </a:rPr>
                <a:t>2023</a:t>
              </a:r>
            </a:p>
          </p:txBody>
        </p:sp>
      </p:grpSp>
      <p:sp>
        <p:nvSpPr>
          <p:cNvPr id="312" name="TextBox 311"/>
          <p:cNvSpPr txBox="1"/>
          <p:nvPr/>
        </p:nvSpPr>
        <p:spPr>
          <a:xfrm>
            <a:off x="8637693" y="2229104"/>
            <a:ext cx="618459"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TSIS-2</a:t>
            </a:r>
          </a:p>
        </p:txBody>
      </p:sp>
      <p:pic>
        <p:nvPicPr>
          <p:cNvPr id="313" name="Picture 312"/>
          <p:cNvPicPr>
            <a:picLocks noChangeAspect="1"/>
          </p:cNvPicPr>
          <p:nvPr/>
        </p:nvPicPr>
        <p:blipFill>
          <a:blip r:embed="rId25" cstate="print">
            <a:duotone>
              <a:prstClr val="black"/>
              <a:srgbClr val="E74C3C">
                <a:tint val="45000"/>
                <a:satMod val="400000"/>
              </a:srgbClr>
            </a:duotone>
            <a:extLst>
              <a:ext uri="{BEBA8EAE-BF5A-486C-A8C5-ECC9F3942E4B}">
                <a14:imgProps xmlns:a14="http://schemas.microsoft.com/office/drawing/2010/main">
                  <a14:imgLayer r:embed="rId2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316978" y="2255693"/>
            <a:ext cx="439579" cy="352736"/>
          </a:xfrm>
          <a:prstGeom prst="rect">
            <a:avLst/>
          </a:prstGeom>
        </p:spPr>
      </p:pic>
      <p:sp>
        <p:nvSpPr>
          <p:cNvPr id="251" name="Rectangle 250"/>
          <p:cNvSpPr/>
          <p:nvPr/>
        </p:nvSpPr>
        <p:spPr>
          <a:xfrm>
            <a:off x="9707470" y="4172155"/>
            <a:ext cx="851700" cy="865180"/>
          </a:xfrm>
          <a:prstGeom prst="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 name="Picture 209"/>
          <p:cNvPicPr>
            <a:picLocks noChangeAspect="1"/>
          </p:cNvPicPr>
          <p:nvPr/>
        </p:nvPicPr>
        <p:blipFill>
          <a:blip r:embed="rId27" cstate="print">
            <a:duotone>
              <a:prstClr val="black"/>
              <a:srgbClr val="F39C12">
                <a:tint val="45000"/>
                <a:satMod val="400000"/>
              </a:srgbClr>
            </a:duotone>
            <a:extLst>
              <a:ext uri="{BEBA8EAE-BF5A-486C-A8C5-ECC9F3942E4B}">
                <a14:imgProps xmlns:a14="http://schemas.microsoft.com/office/drawing/2010/main">
                  <a14:imgLayer r:embed="rId2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960978" y="4216585"/>
            <a:ext cx="439579" cy="352736"/>
          </a:xfrm>
          <a:prstGeom prst="rect">
            <a:avLst/>
          </a:prstGeom>
        </p:spPr>
      </p:pic>
      <p:sp>
        <p:nvSpPr>
          <p:cNvPr id="211" name="TextBox 210"/>
          <p:cNvSpPr txBox="1"/>
          <p:nvPr/>
        </p:nvSpPr>
        <p:spPr>
          <a:xfrm>
            <a:off x="9859678" y="4546674"/>
            <a:ext cx="651520"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GLIMR</a:t>
            </a:r>
          </a:p>
        </p:txBody>
      </p:sp>
      <p:sp>
        <p:nvSpPr>
          <p:cNvPr id="253" name="TextBox 252"/>
          <p:cNvSpPr txBox="1"/>
          <p:nvPr/>
        </p:nvSpPr>
        <p:spPr>
          <a:xfrm>
            <a:off x="9650181" y="3944993"/>
            <a:ext cx="707874" cy="307777"/>
          </a:xfrm>
          <a:prstGeom prst="rect">
            <a:avLst/>
          </a:prstGeom>
          <a:noFill/>
        </p:spPr>
        <p:txBody>
          <a:bodyPr wrap="square" rtlCol="0">
            <a:spAutoFit/>
          </a:bodyPr>
          <a:lstStyle/>
          <a:p>
            <a:r>
              <a:rPr lang="en-US" sz="1400" b="1" dirty="0">
                <a:solidFill>
                  <a:srgbClr val="65CBF9"/>
                </a:solidFill>
                <a:latin typeface="Arial" panose="020B0604020202020204" pitchFamily="34" charset="0"/>
                <a:cs typeface="Arial" panose="020B0604020202020204" pitchFamily="34" charset="0"/>
              </a:rPr>
              <a:t>2026</a:t>
            </a:r>
          </a:p>
        </p:txBody>
      </p:sp>
      <p:grpSp>
        <p:nvGrpSpPr>
          <p:cNvPr id="38" name="Group 37"/>
          <p:cNvGrpSpPr/>
          <p:nvPr/>
        </p:nvGrpSpPr>
        <p:grpSpPr>
          <a:xfrm>
            <a:off x="6821745" y="1814461"/>
            <a:ext cx="1163994" cy="1672634"/>
            <a:chOff x="7205875" y="1833348"/>
            <a:chExt cx="1163994" cy="1672634"/>
          </a:xfrm>
        </p:grpSpPr>
        <p:grpSp>
          <p:nvGrpSpPr>
            <p:cNvPr id="71" name="Group 70"/>
            <p:cNvGrpSpPr/>
            <p:nvPr/>
          </p:nvGrpSpPr>
          <p:grpSpPr>
            <a:xfrm>
              <a:off x="7205875" y="1833348"/>
              <a:ext cx="1163994" cy="1672634"/>
              <a:chOff x="7167201" y="2181569"/>
              <a:chExt cx="1163994" cy="1672634"/>
            </a:xfrm>
          </p:grpSpPr>
          <p:sp>
            <p:nvSpPr>
              <p:cNvPr id="240" name="Rectangle 239"/>
              <p:cNvSpPr/>
              <p:nvPr/>
            </p:nvSpPr>
            <p:spPr>
              <a:xfrm>
                <a:off x="7238201" y="2410757"/>
                <a:ext cx="1092994" cy="1443446"/>
              </a:xfrm>
              <a:prstGeom prst="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3" name="Picture 2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3245" y="3194062"/>
                <a:ext cx="699350" cy="365760"/>
              </a:xfrm>
              <a:prstGeom prst="rect">
                <a:avLst/>
              </a:prstGeom>
            </p:spPr>
          </p:pic>
          <p:sp>
            <p:nvSpPr>
              <p:cNvPr id="274" name="TextBox 273"/>
              <p:cNvSpPr txBox="1"/>
              <p:nvPr/>
            </p:nvSpPr>
            <p:spPr>
              <a:xfrm>
                <a:off x="7775536" y="3336241"/>
                <a:ext cx="386902"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ISS</a:t>
                </a:r>
              </a:p>
            </p:txBody>
          </p:sp>
          <p:sp>
            <p:nvSpPr>
              <p:cNvPr id="276" name="TextBox 275"/>
              <p:cNvSpPr txBox="1"/>
              <p:nvPr/>
            </p:nvSpPr>
            <p:spPr>
              <a:xfrm>
                <a:off x="7472831" y="3569744"/>
                <a:ext cx="701503"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EMIT</a:t>
                </a:r>
              </a:p>
            </p:txBody>
          </p:sp>
          <p:sp>
            <p:nvSpPr>
              <p:cNvPr id="283" name="TextBox 282"/>
              <p:cNvSpPr txBox="1"/>
              <p:nvPr/>
            </p:nvSpPr>
            <p:spPr>
              <a:xfrm>
                <a:off x="7167201" y="2181569"/>
                <a:ext cx="707874" cy="307777"/>
              </a:xfrm>
              <a:prstGeom prst="rect">
                <a:avLst/>
              </a:prstGeom>
              <a:noFill/>
            </p:spPr>
            <p:txBody>
              <a:bodyPr wrap="square" rtlCol="0">
                <a:spAutoFit/>
              </a:bodyPr>
              <a:lstStyle/>
              <a:p>
                <a:r>
                  <a:rPr lang="en-US" sz="1400" b="1" dirty="0">
                    <a:solidFill>
                      <a:srgbClr val="65CBF9"/>
                    </a:solidFill>
                    <a:latin typeface="Arial" panose="020B0604020202020204" pitchFamily="34" charset="0"/>
                    <a:cs typeface="Arial" panose="020B0604020202020204" pitchFamily="34" charset="0"/>
                  </a:rPr>
                  <a:t>2021</a:t>
                </a:r>
              </a:p>
            </p:txBody>
          </p:sp>
        </p:grpSp>
        <p:pic>
          <p:nvPicPr>
            <p:cNvPr id="3" name="Picture 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291293" y="2141532"/>
              <a:ext cx="1055504" cy="311374"/>
            </a:xfrm>
            <a:prstGeom prst="rect">
              <a:avLst/>
            </a:prstGeom>
          </p:spPr>
        </p:pic>
      </p:grpSp>
      <p:sp>
        <p:nvSpPr>
          <p:cNvPr id="159" name="TextBox 158"/>
          <p:cNvSpPr txBox="1"/>
          <p:nvPr/>
        </p:nvSpPr>
        <p:spPr>
          <a:xfrm>
            <a:off x="7102858" y="2367130"/>
            <a:ext cx="848231"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Landsat 9</a:t>
            </a:r>
          </a:p>
        </p:txBody>
      </p:sp>
      <p:sp>
        <p:nvSpPr>
          <p:cNvPr id="279" name="Rectangle 278"/>
          <p:cNvSpPr/>
          <p:nvPr/>
        </p:nvSpPr>
        <p:spPr>
          <a:xfrm>
            <a:off x="6228956" y="4250618"/>
            <a:ext cx="1532799" cy="711749"/>
          </a:xfrm>
          <a:prstGeom prst="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extBox 160"/>
          <p:cNvSpPr txBox="1"/>
          <p:nvPr/>
        </p:nvSpPr>
        <p:spPr>
          <a:xfrm>
            <a:off x="9705044" y="5729142"/>
            <a:ext cx="848231"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TROPICS</a:t>
            </a:r>
          </a:p>
        </p:txBody>
      </p:sp>
      <p:pic>
        <p:nvPicPr>
          <p:cNvPr id="41" name="Picture 40"/>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301170" y="5802060"/>
            <a:ext cx="489814" cy="284729"/>
          </a:xfrm>
          <a:prstGeom prst="rect">
            <a:avLst/>
          </a:prstGeom>
        </p:spPr>
      </p:pic>
      <p:pic>
        <p:nvPicPr>
          <p:cNvPr id="42" name="Picture 41"/>
          <p:cNvPicPr>
            <a:picLocks noChangeAspect="1"/>
          </p:cNvPicPr>
          <p:nvPr/>
        </p:nvPicPr>
        <p:blipFill>
          <a:blip r:embed="rId3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199255" y="4297100"/>
            <a:ext cx="650240" cy="365760"/>
          </a:xfrm>
          <a:prstGeom prst="rect">
            <a:avLst/>
          </a:prstGeom>
        </p:spPr>
      </p:pic>
      <p:sp>
        <p:nvSpPr>
          <p:cNvPr id="162" name="TextBox 161"/>
          <p:cNvSpPr txBox="1"/>
          <p:nvPr/>
        </p:nvSpPr>
        <p:spPr>
          <a:xfrm>
            <a:off x="6677565" y="4320516"/>
            <a:ext cx="1174354" cy="400110"/>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Sentinel-6</a:t>
            </a:r>
          </a:p>
          <a:p>
            <a:r>
              <a:rPr lang="en-US" sz="1000" b="1" dirty="0">
                <a:latin typeface="Arial" panose="020B0604020202020204" pitchFamily="34" charset="0"/>
                <a:cs typeface="Arial" panose="020B0604020202020204" pitchFamily="34" charset="0"/>
              </a:rPr>
              <a:t>Michael Freilich</a:t>
            </a:r>
          </a:p>
        </p:txBody>
      </p:sp>
      <p:sp>
        <p:nvSpPr>
          <p:cNvPr id="280" name="TextBox 279"/>
          <p:cNvSpPr txBox="1"/>
          <p:nvPr/>
        </p:nvSpPr>
        <p:spPr>
          <a:xfrm>
            <a:off x="6173659" y="4022002"/>
            <a:ext cx="707874" cy="307777"/>
          </a:xfrm>
          <a:prstGeom prst="rect">
            <a:avLst/>
          </a:prstGeom>
          <a:noFill/>
        </p:spPr>
        <p:txBody>
          <a:bodyPr wrap="square" rtlCol="0">
            <a:spAutoFit/>
          </a:bodyPr>
          <a:lstStyle/>
          <a:p>
            <a:r>
              <a:rPr lang="en-US" sz="1400" b="1" dirty="0">
                <a:solidFill>
                  <a:srgbClr val="65CBF9"/>
                </a:solidFill>
                <a:latin typeface="Arial" panose="020B0604020202020204" pitchFamily="34" charset="0"/>
                <a:cs typeface="Arial" panose="020B0604020202020204" pitchFamily="34" charset="0"/>
              </a:rPr>
              <a:t>2020</a:t>
            </a:r>
          </a:p>
        </p:txBody>
      </p:sp>
      <p:grpSp>
        <p:nvGrpSpPr>
          <p:cNvPr id="157" name="Group 156"/>
          <p:cNvGrpSpPr/>
          <p:nvPr/>
        </p:nvGrpSpPr>
        <p:grpSpPr>
          <a:xfrm>
            <a:off x="869855" y="1951989"/>
            <a:ext cx="1356300" cy="1410033"/>
            <a:chOff x="850566" y="1921604"/>
            <a:chExt cx="1356300" cy="1410033"/>
          </a:xfrm>
        </p:grpSpPr>
        <p:sp>
          <p:nvSpPr>
            <p:cNvPr id="242" name="Rectangle 241"/>
            <p:cNvSpPr/>
            <p:nvPr/>
          </p:nvSpPr>
          <p:spPr>
            <a:xfrm>
              <a:off x="927899" y="2151657"/>
              <a:ext cx="1174134" cy="1179980"/>
            </a:xfrm>
            <a:prstGeom prst="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1372465" y="2862986"/>
              <a:ext cx="824950"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CALIPSO</a:t>
              </a:r>
            </a:p>
          </p:txBody>
        </p:sp>
        <p:pic>
          <p:nvPicPr>
            <p:cNvPr id="217" name="Picture 21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86221" y="2213065"/>
              <a:ext cx="533022" cy="406586"/>
            </a:xfrm>
            <a:prstGeom prst="rect">
              <a:avLst/>
            </a:prstGeom>
          </p:spPr>
        </p:pic>
        <p:pic>
          <p:nvPicPr>
            <p:cNvPr id="231" name="Picture 230"/>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999139" y="2825672"/>
              <a:ext cx="544422" cy="365760"/>
            </a:xfrm>
            <a:prstGeom prst="rect">
              <a:avLst/>
            </a:prstGeom>
          </p:spPr>
        </p:pic>
        <p:sp>
          <p:nvSpPr>
            <p:cNvPr id="232" name="TextBox 231"/>
            <p:cNvSpPr txBox="1"/>
            <p:nvPr/>
          </p:nvSpPr>
          <p:spPr>
            <a:xfrm>
              <a:off x="1355751" y="2363763"/>
              <a:ext cx="851115"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CloudSat</a:t>
              </a:r>
            </a:p>
          </p:txBody>
        </p:sp>
        <p:sp>
          <p:nvSpPr>
            <p:cNvPr id="243" name="TextBox 242"/>
            <p:cNvSpPr txBox="1"/>
            <p:nvPr/>
          </p:nvSpPr>
          <p:spPr>
            <a:xfrm>
              <a:off x="850566" y="1921604"/>
              <a:ext cx="707874" cy="307777"/>
            </a:xfrm>
            <a:prstGeom prst="rect">
              <a:avLst/>
            </a:prstGeom>
            <a:noFill/>
          </p:spPr>
          <p:txBody>
            <a:bodyPr wrap="square" rtlCol="0">
              <a:spAutoFit/>
            </a:bodyPr>
            <a:lstStyle/>
            <a:p>
              <a:r>
                <a:rPr lang="en-US" sz="1400" b="1" dirty="0">
                  <a:solidFill>
                    <a:srgbClr val="65CBF9"/>
                  </a:solidFill>
                  <a:latin typeface="Arial" panose="020B0604020202020204" pitchFamily="34" charset="0"/>
                  <a:cs typeface="Arial" panose="020B0604020202020204" pitchFamily="34" charset="0"/>
                </a:rPr>
                <a:t>2006</a:t>
              </a:r>
            </a:p>
          </p:txBody>
        </p:sp>
      </p:grpSp>
      <p:sp>
        <p:nvSpPr>
          <p:cNvPr id="33" name="TextBox 32"/>
          <p:cNvSpPr txBox="1"/>
          <p:nvPr/>
        </p:nvSpPr>
        <p:spPr>
          <a:xfrm>
            <a:off x="38151" y="6582241"/>
            <a:ext cx="898767"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05.15.20</a:t>
            </a:r>
          </a:p>
        </p:txBody>
      </p:sp>
      <p:sp>
        <p:nvSpPr>
          <p:cNvPr id="326" name="Rectangle 325"/>
          <p:cNvSpPr/>
          <p:nvPr/>
        </p:nvSpPr>
        <p:spPr>
          <a:xfrm>
            <a:off x="8637064" y="4182614"/>
            <a:ext cx="933868" cy="767916"/>
          </a:xfrm>
          <a:prstGeom prst="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a:blip r:embed="rId3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694653" y="4157068"/>
            <a:ext cx="742615" cy="521135"/>
          </a:xfrm>
          <a:prstGeom prst="rect">
            <a:avLst/>
          </a:prstGeom>
        </p:spPr>
      </p:pic>
      <p:sp>
        <p:nvSpPr>
          <p:cNvPr id="181" name="TextBox 180"/>
          <p:cNvSpPr txBox="1"/>
          <p:nvPr/>
        </p:nvSpPr>
        <p:spPr>
          <a:xfrm>
            <a:off x="8868047" y="4482178"/>
            <a:ext cx="624519" cy="253882"/>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PACE</a:t>
            </a:r>
          </a:p>
        </p:txBody>
      </p:sp>
      <p:sp>
        <p:nvSpPr>
          <p:cNvPr id="330" name="TextBox 329"/>
          <p:cNvSpPr txBox="1"/>
          <p:nvPr/>
        </p:nvSpPr>
        <p:spPr>
          <a:xfrm>
            <a:off x="8557091" y="3952116"/>
            <a:ext cx="707874" cy="307777"/>
          </a:xfrm>
          <a:prstGeom prst="rect">
            <a:avLst/>
          </a:prstGeom>
          <a:noFill/>
        </p:spPr>
        <p:txBody>
          <a:bodyPr wrap="square" rtlCol="0">
            <a:spAutoFit/>
          </a:bodyPr>
          <a:lstStyle/>
          <a:p>
            <a:r>
              <a:rPr lang="en-US" sz="1400" b="1" dirty="0">
                <a:solidFill>
                  <a:srgbClr val="65CBF9"/>
                </a:solidFill>
                <a:latin typeface="Arial" panose="020B0604020202020204" pitchFamily="34" charset="0"/>
                <a:cs typeface="Arial" panose="020B0604020202020204" pitchFamily="34" charset="0"/>
              </a:rPr>
              <a:t>2024</a:t>
            </a:r>
          </a:p>
        </p:txBody>
      </p:sp>
      <p:grpSp>
        <p:nvGrpSpPr>
          <p:cNvPr id="332" name="Group 331"/>
          <p:cNvGrpSpPr/>
          <p:nvPr/>
        </p:nvGrpSpPr>
        <p:grpSpPr>
          <a:xfrm>
            <a:off x="10024973" y="2464699"/>
            <a:ext cx="1733402" cy="1017632"/>
            <a:chOff x="9689429" y="3863714"/>
            <a:chExt cx="1733402" cy="1017632"/>
          </a:xfrm>
        </p:grpSpPr>
        <p:sp>
          <p:nvSpPr>
            <p:cNvPr id="334" name="Rectangle 333"/>
            <p:cNvSpPr/>
            <p:nvPr/>
          </p:nvSpPr>
          <p:spPr>
            <a:xfrm>
              <a:off x="9762963" y="4093248"/>
              <a:ext cx="1659868" cy="788098"/>
            </a:xfrm>
            <a:prstGeom prst="rect">
              <a:avLst/>
            </a:prstGeom>
            <a:solidFill>
              <a:schemeClr val="bg1"/>
            </a:solidFill>
            <a:ln>
              <a:solidFill>
                <a:srgbClr val="0B3D9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TextBox 335"/>
            <p:cNvSpPr txBox="1"/>
            <p:nvPr/>
          </p:nvSpPr>
          <p:spPr>
            <a:xfrm>
              <a:off x="10322800" y="4421724"/>
              <a:ext cx="651520" cy="246221"/>
            </a:xfrm>
            <a:prstGeom prst="rect">
              <a:avLst/>
            </a:prstGeom>
            <a:noFill/>
          </p:spPr>
          <p:txBody>
            <a:bodyPr wrap="square" rtlCol="0">
              <a:spAutoFit/>
            </a:bodyPr>
            <a:lstStyle/>
            <a:p>
              <a:r>
                <a:rPr lang="en-US" sz="1000" b="1" dirty="0" err="1">
                  <a:latin typeface="Arial" panose="020B0604020202020204" pitchFamily="34" charset="0"/>
                  <a:cs typeface="Arial" panose="020B0604020202020204" pitchFamily="34" charset="0"/>
                </a:rPr>
                <a:t>Libera</a:t>
              </a:r>
              <a:endParaRPr lang="en-US" sz="1000" b="1" dirty="0">
                <a:latin typeface="Arial" panose="020B0604020202020204" pitchFamily="34" charset="0"/>
                <a:cs typeface="Arial" panose="020B0604020202020204" pitchFamily="34" charset="0"/>
              </a:endParaRPr>
            </a:p>
          </p:txBody>
        </p:sp>
        <p:pic>
          <p:nvPicPr>
            <p:cNvPr id="338" name="Picture 3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27338" y="4161277"/>
              <a:ext cx="803853" cy="280683"/>
            </a:xfrm>
            <a:prstGeom prst="rect">
              <a:avLst/>
            </a:prstGeom>
          </p:spPr>
        </p:pic>
        <p:sp>
          <p:nvSpPr>
            <p:cNvPr id="339" name="TextBox 338"/>
            <p:cNvSpPr txBox="1"/>
            <p:nvPr/>
          </p:nvSpPr>
          <p:spPr>
            <a:xfrm>
              <a:off x="10548961" y="4225026"/>
              <a:ext cx="701958"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JPSS-3</a:t>
              </a:r>
            </a:p>
          </p:txBody>
        </p:sp>
        <p:sp>
          <p:nvSpPr>
            <p:cNvPr id="341" name="TextBox 340"/>
            <p:cNvSpPr txBox="1"/>
            <p:nvPr/>
          </p:nvSpPr>
          <p:spPr>
            <a:xfrm>
              <a:off x="9689429" y="3863714"/>
              <a:ext cx="707874" cy="307777"/>
            </a:xfrm>
            <a:prstGeom prst="rect">
              <a:avLst/>
            </a:prstGeom>
            <a:noFill/>
          </p:spPr>
          <p:txBody>
            <a:bodyPr wrap="square" rtlCol="0">
              <a:spAutoFit/>
            </a:bodyPr>
            <a:lstStyle/>
            <a:p>
              <a:r>
                <a:rPr lang="en-US" sz="1400" b="1" dirty="0">
                  <a:solidFill>
                    <a:srgbClr val="65CBF9"/>
                  </a:solidFill>
                  <a:latin typeface="Arial" panose="020B0604020202020204" pitchFamily="34" charset="0"/>
                  <a:cs typeface="Arial" panose="020B0604020202020204" pitchFamily="34" charset="0"/>
                </a:rPr>
                <a:t>2027</a:t>
              </a:r>
            </a:p>
          </p:txBody>
        </p:sp>
      </p:grpSp>
      <p:graphicFrame>
        <p:nvGraphicFramePr>
          <p:cNvPr id="354" name="Table 353"/>
          <p:cNvGraphicFramePr>
            <a:graphicFrameLocks noGrp="1"/>
          </p:cNvGraphicFramePr>
          <p:nvPr/>
        </p:nvGraphicFramePr>
        <p:xfrm>
          <a:off x="286373" y="1663948"/>
          <a:ext cx="910770" cy="185058"/>
        </p:xfrm>
        <a:graphic>
          <a:graphicData uri="http://schemas.openxmlformats.org/drawingml/2006/table">
            <a:tbl>
              <a:tblPr firstRow="1" bandRow="1">
                <a:tableStyleId>{5C22544A-7EE6-4342-B048-85BDC9FD1C3A}</a:tableStyleId>
              </a:tblPr>
              <a:tblGrid>
                <a:gridCol w="182154">
                  <a:extLst>
                    <a:ext uri="{9D8B030D-6E8A-4147-A177-3AD203B41FA5}">
                      <a16:colId xmlns:a16="http://schemas.microsoft.com/office/drawing/2014/main" val="2081002054"/>
                    </a:ext>
                  </a:extLst>
                </a:gridCol>
                <a:gridCol w="182154">
                  <a:extLst>
                    <a:ext uri="{9D8B030D-6E8A-4147-A177-3AD203B41FA5}">
                      <a16:colId xmlns:a16="http://schemas.microsoft.com/office/drawing/2014/main" val="2715068575"/>
                    </a:ext>
                  </a:extLst>
                </a:gridCol>
                <a:gridCol w="182154">
                  <a:extLst>
                    <a:ext uri="{9D8B030D-6E8A-4147-A177-3AD203B41FA5}">
                      <a16:colId xmlns:a16="http://schemas.microsoft.com/office/drawing/2014/main" val="3864473323"/>
                    </a:ext>
                  </a:extLst>
                </a:gridCol>
                <a:gridCol w="182154">
                  <a:extLst>
                    <a:ext uri="{9D8B030D-6E8A-4147-A177-3AD203B41FA5}">
                      <a16:colId xmlns:a16="http://schemas.microsoft.com/office/drawing/2014/main" val="3172876115"/>
                    </a:ext>
                  </a:extLst>
                </a:gridCol>
                <a:gridCol w="182154">
                  <a:extLst>
                    <a:ext uri="{9D8B030D-6E8A-4147-A177-3AD203B41FA5}">
                      <a16:colId xmlns:a16="http://schemas.microsoft.com/office/drawing/2014/main" val="3230519158"/>
                    </a:ext>
                  </a:extLst>
                </a:gridCol>
              </a:tblGrid>
              <a:tr h="182880">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9C12"/>
                    </a:solidFill>
                  </a:tcPr>
                </a:tc>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4C3C"/>
                    </a:solidFill>
                  </a:tcPr>
                </a:tc>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BC9C"/>
                    </a:solidFill>
                  </a:tcPr>
                </a:tc>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59B6"/>
                    </a:solidFill>
                  </a:tcPr>
                </a:tc>
                <a:extLst>
                  <a:ext uri="{0D108BD9-81ED-4DB2-BD59-A6C34878D82A}">
                    <a16:rowId xmlns:a16="http://schemas.microsoft.com/office/drawing/2014/main" val="3401453731"/>
                  </a:ext>
                </a:extLst>
              </a:tr>
            </a:tbl>
          </a:graphicData>
        </a:graphic>
      </p:graphicFrame>
      <p:graphicFrame>
        <p:nvGraphicFramePr>
          <p:cNvPr id="355" name="Table 354"/>
          <p:cNvGraphicFramePr>
            <a:graphicFrameLocks noGrp="1"/>
          </p:cNvGraphicFramePr>
          <p:nvPr/>
        </p:nvGraphicFramePr>
        <p:xfrm>
          <a:off x="483872" y="5348085"/>
          <a:ext cx="544398" cy="362088"/>
        </p:xfrm>
        <a:graphic>
          <a:graphicData uri="http://schemas.openxmlformats.org/drawingml/2006/table">
            <a:tbl>
              <a:tblPr firstRow="1" bandRow="1">
                <a:tableStyleId>{5C22544A-7EE6-4342-B048-85BDC9FD1C3A}</a:tableStyleId>
              </a:tblPr>
              <a:tblGrid>
                <a:gridCol w="181466">
                  <a:extLst>
                    <a:ext uri="{9D8B030D-6E8A-4147-A177-3AD203B41FA5}">
                      <a16:colId xmlns:a16="http://schemas.microsoft.com/office/drawing/2014/main" val="3864473323"/>
                    </a:ext>
                  </a:extLst>
                </a:gridCol>
                <a:gridCol w="174128">
                  <a:extLst>
                    <a:ext uri="{9D8B030D-6E8A-4147-A177-3AD203B41FA5}">
                      <a16:colId xmlns:a16="http://schemas.microsoft.com/office/drawing/2014/main" val="3172876115"/>
                    </a:ext>
                  </a:extLst>
                </a:gridCol>
                <a:gridCol w="188804">
                  <a:extLst>
                    <a:ext uri="{9D8B030D-6E8A-4147-A177-3AD203B41FA5}">
                      <a16:colId xmlns:a16="http://schemas.microsoft.com/office/drawing/2014/main" val="3230519158"/>
                    </a:ext>
                  </a:extLst>
                </a:gridCol>
              </a:tblGrid>
              <a:tr h="166052">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9C12"/>
                    </a:solidFill>
                  </a:tcPr>
                </a:tc>
                <a:extLst>
                  <a:ext uri="{0D108BD9-81ED-4DB2-BD59-A6C34878D82A}">
                    <a16:rowId xmlns:a16="http://schemas.microsoft.com/office/drawing/2014/main" val="977113130"/>
                  </a:ext>
                </a:extLst>
              </a:tr>
              <a:tr h="166052">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4C3C"/>
                    </a:solidFill>
                  </a:tcPr>
                </a:tc>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BC9C"/>
                    </a:solidFill>
                  </a:tcPr>
                </a:tc>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59B6"/>
                    </a:solidFill>
                  </a:tcPr>
                </a:tc>
                <a:extLst>
                  <a:ext uri="{0D108BD9-81ED-4DB2-BD59-A6C34878D82A}">
                    <a16:rowId xmlns:a16="http://schemas.microsoft.com/office/drawing/2014/main" val="3401453731"/>
                  </a:ext>
                </a:extLst>
              </a:tr>
            </a:tbl>
          </a:graphicData>
        </a:graphic>
      </p:graphicFrame>
      <p:graphicFrame>
        <p:nvGraphicFramePr>
          <p:cNvPr id="356" name="Table 355"/>
          <p:cNvGraphicFramePr>
            <a:graphicFrameLocks noGrp="1"/>
          </p:cNvGraphicFramePr>
          <p:nvPr/>
        </p:nvGraphicFramePr>
        <p:xfrm>
          <a:off x="485362" y="6265867"/>
          <a:ext cx="355594" cy="182880"/>
        </p:xfrm>
        <a:graphic>
          <a:graphicData uri="http://schemas.openxmlformats.org/drawingml/2006/table">
            <a:tbl>
              <a:tblPr firstRow="1" bandRow="1">
                <a:tableStyleId>{5C22544A-7EE6-4342-B048-85BDC9FD1C3A}</a:tableStyleId>
              </a:tblPr>
              <a:tblGrid>
                <a:gridCol w="174128">
                  <a:extLst>
                    <a:ext uri="{9D8B030D-6E8A-4147-A177-3AD203B41FA5}">
                      <a16:colId xmlns:a16="http://schemas.microsoft.com/office/drawing/2014/main" val="3864473323"/>
                    </a:ext>
                  </a:extLst>
                </a:gridCol>
                <a:gridCol w="181466">
                  <a:extLst>
                    <a:ext uri="{9D8B030D-6E8A-4147-A177-3AD203B41FA5}">
                      <a16:colId xmlns:a16="http://schemas.microsoft.com/office/drawing/2014/main" val="3172876115"/>
                    </a:ext>
                  </a:extLst>
                </a:gridCol>
              </a:tblGrid>
              <a:tr h="182880">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9C12"/>
                    </a:solidFill>
                  </a:tcPr>
                </a:tc>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BC9C"/>
                    </a:solidFill>
                  </a:tcPr>
                </a:tc>
                <a:extLst>
                  <a:ext uri="{0D108BD9-81ED-4DB2-BD59-A6C34878D82A}">
                    <a16:rowId xmlns:a16="http://schemas.microsoft.com/office/drawing/2014/main" val="3401453731"/>
                  </a:ext>
                </a:extLst>
              </a:tr>
            </a:tbl>
          </a:graphicData>
        </a:graphic>
      </p:graphicFrame>
      <p:graphicFrame>
        <p:nvGraphicFramePr>
          <p:cNvPr id="357" name="Table 356"/>
          <p:cNvGraphicFramePr>
            <a:graphicFrameLocks noGrp="1"/>
          </p:cNvGraphicFramePr>
          <p:nvPr/>
        </p:nvGraphicFramePr>
        <p:xfrm>
          <a:off x="1464997" y="2590731"/>
          <a:ext cx="546462" cy="185058"/>
        </p:xfrm>
        <a:graphic>
          <a:graphicData uri="http://schemas.openxmlformats.org/drawingml/2006/table">
            <a:tbl>
              <a:tblPr firstRow="1" bandRow="1">
                <a:tableStyleId>{5C22544A-7EE6-4342-B048-85BDC9FD1C3A}</a:tableStyleId>
              </a:tblPr>
              <a:tblGrid>
                <a:gridCol w="182154">
                  <a:extLst>
                    <a:ext uri="{9D8B030D-6E8A-4147-A177-3AD203B41FA5}">
                      <a16:colId xmlns:a16="http://schemas.microsoft.com/office/drawing/2014/main" val="2081002054"/>
                    </a:ext>
                  </a:extLst>
                </a:gridCol>
                <a:gridCol w="182154">
                  <a:extLst>
                    <a:ext uri="{9D8B030D-6E8A-4147-A177-3AD203B41FA5}">
                      <a16:colId xmlns:a16="http://schemas.microsoft.com/office/drawing/2014/main" val="3864473323"/>
                    </a:ext>
                  </a:extLst>
                </a:gridCol>
                <a:gridCol w="182154">
                  <a:extLst>
                    <a:ext uri="{9D8B030D-6E8A-4147-A177-3AD203B41FA5}">
                      <a16:colId xmlns:a16="http://schemas.microsoft.com/office/drawing/2014/main" val="3230519158"/>
                    </a:ext>
                  </a:extLst>
                </a:gridCol>
              </a:tblGrid>
              <a:tr h="182880">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4C3C"/>
                    </a:solidFill>
                  </a:tcPr>
                </a:tc>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59B6"/>
                    </a:solidFill>
                  </a:tcPr>
                </a:tc>
                <a:extLst>
                  <a:ext uri="{0D108BD9-81ED-4DB2-BD59-A6C34878D82A}">
                    <a16:rowId xmlns:a16="http://schemas.microsoft.com/office/drawing/2014/main" val="3401453731"/>
                  </a:ext>
                </a:extLst>
              </a:tr>
            </a:tbl>
          </a:graphicData>
        </a:graphic>
      </p:graphicFrame>
      <p:graphicFrame>
        <p:nvGraphicFramePr>
          <p:cNvPr id="358" name="Table 357"/>
          <p:cNvGraphicFramePr>
            <a:graphicFrameLocks noGrp="1"/>
          </p:cNvGraphicFramePr>
          <p:nvPr/>
        </p:nvGraphicFramePr>
        <p:xfrm>
          <a:off x="1462807" y="3090029"/>
          <a:ext cx="546462" cy="185058"/>
        </p:xfrm>
        <a:graphic>
          <a:graphicData uri="http://schemas.openxmlformats.org/drawingml/2006/table">
            <a:tbl>
              <a:tblPr firstRow="1" bandRow="1">
                <a:tableStyleId>{5C22544A-7EE6-4342-B048-85BDC9FD1C3A}</a:tableStyleId>
              </a:tblPr>
              <a:tblGrid>
                <a:gridCol w="182154">
                  <a:extLst>
                    <a:ext uri="{9D8B030D-6E8A-4147-A177-3AD203B41FA5}">
                      <a16:colId xmlns:a16="http://schemas.microsoft.com/office/drawing/2014/main" val="2081002054"/>
                    </a:ext>
                  </a:extLst>
                </a:gridCol>
                <a:gridCol w="182154">
                  <a:extLst>
                    <a:ext uri="{9D8B030D-6E8A-4147-A177-3AD203B41FA5}">
                      <a16:colId xmlns:a16="http://schemas.microsoft.com/office/drawing/2014/main" val="3864473323"/>
                    </a:ext>
                  </a:extLst>
                </a:gridCol>
                <a:gridCol w="182154">
                  <a:extLst>
                    <a:ext uri="{9D8B030D-6E8A-4147-A177-3AD203B41FA5}">
                      <a16:colId xmlns:a16="http://schemas.microsoft.com/office/drawing/2014/main" val="3230519158"/>
                    </a:ext>
                  </a:extLst>
                </a:gridCol>
              </a:tblGrid>
              <a:tr h="182880">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4C3C"/>
                    </a:solidFill>
                  </a:tcPr>
                </a:tc>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59B6"/>
                    </a:solidFill>
                  </a:tcPr>
                </a:tc>
                <a:extLst>
                  <a:ext uri="{0D108BD9-81ED-4DB2-BD59-A6C34878D82A}">
                    <a16:rowId xmlns:a16="http://schemas.microsoft.com/office/drawing/2014/main" val="3401453731"/>
                  </a:ext>
                </a:extLst>
              </a:tr>
            </a:tbl>
          </a:graphicData>
        </a:graphic>
      </p:graphicFrame>
      <p:graphicFrame>
        <p:nvGraphicFramePr>
          <p:cNvPr id="359" name="Table 358"/>
          <p:cNvGraphicFramePr>
            <a:graphicFrameLocks noGrp="1"/>
          </p:cNvGraphicFramePr>
          <p:nvPr/>
        </p:nvGraphicFramePr>
        <p:xfrm>
          <a:off x="2419540" y="3148013"/>
          <a:ext cx="546462" cy="185058"/>
        </p:xfrm>
        <a:graphic>
          <a:graphicData uri="http://schemas.openxmlformats.org/drawingml/2006/table">
            <a:tbl>
              <a:tblPr firstRow="1" bandRow="1">
                <a:tableStyleId>{5C22544A-7EE6-4342-B048-85BDC9FD1C3A}</a:tableStyleId>
              </a:tblPr>
              <a:tblGrid>
                <a:gridCol w="182154">
                  <a:extLst>
                    <a:ext uri="{9D8B030D-6E8A-4147-A177-3AD203B41FA5}">
                      <a16:colId xmlns:a16="http://schemas.microsoft.com/office/drawing/2014/main" val="2081002054"/>
                    </a:ext>
                  </a:extLst>
                </a:gridCol>
                <a:gridCol w="182154">
                  <a:extLst>
                    <a:ext uri="{9D8B030D-6E8A-4147-A177-3AD203B41FA5}">
                      <a16:colId xmlns:a16="http://schemas.microsoft.com/office/drawing/2014/main" val="3864473323"/>
                    </a:ext>
                  </a:extLst>
                </a:gridCol>
                <a:gridCol w="182154">
                  <a:extLst>
                    <a:ext uri="{9D8B030D-6E8A-4147-A177-3AD203B41FA5}">
                      <a16:colId xmlns:a16="http://schemas.microsoft.com/office/drawing/2014/main" val="3230519158"/>
                    </a:ext>
                  </a:extLst>
                </a:gridCol>
              </a:tblGrid>
              <a:tr h="109207">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9C12"/>
                    </a:solidFill>
                  </a:tcPr>
                </a:tc>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BC9C"/>
                    </a:solidFill>
                  </a:tcPr>
                </a:tc>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4495E"/>
                    </a:solidFill>
                  </a:tcPr>
                </a:tc>
                <a:extLst>
                  <a:ext uri="{0D108BD9-81ED-4DB2-BD59-A6C34878D82A}">
                    <a16:rowId xmlns:a16="http://schemas.microsoft.com/office/drawing/2014/main" val="3401453731"/>
                  </a:ext>
                </a:extLst>
              </a:tr>
            </a:tbl>
          </a:graphicData>
        </a:graphic>
      </p:graphicFrame>
      <p:graphicFrame>
        <p:nvGraphicFramePr>
          <p:cNvPr id="360" name="Table 359"/>
          <p:cNvGraphicFramePr>
            <a:graphicFrameLocks noGrp="1"/>
          </p:cNvGraphicFramePr>
          <p:nvPr/>
        </p:nvGraphicFramePr>
        <p:xfrm>
          <a:off x="1628237" y="4501026"/>
          <a:ext cx="182154" cy="185058"/>
        </p:xfrm>
        <a:graphic>
          <a:graphicData uri="http://schemas.openxmlformats.org/drawingml/2006/table">
            <a:tbl>
              <a:tblPr firstRow="1" bandRow="1">
                <a:tableStyleId>{5C22544A-7EE6-4342-B048-85BDC9FD1C3A}</a:tableStyleId>
              </a:tblPr>
              <a:tblGrid>
                <a:gridCol w="182154">
                  <a:extLst>
                    <a:ext uri="{9D8B030D-6E8A-4147-A177-3AD203B41FA5}">
                      <a16:colId xmlns:a16="http://schemas.microsoft.com/office/drawing/2014/main" val="3864473323"/>
                    </a:ext>
                  </a:extLst>
                </a:gridCol>
              </a:tblGrid>
              <a:tr h="0">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980B9"/>
                    </a:solidFill>
                  </a:tcPr>
                </a:tc>
                <a:extLst>
                  <a:ext uri="{0D108BD9-81ED-4DB2-BD59-A6C34878D82A}">
                    <a16:rowId xmlns:a16="http://schemas.microsoft.com/office/drawing/2014/main" val="3401453731"/>
                  </a:ext>
                </a:extLst>
              </a:tr>
            </a:tbl>
          </a:graphicData>
        </a:graphic>
      </p:graphicFrame>
      <p:graphicFrame>
        <p:nvGraphicFramePr>
          <p:cNvPr id="361" name="Table 360"/>
          <p:cNvGraphicFramePr>
            <a:graphicFrameLocks noGrp="1"/>
          </p:cNvGraphicFramePr>
          <p:nvPr/>
        </p:nvGraphicFramePr>
        <p:xfrm>
          <a:off x="2137419" y="6149650"/>
          <a:ext cx="546462" cy="185058"/>
        </p:xfrm>
        <a:graphic>
          <a:graphicData uri="http://schemas.openxmlformats.org/drawingml/2006/table">
            <a:tbl>
              <a:tblPr firstRow="1" bandRow="1">
                <a:tableStyleId>{5C22544A-7EE6-4342-B048-85BDC9FD1C3A}</a:tableStyleId>
              </a:tblPr>
              <a:tblGrid>
                <a:gridCol w="182154">
                  <a:extLst>
                    <a:ext uri="{9D8B030D-6E8A-4147-A177-3AD203B41FA5}">
                      <a16:colId xmlns:a16="http://schemas.microsoft.com/office/drawing/2014/main" val="2081002054"/>
                    </a:ext>
                  </a:extLst>
                </a:gridCol>
                <a:gridCol w="182154">
                  <a:extLst>
                    <a:ext uri="{9D8B030D-6E8A-4147-A177-3AD203B41FA5}">
                      <a16:colId xmlns:a16="http://schemas.microsoft.com/office/drawing/2014/main" val="3864473323"/>
                    </a:ext>
                  </a:extLst>
                </a:gridCol>
                <a:gridCol w="182154">
                  <a:extLst>
                    <a:ext uri="{9D8B030D-6E8A-4147-A177-3AD203B41FA5}">
                      <a16:colId xmlns:a16="http://schemas.microsoft.com/office/drawing/2014/main" val="3230519158"/>
                    </a:ext>
                  </a:extLst>
                </a:gridCol>
              </a:tblGrid>
              <a:tr h="182880">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9C12"/>
                    </a:solidFill>
                  </a:tcPr>
                </a:tc>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59B6"/>
                    </a:solidFill>
                  </a:tcPr>
                </a:tc>
                <a:extLst>
                  <a:ext uri="{0D108BD9-81ED-4DB2-BD59-A6C34878D82A}">
                    <a16:rowId xmlns:a16="http://schemas.microsoft.com/office/drawing/2014/main" val="3401453731"/>
                  </a:ext>
                </a:extLst>
              </a:tr>
            </a:tbl>
          </a:graphicData>
        </a:graphic>
      </p:graphicFrame>
      <p:graphicFrame>
        <p:nvGraphicFramePr>
          <p:cNvPr id="363" name="Table 362"/>
          <p:cNvGraphicFramePr>
            <a:graphicFrameLocks noGrp="1"/>
          </p:cNvGraphicFramePr>
          <p:nvPr/>
        </p:nvGraphicFramePr>
        <p:xfrm>
          <a:off x="3461416" y="2173155"/>
          <a:ext cx="365760" cy="365760"/>
        </p:xfrm>
        <a:graphic>
          <a:graphicData uri="http://schemas.openxmlformats.org/drawingml/2006/table">
            <a:tbl>
              <a:tblPr firstRow="1" bandRow="1">
                <a:tableStyleId>{5C22544A-7EE6-4342-B048-85BDC9FD1C3A}</a:tableStyleId>
              </a:tblPr>
              <a:tblGrid>
                <a:gridCol w="175485">
                  <a:extLst>
                    <a:ext uri="{9D8B030D-6E8A-4147-A177-3AD203B41FA5}">
                      <a16:colId xmlns:a16="http://schemas.microsoft.com/office/drawing/2014/main" val="3172876115"/>
                    </a:ext>
                  </a:extLst>
                </a:gridCol>
                <a:gridCol w="190275">
                  <a:extLst>
                    <a:ext uri="{9D8B030D-6E8A-4147-A177-3AD203B41FA5}">
                      <a16:colId xmlns:a16="http://schemas.microsoft.com/office/drawing/2014/main" val="3230519158"/>
                    </a:ext>
                  </a:extLst>
                </a:gridCol>
              </a:tblGrid>
              <a:tr h="182880">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4C3C"/>
                    </a:solidFill>
                  </a:tcPr>
                </a:tc>
                <a:extLst>
                  <a:ext uri="{0D108BD9-81ED-4DB2-BD59-A6C34878D82A}">
                    <a16:rowId xmlns:a16="http://schemas.microsoft.com/office/drawing/2014/main" val="977113130"/>
                  </a:ext>
                </a:extLst>
              </a:tr>
              <a:tr h="182880">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4495E"/>
                    </a:solidFill>
                  </a:tcPr>
                </a:tc>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59B6"/>
                    </a:solidFill>
                  </a:tcPr>
                </a:tc>
                <a:extLst>
                  <a:ext uri="{0D108BD9-81ED-4DB2-BD59-A6C34878D82A}">
                    <a16:rowId xmlns:a16="http://schemas.microsoft.com/office/drawing/2014/main" val="3401453731"/>
                  </a:ext>
                </a:extLst>
              </a:tr>
            </a:tbl>
          </a:graphicData>
        </a:graphic>
      </p:graphicFrame>
      <p:graphicFrame>
        <p:nvGraphicFramePr>
          <p:cNvPr id="364" name="Table 363"/>
          <p:cNvGraphicFramePr>
            <a:graphicFrameLocks noGrp="1"/>
          </p:cNvGraphicFramePr>
          <p:nvPr/>
        </p:nvGraphicFramePr>
        <p:xfrm>
          <a:off x="3509302" y="4496201"/>
          <a:ext cx="365760" cy="182880"/>
        </p:xfrm>
        <a:graphic>
          <a:graphicData uri="http://schemas.openxmlformats.org/drawingml/2006/table">
            <a:tbl>
              <a:tblPr firstRow="1" bandRow="1">
                <a:tableStyleId>{5C22544A-7EE6-4342-B048-85BDC9FD1C3A}</a:tableStyleId>
              </a:tblPr>
              <a:tblGrid>
                <a:gridCol w="179106">
                  <a:extLst>
                    <a:ext uri="{9D8B030D-6E8A-4147-A177-3AD203B41FA5}">
                      <a16:colId xmlns:a16="http://schemas.microsoft.com/office/drawing/2014/main" val="3864473323"/>
                    </a:ext>
                  </a:extLst>
                </a:gridCol>
                <a:gridCol w="186654">
                  <a:extLst>
                    <a:ext uri="{9D8B030D-6E8A-4147-A177-3AD203B41FA5}">
                      <a16:colId xmlns:a16="http://schemas.microsoft.com/office/drawing/2014/main" val="3172876115"/>
                    </a:ext>
                  </a:extLst>
                </a:gridCol>
              </a:tblGrid>
              <a:tr h="182880">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9C12"/>
                    </a:solidFill>
                  </a:tcPr>
                </a:tc>
                <a:extLst>
                  <a:ext uri="{0D108BD9-81ED-4DB2-BD59-A6C34878D82A}">
                    <a16:rowId xmlns:a16="http://schemas.microsoft.com/office/drawing/2014/main" val="3401453731"/>
                  </a:ext>
                </a:extLst>
              </a:tr>
            </a:tbl>
          </a:graphicData>
        </a:graphic>
      </p:graphicFrame>
      <p:graphicFrame>
        <p:nvGraphicFramePr>
          <p:cNvPr id="365" name="Table 364"/>
          <p:cNvGraphicFramePr>
            <a:graphicFrameLocks noGrp="1"/>
          </p:cNvGraphicFramePr>
          <p:nvPr/>
        </p:nvGraphicFramePr>
        <p:xfrm>
          <a:off x="3324997" y="4819556"/>
          <a:ext cx="548640" cy="365760"/>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3864473323"/>
                    </a:ext>
                  </a:extLst>
                </a:gridCol>
                <a:gridCol w="175485">
                  <a:extLst>
                    <a:ext uri="{9D8B030D-6E8A-4147-A177-3AD203B41FA5}">
                      <a16:colId xmlns:a16="http://schemas.microsoft.com/office/drawing/2014/main" val="3172876115"/>
                    </a:ext>
                  </a:extLst>
                </a:gridCol>
                <a:gridCol w="190275">
                  <a:extLst>
                    <a:ext uri="{9D8B030D-6E8A-4147-A177-3AD203B41FA5}">
                      <a16:colId xmlns:a16="http://schemas.microsoft.com/office/drawing/2014/main" val="3230519158"/>
                    </a:ext>
                  </a:extLst>
                </a:gridCol>
              </a:tblGrid>
              <a:tr h="182880">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4C3C"/>
                    </a:solidFill>
                  </a:tcPr>
                </a:tc>
                <a:extLst>
                  <a:ext uri="{0D108BD9-81ED-4DB2-BD59-A6C34878D82A}">
                    <a16:rowId xmlns:a16="http://schemas.microsoft.com/office/drawing/2014/main" val="977113130"/>
                  </a:ext>
                </a:extLst>
              </a:tr>
              <a:tr h="182880">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9C12"/>
                    </a:solidFill>
                  </a:tcPr>
                </a:tc>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4495E"/>
                    </a:solidFill>
                  </a:tcPr>
                </a:tc>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59B6"/>
                    </a:solidFill>
                  </a:tcPr>
                </a:tc>
                <a:extLst>
                  <a:ext uri="{0D108BD9-81ED-4DB2-BD59-A6C34878D82A}">
                    <a16:rowId xmlns:a16="http://schemas.microsoft.com/office/drawing/2014/main" val="3401453731"/>
                  </a:ext>
                </a:extLst>
              </a:tr>
            </a:tbl>
          </a:graphicData>
        </a:graphic>
      </p:graphicFrame>
      <p:graphicFrame>
        <p:nvGraphicFramePr>
          <p:cNvPr id="366" name="Table 365"/>
          <p:cNvGraphicFramePr>
            <a:graphicFrameLocks noGrp="1"/>
          </p:cNvGraphicFramePr>
          <p:nvPr/>
        </p:nvGraphicFramePr>
        <p:xfrm>
          <a:off x="5138948" y="2412116"/>
          <a:ext cx="182154" cy="185058"/>
        </p:xfrm>
        <a:graphic>
          <a:graphicData uri="http://schemas.openxmlformats.org/drawingml/2006/table">
            <a:tbl>
              <a:tblPr firstRow="1" bandRow="1">
                <a:tableStyleId>{5C22544A-7EE6-4342-B048-85BDC9FD1C3A}</a:tableStyleId>
              </a:tblPr>
              <a:tblGrid>
                <a:gridCol w="182154">
                  <a:extLst>
                    <a:ext uri="{9D8B030D-6E8A-4147-A177-3AD203B41FA5}">
                      <a16:colId xmlns:a16="http://schemas.microsoft.com/office/drawing/2014/main" val="3864473323"/>
                    </a:ext>
                  </a:extLst>
                </a:gridCol>
              </a:tblGrid>
              <a:tr h="182880">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980B9"/>
                    </a:solidFill>
                  </a:tcPr>
                </a:tc>
                <a:extLst>
                  <a:ext uri="{0D108BD9-81ED-4DB2-BD59-A6C34878D82A}">
                    <a16:rowId xmlns:a16="http://schemas.microsoft.com/office/drawing/2014/main" val="3401453731"/>
                  </a:ext>
                </a:extLst>
              </a:tr>
            </a:tbl>
          </a:graphicData>
        </a:graphic>
      </p:graphicFrame>
      <p:graphicFrame>
        <p:nvGraphicFramePr>
          <p:cNvPr id="367" name="Table 366"/>
          <p:cNvGraphicFramePr>
            <a:graphicFrameLocks noGrp="1"/>
          </p:cNvGraphicFramePr>
          <p:nvPr/>
        </p:nvGraphicFramePr>
        <p:xfrm>
          <a:off x="5142318" y="2872944"/>
          <a:ext cx="182880" cy="185058"/>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3864473323"/>
                    </a:ext>
                  </a:extLst>
                </a:gridCol>
              </a:tblGrid>
              <a:tr h="0">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59B6"/>
                    </a:solidFill>
                  </a:tcPr>
                </a:tc>
                <a:extLst>
                  <a:ext uri="{0D108BD9-81ED-4DB2-BD59-A6C34878D82A}">
                    <a16:rowId xmlns:a16="http://schemas.microsoft.com/office/drawing/2014/main" val="3401453731"/>
                  </a:ext>
                </a:extLst>
              </a:tr>
            </a:tbl>
          </a:graphicData>
        </a:graphic>
      </p:graphicFrame>
      <p:graphicFrame>
        <p:nvGraphicFramePr>
          <p:cNvPr id="368" name="Table 367"/>
          <p:cNvGraphicFramePr>
            <a:graphicFrameLocks noGrp="1"/>
          </p:cNvGraphicFramePr>
          <p:nvPr/>
        </p:nvGraphicFramePr>
        <p:xfrm>
          <a:off x="5144471" y="2645593"/>
          <a:ext cx="182880" cy="185058"/>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3864473323"/>
                    </a:ext>
                  </a:extLst>
                </a:gridCol>
              </a:tblGrid>
              <a:tr h="0">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4C3C"/>
                    </a:solidFill>
                  </a:tcPr>
                </a:tc>
                <a:extLst>
                  <a:ext uri="{0D108BD9-81ED-4DB2-BD59-A6C34878D82A}">
                    <a16:rowId xmlns:a16="http://schemas.microsoft.com/office/drawing/2014/main" val="3401453731"/>
                  </a:ext>
                </a:extLst>
              </a:tr>
            </a:tbl>
          </a:graphicData>
        </a:graphic>
      </p:graphicFrame>
      <p:graphicFrame>
        <p:nvGraphicFramePr>
          <p:cNvPr id="369" name="Table 368"/>
          <p:cNvGraphicFramePr>
            <a:graphicFrameLocks noGrp="1"/>
          </p:cNvGraphicFramePr>
          <p:nvPr/>
        </p:nvGraphicFramePr>
        <p:xfrm>
          <a:off x="3917218" y="6284544"/>
          <a:ext cx="548640" cy="185058"/>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2081002054"/>
                    </a:ext>
                  </a:extLst>
                </a:gridCol>
                <a:gridCol w="182880">
                  <a:extLst>
                    <a:ext uri="{9D8B030D-6E8A-4147-A177-3AD203B41FA5}">
                      <a16:colId xmlns:a16="http://schemas.microsoft.com/office/drawing/2014/main" val="3864473323"/>
                    </a:ext>
                  </a:extLst>
                </a:gridCol>
                <a:gridCol w="182880">
                  <a:extLst>
                    <a:ext uri="{9D8B030D-6E8A-4147-A177-3AD203B41FA5}">
                      <a16:colId xmlns:a16="http://schemas.microsoft.com/office/drawing/2014/main" val="3230519158"/>
                    </a:ext>
                  </a:extLst>
                </a:gridCol>
              </a:tblGrid>
              <a:tr h="182880">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4C3C"/>
                    </a:solidFill>
                  </a:tcPr>
                </a:tc>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4495E"/>
                    </a:solidFill>
                  </a:tcPr>
                </a:tc>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59B6"/>
                    </a:solidFill>
                  </a:tcPr>
                </a:tc>
                <a:extLst>
                  <a:ext uri="{0D108BD9-81ED-4DB2-BD59-A6C34878D82A}">
                    <a16:rowId xmlns:a16="http://schemas.microsoft.com/office/drawing/2014/main" val="3401453731"/>
                  </a:ext>
                </a:extLst>
              </a:tr>
            </a:tbl>
          </a:graphicData>
        </a:graphic>
      </p:graphicFrame>
      <p:graphicFrame>
        <p:nvGraphicFramePr>
          <p:cNvPr id="370" name="Table 369"/>
          <p:cNvGraphicFramePr>
            <a:graphicFrameLocks noGrp="1"/>
          </p:cNvGraphicFramePr>
          <p:nvPr/>
        </p:nvGraphicFramePr>
        <p:xfrm>
          <a:off x="5443103" y="5546667"/>
          <a:ext cx="548640" cy="185058"/>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2081002054"/>
                    </a:ext>
                  </a:extLst>
                </a:gridCol>
                <a:gridCol w="182880">
                  <a:extLst>
                    <a:ext uri="{9D8B030D-6E8A-4147-A177-3AD203B41FA5}">
                      <a16:colId xmlns:a16="http://schemas.microsoft.com/office/drawing/2014/main" val="3864473323"/>
                    </a:ext>
                  </a:extLst>
                </a:gridCol>
                <a:gridCol w="182880">
                  <a:extLst>
                    <a:ext uri="{9D8B030D-6E8A-4147-A177-3AD203B41FA5}">
                      <a16:colId xmlns:a16="http://schemas.microsoft.com/office/drawing/2014/main" val="3230519158"/>
                    </a:ext>
                  </a:extLst>
                </a:gridCol>
              </a:tblGrid>
              <a:tr h="182880">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4C3C"/>
                    </a:solidFill>
                  </a:tcPr>
                </a:tc>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BC9C"/>
                    </a:solidFill>
                  </a:tcPr>
                </a:tc>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4495E"/>
                    </a:solidFill>
                  </a:tcPr>
                </a:tc>
                <a:extLst>
                  <a:ext uri="{0D108BD9-81ED-4DB2-BD59-A6C34878D82A}">
                    <a16:rowId xmlns:a16="http://schemas.microsoft.com/office/drawing/2014/main" val="3401453731"/>
                  </a:ext>
                </a:extLst>
              </a:tr>
            </a:tbl>
          </a:graphicData>
        </a:graphic>
      </p:graphicFrame>
      <p:graphicFrame>
        <p:nvGraphicFramePr>
          <p:cNvPr id="371" name="Table 370"/>
          <p:cNvGraphicFramePr>
            <a:graphicFrameLocks noGrp="1"/>
          </p:cNvGraphicFramePr>
          <p:nvPr/>
        </p:nvGraphicFramePr>
        <p:xfrm>
          <a:off x="5233614" y="5030595"/>
          <a:ext cx="546462" cy="185058"/>
        </p:xfrm>
        <a:graphic>
          <a:graphicData uri="http://schemas.openxmlformats.org/drawingml/2006/table">
            <a:tbl>
              <a:tblPr firstRow="1" bandRow="1">
                <a:tableStyleId>{5C22544A-7EE6-4342-B048-85BDC9FD1C3A}</a:tableStyleId>
              </a:tblPr>
              <a:tblGrid>
                <a:gridCol w="182154">
                  <a:extLst>
                    <a:ext uri="{9D8B030D-6E8A-4147-A177-3AD203B41FA5}">
                      <a16:colId xmlns:a16="http://schemas.microsoft.com/office/drawing/2014/main" val="2081002054"/>
                    </a:ext>
                  </a:extLst>
                </a:gridCol>
                <a:gridCol w="182154">
                  <a:extLst>
                    <a:ext uri="{9D8B030D-6E8A-4147-A177-3AD203B41FA5}">
                      <a16:colId xmlns:a16="http://schemas.microsoft.com/office/drawing/2014/main" val="3864473323"/>
                    </a:ext>
                  </a:extLst>
                </a:gridCol>
                <a:gridCol w="182154">
                  <a:extLst>
                    <a:ext uri="{9D8B030D-6E8A-4147-A177-3AD203B41FA5}">
                      <a16:colId xmlns:a16="http://schemas.microsoft.com/office/drawing/2014/main" val="3230519158"/>
                    </a:ext>
                  </a:extLst>
                </a:gridCol>
              </a:tblGrid>
              <a:tr h="182880">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9C12"/>
                    </a:solidFill>
                  </a:tcPr>
                </a:tc>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4C3C"/>
                    </a:solidFill>
                  </a:tcPr>
                </a:tc>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BC9C"/>
                    </a:solidFill>
                  </a:tcPr>
                </a:tc>
                <a:extLst>
                  <a:ext uri="{0D108BD9-81ED-4DB2-BD59-A6C34878D82A}">
                    <a16:rowId xmlns:a16="http://schemas.microsoft.com/office/drawing/2014/main" val="3401453731"/>
                  </a:ext>
                </a:extLst>
              </a:tr>
            </a:tbl>
          </a:graphicData>
        </a:graphic>
      </p:graphicFrame>
      <p:graphicFrame>
        <p:nvGraphicFramePr>
          <p:cNvPr id="373" name="Table 372"/>
          <p:cNvGraphicFramePr>
            <a:graphicFrameLocks noGrp="1"/>
          </p:cNvGraphicFramePr>
          <p:nvPr/>
        </p:nvGraphicFramePr>
        <p:xfrm>
          <a:off x="7411301" y="5483974"/>
          <a:ext cx="365760" cy="362088"/>
        </p:xfrm>
        <a:graphic>
          <a:graphicData uri="http://schemas.openxmlformats.org/drawingml/2006/table">
            <a:tbl>
              <a:tblPr firstRow="1" bandRow="1">
                <a:tableStyleId>{5C22544A-7EE6-4342-B048-85BDC9FD1C3A}</a:tableStyleId>
              </a:tblPr>
              <a:tblGrid>
                <a:gridCol w="175486">
                  <a:extLst>
                    <a:ext uri="{9D8B030D-6E8A-4147-A177-3AD203B41FA5}">
                      <a16:colId xmlns:a16="http://schemas.microsoft.com/office/drawing/2014/main" val="3172876115"/>
                    </a:ext>
                  </a:extLst>
                </a:gridCol>
                <a:gridCol w="190274">
                  <a:extLst>
                    <a:ext uri="{9D8B030D-6E8A-4147-A177-3AD203B41FA5}">
                      <a16:colId xmlns:a16="http://schemas.microsoft.com/office/drawing/2014/main" val="3230519158"/>
                    </a:ext>
                  </a:extLst>
                </a:gridCol>
              </a:tblGrid>
              <a:tr h="157196">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9C12"/>
                    </a:solidFill>
                  </a:tcPr>
                </a:tc>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4C3C"/>
                    </a:solidFill>
                  </a:tcPr>
                </a:tc>
                <a:extLst>
                  <a:ext uri="{0D108BD9-81ED-4DB2-BD59-A6C34878D82A}">
                    <a16:rowId xmlns:a16="http://schemas.microsoft.com/office/drawing/2014/main" val="977113130"/>
                  </a:ext>
                </a:extLst>
              </a:tr>
              <a:tr h="157196">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BC9C"/>
                    </a:solidFill>
                  </a:tcPr>
                </a:tc>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4495E"/>
                    </a:solidFill>
                  </a:tcPr>
                </a:tc>
                <a:extLst>
                  <a:ext uri="{0D108BD9-81ED-4DB2-BD59-A6C34878D82A}">
                    <a16:rowId xmlns:a16="http://schemas.microsoft.com/office/drawing/2014/main" val="3401453731"/>
                  </a:ext>
                </a:extLst>
              </a:tr>
            </a:tbl>
          </a:graphicData>
        </a:graphic>
      </p:graphicFrame>
      <p:graphicFrame>
        <p:nvGraphicFramePr>
          <p:cNvPr id="374" name="Table 373"/>
          <p:cNvGraphicFramePr>
            <a:graphicFrameLocks noGrp="1"/>
          </p:cNvGraphicFramePr>
          <p:nvPr/>
        </p:nvGraphicFramePr>
        <p:xfrm>
          <a:off x="5513012" y="6291990"/>
          <a:ext cx="348256" cy="181044"/>
        </p:xfrm>
        <a:graphic>
          <a:graphicData uri="http://schemas.openxmlformats.org/drawingml/2006/table">
            <a:tbl>
              <a:tblPr firstRow="1" bandRow="1">
                <a:tableStyleId>{5C22544A-7EE6-4342-B048-85BDC9FD1C3A}</a:tableStyleId>
              </a:tblPr>
              <a:tblGrid>
                <a:gridCol w="174128">
                  <a:extLst>
                    <a:ext uri="{9D8B030D-6E8A-4147-A177-3AD203B41FA5}">
                      <a16:colId xmlns:a16="http://schemas.microsoft.com/office/drawing/2014/main" val="3864473323"/>
                    </a:ext>
                  </a:extLst>
                </a:gridCol>
                <a:gridCol w="174128">
                  <a:extLst>
                    <a:ext uri="{9D8B030D-6E8A-4147-A177-3AD203B41FA5}">
                      <a16:colId xmlns:a16="http://schemas.microsoft.com/office/drawing/2014/main" val="3172876115"/>
                    </a:ext>
                  </a:extLst>
                </a:gridCol>
              </a:tblGrid>
              <a:tr h="109567">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9C12"/>
                    </a:solidFill>
                  </a:tcPr>
                </a:tc>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BC9C"/>
                    </a:solidFill>
                  </a:tcPr>
                </a:tc>
                <a:extLst>
                  <a:ext uri="{0D108BD9-81ED-4DB2-BD59-A6C34878D82A}">
                    <a16:rowId xmlns:a16="http://schemas.microsoft.com/office/drawing/2014/main" val="3401453731"/>
                  </a:ext>
                </a:extLst>
              </a:tr>
            </a:tbl>
          </a:graphicData>
        </a:graphic>
      </p:graphicFrame>
      <p:graphicFrame>
        <p:nvGraphicFramePr>
          <p:cNvPr id="375" name="Table 374"/>
          <p:cNvGraphicFramePr>
            <a:graphicFrameLocks noGrp="1"/>
          </p:cNvGraphicFramePr>
          <p:nvPr/>
        </p:nvGraphicFramePr>
        <p:xfrm>
          <a:off x="5821776" y="6518063"/>
          <a:ext cx="174128" cy="181044"/>
        </p:xfrm>
        <a:graphic>
          <a:graphicData uri="http://schemas.openxmlformats.org/drawingml/2006/table">
            <a:tbl>
              <a:tblPr firstRow="1" bandRow="1">
                <a:tableStyleId>{5C22544A-7EE6-4342-B048-85BDC9FD1C3A}</a:tableStyleId>
              </a:tblPr>
              <a:tblGrid>
                <a:gridCol w="174128">
                  <a:extLst>
                    <a:ext uri="{9D8B030D-6E8A-4147-A177-3AD203B41FA5}">
                      <a16:colId xmlns:a16="http://schemas.microsoft.com/office/drawing/2014/main" val="3864473323"/>
                    </a:ext>
                  </a:extLst>
                </a:gridCol>
              </a:tblGrid>
              <a:tr h="109567">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9C12"/>
                    </a:solidFill>
                  </a:tcPr>
                </a:tc>
                <a:extLst>
                  <a:ext uri="{0D108BD9-81ED-4DB2-BD59-A6C34878D82A}">
                    <a16:rowId xmlns:a16="http://schemas.microsoft.com/office/drawing/2014/main" val="3401453731"/>
                  </a:ext>
                </a:extLst>
              </a:tr>
            </a:tbl>
          </a:graphicData>
        </a:graphic>
      </p:graphicFrame>
      <p:graphicFrame>
        <p:nvGraphicFramePr>
          <p:cNvPr id="376" name="Table 375"/>
          <p:cNvGraphicFramePr>
            <a:graphicFrameLocks noGrp="1"/>
          </p:cNvGraphicFramePr>
          <p:nvPr/>
        </p:nvGraphicFramePr>
        <p:xfrm>
          <a:off x="6278856" y="3171120"/>
          <a:ext cx="365760" cy="182880"/>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3864473323"/>
                    </a:ext>
                  </a:extLst>
                </a:gridCol>
                <a:gridCol w="182880">
                  <a:extLst>
                    <a:ext uri="{9D8B030D-6E8A-4147-A177-3AD203B41FA5}">
                      <a16:colId xmlns:a16="http://schemas.microsoft.com/office/drawing/2014/main" val="3172876115"/>
                    </a:ext>
                  </a:extLst>
                </a:gridCol>
              </a:tblGrid>
              <a:tr h="182880">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9C12"/>
                    </a:solidFill>
                  </a:tcPr>
                </a:tc>
                <a:extLst>
                  <a:ext uri="{0D108BD9-81ED-4DB2-BD59-A6C34878D82A}">
                    <a16:rowId xmlns:a16="http://schemas.microsoft.com/office/drawing/2014/main" val="3401453731"/>
                  </a:ext>
                </a:extLst>
              </a:tr>
            </a:tbl>
          </a:graphicData>
        </a:graphic>
      </p:graphicFrame>
      <p:graphicFrame>
        <p:nvGraphicFramePr>
          <p:cNvPr id="377" name="Table 376"/>
          <p:cNvGraphicFramePr>
            <a:graphicFrameLocks noGrp="1"/>
          </p:cNvGraphicFramePr>
          <p:nvPr/>
        </p:nvGraphicFramePr>
        <p:xfrm>
          <a:off x="7325210" y="2581352"/>
          <a:ext cx="348256" cy="181044"/>
        </p:xfrm>
        <a:graphic>
          <a:graphicData uri="http://schemas.openxmlformats.org/drawingml/2006/table">
            <a:tbl>
              <a:tblPr firstRow="1" bandRow="1">
                <a:tableStyleId>{5C22544A-7EE6-4342-B048-85BDC9FD1C3A}</a:tableStyleId>
              </a:tblPr>
              <a:tblGrid>
                <a:gridCol w="174128">
                  <a:extLst>
                    <a:ext uri="{9D8B030D-6E8A-4147-A177-3AD203B41FA5}">
                      <a16:colId xmlns:a16="http://schemas.microsoft.com/office/drawing/2014/main" val="3864473323"/>
                    </a:ext>
                  </a:extLst>
                </a:gridCol>
                <a:gridCol w="174128">
                  <a:extLst>
                    <a:ext uri="{9D8B030D-6E8A-4147-A177-3AD203B41FA5}">
                      <a16:colId xmlns:a16="http://schemas.microsoft.com/office/drawing/2014/main" val="3172876115"/>
                    </a:ext>
                  </a:extLst>
                </a:gridCol>
              </a:tblGrid>
              <a:tr h="109567">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9C12"/>
                    </a:solidFill>
                  </a:tcPr>
                </a:tc>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BC9C"/>
                    </a:solidFill>
                  </a:tcPr>
                </a:tc>
                <a:extLst>
                  <a:ext uri="{0D108BD9-81ED-4DB2-BD59-A6C34878D82A}">
                    <a16:rowId xmlns:a16="http://schemas.microsoft.com/office/drawing/2014/main" val="3401453731"/>
                  </a:ext>
                </a:extLst>
              </a:tr>
            </a:tbl>
          </a:graphicData>
        </a:graphic>
      </p:graphicFrame>
      <p:graphicFrame>
        <p:nvGraphicFramePr>
          <p:cNvPr id="378" name="Table 377"/>
          <p:cNvGraphicFramePr>
            <a:graphicFrameLocks noGrp="1"/>
          </p:cNvGraphicFramePr>
          <p:nvPr/>
        </p:nvGraphicFramePr>
        <p:xfrm>
          <a:off x="7565860" y="3226861"/>
          <a:ext cx="182880" cy="181044"/>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3172876115"/>
                    </a:ext>
                  </a:extLst>
                </a:gridCol>
              </a:tblGrid>
              <a:tr h="109567">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BC9C"/>
                    </a:solidFill>
                  </a:tcPr>
                </a:tc>
                <a:extLst>
                  <a:ext uri="{0D108BD9-81ED-4DB2-BD59-A6C34878D82A}">
                    <a16:rowId xmlns:a16="http://schemas.microsoft.com/office/drawing/2014/main" val="3401453731"/>
                  </a:ext>
                </a:extLst>
              </a:tr>
            </a:tbl>
          </a:graphicData>
        </a:graphic>
      </p:graphicFrame>
      <p:graphicFrame>
        <p:nvGraphicFramePr>
          <p:cNvPr id="379" name="Table 378"/>
          <p:cNvGraphicFramePr>
            <a:graphicFrameLocks noGrp="1"/>
          </p:cNvGraphicFramePr>
          <p:nvPr/>
        </p:nvGraphicFramePr>
        <p:xfrm>
          <a:off x="9876823" y="5950682"/>
          <a:ext cx="365760" cy="182880"/>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3864473323"/>
                    </a:ext>
                  </a:extLst>
                </a:gridCol>
                <a:gridCol w="182880">
                  <a:extLst>
                    <a:ext uri="{9D8B030D-6E8A-4147-A177-3AD203B41FA5}">
                      <a16:colId xmlns:a16="http://schemas.microsoft.com/office/drawing/2014/main" val="3172876115"/>
                    </a:ext>
                  </a:extLst>
                </a:gridCol>
              </a:tblGrid>
              <a:tr h="182880">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4495E"/>
                    </a:solidFill>
                  </a:tcPr>
                </a:tc>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59B6"/>
                    </a:solidFill>
                  </a:tcPr>
                </a:tc>
                <a:extLst>
                  <a:ext uri="{0D108BD9-81ED-4DB2-BD59-A6C34878D82A}">
                    <a16:rowId xmlns:a16="http://schemas.microsoft.com/office/drawing/2014/main" val="3401453731"/>
                  </a:ext>
                </a:extLst>
              </a:tr>
            </a:tbl>
          </a:graphicData>
        </a:graphic>
      </p:graphicFrame>
      <p:graphicFrame>
        <p:nvGraphicFramePr>
          <p:cNvPr id="380" name="Table 379"/>
          <p:cNvGraphicFramePr>
            <a:graphicFrameLocks noGrp="1"/>
          </p:cNvGraphicFramePr>
          <p:nvPr/>
        </p:nvGraphicFramePr>
        <p:xfrm>
          <a:off x="6770648" y="4682254"/>
          <a:ext cx="548640" cy="185058"/>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2081002054"/>
                    </a:ext>
                  </a:extLst>
                </a:gridCol>
                <a:gridCol w="182880">
                  <a:extLst>
                    <a:ext uri="{9D8B030D-6E8A-4147-A177-3AD203B41FA5}">
                      <a16:colId xmlns:a16="http://schemas.microsoft.com/office/drawing/2014/main" val="3864473323"/>
                    </a:ext>
                  </a:extLst>
                </a:gridCol>
                <a:gridCol w="182880">
                  <a:extLst>
                    <a:ext uri="{9D8B030D-6E8A-4147-A177-3AD203B41FA5}">
                      <a16:colId xmlns:a16="http://schemas.microsoft.com/office/drawing/2014/main" val="3230519158"/>
                    </a:ext>
                  </a:extLst>
                </a:gridCol>
              </a:tblGrid>
              <a:tr h="182880">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4C3C"/>
                    </a:solidFill>
                  </a:tcPr>
                </a:tc>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4495E"/>
                    </a:solidFill>
                  </a:tcPr>
                </a:tc>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59B6"/>
                    </a:solidFill>
                  </a:tcPr>
                </a:tc>
                <a:extLst>
                  <a:ext uri="{0D108BD9-81ED-4DB2-BD59-A6C34878D82A}">
                    <a16:rowId xmlns:a16="http://schemas.microsoft.com/office/drawing/2014/main" val="3401453731"/>
                  </a:ext>
                </a:extLst>
              </a:tr>
            </a:tbl>
          </a:graphicData>
        </a:graphic>
      </p:graphicFrame>
      <p:graphicFrame>
        <p:nvGraphicFramePr>
          <p:cNvPr id="381" name="Table 380"/>
          <p:cNvGraphicFramePr>
            <a:graphicFrameLocks noGrp="1"/>
          </p:cNvGraphicFramePr>
          <p:nvPr/>
        </p:nvGraphicFramePr>
        <p:xfrm>
          <a:off x="7246545" y="6157788"/>
          <a:ext cx="548640" cy="185058"/>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2081002054"/>
                    </a:ext>
                  </a:extLst>
                </a:gridCol>
                <a:gridCol w="182880">
                  <a:extLst>
                    <a:ext uri="{9D8B030D-6E8A-4147-A177-3AD203B41FA5}">
                      <a16:colId xmlns:a16="http://schemas.microsoft.com/office/drawing/2014/main" val="3864473323"/>
                    </a:ext>
                  </a:extLst>
                </a:gridCol>
                <a:gridCol w="182880">
                  <a:extLst>
                    <a:ext uri="{9D8B030D-6E8A-4147-A177-3AD203B41FA5}">
                      <a16:colId xmlns:a16="http://schemas.microsoft.com/office/drawing/2014/main" val="3230519158"/>
                    </a:ext>
                  </a:extLst>
                </a:gridCol>
              </a:tblGrid>
              <a:tr h="182880">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4C3C"/>
                    </a:solidFill>
                  </a:tcPr>
                </a:tc>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4495E"/>
                    </a:solidFill>
                  </a:tcPr>
                </a:tc>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BC9C"/>
                    </a:solidFill>
                  </a:tcPr>
                </a:tc>
                <a:extLst>
                  <a:ext uri="{0D108BD9-81ED-4DB2-BD59-A6C34878D82A}">
                    <a16:rowId xmlns:a16="http://schemas.microsoft.com/office/drawing/2014/main" val="3401453731"/>
                  </a:ext>
                </a:extLst>
              </a:tr>
            </a:tbl>
          </a:graphicData>
        </a:graphic>
      </p:graphicFrame>
      <p:graphicFrame>
        <p:nvGraphicFramePr>
          <p:cNvPr id="382" name="Table 381"/>
          <p:cNvGraphicFramePr>
            <a:graphicFrameLocks noGrp="1"/>
          </p:cNvGraphicFramePr>
          <p:nvPr/>
        </p:nvGraphicFramePr>
        <p:xfrm>
          <a:off x="8860418" y="4691873"/>
          <a:ext cx="548640" cy="185058"/>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2081002054"/>
                    </a:ext>
                  </a:extLst>
                </a:gridCol>
                <a:gridCol w="182880">
                  <a:extLst>
                    <a:ext uri="{9D8B030D-6E8A-4147-A177-3AD203B41FA5}">
                      <a16:colId xmlns:a16="http://schemas.microsoft.com/office/drawing/2014/main" val="3864473323"/>
                    </a:ext>
                  </a:extLst>
                </a:gridCol>
                <a:gridCol w="182880">
                  <a:extLst>
                    <a:ext uri="{9D8B030D-6E8A-4147-A177-3AD203B41FA5}">
                      <a16:colId xmlns:a16="http://schemas.microsoft.com/office/drawing/2014/main" val="3230519158"/>
                    </a:ext>
                  </a:extLst>
                </a:gridCol>
              </a:tblGrid>
              <a:tr h="0">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9C12"/>
                    </a:solidFill>
                  </a:tcPr>
                </a:tc>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4C3C"/>
                    </a:solidFill>
                  </a:tcPr>
                </a:tc>
                <a:extLst>
                  <a:ext uri="{0D108BD9-81ED-4DB2-BD59-A6C34878D82A}">
                    <a16:rowId xmlns:a16="http://schemas.microsoft.com/office/drawing/2014/main" val="3401453731"/>
                  </a:ext>
                </a:extLst>
              </a:tr>
            </a:tbl>
          </a:graphicData>
        </a:graphic>
      </p:graphicFrame>
      <p:graphicFrame>
        <p:nvGraphicFramePr>
          <p:cNvPr id="383" name="Table 382"/>
          <p:cNvGraphicFramePr>
            <a:graphicFrameLocks noGrp="1"/>
          </p:cNvGraphicFramePr>
          <p:nvPr/>
        </p:nvGraphicFramePr>
        <p:xfrm>
          <a:off x="8622767" y="6032330"/>
          <a:ext cx="365760" cy="182880"/>
        </p:xfrm>
        <a:graphic>
          <a:graphicData uri="http://schemas.openxmlformats.org/drawingml/2006/table">
            <a:tbl>
              <a:tblPr firstRow="1" bandRow="1">
                <a:tableStyleId>{5C22544A-7EE6-4342-B048-85BDC9FD1C3A}</a:tableStyleId>
              </a:tblPr>
              <a:tblGrid>
                <a:gridCol w="179107">
                  <a:extLst>
                    <a:ext uri="{9D8B030D-6E8A-4147-A177-3AD203B41FA5}">
                      <a16:colId xmlns:a16="http://schemas.microsoft.com/office/drawing/2014/main" val="3864473323"/>
                    </a:ext>
                  </a:extLst>
                </a:gridCol>
                <a:gridCol w="186653">
                  <a:extLst>
                    <a:ext uri="{9D8B030D-6E8A-4147-A177-3AD203B41FA5}">
                      <a16:colId xmlns:a16="http://schemas.microsoft.com/office/drawing/2014/main" val="3172876115"/>
                    </a:ext>
                  </a:extLst>
                </a:gridCol>
              </a:tblGrid>
              <a:tr h="182880">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9C12"/>
                    </a:solidFill>
                  </a:tcPr>
                </a:tc>
                <a:extLst>
                  <a:ext uri="{0D108BD9-81ED-4DB2-BD59-A6C34878D82A}">
                    <a16:rowId xmlns:a16="http://schemas.microsoft.com/office/drawing/2014/main" val="3401453731"/>
                  </a:ext>
                </a:extLst>
              </a:tr>
            </a:tbl>
          </a:graphicData>
        </a:graphic>
      </p:graphicFrame>
      <p:graphicFrame>
        <p:nvGraphicFramePr>
          <p:cNvPr id="384" name="Table 383"/>
          <p:cNvGraphicFramePr>
            <a:graphicFrameLocks noGrp="1"/>
          </p:cNvGraphicFramePr>
          <p:nvPr/>
        </p:nvGraphicFramePr>
        <p:xfrm>
          <a:off x="9988797" y="4763668"/>
          <a:ext cx="365760" cy="182880"/>
        </p:xfrm>
        <a:graphic>
          <a:graphicData uri="http://schemas.openxmlformats.org/drawingml/2006/table">
            <a:tbl>
              <a:tblPr firstRow="1" bandRow="1">
                <a:tableStyleId>{5C22544A-7EE6-4342-B048-85BDC9FD1C3A}</a:tableStyleId>
              </a:tblPr>
              <a:tblGrid>
                <a:gridCol w="179106">
                  <a:extLst>
                    <a:ext uri="{9D8B030D-6E8A-4147-A177-3AD203B41FA5}">
                      <a16:colId xmlns:a16="http://schemas.microsoft.com/office/drawing/2014/main" val="3864473323"/>
                    </a:ext>
                  </a:extLst>
                </a:gridCol>
                <a:gridCol w="186654">
                  <a:extLst>
                    <a:ext uri="{9D8B030D-6E8A-4147-A177-3AD203B41FA5}">
                      <a16:colId xmlns:a16="http://schemas.microsoft.com/office/drawing/2014/main" val="3172876115"/>
                    </a:ext>
                  </a:extLst>
                </a:gridCol>
              </a:tblGrid>
              <a:tr h="182880">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9C12"/>
                    </a:solidFill>
                  </a:tcPr>
                </a:tc>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4495E"/>
                    </a:solidFill>
                  </a:tcPr>
                </a:tc>
                <a:extLst>
                  <a:ext uri="{0D108BD9-81ED-4DB2-BD59-A6C34878D82A}">
                    <a16:rowId xmlns:a16="http://schemas.microsoft.com/office/drawing/2014/main" val="3401453731"/>
                  </a:ext>
                </a:extLst>
              </a:tr>
            </a:tbl>
          </a:graphicData>
        </a:graphic>
      </p:graphicFrame>
      <p:graphicFrame>
        <p:nvGraphicFramePr>
          <p:cNvPr id="385" name="Table 384"/>
          <p:cNvGraphicFramePr>
            <a:graphicFrameLocks noGrp="1"/>
          </p:cNvGraphicFramePr>
          <p:nvPr/>
        </p:nvGraphicFramePr>
        <p:xfrm>
          <a:off x="10850017" y="2198693"/>
          <a:ext cx="365760" cy="182880"/>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3864473323"/>
                    </a:ext>
                  </a:extLst>
                </a:gridCol>
                <a:gridCol w="182880">
                  <a:extLst>
                    <a:ext uri="{9D8B030D-6E8A-4147-A177-3AD203B41FA5}">
                      <a16:colId xmlns:a16="http://schemas.microsoft.com/office/drawing/2014/main" val="3172876115"/>
                    </a:ext>
                  </a:extLst>
                </a:gridCol>
              </a:tblGrid>
              <a:tr h="182880">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4C3C"/>
                    </a:solidFill>
                  </a:tcPr>
                </a:tc>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59B6"/>
                    </a:solidFill>
                  </a:tcPr>
                </a:tc>
                <a:extLst>
                  <a:ext uri="{0D108BD9-81ED-4DB2-BD59-A6C34878D82A}">
                    <a16:rowId xmlns:a16="http://schemas.microsoft.com/office/drawing/2014/main" val="3401453731"/>
                  </a:ext>
                </a:extLst>
              </a:tr>
            </a:tbl>
          </a:graphicData>
        </a:graphic>
      </p:graphicFrame>
      <p:graphicFrame>
        <p:nvGraphicFramePr>
          <p:cNvPr id="386" name="Table 385"/>
          <p:cNvGraphicFramePr>
            <a:graphicFrameLocks noGrp="1"/>
          </p:cNvGraphicFramePr>
          <p:nvPr/>
        </p:nvGraphicFramePr>
        <p:xfrm>
          <a:off x="8644383" y="6512088"/>
          <a:ext cx="182880" cy="185058"/>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3864473323"/>
                    </a:ext>
                  </a:extLst>
                </a:gridCol>
              </a:tblGrid>
              <a:tr h="182880">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980B9"/>
                    </a:solidFill>
                  </a:tcPr>
                </a:tc>
                <a:extLst>
                  <a:ext uri="{0D108BD9-81ED-4DB2-BD59-A6C34878D82A}">
                    <a16:rowId xmlns:a16="http://schemas.microsoft.com/office/drawing/2014/main" val="3401453731"/>
                  </a:ext>
                </a:extLst>
              </a:tr>
            </a:tbl>
          </a:graphicData>
        </a:graphic>
      </p:graphicFrame>
      <p:graphicFrame>
        <p:nvGraphicFramePr>
          <p:cNvPr id="387" name="Table 386"/>
          <p:cNvGraphicFramePr>
            <a:graphicFrameLocks noGrp="1"/>
          </p:cNvGraphicFramePr>
          <p:nvPr/>
        </p:nvGraphicFramePr>
        <p:xfrm>
          <a:off x="7444059" y="6532036"/>
          <a:ext cx="182880" cy="185058"/>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3864473323"/>
                    </a:ext>
                  </a:extLst>
                </a:gridCol>
              </a:tblGrid>
              <a:tr h="182880">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980B9"/>
                    </a:solidFill>
                  </a:tcPr>
                </a:tc>
                <a:extLst>
                  <a:ext uri="{0D108BD9-81ED-4DB2-BD59-A6C34878D82A}">
                    <a16:rowId xmlns:a16="http://schemas.microsoft.com/office/drawing/2014/main" val="3401453731"/>
                  </a:ext>
                </a:extLst>
              </a:tr>
            </a:tbl>
          </a:graphicData>
        </a:graphic>
      </p:graphicFrame>
      <p:graphicFrame>
        <p:nvGraphicFramePr>
          <p:cNvPr id="389" name="Table 388"/>
          <p:cNvGraphicFramePr>
            <a:graphicFrameLocks noGrp="1"/>
          </p:cNvGraphicFramePr>
          <p:nvPr/>
        </p:nvGraphicFramePr>
        <p:xfrm>
          <a:off x="9894638" y="6490553"/>
          <a:ext cx="365760" cy="182880"/>
        </p:xfrm>
        <a:graphic>
          <a:graphicData uri="http://schemas.openxmlformats.org/drawingml/2006/table">
            <a:tbl>
              <a:tblPr firstRow="1" bandRow="1">
                <a:tableStyleId>{5C22544A-7EE6-4342-B048-85BDC9FD1C3A}</a:tableStyleId>
              </a:tblPr>
              <a:tblGrid>
                <a:gridCol w="179106">
                  <a:extLst>
                    <a:ext uri="{9D8B030D-6E8A-4147-A177-3AD203B41FA5}">
                      <a16:colId xmlns:a16="http://schemas.microsoft.com/office/drawing/2014/main" val="3864473323"/>
                    </a:ext>
                  </a:extLst>
                </a:gridCol>
                <a:gridCol w="186654">
                  <a:extLst>
                    <a:ext uri="{9D8B030D-6E8A-4147-A177-3AD203B41FA5}">
                      <a16:colId xmlns:a16="http://schemas.microsoft.com/office/drawing/2014/main" val="3172876115"/>
                    </a:ext>
                  </a:extLst>
                </a:gridCol>
              </a:tblGrid>
              <a:tr h="182880">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980B9"/>
                    </a:solidFill>
                  </a:tcPr>
                </a:tc>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4C3C"/>
                    </a:solidFill>
                  </a:tcPr>
                </a:tc>
                <a:extLst>
                  <a:ext uri="{0D108BD9-81ED-4DB2-BD59-A6C34878D82A}">
                    <a16:rowId xmlns:a16="http://schemas.microsoft.com/office/drawing/2014/main" val="3401453731"/>
                  </a:ext>
                </a:extLst>
              </a:tr>
            </a:tbl>
          </a:graphicData>
        </a:graphic>
      </p:graphicFrame>
      <p:graphicFrame>
        <p:nvGraphicFramePr>
          <p:cNvPr id="390" name="Table 389"/>
          <p:cNvGraphicFramePr>
            <a:graphicFrameLocks noGrp="1"/>
          </p:cNvGraphicFramePr>
          <p:nvPr/>
        </p:nvGraphicFramePr>
        <p:xfrm>
          <a:off x="9091239" y="3168698"/>
          <a:ext cx="182880" cy="182880"/>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3864473323"/>
                    </a:ext>
                  </a:extLst>
                </a:gridCol>
              </a:tblGrid>
              <a:tr h="182880">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4C3C"/>
                    </a:solidFill>
                  </a:tcPr>
                </a:tc>
                <a:extLst>
                  <a:ext uri="{0D108BD9-81ED-4DB2-BD59-A6C34878D82A}">
                    <a16:rowId xmlns:a16="http://schemas.microsoft.com/office/drawing/2014/main" val="3401453731"/>
                  </a:ext>
                </a:extLst>
              </a:tr>
            </a:tbl>
          </a:graphicData>
        </a:graphic>
      </p:graphicFrame>
      <p:graphicFrame>
        <p:nvGraphicFramePr>
          <p:cNvPr id="391" name="Table 390"/>
          <p:cNvGraphicFramePr>
            <a:graphicFrameLocks noGrp="1"/>
          </p:cNvGraphicFramePr>
          <p:nvPr/>
        </p:nvGraphicFramePr>
        <p:xfrm>
          <a:off x="8848448" y="2445081"/>
          <a:ext cx="182880" cy="182880"/>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3864473323"/>
                    </a:ext>
                  </a:extLst>
                </a:gridCol>
              </a:tblGrid>
              <a:tr h="182880">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4C3C"/>
                    </a:solidFill>
                  </a:tcPr>
                </a:tc>
                <a:extLst>
                  <a:ext uri="{0D108BD9-81ED-4DB2-BD59-A6C34878D82A}">
                    <a16:rowId xmlns:a16="http://schemas.microsoft.com/office/drawing/2014/main" val="3401453731"/>
                  </a:ext>
                </a:extLst>
              </a:tr>
            </a:tbl>
          </a:graphicData>
        </a:graphic>
      </p:graphicFrame>
      <p:graphicFrame>
        <p:nvGraphicFramePr>
          <p:cNvPr id="392" name="Table 391"/>
          <p:cNvGraphicFramePr>
            <a:graphicFrameLocks noGrp="1"/>
          </p:cNvGraphicFramePr>
          <p:nvPr/>
        </p:nvGraphicFramePr>
        <p:xfrm>
          <a:off x="11182084" y="3055352"/>
          <a:ext cx="182880" cy="185058"/>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3864473323"/>
                    </a:ext>
                  </a:extLst>
                </a:gridCol>
              </a:tblGrid>
              <a:tr h="182880">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4C3C"/>
                    </a:solidFill>
                  </a:tcPr>
                </a:tc>
                <a:extLst>
                  <a:ext uri="{0D108BD9-81ED-4DB2-BD59-A6C34878D82A}">
                    <a16:rowId xmlns:a16="http://schemas.microsoft.com/office/drawing/2014/main" val="3401453731"/>
                  </a:ext>
                </a:extLst>
              </a:tr>
            </a:tbl>
          </a:graphicData>
        </a:graphic>
      </p:graphicFrame>
      <p:graphicFrame>
        <p:nvGraphicFramePr>
          <p:cNvPr id="395" name="Table 394"/>
          <p:cNvGraphicFramePr>
            <a:graphicFrameLocks noGrp="1"/>
          </p:cNvGraphicFramePr>
          <p:nvPr/>
        </p:nvGraphicFramePr>
        <p:xfrm>
          <a:off x="8625526" y="1231724"/>
          <a:ext cx="182880" cy="182880"/>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3864473323"/>
                    </a:ext>
                  </a:extLst>
                </a:gridCol>
              </a:tblGrid>
              <a:tr h="182880">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9C12"/>
                    </a:solidFill>
                  </a:tcPr>
                </a:tc>
                <a:extLst>
                  <a:ext uri="{0D108BD9-81ED-4DB2-BD59-A6C34878D82A}">
                    <a16:rowId xmlns:a16="http://schemas.microsoft.com/office/drawing/2014/main" val="3401453731"/>
                  </a:ext>
                </a:extLst>
              </a:tr>
            </a:tbl>
          </a:graphicData>
        </a:graphic>
      </p:graphicFrame>
      <p:graphicFrame>
        <p:nvGraphicFramePr>
          <p:cNvPr id="396" name="Table 395"/>
          <p:cNvGraphicFramePr>
            <a:graphicFrameLocks noGrp="1"/>
          </p:cNvGraphicFramePr>
          <p:nvPr/>
        </p:nvGraphicFramePr>
        <p:xfrm>
          <a:off x="11403583" y="1475869"/>
          <a:ext cx="182880" cy="182880"/>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3864473323"/>
                    </a:ext>
                  </a:extLst>
                </a:gridCol>
              </a:tblGrid>
              <a:tr h="182880">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59B6"/>
                    </a:solidFill>
                  </a:tcPr>
                </a:tc>
                <a:extLst>
                  <a:ext uri="{0D108BD9-81ED-4DB2-BD59-A6C34878D82A}">
                    <a16:rowId xmlns:a16="http://schemas.microsoft.com/office/drawing/2014/main" val="3401453731"/>
                  </a:ext>
                </a:extLst>
              </a:tr>
            </a:tbl>
          </a:graphicData>
        </a:graphic>
      </p:graphicFrame>
      <p:graphicFrame>
        <p:nvGraphicFramePr>
          <p:cNvPr id="397" name="Table 396"/>
          <p:cNvGraphicFramePr>
            <a:graphicFrameLocks noGrp="1"/>
          </p:cNvGraphicFramePr>
          <p:nvPr/>
        </p:nvGraphicFramePr>
        <p:xfrm>
          <a:off x="8622767" y="1500108"/>
          <a:ext cx="182880" cy="182880"/>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3864473323"/>
                    </a:ext>
                  </a:extLst>
                </a:gridCol>
              </a:tblGrid>
              <a:tr h="182880">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4C3C"/>
                    </a:solidFill>
                  </a:tcPr>
                </a:tc>
                <a:extLst>
                  <a:ext uri="{0D108BD9-81ED-4DB2-BD59-A6C34878D82A}">
                    <a16:rowId xmlns:a16="http://schemas.microsoft.com/office/drawing/2014/main" val="3401453731"/>
                  </a:ext>
                </a:extLst>
              </a:tr>
            </a:tbl>
          </a:graphicData>
        </a:graphic>
      </p:graphicFrame>
      <p:graphicFrame>
        <p:nvGraphicFramePr>
          <p:cNvPr id="398" name="Table 397"/>
          <p:cNvGraphicFramePr>
            <a:graphicFrameLocks noGrp="1"/>
          </p:cNvGraphicFramePr>
          <p:nvPr/>
        </p:nvGraphicFramePr>
        <p:xfrm>
          <a:off x="11408417" y="1230651"/>
          <a:ext cx="182880" cy="181044"/>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3864473323"/>
                    </a:ext>
                  </a:extLst>
                </a:gridCol>
              </a:tblGrid>
              <a:tr h="0">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4495E"/>
                    </a:solidFill>
                  </a:tcPr>
                </a:tc>
                <a:extLst>
                  <a:ext uri="{0D108BD9-81ED-4DB2-BD59-A6C34878D82A}">
                    <a16:rowId xmlns:a16="http://schemas.microsoft.com/office/drawing/2014/main" val="3401453731"/>
                  </a:ext>
                </a:extLst>
              </a:tr>
            </a:tbl>
          </a:graphicData>
        </a:graphic>
      </p:graphicFrame>
      <p:graphicFrame>
        <p:nvGraphicFramePr>
          <p:cNvPr id="399" name="Table 398"/>
          <p:cNvGraphicFramePr>
            <a:graphicFrameLocks noGrp="1"/>
          </p:cNvGraphicFramePr>
          <p:nvPr/>
        </p:nvGraphicFramePr>
        <p:xfrm>
          <a:off x="11408882" y="989478"/>
          <a:ext cx="182880" cy="182880"/>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3864473323"/>
                    </a:ext>
                  </a:extLst>
                </a:gridCol>
              </a:tblGrid>
              <a:tr h="182880">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BC9C"/>
                    </a:solidFill>
                  </a:tcPr>
                </a:tc>
                <a:extLst>
                  <a:ext uri="{0D108BD9-81ED-4DB2-BD59-A6C34878D82A}">
                    <a16:rowId xmlns:a16="http://schemas.microsoft.com/office/drawing/2014/main" val="3401453731"/>
                  </a:ext>
                </a:extLst>
              </a:tr>
            </a:tbl>
          </a:graphicData>
        </a:graphic>
      </p:graphicFrame>
      <p:graphicFrame>
        <p:nvGraphicFramePr>
          <p:cNvPr id="400" name="Table 399"/>
          <p:cNvGraphicFramePr>
            <a:graphicFrameLocks noGrp="1"/>
          </p:cNvGraphicFramePr>
          <p:nvPr/>
        </p:nvGraphicFramePr>
        <p:xfrm>
          <a:off x="8625526" y="1005093"/>
          <a:ext cx="182880" cy="182880"/>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3864473323"/>
                    </a:ext>
                  </a:extLst>
                </a:gridCol>
              </a:tblGrid>
              <a:tr h="182880">
                <a:tc>
                  <a:txBody>
                    <a:bodyPr/>
                    <a:lstStyle/>
                    <a:p>
                      <a:endParaRPr lang="en-US" sz="700" dirty="0"/>
                    </a:p>
                  </a:txBody>
                  <a:tcPr marL="74364" marR="74364" marT="37182" marB="37182">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980B9"/>
                    </a:solidFill>
                  </a:tcPr>
                </a:tc>
                <a:extLst>
                  <a:ext uri="{0D108BD9-81ED-4DB2-BD59-A6C34878D82A}">
                    <a16:rowId xmlns:a16="http://schemas.microsoft.com/office/drawing/2014/main" val="3401453731"/>
                  </a:ext>
                </a:extLst>
              </a:tr>
            </a:tbl>
          </a:graphicData>
        </a:graphic>
      </p:graphicFrame>
      <p:sp>
        <p:nvSpPr>
          <p:cNvPr id="219" name="TextBox 218"/>
          <p:cNvSpPr txBox="1"/>
          <p:nvPr/>
        </p:nvSpPr>
        <p:spPr>
          <a:xfrm>
            <a:off x="10505128" y="3221686"/>
            <a:ext cx="804736"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*OMPS-L</a:t>
            </a:r>
          </a:p>
        </p:txBody>
      </p:sp>
      <p:graphicFrame>
        <p:nvGraphicFramePr>
          <p:cNvPr id="222" name="Table 221"/>
          <p:cNvGraphicFramePr>
            <a:graphicFrameLocks noGrp="1"/>
          </p:cNvGraphicFramePr>
          <p:nvPr/>
        </p:nvGraphicFramePr>
        <p:xfrm>
          <a:off x="11182084" y="3276610"/>
          <a:ext cx="182880" cy="185058"/>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3864473323"/>
                    </a:ext>
                  </a:extLst>
                </a:gridCol>
              </a:tblGrid>
              <a:tr h="182880">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980B9"/>
                    </a:solidFill>
                  </a:tcPr>
                </a:tc>
                <a:extLst>
                  <a:ext uri="{0D108BD9-81ED-4DB2-BD59-A6C34878D82A}">
                    <a16:rowId xmlns:a16="http://schemas.microsoft.com/office/drawing/2014/main" val="3401453731"/>
                  </a:ext>
                </a:extLst>
              </a:tr>
            </a:tbl>
          </a:graphicData>
        </a:graphic>
      </p:graphicFrame>
      <p:sp>
        <p:nvSpPr>
          <p:cNvPr id="223" name="TextBox 222"/>
          <p:cNvSpPr txBox="1"/>
          <p:nvPr/>
        </p:nvSpPr>
        <p:spPr>
          <a:xfrm>
            <a:off x="10930698" y="4552848"/>
            <a:ext cx="804736"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*OMPS-L</a:t>
            </a:r>
          </a:p>
        </p:txBody>
      </p:sp>
      <p:graphicFrame>
        <p:nvGraphicFramePr>
          <p:cNvPr id="225" name="Table 224"/>
          <p:cNvGraphicFramePr>
            <a:graphicFrameLocks noGrp="1"/>
          </p:cNvGraphicFramePr>
          <p:nvPr/>
        </p:nvGraphicFramePr>
        <p:xfrm>
          <a:off x="11606048" y="4595982"/>
          <a:ext cx="182880" cy="185058"/>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3864473323"/>
                    </a:ext>
                  </a:extLst>
                </a:gridCol>
              </a:tblGrid>
              <a:tr h="182880">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980B9"/>
                    </a:solidFill>
                  </a:tcPr>
                </a:tc>
                <a:extLst>
                  <a:ext uri="{0D108BD9-81ED-4DB2-BD59-A6C34878D82A}">
                    <a16:rowId xmlns:a16="http://schemas.microsoft.com/office/drawing/2014/main" val="3401453731"/>
                  </a:ext>
                </a:extLst>
              </a:tr>
            </a:tbl>
          </a:graphicData>
        </a:graphic>
      </p:graphicFrame>
      <p:sp>
        <p:nvSpPr>
          <p:cNvPr id="228" name="TextBox 227"/>
          <p:cNvSpPr txBox="1"/>
          <p:nvPr/>
        </p:nvSpPr>
        <p:spPr>
          <a:xfrm>
            <a:off x="8785962" y="5441078"/>
            <a:ext cx="804736"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*OMPS-L</a:t>
            </a:r>
          </a:p>
        </p:txBody>
      </p:sp>
      <p:graphicFrame>
        <p:nvGraphicFramePr>
          <p:cNvPr id="233" name="Table 232"/>
          <p:cNvGraphicFramePr>
            <a:graphicFrameLocks noGrp="1"/>
          </p:cNvGraphicFramePr>
          <p:nvPr/>
        </p:nvGraphicFramePr>
        <p:xfrm>
          <a:off x="9464521" y="5489441"/>
          <a:ext cx="182154" cy="185058"/>
        </p:xfrm>
        <a:graphic>
          <a:graphicData uri="http://schemas.openxmlformats.org/drawingml/2006/table">
            <a:tbl>
              <a:tblPr firstRow="1" bandRow="1">
                <a:tableStyleId>{5C22544A-7EE6-4342-B048-85BDC9FD1C3A}</a:tableStyleId>
              </a:tblPr>
              <a:tblGrid>
                <a:gridCol w="182154">
                  <a:extLst>
                    <a:ext uri="{9D8B030D-6E8A-4147-A177-3AD203B41FA5}">
                      <a16:colId xmlns:a16="http://schemas.microsoft.com/office/drawing/2014/main" val="3864473323"/>
                    </a:ext>
                  </a:extLst>
                </a:gridCol>
              </a:tblGrid>
              <a:tr h="182880">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980B9"/>
                    </a:solidFill>
                  </a:tcPr>
                </a:tc>
                <a:extLst>
                  <a:ext uri="{0D108BD9-81ED-4DB2-BD59-A6C34878D82A}">
                    <a16:rowId xmlns:a16="http://schemas.microsoft.com/office/drawing/2014/main" val="3401453731"/>
                  </a:ext>
                </a:extLst>
              </a:tr>
            </a:tbl>
          </a:graphicData>
        </a:graphic>
      </p:graphicFrame>
      <p:grpSp>
        <p:nvGrpSpPr>
          <p:cNvPr id="234" name="Group 233"/>
          <p:cNvGrpSpPr/>
          <p:nvPr/>
        </p:nvGrpSpPr>
        <p:grpSpPr>
          <a:xfrm>
            <a:off x="4465514" y="1313417"/>
            <a:ext cx="911216" cy="437219"/>
            <a:chOff x="8603862" y="5688725"/>
            <a:chExt cx="911216" cy="437219"/>
          </a:xfrm>
        </p:grpSpPr>
        <p:pic>
          <p:nvPicPr>
            <p:cNvPr id="235" name="Picture 2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1895" y="5688725"/>
              <a:ext cx="833183" cy="289416"/>
            </a:xfrm>
            <a:prstGeom prst="rect">
              <a:avLst/>
            </a:prstGeom>
          </p:spPr>
        </p:pic>
        <p:sp>
          <p:nvSpPr>
            <p:cNvPr id="236" name="TextBox 235"/>
            <p:cNvSpPr txBox="1"/>
            <p:nvPr/>
          </p:nvSpPr>
          <p:spPr>
            <a:xfrm>
              <a:off x="8603862" y="5872062"/>
              <a:ext cx="788398" cy="253882"/>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JPSS-1</a:t>
              </a:r>
            </a:p>
          </p:txBody>
        </p:sp>
      </p:grpSp>
      <p:sp>
        <p:nvSpPr>
          <p:cNvPr id="281" name="TextBox 280"/>
          <p:cNvSpPr txBox="1"/>
          <p:nvPr/>
        </p:nvSpPr>
        <p:spPr>
          <a:xfrm>
            <a:off x="4523144" y="1656433"/>
            <a:ext cx="804736"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*OMPS-L</a:t>
            </a:r>
          </a:p>
        </p:txBody>
      </p:sp>
      <p:graphicFrame>
        <p:nvGraphicFramePr>
          <p:cNvPr id="286" name="Table 285"/>
          <p:cNvGraphicFramePr>
            <a:graphicFrameLocks noGrp="1"/>
          </p:cNvGraphicFramePr>
          <p:nvPr/>
        </p:nvGraphicFramePr>
        <p:xfrm>
          <a:off x="5210209" y="1684223"/>
          <a:ext cx="182880" cy="185058"/>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3864473323"/>
                    </a:ext>
                  </a:extLst>
                </a:gridCol>
              </a:tblGrid>
              <a:tr h="117145">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980B9"/>
                    </a:solidFill>
                  </a:tcPr>
                </a:tc>
                <a:extLst>
                  <a:ext uri="{0D108BD9-81ED-4DB2-BD59-A6C34878D82A}">
                    <a16:rowId xmlns:a16="http://schemas.microsoft.com/office/drawing/2014/main" val="3401453731"/>
                  </a:ext>
                </a:extLst>
              </a:tr>
            </a:tbl>
          </a:graphicData>
        </a:graphic>
      </p:graphicFrame>
      <p:sp>
        <p:nvSpPr>
          <p:cNvPr id="10" name="TextBox 9"/>
          <p:cNvSpPr txBox="1"/>
          <p:nvPr/>
        </p:nvSpPr>
        <p:spPr>
          <a:xfrm>
            <a:off x="10763410" y="6301203"/>
            <a:ext cx="1428590" cy="461665"/>
          </a:xfrm>
          <a:prstGeom prst="rect">
            <a:avLst/>
          </a:prstGeom>
          <a:noFill/>
        </p:spPr>
        <p:txBody>
          <a:bodyPr wrap="square" rtlCol="0">
            <a:spAutoFit/>
          </a:bodyPr>
          <a:lstStyle/>
          <a:p>
            <a:r>
              <a:rPr lang="en-US" sz="1200" i="1" dirty="0">
                <a:solidFill>
                  <a:schemeClr val="bg1"/>
                </a:solidFill>
                <a:latin typeface="Arial" panose="020B0604020202020204" pitchFamily="34" charset="0"/>
                <a:cs typeface="Arial" panose="020B0604020202020204" pitchFamily="34" charset="0"/>
              </a:rPr>
              <a:t>*Operations not funded by ESD</a:t>
            </a:r>
          </a:p>
        </p:txBody>
      </p:sp>
      <p:sp>
        <p:nvSpPr>
          <p:cNvPr id="290" name="TextBox 289"/>
          <p:cNvSpPr txBox="1"/>
          <p:nvPr/>
        </p:nvSpPr>
        <p:spPr>
          <a:xfrm>
            <a:off x="3426274" y="1453712"/>
            <a:ext cx="506782"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EPIC</a:t>
            </a:r>
          </a:p>
        </p:txBody>
      </p:sp>
      <p:sp>
        <p:nvSpPr>
          <p:cNvPr id="291" name="TextBox 290"/>
          <p:cNvSpPr txBox="1"/>
          <p:nvPr/>
        </p:nvSpPr>
        <p:spPr>
          <a:xfrm>
            <a:off x="3263973" y="1627694"/>
            <a:ext cx="746343"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NISTAR</a:t>
            </a:r>
          </a:p>
        </p:txBody>
      </p:sp>
      <p:graphicFrame>
        <p:nvGraphicFramePr>
          <p:cNvPr id="292" name="Table 291"/>
          <p:cNvGraphicFramePr>
            <a:graphicFrameLocks noGrp="1"/>
          </p:cNvGraphicFramePr>
          <p:nvPr/>
        </p:nvGraphicFramePr>
        <p:xfrm>
          <a:off x="3863340" y="1482822"/>
          <a:ext cx="182880" cy="185058"/>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3864473323"/>
                    </a:ext>
                  </a:extLst>
                </a:gridCol>
              </a:tblGrid>
              <a:tr h="182880">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980B9"/>
                    </a:solidFill>
                  </a:tcPr>
                </a:tc>
                <a:extLst>
                  <a:ext uri="{0D108BD9-81ED-4DB2-BD59-A6C34878D82A}">
                    <a16:rowId xmlns:a16="http://schemas.microsoft.com/office/drawing/2014/main" val="3401453731"/>
                  </a:ext>
                </a:extLst>
              </a:tr>
            </a:tbl>
          </a:graphicData>
        </a:graphic>
      </p:graphicFrame>
      <p:graphicFrame>
        <p:nvGraphicFramePr>
          <p:cNvPr id="293" name="Table 292"/>
          <p:cNvGraphicFramePr>
            <a:graphicFrameLocks noGrp="1"/>
          </p:cNvGraphicFramePr>
          <p:nvPr/>
        </p:nvGraphicFramePr>
        <p:xfrm>
          <a:off x="3863311" y="1686271"/>
          <a:ext cx="182880" cy="185058"/>
        </p:xfrm>
        <a:graphic>
          <a:graphicData uri="http://schemas.openxmlformats.org/drawingml/2006/table">
            <a:tbl>
              <a:tblPr firstRow="1" bandRow="1">
                <a:tableStyleId>{5C22544A-7EE6-4342-B048-85BDC9FD1C3A}</a:tableStyleId>
              </a:tblPr>
              <a:tblGrid>
                <a:gridCol w="182880">
                  <a:extLst>
                    <a:ext uri="{9D8B030D-6E8A-4147-A177-3AD203B41FA5}">
                      <a16:colId xmlns:a16="http://schemas.microsoft.com/office/drawing/2014/main" val="3864473323"/>
                    </a:ext>
                  </a:extLst>
                </a:gridCol>
              </a:tblGrid>
              <a:tr h="182880">
                <a:tc>
                  <a:txBody>
                    <a:bodyPr/>
                    <a:lstStyle/>
                    <a:p>
                      <a:endParaRPr lang="en-US" sz="700" dirty="0"/>
                    </a:p>
                  </a:txBody>
                  <a:tcPr marL="78377" marR="78377" marT="39189" marB="39189">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9C12"/>
                    </a:solidFill>
                  </a:tcPr>
                </a:tc>
                <a:extLst>
                  <a:ext uri="{0D108BD9-81ED-4DB2-BD59-A6C34878D82A}">
                    <a16:rowId xmlns:a16="http://schemas.microsoft.com/office/drawing/2014/main" val="3401453731"/>
                  </a:ext>
                </a:extLst>
              </a:tr>
            </a:tbl>
          </a:graphicData>
        </a:graphic>
      </p:graphicFrame>
    </p:spTree>
    <p:extLst>
      <p:ext uri="{BB962C8B-B14F-4D97-AF65-F5344CB8AC3E}">
        <p14:creationId xmlns:p14="http://schemas.microsoft.com/office/powerpoint/2010/main" val="421034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1"/>
          <p:cNvSpPr>
            <a:spLocks noGrp="1"/>
          </p:cNvSpPr>
          <p:nvPr>
            <p:ph type="title"/>
          </p:nvPr>
        </p:nvSpPr>
        <p:spPr>
          <a:xfrm>
            <a:off x="2441543" y="554376"/>
            <a:ext cx="9025378" cy="646331"/>
          </a:xfrm>
        </p:spPr>
        <p:txBody>
          <a:bodyPr>
            <a:noAutofit/>
          </a:bodyPr>
          <a:lstStyle/>
          <a:p>
            <a:r>
              <a:rPr lang="en-US" altLang="en-US" dirty="0">
                <a:ea typeface="ヒラギノ角ゴ Pro W3" charset="-128"/>
              </a:rPr>
              <a:t>Quick Recap: 2017 Decadal Survey</a:t>
            </a:r>
            <a:endParaRPr lang="en-US" altLang="en-US" sz="4125" dirty="0">
              <a:ea typeface="ヒラギノ角ゴ Pro W3" charset="-128"/>
            </a:endParaRPr>
          </a:p>
        </p:txBody>
      </p:sp>
      <p:sp>
        <p:nvSpPr>
          <p:cNvPr id="8195" name="TextBox 7"/>
          <p:cNvSpPr txBox="1">
            <a:spLocks noChangeArrowheads="1"/>
          </p:cNvSpPr>
          <p:nvPr/>
        </p:nvSpPr>
        <p:spPr bwMode="auto">
          <a:xfrm>
            <a:off x="1986455" y="1424067"/>
            <a:ext cx="2550569" cy="330858"/>
          </a:xfrm>
          <a:prstGeom prst="rect">
            <a:avLst/>
          </a:prstGeom>
          <a:solidFill>
            <a:schemeClr val="tx1"/>
          </a:solidFill>
          <a:ln>
            <a:noFill/>
          </a:ln>
        </p:spPr>
        <p:txBody>
          <a:bodyPr wrap="square" lIns="68427" tIns="34289" rIns="68427" bIns="34289">
            <a:spAutoFit/>
          </a:bodyPr>
          <a:lstStyle>
            <a:lvl1pPr eaLnBrk="0" hangingPunct="0">
              <a:defRPr sz="3300">
                <a:solidFill>
                  <a:schemeClr val="tx1"/>
                </a:solidFill>
                <a:latin typeface="Arial" charset="0"/>
                <a:ea typeface="ヒラギノ角ゴ Pro W3" charset="0"/>
                <a:cs typeface="ヒラギノ角ゴ Pro W3" charset="0"/>
              </a:defRPr>
            </a:lvl1pPr>
            <a:lvl2pPr marL="742950" indent="-285750" eaLnBrk="0" hangingPunct="0">
              <a:defRPr sz="3300">
                <a:solidFill>
                  <a:schemeClr val="tx1"/>
                </a:solidFill>
                <a:latin typeface="Arial" charset="0"/>
                <a:ea typeface="ヒラギノ角ゴ Pro W3" charset="0"/>
                <a:cs typeface="ヒラギノ角ゴ Pro W3" charset="0"/>
              </a:defRPr>
            </a:lvl2pPr>
            <a:lvl3pPr marL="1143000" indent="-228600" eaLnBrk="0" hangingPunct="0">
              <a:defRPr sz="3300">
                <a:solidFill>
                  <a:schemeClr val="tx1"/>
                </a:solidFill>
                <a:latin typeface="Arial" charset="0"/>
                <a:ea typeface="ヒラギノ角ゴ Pro W3" charset="0"/>
                <a:cs typeface="ヒラギノ角ゴ Pro W3" charset="0"/>
              </a:defRPr>
            </a:lvl3pPr>
            <a:lvl4pPr marL="1600200" indent="-228600" eaLnBrk="0" hangingPunct="0">
              <a:defRPr sz="3300">
                <a:solidFill>
                  <a:schemeClr val="tx1"/>
                </a:solidFill>
                <a:latin typeface="Arial" charset="0"/>
                <a:ea typeface="ヒラギノ角ゴ Pro W3" charset="0"/>
                <a:cs typeface="ヒラギノ角ゴ Pro W3" charset="0"/>
              </a:defRPr>
            </a:lvl4pPr>
            <a:lvl5pPr marL="2057400" indent="-228600" eaLnBrk="0" hangingPunct="0">
              <a:defRPr sz="3300">
                <a:solidFill>
                  <a:schemeClr val="tx1"/>
                </a:solidFill>
                <a:latin typeface="Arial" charset="0"/>
                <a:ea typeface="ヒラギノ角ゴ Pro W3" charset="0"/>
                <a:cs typeface="ヒラギノ角ゴ Pro W3" charset="0"/>
              </a:defRPr>
            </a:lvl5pPr>
            <a:lvl6pPr marL="25146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6pPr>
            <a:lvl7pPr marL="29718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7pPr>
            <a:lvl8pPr marL="34290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8pPr>
            <a:lvl9pPr marL="3886200" indent="-228600" algn="ctr" eaLnBrk="0" fontAlgn="base" hangingPunct="0">
              <a:lnSpc>
                <a:spcPct val="85000"/>
              </a:lnSpc>
              <a:spcBef>
                <a:spcPct val="0"/>
              </a:spcBef>
              <a:spcAft>
                <a:spcPct val="0"/>
              </a:spcAft>
              <a:defRPr sz="3300">
                <a:solidFill>
                  <a:schemeClr val="tx1"/>
                </a:solidFill>
                <a:latin typeface="Arial" charset="0"/>
                <a:ea typeface="ヒラギノ角ゴ Pro W3" charset="0"/>
                <a:cs typeface="ヒラギノ角ゴ Pro W3" charset="0"/>
              </a:defRPr>
            </a:lvl9pPr>
          </a:lstStyle>
          <a:p>
            <a:pPr algn="ctr" defTabSz="684066" eaLnBrk="1" hangingPunct="1">
              <a:lnSpc>
                <a:spcPct val="85000"/>
              </a:lnSpc>
              <a:defRPr/>
            </a:pPr>
            <a:r>
              <a:rPr lang="en-US" sz="2000" b="1" cap="small" dirty="0">
                <a:solidFill>
                  <a:prstClr val="white"/>
                </a:solidFill>
                <a:latin typeface="Arial Narrow" panose="020B0606020202030204" pitchFamily="34" charset="0"/>
              </a:rPr>
              <a:t>2017 Decadal Survey</a:t>
            </a:r>
          </a:p>
        </p:txBody>
      </p:sp>
      <p:sp>
        <p:nvSpPr>
          <p:cNvPr id="8196" name="TextBox 11"/>
          <p:cNvSpPr txBox="1">
            <a:spLocks noChangeArrowheads="1"/>
          </p:cNvSpPr>
          <p:nvPr/>
        </p:nvSpPr>
        <p:spPr bwMode="auto">
          <a:xfrm>
            <a:off x="5205491" y="1538708"/>
            <a:ext cx="5395171" cy="5516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427" tIns="34289" rIns="68427" bIns="34289">
            <a:spAutoFit/>
          </a:bodyPr>
          <a:lstStyle>
            <a:lvl1pPr marL="171450" indent="-171450">
              <a:lnSpc>
                <a:spcPct val="85000"/>
              </a:lnSpc>
              <a:spcBef>
                <a:spcPts val="200"/>
              </a:spcBef>
              <a:buClr>
                <a:srgbClr val="A40303"/>
              </a:buClr>
              <a:buSzPct val="75000"/>
              <a:buFont typeface="Wingdings" panose="05000000000000000000" pitchFamily="2" charset="2"/>
              <a:buChar char=""/>
              <a:defRPr sz="2400">
                <a:solidFill>
                  <a:schemeClr val="tx1"/>
                </a:solidFill>
                <a:latin typeface="Arial" panose="020B0604020202020204" pitchFamily="34" charset="0"/>
                <a:ea typeface="ヒラギノ角ゴ Pro W3" charset="-128"/>
              </a:defRPr>
            </a:lvl1pPr>
            <a:lvl2pPr marL="742950" indent="-285750">
              <a:lnSpc>
                <a:spcPct val="85000"/>
              </a:lnSpc>
              <a:spcBef>
                <a:spcPts val="200"/>
              </a:spcBef>
              <a:buClr>
                <a:srgbClr val="0000FF"/>
              </a:buClr>
              <a:buSzPct val="75000"/>
              <a:buFont typeface="Zapf Dingbats" charset="2"/>
              <a:buChar char=""/>
              <a:defRPr sz="2000">
                <a:solidFill>
                  <a:schemeClr val="tx1"/>
                </a:solidFill>
                <a:latin typeface="Arial" panose="020B0604020202020204" pitchFamily="34" charset="0"/>
                <a:ea typeface="ヒラギノ角ゴ Pro W3" charset="-128"/>
              </a:defRPr>
            </a:lvl2pPr>
            <a:lvl3pPr marL="1143000" indent="-228600">
              <a:lnSpc>
                <a:spcPct val="85000"/>
              </a:lnSpc>
              <a:spcBef>
                <a:spcPts val="200"/>
              </a:spcBef>
              <a:buClr>
                <a:srgbClr val="008000"/>
              </a:buClr>
              <a:buSzPct val="75000"/>
              <a:buFont typeface="Wingdings" panose="05000000000000000000" pitchFamily="2" charset="2"/>
              <a:buChar char="v"/>
              <a:defRPr sz="2000">
                <a:solidFill>
                  <a:schemeClr val="tx1"/>
                </a:solidFill>
                <a:latin typeface="Arial" panose="020B0604020202020204" pitchFamily="34" charset="0"/>
                <a:ea typeface="ヒラギノ角ゴ Pro W3" charset="-128"/>
              </a:defRPr>
            </a:lvl3pPr>
            <a:lvl4pPr marL="1600200" indent="-228600">
              <a:lnSpc>
                <a:spcPct val="85000"/>
              </a:lnSpc>
              <a:spcBef>
                <a:spcPts val="200"/>
              </a:spcBef>
              <a:buChar char="–"/>
              <a:defRPr sz="2000">
                <a:solidFill>
                  <a:schemeClr val="tx1"/>
                </a:solidFill>
                <a:latin typeface="Arial" panose="020B0604020202020204" pitchFamily="34" charset="0"/>
                <a:ea typeface="ヒラギノ角ゴ Pro W3" charset="-128"/>
              </a:defRPr>
            </a:lvl4pPr>
            <a:lvl5pPr marL="2057400" indent="-228600">
              <a:lnSpc>
                <a:spcPct val="85000"/>
              </a:lnSpc>
              <a:spcBef>
                <a:spcPts val="200"/>
              </a:spcBef>
              <a:buChar char="»"/>
              <a:defRPr>
                <a:solidFill>
                  <a:schemeClr val="tx1"/>
                </a:solidFill>
                <a:latin typeface="Arial" panose="020B0604020202020204" pitchFamily="34" charset="0"/>
                <a:ea typeface="ヒラギノ角ゴ Pro W3" charset="-128"/>
              </a:defRPr>
            </a:lvl5pPr>
            <a:lvl6pPr marL="2514600" indent="-228600" eaLnBrk="0" fontAlgn="base" hangingPunct="0">
              <a:lnSpc>
                <a:spcPct val="85000"/>
              </a:lnSpc>
              <a:spcBef>
                <a:spcPts val="200"/>
              </a:spcBef>
              <a:spcAft>
                <a:spcPct val="0"/>
              </a:spcAft>
              <a:buChar char="»"/>
              <a:defRPr>
                <a:solidFill>
                  <a:schemeClr val="tx1"/>
                </a:solidFill>
                <a:latin typeface="Arial" panose="020B0604020202020204" pitchFamily="34" charset="0"/>
                <a:ea typeface="ヒラギノ角ゴ Pro W3" charset="-128"/>
              </a:defRPr>
            </a:lvl6pPr>
            <a:lvl7pPr marL="2971800" indent="-228600" eaLnBrk="0" fontAlgn="base" hangingPunct="0">
              <a:lnSpc>
                <a:spcPct val="85000"/>
              </a:lnSpc>
              <a:spcBef>
                <a:spcPts val="200"/>
              </a:spcBef>
              <a:spcAft>
                <a:spcPct val="0"/>
              </a:spcAft>
              <a:buChar char="»"/>
              <a:defRPr>
                <a:solidFill>
                  <a:schemeClr val="tx1"/>
                </a:solidFill>
                <a:latin typeface="Arial" panose="020B0604020202020204" pitchFamily="34" charset="0"/>
                <a:ea typeface="ヒラギノ角ゴ Pro W3" charset="-128"/>
              </a:defRPr>
            </a:lvl7pPr>
            <a:lvl8pPr marL="3429000" indent="-228600" eaLnBrk="0" fontAlgn="base" hangingPunct="0">
              <a:lnSpc>
                <a:spcPct val="85000"/>
              </a:lnSpc>
              <a:spcBef>
                <a:spcPts val="200"/>
              </a:spcBef>
              <a:spcAft>
                <a:spcPct val="0"/>
              </a:spcAft>
              <a:buChar char="»"/>
              <a:defRPr>
                <a:solidFill>
                  <a:schemeClr val="tx1"/>
                </a:solidFill>
                <a:latin typeface="Arial" panose="020B0604020202020204" pitchFamily="34" charset="0"/>
                <a:ea typeface="ヒラギノ角ゴ Pro W3" charset="-128"/>
              </a:defRPr>
            </a:lvl8pPr>
            <a:lvl9pPr marL="3886200" indent="-228600" eaLnBrk="0" fontAlgn="base" hangingPunct="0">
              <a:lnSpc>
                <a:spcPct val="85000"/>
              </a:lnSpc>
              <a:spcBef>
                <a:spcPts val="200"/>
              </a:spcBef>
              <a:spcAft>
                <a:spcPct val="0"/>
              </a:spcAft>
              <a:buChar char="»"/>
              <a:defRPr>
                <a:solidFill>
                  <a:schemeClr val="tx1"/>
                </a:solidFill>
                <a:latin typeface="Arial" panose="020B0604020202020204" pitchFamily="34" charset="0"/>
                <a:ea typeface="ヒラギノ角ゴ Pro W3" charset="-128"/>
              </a:defRPr>
            </a:lvl9pPr>
          </a:lstStyle>
          <a:p>
            <a:pPr marL="128588" indent="-128588" defTabSz="684066">
              <a:lnSpc>
                <a:spcPct val="100000"/>
              </a:lnSpc>
              <a:spcBef>
                <a:spcPct val="0"/>
              </a:spcBef>
              <a:buClrTx/>
              <a:buSzTx/>
              <a:buFont typeface="Arial" panose="020B0604020202020204" pitchFamily="34" charset="0"/>
              <a:buChar char="•"/>
            </a:pPr>
            <a:r>
              <a:rPr lang="en-US" altLang="en-US" sz="2100" dirty="0">
                <a:solidFill>
                  <a:srgbClr val="203864"/>
                </a:solidFill>
                <a:latin typeface="Arial Narrow" panose="020B0606020202030204" pitchFamily="34" charset="0"/>
              </a:rPr>
              <a:t>Publicly released January 5, 2018.</a:t>
            </a:r>
          </a:p>
          <a:p>
            <a:pPr marL="128588" indent="-128588" defTabSz="684066">
              <a:lnSpc>
                <a:spcPct val="100000"/>
              </a:lnSpc>
              <a:spcBef>
                <a:spcPct val="0"/>
              </a:spcBef>
              <a:buClrTx/>
              <a:buSzTx/>
              <a:buFont typeface="Arial" panose="020B0604020202020204" pitchFamily="34" charset="0"/>
              <a:buChar char="•"/>
            </a:pPr>
            <a:r>
              <a:rPr lang="en-US" altLang="en-US" sz="2100" dirty="0">
                <a:solidFill>
                  <a:srgbClr val="203864"/>
                </a:solidFill>
                <a:latin typeface="Arial Narrow" panose="020B0606020202030204" pitchFamily="34" charset="0"/>
              </a:rPr>
              <a:t>Supports the ESD (and international) </a:t>
            </a:r>
            <a:r>
              <a:rPr lang="en-US" altLang="en-US" sz="2100" i="1" dirty="0">
                <a:solidFill>
                  <a:srgbClr val="203864"/>
                </a:solidFill>
                <a:latin typeface="Arial Narrow" panose="020B0606020202030204" pitchFamily="34" charset="0"/>
              </a:rPr>
              <a:t>Program of Record.</a:t>
            </a:r>
            <a:endParaRPr lang="en-US" altLang="en-US" sz="2100" dirty="0">
              <a:solidFill>
                <a:srgbClr val="203864"/>
              </a:solidFill>
              <a:latin typeface="Arial Narrow" panose="020B0606020202030204" pitchFamily="34" charset="0"/>
            </a:endParaRPr>
          </a:p>
          <a:p>
            <a:pPr marL="128588" indent="-128588" defTabSz="684066">
              <a:lnSpc>
                <a:spcPct val="100000"/>
              </a:lnSpc>
              <a:spcBef>
                <a:spcPct val="0"/>
              </a:spcBef>
              <a:buClrTx/>
              <a:buSzTx/>
              <a:buFont typeface="Arial" panose="020B0604020202020204" pitchFamily="34" charset="0"/>
              <a:buChar char="•"/>
            </a:pPr>
            <a:r>
              <a:rPr lang="en-US" altLang="en-US" sz="2100" dirty="0">
                <a:solidFill>
                  <a:srgbClr val="203864"/>
                </a:solidFill>
                <a:latin typeface="Arial Narrow" panose="020B0606020202030204" pitchFamily="34" charset="0"/>
              </a:rPr>
              <a:t>Prioritizes </a:t>
            </a:r>
            <a:r>
              <a:rPr lang="en-US" altLang="en-US" sz="2100" i="1" dirty="0">
                <a:solidFill>
                  <a:srgbClr val="203864"/>
                </a:solidFill>
                <a:latin typeface="Arial Narrow" panose="020B0606020202030204" pitchFamily="34" charset="0"/>
              </a:rPr>
              <a:t>observations</a:t>
            </a:r>
            <a:r>
              <a:rPr lang="en-US" altLang="en-US" sz="2100" dirty="0">
                <a:solidFill>
                  <a:srgbClr val="203864"/>
                </a:solidFill>
                <a:latin typeface="Arial Narrow" panose="020B0606020202030204" pitchFamily="34" charset="0"/>
              </a:rPr>
              <a:t> rather than specific missions.</a:t>
            </a:r>
          </a:p>
          <a:p>
            <a:pPr marL="128588" indent="-128588" defTabSz="684066">
              <a:lnSpc>
                <a:spcPct val="100000"/>
              </a:lnSpc>
              <a:spcBef>
                <a:spcPct val="0"/>
              </a:spcBef>
              <a:buClrTx/>
              <a:buSzTx/>
              <a:buFont typeface="Arial" panose="020B0604020202020204" pitchFamily="34" charset="0"/>
              <a:buChar char="•"/>
            </a:pPr>
            <a:r>
              <a:rPr lang="en-US" altLang="en-US" sz="2100" dirty="0">
                <a:solidFill>
                  <a:srgbClr val="203864"/>
                </a:solidFill>
                <a:latin typeface="Arial Narrow" panose="020B0606020202030204" pitchFamily="34" charset="0"/>
              </a:rPr>
              <a:t>Emphasis on </a:t>
            </a:r>
            <a:r>
              <a:rPr lang="en-US" altLang="en-US" sz="2100" i="1" dirty="0">
                <a:solidFill>
                  <a:srgbClr val="203864"/>
                </a:solidFill>
                <a:latin typeface="Arial Narrow" panose="020B0606020202030204" pitchFamily="34" charset="0"/>
              </a:rPr>
              <a:t>competition</a:t>
            </a:r>
            <a:r>
              <a:rPr lang="en-US" altLang="en-US" sz="2100" dirty="0">
                <a:solidFill>
                  <a:srgbClr val="203864"/>
                </a:solidFill>
                <a:latin typeface="Arial Narrow" panose="020B0606020202030204" pitchFamily="34" charset="0"/>
              </a:rPr>
              <a:t> as cost-control method.</a:t>
            </a:r>
          </a:p>
          <a:p>
            <a:pPr marL="128588" indent="-128588" defTabSz="684066">
              <a:lnSpc>
                <a:spcPct val="100000"/>
              </a:lnSpc>
              <a:spcBef>
                <a:spcPct val="0"/>
              </a:spcBef>
              <a:buClrTx/>
              <a:buSzTx/>
              <a:buFont typeface="Arial" panose="020B0604020202020204" pitchFamily="34" charset="0"/>
              <a:buChar char="•"/>
            </a:pPr>
            <a:r>
              <a:rPr lang="en-US" altLang="en-US" sz="2100" dirty="0">
                <a:solidFill>
                  <a:srgbClr val="203864"/>
                </a:solidFill>
                <a:latin typeface="Arial Narrow" panose="020B0606020202030204" pitchFamily="34" charset="0"/>
              </a:rPr>
              <a:t>Explicitly allows </a:t>
            </a:r>
            <a:r>
              <a:rPr lang="en-US" altLang="en-US" sz="2100" i="1" dirty="0">
                <a:solidFill>
                  <a:srgbClr val="203864"/>
                </a:solidFill>
                <a:latin typeface="Arial Narrow" panose="020B0606020202030204" pitchFamily="34" charset="0"/>
              </a:rPr>
              <a:t>implementation flexibility.</a:t>
            </a:r>
            <a:endParaRPr lang="en-US" altLang="en-US" sz="2100" dirty="0">
              <a:solidFill>
                <a:prstClr val="black"/>
              </a:solidFill>
              <a:latin typeface="Arial Narrow" panose="020B0606020202030204" pitchFamily="34" charset="0"/>
            </a:endParaRPr>
          </a:p>
          <a:p>
            <a:pPr marL="128588" indent="-128588" defTabSz="684066">
              <a:lnSpc>
                <a:spcPct val="100000"/>
              </a:lnSpc>
              <a:spcBef>
                <a:spcPct val="0"/>
              </a:spcBef>
              <a:buClrTx/>
              <a:buSzTx/>
              <a:buFont typeface="Arial" panose="020B0604020202020204" pitchFamily="34" charset="0"/>
              <a:buChar char="•"/>
            </a:pPr>
            <a:r>
              <a:rPr lang="en-US" altLang="en-US" sz="2100" dirty="0">
                <a:solidFill>
                  <a:srgbClr val="4472C4">
                    <a:lumMod val="50000"/>
                  </a:srgbClr>
                </a:solidFill>
                <a:latin typeface="Arial Narrow" panose="020B0606020202030204" pitchFamily="34" charset="0"/>
              </a:rPr>
              <a:t>Explicitly encourages </a:t>
            </a:r>
            <a:r>
              <a:rPr lang="en-US" altLang="en-US" sz="2100" i="1" dirty="0">
                <a:solidFill>
                  <a:srgbClr val="4472C4">
                    <a:lumMod val="50000"/>
                  </a:srgbClr>
                </a:solidFill>
                <a:latin typeface="Arial Narrow" panose="020B0606020202030204" pitchFamily="34" charset="0"/>
              </a:rPr>
              <a:t>international partnerships.</a:t>
            </a:r>
            <a:endParaRPr lang="en-US" altLang="en-US" sz="2100" dirty="0">
              <a:solidFill>
                <a:prstClr val="black"/>
              </a:solidFill>
              <a:latin typeface="Arial Narrow" panose="020B0606020202030204" pitchFamily="34" charset="0"/>
            </a:endParaRPr>
          </a:p>
          <a:p>
            <a:pPr marL="128588" indent="-128588" defTabSz="684066">
              <a:lnSpc>
                <a:spcPct val="100000"/>
              </a:lnSpc>
              <a:spcBef>
                <a:spcPct val="0"/>
              </a:spcBef>
              <a:buClrTx/>
              <a:buSzTx/>
              <a:buFont typeface="Arial" panose="020B0604020202020204" pitchFamily="34" charset="0"/>
              <a:buChar char="•"/>
            </a:pPr>
            <a:r>
              <a:rPr lang="en-US" altLang="en-US" sz="2100" dirty="0">
                <a:solidFill>
                  <a:srgbClr val="203864"/>
                </a:solidFill>
                <a:latin typeface="Arial Narrow" panose="020B0606020202030204" pitchFamily="34" charset="0"/>
              </a:rPr>
              <a:t>Endorses </a:t>
            </a:r>
            <a:r>
              <a:rPr lang="en-US" altLang="en-US" sz="2100" i="1" dirty="0">
                <a:solidFill>
                  <a:srgbClr val="203864"/>
                </a:solidFill>
                <a:latin typeface="Arial Narrow" panose="020B0606020202030204" pitchFamily="34" charset="0"/>
              </a:rPr>
              <a:t>existing balances </a:t>
            </a:r>
            <a:r>
              <a:rPr lang="en-US" altLang="en-US" sz="2100" dirty="0">
                <a:solidFill>
                  <a:srgbClr val="203864"/>
                </a:solidFill>
                <a:latin typeface="Arial Narrow" panose="020B0606020202030204" pitchFamily="34" charset="0"/>
              </a:rPr>
              <a:t>in ESD portfolio.</a:t>
            </a:r>
          </a:p>
          <a:p>
            <a:pPr marL="128588" indent="-128588" defTabSz="684066">
              <a:lnSpc>
                <a:spcPct val="100000"/>
              </a:lnSpc>
              <a:spcBef>
                <a:spcPct val="0"/>
              </a:spcBef>
              <a:buClrTx/>
              <a:buSzTx/>
              <a:buFont typeface="Arial" panose="020B0604020202020204" pitchFamily="34" charset="0"/>
              <a:buChar char="•"/>
            </a:pPr>
            <a:r>
              <a:rPr lang="en-US" altLang="en-US" sz="2100" dirty="0">
                <a:solidFill>
                  <a:srgbClr val="203864"/>
                </a:solidFill>
                <a:latin typeface="Arial Narrow" panose="020B0606020202030204" pitchFamily="34" charset="0"/>
              </a:rPr>
              <a:t>NASA has been briefing the community on progress (next one July 11, 2019).</a:t>
            </a:r>
          </a:p>
          <a:p>
            <a:pPr marL="0" indent="0" defTabSz="684066">
              <a:lnSpc>
                <a:spcPct val="100000"/>
              </a:lnSpc>
              <a:spcBef>
                <a:spcPct val="0"/>
              </a:spcBef>
              <a:buClrTx/>
              <a:buSzTx/>
              <a:buNone/>
            </a:pPr>
            <a:endParaRPr lang="en-US" altLang="en-US" sz="2100" dirty="0">
              <a:solidFill>
                <a:srgbClr val="203864"/>
              </a:solidFill>
              <a:latin typeface="Arial Narrow" panose="020B0606020202030204" pitchFamily="34" charset="0"/>
            </a:endParaRPr>
          </a:p>
          <a:p>
            <a:pPr marL="0" indent="0" defTabSz="684066">
              <a:lnSpc>
                <a:spcPct val="100000"/>
              </a:lnSpc>
              <a:spcBef>
                <a:spcPct val="0"/>
              </a:spcBef>
              <a:buClrTx/>
              <a:buSzTx/>
              <a:buNone/>
            </a:pPr>
            <a:r>
              <a:rPr lang="en-US" sz="2000" dirty="0">
                <a:solidFill>
                  <a:srgbClr val="104A84"/>
                </a:solidFill>
              </a:rPr>
              <a:t>NASA’s DS website for more information: https://</a:t>
            </a:r>
            <a:r>
              <a:rPr lang="en-US" sz="2000" dirty="0" err="1">
                <a:solidFill>
                  <a:srgbClr val="104A84"/>
                </a:solidFill>
              </a:rPr>
              <a:t>science.nasa.gov</a:t>
            </a:r>
            <a:r>
              <a:rPr lang="en-US" sz="2000" dirty="0">
                <a:solidFill>
                  <a:srgbClr val="104A84"/>
                </a:solidFill>
              </a:rPr>
              <a:t>/earth-science/decadal-surveys </a:t>
            </a:r>
          </a:p>
          <a:p>
            <a:pPr marL="0" indent="0" defTabSz="684066">
              <a:lnSpc>
                <a:spcPct val="100000"/>
              </a:lnSpc>
              <a:spcBef>
                <a:spcPct val="0"/>
              </a:spcBef>
              <a:buClrTx/>
              <a:buSzTx/>
              <a:buNone/>
            </a:pPr>
            <a:endParaRPr lang="en-US" altLang="en-US" sz="2100" dirty="0">
              <a:solidFill>
                <a:srgbClr val="203864"/>
              </a:solidFill>
              <a:latin typeface="Arial Narrow" panose="020B0606020202030204" pitchFamily="34" charset="0"/>
            </a:endParaRPr>
          </a:p>
          <a:p>
            <a:pPr marL="0" indent="0" defTabSz="684066">
              <a:lnSpc>
                <a:spcPct val="100000"/>
              </a:lnSpc>
              <a:spcBef>
                <a:spcPct val="0"/>
              </a:spcBef>
              <a:buClrTx/>
              <a:buSzTx/>
              <a:buNone/>
            </a:pPr>
            <a:endParaRPr lang="en-US" altLang="en-US" sz="2100" dirty="0">
              <a:solidFill>
                <a:srgbClr val="203864"/>
              </a:solidFill>
              <a:latin typeface="Arial Narrow" panose="020B0606020202030204" pitchFamily="34" charset="0"/>
            </a:endParaRPr>
          </a:p>
        </p:txBody>
      </p:sp>
      <p:sp>
        <p:nvSpPr>
          <p:cNvPr id="6" name="Slide Number Placeholder 3">
            <a:extLst>
              <a:ext uri="{FF2B5EF4-FFF2-40B4-BE49-F238E27FC236}">
                <a16:creationId xmlns:a16="http://schemas.microsoft.com/office/drawing/2014/main" id="{E549851E-8674-F44A-877F-574A9A45F3A6}"/>
              </a:ext>
            </a:extLst>
          </p:cNvPr>
          <p:cNvSpPr txBox="1">
            <a:spLocks/>
          </p:cNvSpPr>
          <p:nvPr/>
        </p:nvSpPr>
        <p:spPr>
          <a:xfrm>
            <a:off x="8399801" y="6212864"/>
            <a:ext cx="2057400" cy="273844"/>
          </a:xfrm>
          <a:prstGeom prst="rect">
            <a:avLst/>
          </a:prstGeom>
        </p:spPr>
        <p:txBody>
          <a:bodyPr/>
          <a:lstStyle>
            <a:defPPr>
              <a:defRPr lang="en-US"/>
            </a:defPPr>
            <a:lvl1pPr marL="0" algn="l" defTabSz="912088" rtl="0" eaLnBrk="1" latinLnBrk="0" hangingPunct="1">
              <a:defRPr sz="1900" kern="1200">
                <a:solidFill>
                  <a:schemeClr val="tx1"/>
                </a:solidFill>
                <a:latin typeface="+mn-lt"/>
                <a:ea typeface="+mn-ea"/>
                <a:cs typeface="+mn-cs"/>
              </a:defRPr>
            </a:lvl1pPr>
            <a:lvl2pPr marL="455979" algn="l" defTabSz="912088" rtl="0" eaLnBrk="1" latinLnBrk="0" hangingPunct="1">
              <a:defRPr sz="1900" kern="1200">
                <a:solidFill>
                  <a:schemeClr val="tx1"/>
                </a:solidFill>
                <a:latin typeface="+mn-lt"/>
                <a:ea typeface="+mn-ea"/>
                <a:cs typeface="+mn-cs"/>
              </a:defRPr>
            </a:lvl2pPr>
            <a:lvl3pPr marL="912088" algn="l" defTabSz="912088" rtl="0" eaLnBrk="1" latinLnBrk="0" hangingPunct="1">
              <a:defRPr sz="1900" kern="1200">
                <a:solidFill>
                  <a:schemeClr val="tx1"/>
                </a:solidFill>
                <a:latin typeface="+mn-lt"/>
                <a:ea typeface="+mn-ea"/>
                <a:cs typeface="+mn-cs"/>
              </a:defRPr>
            </a:lvl3pPr>
            <a:lvl4pPr marL="1368132" algn="l" defTabSz="912088" rtl="0" eaLnBrk="1" latinLnBrk="0" hangingPunct="1">
              <a:defRPr sz="1900" kern="1200">
                <a:solidFill>
                  <a:schemeClr val="tx1"/>
                </a:solidFill>
                <a:latin typeface="+mn-lt"/>
                <a:ea typeface="+mn-ea"/>
                <a:cs typeface="+mn-cs"/>
              </a:defRPr>
            </a:lvl4pPr>
            <a:lvl5pPr marL="1824176" algn="l" defTabSz="912088" rtl="0" eaLnBrk="1" latinLnBrk="0" hangingPunct="1">
              <a:defRPr sz="1900" kern="1200">
                <a:solidFill>
                  <a:schemeClr val="tx1"/>
                </a:solidFill>
                <a:latin typeface="+mn-lt"/>
                <a:ea typeface="+mn-ea"/>
                <a:cs typeface="+mn-cs"/>
              </a:defRPr>
            </a:lvl5pPr>
            <a:lvl6pPr marL="2280286" algn="l" defTabSz="912088" rtl="0" eaLnBrk="1" latinLnBrk="0" hangingPunct="1">
              <a:defRPr sz="1900" kern="1200">
                <a:solidFill>
                  <a:schemeClr val="tx1"/>
                </a:solidFill>
                <a:latin typeface="+mn-lt"/>
                <a:ea typeface="+mn-ea"/>
                <a:cs typeface="+mn-cs"/>
              </a:defRPr>
            </a:lvl6pPr>
            <a:lvl7pPr marL="2736262" algn="l" defTabSz="912088" rtl="0" eaLnBrk="1" latinLnBrk="0" hangingPunct="1">
              <a:defRPr sz="1900" kern="1200">
                <a:solidFill>
                  <a:schemeClr val="tx1"/>
                </a:solidFill>
                <a:latin typeface="+mn-lt"/>
                <a:ea typeface="+mn-ea"/>
                <a:cs typeface="+mn-cs"/>
              </a:defRPr>
            </a:lvl7pPr>
            <a:lvl8pPr marL="3192240" algn="l" defTabSz="912088" rtl="0" eaLnBrk="1" latinLnBrk="0" hangingPunct="1">
              <a:defRPr sz="1900" kern="1200">
                <a:solidFill>
                  <a:schemeClr val="tx1"/>
                </a:solidFill>
                <a:latin typeface="+mn-lt"/>
                <a:ea typeface="+mn-ea"/>
                <a:cs typeface="+mn-cs"/>
              </a:defRPr>
            </a:lvl8pPr>
            <a:lvl9pPr marL="3648219" algn="l" defTabSz="912088" rtl="0" eaLnBrk="1" latinLnBrk="0" hangingPunct="1">
              <a:defRPr sz="1900" kern="1200">
                <a:solidFill>
                  <a:schemeClr val="tx1"/>
                </a:solidFill>
                <a:latin typeface="+mn-lt"/>
                <a:ea typeface="+mn-ea"/>
                <a:cs typeface="+mn-cs"/>
              </a:defRPr>
            </a:lvl9pPr>
          </a:lstStyle>
          <a:p>
            <a:pPr algn="r" defTabSz="684066"/>
            <a:fld id="{786A64DB-DBB3-CA48-993E-0DE1651AF3A6}" type="slidenum">
              <a:rPr lang="en-US" sz="900">
                <a:solidFill>
                  <a:prstClr val="black"/>
                </a:solidFill>
                <a:latin typeface="Calibri"/>
              </a:rPr>
              <a:pPr algn="r" defTabSz="684066"/>
              <a:t>11</a:t>
            </a:fld>
            <a:endParaRPr lang="en-US" sz="900" dirty="0">
              <a:solidFill>
                <a:prstClr val="black"/>
              </a:solidFill>
              <a:latin typeface="Calibri"/>
            </a:endParaRPr>
          </a:p>
        </p:txBody>
      </p:sp>
      <p:pic>
        <p:nvPicPr>
          <p:cNvPr id="2" name="Picture 1">
            <a:extLst>
              <a:ext uri="{FF2B5EF4-FFF2-40B4-BE49-F238E27FC236}">
                <a16:creationId xmlns:a16="http://schemas.microsoft.com/office/drawing/2014/main" id="{EFAA9EDE-B972-4048-87CC-5FDFC81750CA}"/>
              </a:ext>
            </a:extLst>
          </p:cNvPr>
          <p:cNvPicPr>
            <a:picLocks noChangeAspect="1"/>
          </p:cNvPicPr>
          <p:nvPr/>
        </p:nvPicPr>
        <p:blipFill>
          <a:blip r:embed="rId3"/>
          <a:stretch>
            <a:fillRect/>
          </a:stretch>
        </p:blipFill>
        <p:spPr>
          <a:xfrm>
            <a:off x="1677733" y="1817274"/>
            <a:ext cx="3416609" cy="4459574"/>
          </a:xfrm>
          <a:prstGeom prst="rect">
            <a:avLst/>
          </a:prstGeom>
        </p:spPr>
      </p:pic>
    </p:spTree>
    <p:extLst>
      <p:ext uri="{BB962C8B-B14F-4D97-AF65-F5344CB8AC3E}">
        <p14:creationId xmlns:p14="http://schemas.microsoft.com/office/powerpoint/2010/main" val="1495653775"/>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8592B2-1833-E448-BDEF-5B3618D025EF}"/>
              </a:ext>
            </a:extLst>
          </p:cNvPr>
          <p:cNvPicPr>
            <a:picLocks noChangeAspect="1"/>
          </p:cNvPicPr>
          <p:nvPr/>
        </p:nvPicPr>
        <p:blipFill>
          <a:blip r:embed="rId3"/>
          <a:stretch>
            <a:fillRect/>
          </a:stretch>
        </p:blipFill>
        <p:spPr>
          <a:xfrm>
            <a:off x="3745759" y="199589"/>
            <a:ext cx="8446241" cy="6633054"/>
          </a:xfrm>
          <a:prstGeom prst="rect">
            <a:avLst/>
          </a:prstGeom>
        </p:spPr>
      </p:pic>
      <p:sp>
        <p:nvSpPr>
          <p:cNvPr id="8" name="Title 1"/>
          <p:cNvSpPr>
            <a:spLocks noGrp="1"/>
          </p:cNvSpPr>
          <p:nvPr>
            <p:ph type="title"/>
          </p:nvPr>
        </p:nvSpPr>
        <p:spPr>
          <a:xfrm>
            <a:off x="89969" y="1104144"/>
            <a:ext cx="4142822" cy="1344088"/>
          </a:xfrm>
        </p:spPr>
        <p:txBody>
          <a:bodyPr>
            <a:normAutofit/>
          </a:bodyPr>
          <a:lstStyle/>
          <a:p>
            <a:r>
              <a:rPr lang="en-US" sz="3600" dirty="0"/>
              <a:t>ESAS Observing System Priorities</a:t>
            </a:r>
          </a:p>
        </p:txBody>
      </p:sp>
      <p:sp>
        <p:nvSpPr>
          <p:cNvPr id="9" name="Slide Number Placeholder 3">
            <a:extLst>
              <a:ext uri="{FF2B5EF4-FFF2-40B4-BE49-F238E27FC236}">
                <a16:creationId xmlns:a16="http://schemas.microsoft.com/office/drawing/2014/main" id="{21FD458E-F467-DB43-89D2-A4AEDD5EB926}"/>
              </a:ext>
            </a:extLst>
          </p:cNvPr>
          <p:cNvSpPr txBox="1">
            <a:spLocks/>
          </p:cNvSpPr>
          <p:nvPr/>
        </p:nvSpPr>
        <p:spPr>
          <a:xfrm>
            <a:off x="8284213" y="6566448"/>
            <a:ext cx="2057400" cy="273844"/>
          </a:xfrm>
          <a:prstGeom prst="rect">
            <a:avLst/>
          </a:prstGeom>
        </p:spPr>
        <p:txBody>
          <a:bodyPr/>
          <a:lstStyle>
            <a:defPPr>
              <a:defRPr lang="en-US"/>
            </a:defPPr>
            <a:lvl1pPr marL="0" algn="l" defTabSz="912088" rtl="0" eaLnBrk="1" latinLnBrk="0" hangingPunct="1">
              <a:defRPr sz="1900" kern="1200">
                <a:solidFill>
                  <a:schemeClr val="tx1"/>
                </a:solidFill>
                <a:latin typeface="+mn-lt"/>
                <a:ea typeface="+mn-ea"/>
                <a:cs typeface="+mn-cs"/>
              </a:defRPr>
            </a:lvl1pPr>
            <a:lvl2pPr marL="455979" algn="l" defTabSz="912088" rtl="0" eaLnBrk="1" latinLnBrk="0" hangingPunct="1">
              <a:defRPr sz="1900" kern="1200">
                <a:solidFill>
                  <a:schemeClr val="tx1"/>
                </a:solidFill>
                <a:latin typeface="+mn-lt"/>
                <a:ea typeface="+mn-ea"/>
                <a:cs typeface="+mn-cs"/>
              </a:defRPr>
            </a:lvl2pPr>
            <a:lvl3pPr marL="912088" algn="l" defTabSz="912088" rtl="0" eaLnBrk="1" latinLnBrk="0" hangingPunct="1">
              <a:defRPr sz="1900" kern="1200">
                <a:solidFill>
                  <a:schemeClr val="tx1"/>
                </a:solidFill>
                <a:latin typeface="+mn-lt"/>
                <a:ea typeface="+mn-ea"/>
                <a:cs typeface="+mn-cs"/>
              </a:defRPr>
            </a:lvl3pPr>
            <a:lvl4pPr marL="1368132" algn="l" defTabSz="912088" rtl="0" eaLnBrk="1" latinLnBrk="0" hangingPunct="1">
              <a:defRPr sz="1900" kern="1200">
                <a:solidFill>
                  <a:schemeClr val="tx1"/>
                </a:solidFill>
                <a:latin typeface="+mn-lt"/>
                <a:ea typeface="+mn-ea"/>
                <a:cs typeface="+mn-cs"/>
              </a:defRPr>
            </a:lvl4pPr>
            <a:lvl5pPr marL="1824176" algn="l" defTabSz="912088" rtl="0" eaLnBrk="1" latinLnBrk="0" hangingPunct="1">
              <a:defRPr sz="1900" kern="1200">
                <a:solidFill>
                  <a:schemeClr val="tx1"/>
                </a:solidFill>
                <a:latin typeface="+mn-lt"/>
                <a:ea typeface="+mn-ea"/>
                <a:cs typeface="+mn-cs"/>
              </a:defRPr>
            </a:lvl5pPr>
            <a:lvl6pPr marL="2280286" algn="l" defTabSz="912088" rtl="0" eaLnBrk="1" latinLnBrk="0" hangingPunct="1">
              <a:defRPr sz="1900" kern="1200">
                <a:solidFill>
                  <a:schemeClr val="tx1"/>
                </a:solidFill>
                <a:latin typeface="+mn-lt"/>
                <a:ea typeface="+mn-ea"/>
                <a:cs typeface="+mn-cs"/>
              </a:defRPr>
            </a:lvl6pPr>
            <a:lvl7pPr marL="2736262" algn="l" defTabSz="912088" rtl="0" eaLnBrk="1" latinLnBrk="0" hangingPunct="1">
              <a:defRPr sz="1900" kern="1200">
                <a:solidFill>
                  <a:schemeClr val="tx1"/>
                </a:solidFill>
                <a:latin typeface="+mn-lt"/>
                <a:ea typeface="+mn-ea"/>
                <a:cs typeface="+mn-cs"/>
              </a:defRPr>
            </a:lvl7pPr>
            <a:lvl8pPr marL="3192240" algn="l" defTabSz="912088" rtl="0" eaLnBrk="1" latinLnBrk="0" hangingPunct="1">
              <a:defRPr sz="1900" kern="1200">
                <a:solidFill>
                  <a:schemeClr val="tx1"/>
                </a:solidFill>
                <a:latin typeface="+mn-lt"/>
                <a:ea typeface="+mn-ea"/>
                <a:cs typeface="+mn-cs"/>
              </a:defRPr>
            </a:lvl8pPr>
            <a:lvl9pPr marL="3648219" algn="l" defTabSz="912088" rtl="0" eaLnBrk="1" latinLnBrk="0" hangingPunct="1">
              <a:defRPr sz="1900" kern="1200">
                <a:solidFill>
                  <a:schemeClr val="tx1"/>
                </a:solidFill>
                <a:latin typeface="+mn-lt"/>
                <a:ea typeface="+mn-ea"/>
                <a:cs typeface="+mn-cs"/>
              </a:defRPr>
            </a:lvl9pPr>
          </a:lstStyle>
          <a:p>
            <a:pPr algn="r" defTabSz="684066"/>
            <a:fld id="{786A64DB-DBB3-CA48-993E-0DE1651AF3A6}" type="slidenum">
              <a:rPr lang="en-US" sz="900">
                <a:solidFill>
                  <a:prstClr val="black"/>
                </a:solidFill>
                <a:latin typeface="Calibri"/>
              </a:rPr>
              <a:pPr algn="r" defTabSz="684066"/>
              <a:t>12</a:t>
            </a:fld>
            <a:endParaRPr lang="en-US" sz="900" dirty="0">
              <a:solidFill>
                <a:prstClr val="black"/>
              </a:solidFill>
              <a:latin typeface="Calibri"/>
            </a:endParaRPr>
          </a:p>
        </p:txBody>
      </p:sp>
      <p:sp>
        <p:nvSpPr>
          <p:cNvPr id="3" name="Rectangle 2">
            <a:extLst>
              <a:ext uri="{FF2B5EF4-FFF2-40B4-BE49-F238E27FC236}">
                <a16:creationId xmlns:a16="http://schemas.microsoft.com/office/drawing/2014/main" id="{D628F9D2-AC7E-B845-927D-8DF103D12251}"/>
              </a:ext>
            </a:extLst>
          </p:cNvPr>
          <p:cNvSpPr/>
          <p:nvPr/>
        </p:nvSpPr>
        <p:spPr>
          <a:xfrm>
            <a:off x="3745759" y="1479176"/>
            <a:ext cx="8446240" cy="2474259"/>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D8C7E37-9371-1244-8D6A-28B5A0D8DF14}"/>
              </a:ext>
            </a:extLst>
          </p:cNvPr>
          <p:cNvSpPr/>
          <p:nvPr/>
        </p:nvSpPr>
        <p:spPr>
          <a:xfrm>
            <a:off x="3745760" y="5032879"/>
            <a:ext cx="8446240" cy="100485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12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4F26A-7F8D-4C43-A59D-8D88A7AEDA1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288327A-F3E8-1146-B2F8-49431DD5BC0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17AB5FA-5506-314D-9FF7-0C3B6D1BB8D7}"/>
              </a:ext>
            </a:extLst>
          </p:cNvPr>
          <p:cNvSpPr>
            <a:spLocks noGrp="1"/>
          </p:cNvSpPr>
          <p:nvPr>
            <p:ph type="sldNum" sz="quarter" idx="12"/>
          </p:nvPr>
        </p:nvSpPr>
        <p:spPr/>
        <p:txBody>
          <a:bodyPr/>
          <a:lstStyle/>
          <a:p>
            <a:fld id="{2E8C51FE-49D9-314D-9957-ABBF7DDE8782}" type="slidenum">
              <a:rPr lang="en-US" smtClean="0"/>
              <a:pPr/>
              <a:t>13</a:t>
            </a:fld>
            <a:endParaRPr lang="en-US" dirty="0"/>
          </a:p>
        </p:txBody>
      </p:sp>
      <p:pic>
        <p:nvPicPr>
          <p:cNvPr id="5" name="Picture 4">
            <a:extLst>
              <a:ext uri="{FF2B5EF4-FFF2-40B4-BE49-F238E27FC236}">
                <a16:creationId xmlns:a16="http://schemas.microsoft.com/office/drawing/2014/main" id="{ACC17A39-F760-5E41-BFAD-4AE86C4DEA55}"/>
              </a:ext>
            </a:extLst>
          </p:cNvPr>
          <p:cNvPicPr>
            <a:picLocks noChangeAspect="1"/>
          </p:cNvPicPr>
          <p:nvPr/>
        </p:nvPicPr>
        <p:blipFill>
          <a:blip r:embed="rId2"/>
          <a:stretch>
            <a:fillRect/>
          </a:stretch>
        </p:blipFill>
        <p:spPr>
          <a:xfrm>
            <a:off x="-18361" y="0"/>
            <a:ext cx="12228722" cy="6858000"/>
          </a:xfrm>
          <a:prstGeom prst="rect">
            <a:avLst/>
          </a:prstGeom>
        </p:spPr>
      </p:pic>
    </p:spTree>
    <p:extLst>
      <p:ext uri="{BB962C8B-B14F-4D97-AF65-F5344CB8AC3E}">
        <p14:creationId xmlns:p14="http://schemas.microsoft.com/office/powerpoint/2010/main" val="147924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73376"/>
            <a:ext cx="12192000" cy="6931376"/>
          </a:xfrm>
          <a:prstGeom prst="rect">
            <a:avLst/>
          </a:prstGeom>
        </p:spPr>
      </p:pic>
    </p:spTree>
    <p:extLst>
      <p:ext uri="{BB962C8B-B14F-4D97-AF65-F5344CB8AC3E}">
        <p14:creationId xmlns:p14="http://schemas.microsoft.com/office/powerpoint/2010/main" val="713172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74171" y="779887"/>
            <a:ext cx="9409176" cy="55046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691179" y="235913"/>
            <a:ext cx="10393680" cy="646331"/>
          </a:xfrm>
        </p:spPr>
        <p:txBody>
          <a:bodyPr/>
          <a:lstStyle/>
          <a:p>
            <a:pPr algn="ctr"/>
            <a:r>
              <a:rPr lang="en-US" altLang="en-US" sz="3600" dirty="0">
                <a:ea typeface="ヒラギノ角ゴ Pro W3" charset="-128"/>
              </a:rPr>
              <a:t>Earth Science Division’s Venture Opportunities</a:t>
            </a:r>
          </a:p>
        </p:txBody>
      </p:sp>
      <p:graphicFrame>
        <p:nvGraphicFramePr>
          <p:cNvPr id="13" name="Table 12"/>
          <p:cNvGraphicFramePr>
            <a:graphicFrameLocks noGrp="1"/>
          </p:cNvGraphicFramePr>
          <p:nvPr/>
        </p:nvGraphicFramePr>
        <p:xfrm>
          <a:off x="9738984" y="5798204"/>
          <a:ext cx="1878906" cy="475989"/>
        </p:xfrm>
        <a:graphic>
          <a:graphicData uri="http://schemas.openxmlformats.org/drawingml/2006/table">
            <a:tbl>
              <a:tblPr/>
              <a:tblGrid>
                <a:gridCol w="1878906">
                  <a:extLst>
                    <a:ext uri="{9D8B030D-6E8A-4147-A177-3AD203B41FA5}">
                      <a16:colId xmlns:a16="http://schemas.microsoft.com/office/drawing/2014/main" val="20000"/>
                    </a:ext>
                  </a:extLst>
                </a:gridCol>
              </a:tblGrid>
              <a:tr h="232370">
                <a:tc>
                  <a:txBody>
                    <a:bodyPr/>
                    <a:lstStyle/>
                    <a:p>
                      <a:pPr algn="ctr" fontAlgn="ctr"/>
                      <a:r>
                        <a:rPr lang="en-US" sz="1000" b="1" i="0" u="none" strike="noStrike" dirty="0">
                          <a:solidFill>
                            <a:schemeClr val="tx1"/>
                          </a:solidFill>
                          <a:effectLst/>
                          <a:latin typeface="Arial" panose="020B0604020202020204" pitchFamily="34" charset="0"/>
                          <a:cs typeface="Arial" panose="020B0604020202020204" pitchFamily="34" charset="0"/>
                        </a:rPr>
                        <a:t>Open solicitation - In Review</a:t>
                      </a:r>
                    </a:p>
                  </a:txBody>
                  <a:tcPr marL="12701" marR="12701" marT="124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53446"/>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243619">
                <a:tc>
                  <a:txBody>
                    <a:bodyPr/>
                    <a:lstStyle/>
                    <a:p>
                      <a:pPr algn="ctr" fontAlgn="ctr"/>
                      <a:r>
                        <a:rPr lang="en-US" sz="1000" b="1" i="0" u="none" strike="noStrike" dirty="0">
                          <a:solidFill>
                            <a:srgbClr val="000000"/>
                          </a:solidFill>
                          <a:effectLst/>
                          <a:latin typeface="Arial" panose="020B0604020202020204" pitchFamily="34" charset="0"/>
                          <a:cs typeface="Arial" panose="020B0604020202020204" pitchFamily="34" charset="0"/>
                        </a:rPr>
                        <a:t>Completed solicitation</a:t>
                      </a:r>
                    </a:p>
                  </a:txBody>
                  <a:tcPr marL="12701" marR="12701" marT="124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5344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EAF0"/>
                    </a:solidFill>
                  </a:tcPr>
                </a:tc>
                <a:extLst>
                  <a:ext uri="{0D108BD9-81ED-4DB2-BD59-A6C34878D82A}">
                    <a16:rowId xmlns:a16="http://schemas.microsoft.com/office/drawing/2014/main" val="10001"/>
                  </a:ext>
                </a:extLst>
              </a:tr>
            </a:tbl>
          </a:graphicData>
        </a:graphic>
      </p:graphicFrame>
      <p:sp>
        <p:nvSpPr>
          <p:cNvPr id="14" name="TextBox 13"/>
          <p:cNvSpPr txBox="1"/>
          <p:nvPr/>
        </p:nvSpPr>
        <p:spPr>
          <a:xfrm>
            <a:off x="9738984" y="775357"/>
            <a:ext cx="2267212" cy="954107"/>
          </a:xfrm>
          <a:prstGeom prst="rect">
            <a:avLst/>
          </a:prstGeom>
          <a:solidFill>
            <a:srgbClr val="B5E2F5"/>
          </a:solidFill>
          <a:ln>
            <a:solidFill>
              <a:srgbClr val="05344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436688" algn="l"/>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EVS</a:t>
            </a:r>
          </a:p>
          <a:p>
            <a:pPr marL="0" marR="0" lvl="0" indent="0" algn="ctr" defTabSz="914400" rtl="0" eaLnBrk="1" fontAlgn="auto" latinLnBrk="0" hangingPunct="1">
              <a:lnSpc>
                <a:spcPct val="100000"/>
              </a:lnSpc>
              <a:spcBef>
                <a:spcPts val="0"/>
              </a:spcBef>
              <a:spcAft>
                <a:spcPts val="0"/>
              </a:spcAft>
              <a:buClrTx/>
              <a:buSzTx/>
              <a:buFontTx/>
              <a:buNone/>
              <a:tabLst>
                <a:tab pos="1436688" algn="l"/>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Sustained sub-orbital investigations</a:t>
            </a:r>
          </a:p>
          <a:p>
            <a:pPr marL="0" marR="0" lvl="0" indent="0" algn="ctr" defTabSz="914400" rtl="0" eaLnBrk="1" fontAlgn="auto" latinLnBrk="0" hangingPunct="1">
              <a:lnSpc>
                <a:spcPct val="100000"/>
              </a:lnSpc>
              <a:spcBef>
                <a:spcPts val="0"/>
              </a:spcBef>
              <a:spcAft>
                <a:spcPts val="0"/>
              </a:spcAft>
              <a:buClrTx/>
              <a:buSzTx/>
              <a:buFontTx/>
              <a:buNone/>
              <a:tabLst>
                <a:tab pos="1436688" algn="l"/>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 years)</a:t>
            </a:r>
          </a:p>
        </p:txBody>
      </p:sp>
      <p:sp>
        <p:nvSpPr>
          <p:cNvPr id="15" name="TextBox 14"/>
          <p:cNvSpPr txBox="1"/>
          <p:nvPr/>
        </p:nvSpPr>
        <p:spPr>
          <a:xfrm>
            <a:off x="9738984" y="1839303"/>
            <a:ext cx="2267212" cy="954107"/>
          </a:xfrm>
          <a:prstGeom prst="rect">
            <a:avLst/>
          </a:prstGeom>
          <a:solidFill>
            <a:srgbClr val="B5E2F5"/>
          </a:solidFill>
          <a:ln>
            <a:solidFill>
              <a:srgbClr val="05344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436688" algn="l"/>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EVM</a:t>
            </a:r>
          </a:p>
          <a:p>
            <a:pPr marL="0" marR="0" lvl="0" indent="0" algn="ctr" defTabSz="914400" rtl="0" eaLnBrk="1" fontAlgn="auto" latinLnBrk="0" hangingPunct="1">
              <a:lnSpc>
                <a:spcPct val="100000"/>
              </a:lnSpc>
              <a:spcBef>
                <a:spcPts val="0"/>
              </a:spcBef>
              <a:spcAft>
                <a:spcPts val="0"/>
              </a:spcAft>
              <a:buClrTx/>
              <a:buSzTx/>
              <a:buFontTx/>
              <a:buNone/>
              <a:tabLst>
                <a:tab pos="1436688" algn="l"/>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Complete, self-contained, small missions</a:t>
            </a:r>
          </a:p>
          <a:p>
            <a:pPr marL="0" marR="0" lvl="0" indent="0" algn="ctr" defTabSz="914400" rtl="0" eaLnBrk="1" fontAlgn="auto" latinLnBrk="0" hangingPunct="1">
              <a:lnSpc>
                <a:spcPct val="100000"/>
              </a:lnSpc>
              <a:spcBef>
                <a:spcPts val="0"/>
              </a:spcBef>
              <a:spcAft>
                <a:spcPts val="0"/>
              </a:spcAft>
              <a:buClrTx/>
              <a:buSzTx/>
              <a:buFontTx/>
              <a:buNone/>
              <a:tabLst>
                <a:tab pos="1436688" algn="l"/>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 years)</a:t>
            </a:r>
          </a:p>
        </p:txBody>
      </p:sp>
      <p:sp>
        <p:nvSpPr>
          <p:cNvPr id="16" name="TextBox 15"/>
          <p:cNvSpPr txBox="1"/>
          <p:nvPr/>
        </p:nvSpPr>
        <p:spPr>
          <a:xfrm>
            <a:off x="9738985" y="2920264"/>
            <a:ext cx="2267212" cy="1169551"/>
          </a:xfrm>
          <a:prstGeom prst="rect">
            <a:avLst/>
          </a:prstGeom>
          <a:solidFill>
            <a:srgbClr val="B5E2F5"/>
          </a:solidFill>
          <a:ln>
            <a:solidFill>
              <a:srgbClr val="05344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436688" algn="l"/>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EVI</a:t>
            </a:r>
          </a:p>
          <a:p>
            <a:pPr marL="0" marR="0" lvl="0" indent="0" algn="ctr" defTabSz="914400" rtl="0" eaLnBrk="1" fontAlgn="auto" latinLnBrk="0" hangingPunct="1">
              <a:lnSpc>
                <a:spcPct val="100000"/>
              </a:lnSpc>
              <a:spcBef>
                <a:spcPts val="0"/>
              </a:spcBef>
              <a:spcAft>
                <a:spcPts val="0"/>
              </a:spcAft>
              <a:buClrTx/>
              <a:buSzTx/>
              <a:buFontTx/>
              <a:buNone/>
              <a:tabLst>
                <a:tab pos="1436688" algn="l"/>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Full function, facility-class instruments Missions of Opportunity (MoO)</a:t>
            </a:r>
          </a:p>
          <a:p>
            <a:pPr marL="0" marR="0" lvl="0" indent="0" algn="ctr" defTabSz="914400" rtl="0" eaLnBrk="1" fontAlgn="auto" latinLnBrk="0" hangingPunct="1">
              <a:lnSpc>
                <a:spcPct val="100000"/>
              </a:lnSpc>
              <a:spcBef>
                <a:spcPts val="0"/>
              </a:spcBef>
              <a:spcAft>
                <a:spcPts val="0"/>
              </a:spcAft>
              <a:buClrTx/>
              <a:buSzTx/>
              <a:buFontTx/>
              <a:buNone/>
              <a:tabLst>
                <a:tab pos="1436688" algn="l"/>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lang="en-US" sz="1400" dirty="0">
                <a:solidFill>
                  <a:srgbClr val="000000"/>
                </a:solidFill>
                <a:latin typeface="Arial" panose="020B0604020202020204" pitchFamily="34" charset="0"/>
                <a:cs typeface="Arial" panose="020B0604020202020204" pitchFamily="34" charset="0"/>
              </a:rPr>
              <a:t>3</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years)</a:t>
            </a:r>
          </a:p>
        </p:txBody>
      </p:sp>
      <p:sp>
        <p:nvSpPr>
          <p:cNvPr id="18" name="TextBox 17">
            <a:extLst>
              <a:ext uri="{FF2B5EF4-FFF2-40B4-BE49-F238E27FC236}">
                <a16:creationId xmlns:a16="http://schemas.microsoft.com/office/drawing/2014/main" id="{A9510F81-F668-9949-8869-FA6035C0AF33}"/>
              </a:ext>
            </a:extLst>
          </p:cNvPr>
          <p:cNvSpPr txBox="1"/>
          <p:nvPr/>
        </p:nvSpPr>
        <p:spPr>
          <a:xfrm>
            <a:off x="9736898" y="4216813"/>
            <a:ext cx="2267212" cy="1384995"/>
          </a:xfrm>
          <a:prstGeom prst="rect">
            <a:avLst/>
          </a:prstGeom>
          <a:solidFill>
            <a:srgbClr val="B5E2F5"/>
          </a:solidFill>
          <a:ln>
            <a:solidFill>
              <a:srgbClr val="05344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436688" algn="l"/>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EVC</a:t>
            </a:r>
          </a:p>
          <a:p>
            <a:pPr marL="0" marR="0" lvl="0" indent="0" algn="ctr" defTabSz="914400" rtl="0" eaLnBrk="1" fontAlgn="auto" latinLnBrk="0" hangingPunct="1">
              <a:lnSpc>
                <a:spcPct val="100000"/>
              </a:lnSpc>
              <a:spcBef>
                <a:spcPts val="0"/>
              </a:spcBef>
              <a:spcAft>
                <a:spcPts val="0"/>
              </a:spcAft>
              <a:buClrTx/>
              <a:buSzTx/>
              <a:buFontTx/>
              <a:buNone/>
              <a:tabLst>
                <a:tab pos="1436688" algn="l"/>
              </a:tabLst>
              <a:defRPr/>
            </a:pPr>
            <a:r>
              <a:rPr lang="en-US" sz="1400" dirty="0">
                <a:solidFill>
                  <a:srgbClr val="000000"/>
                </a:solidFill>
                <a:latin typeface="Arial" panose="020B0604020202020204" pitchFamily="34" charset="0"/>
                <a:cs typeface="Arial" panose="020B0604020202020204" pitchFamily="34" charset="0"/>
              </a:rPr>
              <a:t>Complete missions or hosted instruments targeting “continuity” measurements </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1436688" algn="l"/>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lang="en-US" sz="1400" dirty="0">
                <a:solidFill>
                  <a:srgbClr val="000000"/>
                </a:solidFill>
                <a:latin typeface="Arial" panose="020B0604020202020204" pitchFamily="34" charset="0"/>
                <a:cs typeface="Arial" panose="020B0604020202020204" pitchFamily="34" charset="0"/>
              </a:rPr>
              <a:t>3</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years)</a:t>
            </a:r>
          </a:p>
        </p:txBody>
      </p:sp>
      <p:graphicFrame>
        <p:nvGraphicFramePr>
          <p:cNvPr id="19" name="Table 18"/>
          <p:cNvGraphicFramePr>
            <a:graphicFrameLocks noGrp="1"/>
          </p:cNvGraphicFramePr>
          <p:nvPr>
            <p:extLst>
              <p:ext uri="{D42A27DB-BD31-4B8C-83A1-F6EECF244321}">
                <p14:modId xmlns:p14="http://schemas.microsoft.com/office/powerpoint/2010/main" val="2273615546"/>
              </p:ext>
            </p:extLst>
          </p:nvPr>
        </p:nvGraphicFramePr>
        <p:xfrm>
          <a:off x="174171" y="794858"/>
          <a:ext cx="9407044" cy="5501640"/>
        </p:xfrm>
        <a:graphic>
          <a:graphicData uri="http://schemas.openxmlformats.org/drawingml/2006/table">
            <a:tbl>
              <a:tblPr firstRow="1" bandRow="1">
                <a:tableStyleId>{2D5ABB26-0587-4C30-8999-92F81FD0307C}</a:tableStyleId>
              </a:tblPr>
              <a:tblGrid>
                <a:gridCol w="2404998">
                  <a:extLst>
                    <a:ext uri="{9D8B030D-6E8A-4147-A177-3AD203B41FA5}">
                      <a16:colId xmlns:a16="http://schemas.microsoft.com/office/drawing/2014/main" val="1065747578"/>
                    </a:ext>
                  </a:extLst>
                </a:gridCol>
                <a:gridCol w="3482236">
                  <a:extLst>
                    <a:ext uri="{9D8B030D-6E8A-4147-A177-3AD203B41FA5}">
                      <a16:colId xmlns:a16="http://schemas.microsoft.com/office/drawing/2014/main" val="3880026642"/>
                    </a:ext>
                  </a:extLst>
                </a:gridCol>
                <a:gridCol w="713983">
                  <a:extLst>
                    <a:ext uri="{9D8B030D-6E8A-4147-A177-3AD203B41FA5}">
                      <a16:colId xmlns:a16="http://schemas.microsoft.com/office/drawing/2014/main" val="1924347544"/>
                    </a:ext>
                  </a:extLst>
                </a:gridCol>
                <a:gridCol w="789140">
                  <a:extLst>
                    <a:ext uri="{9D8B030D-6E8A-4147-A177-3AD203B41FA5}">
                      <a16:colId xmlns:a16="http://schemas.microsoft.com/office/drawing/2014/main" val="347618854"/>
                    </a:ext>
                  </a:extLst>
                </a:gridCol>
                <a:gridCol w="2016687">
                  <a:extLst>
                    <a:ext uri="{9D8B030D-6E8A-4147-A177-3AD203B41FA5}">
                      <a16:colId xmlns:a16="http://schemas.microsoft.com/office/drawing/2014/main" val="1930199628"/>
                    </a:ext>
                  </a:extLst>
                </a:gridCol>
              </a:tblGrid>
              <a:tr h="404419">
                <a:tc>
                  <a:txBody>
                    <a:bodyPr/>
                    <a:lstStyle/>
                    <a:p>
                      <a:r>
                        <a:rPr lang="en-US" sz="1050" b="1" dirty="0">
                          <a:solidFill>
                            <a:schemeClr val="bg1"/>
                          </a:solidFill>
                          <a:latin typeface="Arial" panose="020B0604020202020204" pitchFamily="34" charset="0"/>
                          <a:cs typeface="Arial" panose="020B0604020202020204" pitchFamily="34" charset="0"/>
                        </a:rPr>
                        <a:t>Mission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solidFill>
                  </a:tcPr>
                </a:tc>
                <a:tc>
                  <a:txBody>
                    <a:bodyPr/>
                    <a:lstStyle/>
                    <a:p>
                      <a:r>
                        <a:rPr lang="en-US" sz="1050" b="1" dirty="0">
                          <a:solidFill>
                            <a:schemeClr val="bg1"/>
                          </a:solidFill>
                          <a:latin typeface="Arial" panose="020B0604020202020204" pitchFamily="34" charset="0"/>
                          <a:cs typeface="Arial" panose="020B0604020202020204" pitchFamily="34" charset="0"/>
                        </a:rPr>
                        <a:t>Mission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solidFill>
                  </a:tcPr>
                </a:tc>
                <a:tc>
                  <a:txBody>
                    <a:bodyPr/>
                    <a:lstStyle/>
                    <a:p>
                      <a:pPr algn="ctr"/>
                      <a:r>
                        <a:rPr lang="en-US" sz="1050" b="1" dirty="0">
                          <a:solidFill>
                            <a:schemeClr val="bg1"/>
                          </a:solidFill>
                          <a:latin typeface="Arial" panose="020B0604020202020204" pitchFamily="34" charset="0"/>
                          <a:cs typeface="Arial" panose="020B0604020202020204" pitchFamily="34" charset="0"/>
                        </a:rPr>
                        <a:t>Release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solidFill>
                  </a:tcPr>
                </a:tc>
                <a:tc>
                  <a:txBody>
                    <a:bodyPr/>
                    <a:lstStyle/>
                    <a:p>
                      <a:pPr algn="ctr"/>
                      <a:r>
                        <a:rPr lang="en-US" sz="1050" b="1" dirty="0">
                          <a:solidFill>
                            <a:schemeClr val="bg1"/>
                          </a:solidFill>
                          <a:latin typeface="Arial" panose="020B0604020202020204" pitchFamily="34" charset="0"/>
                          <a:cs typeface="Arial" panose="020B0604020202020204" pitchFamily="34" charset="0"/>
                        </a:rPr>
                        <a:t>Selection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solidFill>
                  </a:tcPr>
                </a:tc>
                <a:tc>
                  <a:txBody>
                    <a:bodyPr/>
                    <a:lstStyle/>
                    <a:p>
                      <a:r>
                        <a:rPr lang="en-US" sz="1050" b="1" dirty="0">
                          <a:solidFill>
                            <a:schemeClr val="bg1"/>
                          </a:solidFill>
                          <a:latin typeface="Arial" panose="020B0604020202020204" pitchFamily="34" charset="0"/>
                          <a:cs typeface="Arial" panose="020B0604020202020204" pitchFamily="34" charset="0"/>
                        </a:rPr>
                        <a:t>Major</a:t>
                      </a:r>
                      <a:r>
                        <a:rPr lang="en-US" sz="1050" b="1" baseline="0" dirty="0">
                          <a:solidFill>
                            <a:schemeClr val="bg1"/>
                          </a:solidFill>
                          <a:latin typeface="Arial" panose="020B0604020202020204" pitchFamily="34" charset="0"/>
                          <a:cs typeface="Arial" panose="020B0604020202020204" pitchFamily="34" charset="0"/>
                        </a:rPr>
                        <a:t> Milestone</a:t>
                      </a:r>
                      <a:endParaRPr lang="en-US" sz="105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solidFill>
                  </a:tcPr>
                </a:tc>
                <a:extLst>
                  <a:ext uri="{0D108BD9-81ED-4DB2-BD59-A6C34878D82A}">
                    <a16:rowId xmlns:a16="http://schemas.microsoft.com/office/drawing/2014/main" val="3089700461"/>
                  </a:ext>
                </a:extLst>
              </a:tr>
              <a:tr h="389440">
                <a:tc>
                  <a:txBody>
                    <a:bodyPr/>
                    <a:lstStyle/>
                    <a:p>
                      <a:r>
                        <a:rPr lang="en-US" sz="1000" b="1" dirty="0">
                          <a:latin typeface="Arial" panose="020B0604020202020204" pitchFamily="34" charset="0"/>
                          <a:cs typeface="Arial" panose="020B0604020202020204" pitchFamily="34" charset="0"/>
                        </a:rPr>
                        <a:t>EVS-1</a:t>
                      </a:r>
                      <a:r>
                        <a:rPr lang="en-US" sz="1000" dirty="0">
                          <a:latin typeface="Arial" panose="020B0604020202020204" pitchFamily="34" charset="0"/>
                          <a:cs typeface="Arial" panose="020B0604020202020204" pitchFamily="34" charset="0"/>
                        </a:rPr>
                        <a:t> (EV-1) (AirMoss, ATTREX, CARVE, DISCOVER-AQ, HS3)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5 Suborbital Airborne Campaigns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2009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2010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extLst>
                  <a:ext uri="{0D108BD9-81ED-4DB2-BD59-A6C34878D82A}">
                    <a16:rowId xmlns:a16="http://schemas.microsoft.com/office/drawing/2014/main" val="293557353"/>
                  </a:ext>
                </a:extLst>
              </a:tr>
              <a:tr h="239656">
                <a:tc>
                  <a:txBody>
                    <a:bodyPr/>
                    <a:lstStyle/>
                    <a:p>
                      <a:r>
                        <a:rPr lang="en-US" sz="1000" b="1" dirty="0">
                          <a:latin typeface="Arial" panose="020B0604020202020204" pitchFamily="34" charset="0"/>
                          <a:cs typeface="Arial" panose="020B0604020202020204" pitchFamily="34" charset="0"/>
                        </a:rPr>
                        <a:t>EVM-1</a:t>
                      </a:r>
                      <a:r>
                        <a:rPr lang="en-US" sz="1000" dirty="0">
                          <a:latin typeface="Arial" panose="020B0604020202020204" pitchFamily="34" charset="0"/>
                          <a:cs typeface="Arial" panose="020B0604020202020204" pitchFamily="34" charset="0"/>
                        </a:rPr>
                        <a:t> (CYGNSS)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SmallSat</a:t>
                      </a:r>
                      <a:r>
                        <a:rPr lang="en-US" sz="1000" baseline="0" dirty="0">
                          <a:latin typeface="Arial" panose="020B0604020202020204" pitchFamily="34" charset="0"/>
                          <a:cs typeface="Arial" panose="020B0604020202020204" pitchFamily="34" charset="0"/>
                        </a:rPr>
                        <a:t> Constellation</a:t>
                      </a:r>
                      <a:endParaRPr lang="en-US" sz="1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2011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2012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Launched Dec. 2016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extLst>
                  <a:ext uri="{0D108BD9-81ED-4DB2-BD59-A6C34878D82A}">
                    <a16:rowId xmlns:a16="http://schemas.microsoft.com/office/drawing/2014/main" val="859475187"/>
                  </a:ext>
                </a:extLst>
              </a:tr>
              <a:tr h="233700">
                <a:tc>
                  <a:txBody>
                    <a:bodyPr/>
                    <a:lstStyle/>
                    <a:p>
                      <a:r>
                        <a:rPr lang="en-US" sz="1000" b="1" dirty="0">
                          <a:latin typeface="Arial" panose="020B0604020202020204" pitchFamily="34" charset="0"/>
                          <a:cs typeface="Arial" panose="020B0604020202020204" pitchFamily="34" charset="0"/>
                        </a:rPr>
                        <a:t>EVI-1</a:t>
                      </a:r>
                      <a:r>
                        <a:rPr lang="en-US" sz="1000" baseline="0" dirty="0">
                          <a:latin typeface="Arial" panose="020B0604020202020204" pitchFamily="34" charset="0"/>
                          <a:cs typeface="Arial" panose="020B0604020202020204" pitchFamily="34" charset="0"/>
                        </a:rPr>
                        <a:t> (TEMPO)</a:t>
                      </a:r>
                      <a:endParaRPr lang="en-US" sz="1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Geostationary Hosted</a:t>
                      </a:r>
                      <a:r>
                        <a:rPr lang="en-US" sz="1000" baseline="0" dirty="0">
                          <a:latin typeface="Arial" panose="020B0604020202020204" pitchFamily="34" charset="0"/>
                          <a:cs typeface="Arial" panose="020B0604020202020204" pitchFamily="34" charset="0"/>
                        </a:rPr>
                        <a:t> Payload</a:t>
                      </a:r>
                      <a:endParaRPr lang="en-US" sz="1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2011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2012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Delivered to storage Dec.</a:t>
                      </a:r>
                      <a:r>
                        <a:rPr lang="en-US" sz="1000" baseline="0" dirty="0">
                          <a:latin typeface="Arial" panose="020B0604020202020204" pitchFamily="34" charset="0"/>
                          <a:cs typeface="Arial" panose="020B0604020202020204" pitchFamily="34" charset="0"/>
                        </a:rPr>
                        <a:t> 2018</a:t>
                      </a:r>
                      <a:endParaRPr lang="en-US" sz="1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extLst>
                  <a:ext uri="{0D108BD9-81ED-4DB2-BD59-A6C34878D82A}">
                    <a16:rowId xmlns:a16="http://schemas.microsoft.com/office/drawing/2014/main" val="3349721469"/>
                  </a:ext>
                </a:extLst>
              </a:tr>
              <a:tr h="239656">
                <a:tc>
                  <a:txBody>
                    <a:bodyPr/>
                    <a:lstStyle/>
                    <a:p>
                      <a:r>
                        <a:rPr lang="en-US" sz="1000" b="1" dirty="0">
                          <a:latin typeface="Arial" panose="020B0604020202020204" pitchFamily="34" charset="0"/>
                          <a:cs typeface="Arial" panose="020B0604020202020204" pitchFamily="34" charset="0"/>
                        </a:rPr>
                        <a:t>EVI-2</a:t>
                      </a:r>
                      <a:r>
                        <a:rPr lang="en-US" sz="1000" baseline="0" dirty="0">
                          <a:latin typeface="Arial" panose="020B0604020202020204" pitchFamily="34" charset="0"/>
                          <a:cs typeface="Arial" panose="020B0604020202020204" pitchFamily="34" charset="0"/>
                        </a:rPr>
                        <a:t> (ECOSTRESS &amp; GEDI)</a:t>
                      </a:r>
                      <a:endParaRPr lang="en-US" sz="1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Class C &amp; Class D ISS-hosted Instruments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2013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2014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Launched June &amp; Dec. 2018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extLst>
                  <a:ext uri="{0D108BD9-81ED-4DB2-BD59-A6C34878D82A}">
                    <a16:rowId xmlns:a16="http://schemas.microsoft.com/office/drawing/2014/main" val="3352026680"/>
                  </a:ext>
                </a:extLst>
              </a:tr>
              <a:tr h="389440">
                <a:tc>
                  <a:txBody>
                    <a:bodyPr/>
                    <a:lstStyle/>
                    <a:p>
                      <a:r>
                        <a:rPr lang="en-US" sz="1000" b="1" dirty="0">
                          <a:latin typeface="Arial" panose="020B0604020202020204" pitchFamily="34" charset="0"/>
                          <a:cs typeface="Arial" panose="020B0604020202020204" pitchFamily="34" charset="0"/>
                        </a:rPr>
                        <a:t>EVS-2</a:t>
                      </a:r>
                      <a:r>
                        <a:rPr lang="en-US" sz="1000" dirty="0">
                          <a:latin typeface="Arial" panose="020B0604020202020204" pitchFamily="34" charset="0"/>
                          <a:cs typeface="Arial" panose="020B0604020202020204" pitchFamily="34" charset="0"/>
                        </a:rPr>
                        <a:t> (ACT-America,</a:t>
                      </a:r>
                      <a:r>
                        <a:rPr lang="en-US" sz="1000" baseline="0" dirty="0">
                          <a:latin typeface="Arial" panose="020B0604020202020204" pitchFamily="34" charset="0"/>
                          <a:cs typeface="Arial" panose="020B0604020202020204" pitchFamily="34" charset="0"/>
                        </a:rPr>
                        <a:t> ATOM, MAAMES, ORACLES, OMG, CORAL)</a:t>
                      </a:r>
                      <a:endParaRPr lang="en-US" sz="1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6 Suborbital Airborne Campaigns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2013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2014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extLst>
                  <a:ext uri="{0D108BD9-81ED-4DB2-BD59-A6C34878D82A}">
                    <a16:rowId xmlns:a16="http://schemas.microsoft.com/office/drawing/2014/main" val="4228753110"/>
                  </a:ext>
                </a:extLst>
              </a:tr>
              <a:tr h="239656">
                <a:tc>
                  <a:txBody>
                    <a:bodyPr/>
                    <a:lstStyle/>
                    <a:p>
                      <a:r>
                        <a:rPr lang="en-US" sz="1000" b="1" dirty="0">
                          <a:latin typeface="Arial" panose="020B0604020202020204" pitchFamily="34" charset="0"/>
                          <a:cs typeface="Arial" panose="020B0604020202020204" pitchFamily="34" charset="0"/>
                        </a:rPr>
                        <a:t>EVI-3</a:t>
                      </a:r>
                      <a:r>
                        <a:rPr lang="en-US" sz="1000" dirty="0">
                          <a:latin typeface="Arial" panose="020B0604020202020204" pitchFamily="34" charset="0"/>
                          <a:cs typeface="Arial" panose="020B0604020202020204" pitchFamily="34" charset="0"/>
                        </a:rPr>
                        <a:t> (MAIA</a:t>
                      </a:r>
                      <a:r>
                        <a:rPr lang="en-US" sz="1000" baseline="0" dirty="0">
                          <a:latin typeface="Arial" panose="020B0604020202020204" pitchFamily="34" charset="0"/>
                          <a:cs typeface="Arial" panose="020B0604020202020204" pitchFamily="34" charset="0"/>
                        </a:rPr>
                        <a:t> &amp; TROPICS)</a:t>
                      </a:r>
                      <a:endParaRPr lang="en-US" sz="1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Class C LEO Instrument &amp; Class D CubeSat Constellation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2015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2016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Delivery NLT 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extLst>
                  <a:ext uri="{0D108BD9-81ED-4DB2-BD59-A6C34878D82A}">
                    <a16:rowId xmlns:a16="http://schemas.microsoft.com/office/drawing/2014/main" val="395350384"/>
                  </a:ext>
                </a:extLst>
              </a:tr>
              <a:tr h="239656">
                <a:tc>
                  <a:txBody>
                    <a:bodyPr/>
                    <a:lstStyle/>
                    <a:p>
                      <a:r>
                        <a:rPr lang="en-US" sz="1000" b="1" dirty="0">
                          <a:latin typeface="Arial" panose="020B0604020202020204" pitchFamily="34" charset="0"/>
                          <a:cs typeface="Arial" panose="020B0604020202020204" pitchFamily="34" charset="0"/>
                        </a:rPr>
                        <a:t>EVM-2</a:t>
                      </a:r>
                      <a:r>
                        <a:rPr lang="en-US" sz="1000" dirty="0">
                          <a:latin typeface="Arial" panose="020B0604020202020204" pitchFamily="34" charset="0"/>
                          <a:cs typeface="Arial" panose="020B0604020202020204" pitchFamily="34" charset="0"/>
                        </a:rPr>
                        <a:t> (GeoCarb)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Geostationary Hosted Payload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2015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2016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Launch ~2021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extLst>
                  <a:ext uri="{0D108BD9-81ED-4DB2-BD59-A6C34878D82A}">
                    <a16:rowId xmlns:a16="http://schemas.microsoft.com/office/drawing/2014/main" val="1871154966"/>
                  </a:ext>
                </a:extLst>
              </a:tr>
              <a:tr h="239656">
                <a:tc>
                  <a:txBody>
                    <a:bodyPr/>
                    <a:lstStyle/>
                    <a:p>
                      <a:r>
                        <a:rPr lang="en-US" sz="1000" b="1" dirty="0">
                          <a:latin typeface="Arial" panose="020B0604020202020204" pitchFamily="34" charset="0"/>
                          <a:cs typeface="Arial" panose="020B0604020202020204" pitchFamily="34" charset="0"/>
                        </a:rPr>
                        <a:t>EVSI-4</a:t>
                      </a:r>
                      <a:r>
                        <a:rPr lang="en-US" sz="1000" dirty="0">
                          <a:latin typeface="Arial" panose="020B0604020202020204" pitchFamily="34" charset="0"/>
                          <a:cs typeface="Arial" panose="020B0604020202020204" pitchFamily="34" charset="0"/>
                        </a:rPr>
                        <a:t> (EMIT</a:t>
                      </a:r>
                      <a:r>
                        <a:rPr lang="en-US" sz="1000" baseline="0" dirty="0">
                          <a:latin typeface="Arial" panose="020B0604020202020204" pitchFamily="34" charset="0"/>
                          <a:cs typeface="Arial" panose="020B0604020202020204" pitchFamily="34" charset="0"/>
                        </a:rPr>
                        <a:t> &amp; PREFIRE)</a:t>
                      </a:r>
                      <a:endParaRPr lang="en-US" sz="1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Class C ISS-hosted</a:t>
                      </a:r>
                      <a:r>
                        <a:rPr lang="en-US" sz="1000" baseline="0" dirty="0">
                          <a:latin typeface="Arial" panose="020B0604020202020204" pitchFamily="34" charset="0"/>
                          <a:cs typeface="Arial" panose="020B0604020202020204" pitchFamily="34" charset="0"/>
                        </a:rPr>
                        <a:t> Payload &amp; Class D Twin CubeSats</a:t>
                      </a:r>
                      <a:endParaRPr lang="en-US" sz="1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2016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2018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Delivery NLT 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extLst>
                  <a:ext uri="{0D108BD9-81ED-4DB2-BD59-A6C34878D82A}">
                    <a16:rowId xmlns:a16="http://schemas.microsoft.com/office/drawing/2014/main" val="1863827704"/>
                  </a:ext>
                </a:extLst>
              </a:tr>
              <a:tr h="389440">
                <a:tc>
                  <a:txBody>
                    <a:bodyPr/>
                    <a:lstStyle/>
                    <a:p>
                      <a:r>
                        <a:rPr lang="en-US" sz="1000" b="1" dirty="0">
                          <a:latin typeface="Arial" panose="020B0604020202020204" pitchFamily="34" charset="0"/>
                          <a:cs typeface="Arial" panose="020B0604020202020204" pitchFamily="34" charset="0"/>
                        </a:rPr>
                        <a:t>EVS-3</a:t>
                      </a:r>
                      <a:r>
                        <a:rPr lang="en-US" sz="1000" dirty="0">
                          <a:latin typeface="Arial" panose="020B0604020202020204" pitchFamily="34" charset="0"/>
                          <a:cs typeface="Arial" panose="020B0604020202020204" pitchFamily="34" charset="0"/>
                        </a:rPr>
                        <a:t> (ACTIVATE,</a:t>
                      </a:r>
                      <a:r>
                        <a:rPr lang="en-US" sz="1000" baseline="0" dirty="0">
                          <a:latin typeface="Arial" panose="020B0604020202020204" pitchFamily="34" charset="0"/>
                          <a:cs typeface="Arial" panose="020B0604020202020204" pitchFamily="34" charset="0"/>
                        </a:rPr>
                        <a:t> DCOTTS, IMPACTS, Delta-X, SMODE)</a:t>
                      </a:r>
                      <a:endParaRPr lang="en-US" sz="1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5 Suborbital</a:t>
                      </a:r>
                      <a:r>
                        <a:rPr lang="en-US" sz="1000" baseline="0" dirty="0">
                          <a:latin typeface="Arial" panose="020B0604020202020204" pitchFamily="34" charset="0"/>
                          <a:cs typeface="Arial" panose="020B0604020202020204" pitchFamily="34" charset="0"/>
                        </a:rPr>
                        <a:t> Airborne Campaigns</a:t>
                      </a:r>
                      <a:endParaRPr lang="en-US" sz="1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2017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2018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extLst>
                  <a:ext uri="{0D108BD9-81ED-4DB2-BD59-A6C34878D82A}">
                    <a16:rowId xmlns:a16="http://schemas.microsoft.com/office/drawing/2014/main" val="2348776380"/>
                  </a:ext>
                </a:extLst>
              </a:tr>
              <a:tr h="241643">
                <a:tc>
                  <a:txBody>
                    <a:bodyPr/>
                    <a:lstStyle/>
                    <a:p>
                      <a:r>
                        <a:rPr lang="en-US" sz="1000" b="1" dirty="0">
                          <a:latin typeface="Arial" panose="020B0604020202020204" pitchFamily="34" charset="0"/>
                          <a:cs typeface="Arial" panose="020B0604020202020204" pitchFamily="34" charset="0"/>
                        </a:rPr>
                        <a:t>EVI-5</a:t>
                      </a:r>
                      <a:r>
                        <a:rPr lang="en-US" sz="1000" dirty="0">
                          <a:latin typeface="Arial" panose="020B0604020202020204" pitchFamily="34" charset="0"/>
                          <a:cs typeface="Arial" panose="020B0604020202020204" pitchFamily="34" charset="0"/>
                        </a:rPr>
                        <a:t> (GLIMR)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Geostationary Hosted Payload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2018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tc>
                  <a:txBody>
                    <a:bodyPr/>
                    <a:lstStyle/>
                    <a:p>
                      <a:r>
                        <a:rPr lang="en-US" sz="1000" dirty="0">
                          <a:latin typeface="Arial" panose="020B0604020202020204" pitchFamily="34" charset="0"/>
                          <a:cs typeface="Arial" panose="020B0604020202020204" pitchFamily="34" charset="0"/>
                        </a:rPr>
                        <a:t>Delivery NLT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alpha val="20000"/>
                      </a:srgbClr>
                    </a:solidFill>
                  </a:tcPr>
                </a:tc>
                <a:extLst>
                  <a:ext uri="{0D108BD9-81ED-4DB2-BD59-A6C34878D82A}">
                    <a16:rowId xmlns:a16="http://schemas.microsoft.com/office/drawing/2014/main" val="3167023028"/>
                  </a:ext>
                </a:extLst>
              </a:tr>
              <a:tr h="241643">
                <a:tc>
                  <a:txBody>
                    <a:bodyPr/>
                    <a:lstStyle/>
                    <a:p>
                      <a:r>
                        <a:rPr lang="en-US" sz="1000" b="1" dirty="0">
                          <a:latin typeface="Arial" panose="020B0604020202020204" pitchFamily="34" charset="0"/>
                          <a:cs typeface="Arial" panose="020B0604020202020204" pitchFamily="34" charset="0"/>
                        </a:rPr>
                        <a:t>EVC-1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r>
                        <a:rPr lang="en-US" sz="1000" dirty="0">
                          <a:latin typeface="Arial" panose="020B0604020202020204" pitchFamily="34" charset="0"/>
                          <a:cs typeface="Arial" panose="020B0604020202020204" pitchFamily="34" charset="0"/>
                        </a:rPr>
                        <a:t>Radiation Budget Measurement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r>
                        <a:rPr lang="en-US" sz="1000" dirty="0">
                          <a:latin typeface="Arial" panose="020B0604020202020204" pitchFamily="34" charset="0"/>
                          <a:cs typeface="Arial" panose="020B0604020202020204" pitchFamily="34" charset="0"/>
                        </a:rPr>
                        <a:t>2018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r>
                        <a:rPr lang="en-US" sz="1000" dirty="0">
                          <a:latin typeface="Arial" panose="020B0604020202020204" pitchFamily="34" charset="0"/>
                          <a:cs typeface="Arial" panose="020B0604020202020204" pitchFamily="34" charset="0"/>
                        </a:rPr>
                        <a:t>2020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r>
                        <a:rPr lang="en-US" sz="1000" dirty="0">
                          <a:latin typeface="Arial" panose="020B0604020202020204" pitchFamily="34" charset="0"/>
                          <a:cs typeface="Arial" panose="020B0604020202020204" pitchFamily="34" charset="0"/>
                        </a:rPr>
                        <a:t>Delivery NLT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1293916209"/>
                  </a:ext>
                </a:extLst>
              </a:tr>
              <a:tr h="241643">
                <a:tc>
                  <a:txBody>
                    <a:bodyPr/>
                    <a:lstStyle/>
                    <a:p>
                      <a:r>
                        <a:rPr lang="en-US" sz="1000" b="1" dirty="0">
                          <a:latin typeface="Arial" panose="020B0604020202020204" pitchFamily="34" charset="0"/>
                          <a:cs typeface="Arial" panose="020B0604020202020204" pitchFamily="34" charset="0"/>
                        </a:rPr>
                        <a:t>EVM-3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Full Orbital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2020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2020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Launch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3041344"/>
                  </a:ext>
                </a:extLst>
              </a:tr>
              <a:tr h="241643">
                <a:tc>
                  <a:txBody>
                    <a:bodyPr/>
                    <a:lstStyle/>
                    <a:p>
                      <a:r>
                        <a:rPr lang="en-US" sz="1000" b="1" dirty="0">
                          <a:latin typeface="Arial" panose="020B0604020202020204" pitchFamily="34" charset="0"/>
                          <a:cs typeface="Arial" panose="020B0604020202020204" pitchFamily="34" charset="0"/>
                        </a:rPr>
                        <a:t>EVI-6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Instrument Only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2020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Delivery NLT 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3656245"/>
                  </a:ext>
                </a:extLst>
              </a:tr>
              <a:tr h="241643">
                <a:tc>
                  <a:txBody>
                    <a:bodyPr/>
                    <a:lstStyle/>
                    <a:p>
                      <a:r>
                        <a:rPr lang="en-US" sz="1000" b="1" dirty="0">
                          <a:latin typeface="Arial" panose="020B0604020202020204" pitchFamily="34" charset="0"/>
                          <a:cs typeface="Arial" panose="020B0604020202020204" pitchFamily="34" charset="0"/>
                        </a:rPr>
                        <a:t>EVS-4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Suborbital Airborne Campaigns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431585"/>
                  </a:ext>
                </a:extLst>
              </a:tr>
              <a:tr h="241643">
                <a:tc>
                  <a:txBody>
                    <a:bodyPr/>
                    <a:lstStyle/>
                    <a:p>
                      <a:r>
                        <a:rPr lang="en-US" sz="1000" b="1" dirty="0">
                          <a:latin typeface="Arial" panose="020B0604020202020204" pitchFamily="34" charset="0"/>
                          <a:cs typeface="Arial" panose="020B0604020202020204" pitchFamily="34" charset="0"/>
                        </a:rPr>
                        <a:t>EVC-2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Continuity Measurements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Delivery NLT 2027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8740662"/>
                  </a:ext>
                </a:extLst>
              </a:tr>
              <a:tr h="241643">
                <a:tc>
                  <a:txBody>
                    <a:bodyPr/>
                    <a:lstStyle/>
                    <a:p>
                      <a:r>
                        <a:rPr lang="en-US" sz="1000" b="1" dirty="0">
                          <a:latin typeface="Arial" panose="020B0604020202020204" pitchFamily="34" charset="0"/>
                          <a:cs typeface="Arial" panose="020B0604020202020204" pitchFamily="34" charset="0"/>
                        </a:rPr>
                        <a:t>EVM-4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Full Orbital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Launch ~2029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3397886"/>
                  </a:ext>
                </a:extLst>
              </a:tr>
              <a:tr h="241643">
                <a:tc>
                  <a:txBody>
                    <a:bodyPr/>
                    <a:lstStyle/>
                    <a:p>
                      <a:r>
                        <a:rPr lang="en-US" sz="1000" b="1" dirty="0">
                          <a:latin typeface="Arial" panose="020B0604020202020204" pitchFamily="34" charset="0"/>
                          <a:cs typeface="Arial" panose="020B0604020202020204" pitchFamily="34" charset="0"/>
                        </a:rPr>
                        <a:t>EVI-7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Instrument Only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Delivery NLT 2028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285584"/>
                  </a:ext>
                </a:extLst>
              </a:tr>
              <a:tr h="241643">
                <a:tc>
                  <a:txBody>
                    <a:bodyPr/>
                    <a:lstStyle/>
                    <a:p>
                      <a:r>
                        <a:rPr lang="en-US" sz="1000" b="1" dirty="0">
                          <a:latin typeface="Arial" panose="020B0604020202020204" pitchFamily="34" charset="0"/>
                          <a:cs typeface="Arial" panose="020B0604020202020204" pitchFamily="34" charset="0"/>
                        </a:rPr>
                        <a:t>EVC-3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Continuity</a:t>
                      </a:r>
                      <a:r>
                        <a:rPr lang="en-US" sz="1000" baseline="0" dirty="0">
                          <a:latin typeface="Arial" panose="020B0604020202020204" pitchFamily="34" charset="0"/>
                          <a:cs typeface="Arial" panose="020B0604020202020204" pitchFamily="34" charset="0"/>
                        </a:rPr>
                        <a:t> Measurements</a:t>
                      </a:r>
                      <a:endParaRPr lang="en-US" sz="1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Delivery NLT 2030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3345045"/>
                  </a:ext>
                </a:extLst>
              </a:tr>
              <a:tr h="241643">
                <a:tc>
                  <a:txBody>
                    <a:bodyPr/>
                    <a:lstStyle/>
                    <a:p>
                      <a:r>
                        <a:rPr lang="en-US" sz="1000" b="1" dirty="0">
                          <a:latin typeface="Arial" panose="020B0604020202020204" pitchFamily="34" charset="0"/>
                          <a:cs typeface="Arial" panose="020B0604020202020204" pitchFamily="34" charset="0"/>
                        </a:rPr>
                        <a:t>EVS-5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Suborbital Airborne Campaigns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5960308"/>
                  </a:ext>
                </a:extLst>
              </a:tr>
            </a:tbl>
          </a:graphicData>
        </a:graphic>
      </p:graphicFrame>
    </p:spTree>
    <p:extLst>
      <p:ext uri="{BB962C8B-B14F-4D97-AF65-F5344CB8AC3E}">
        <p14:creationId xmlns:p14="http://schemas.microsoft.com/office/powerpoint/2010/main" val="329893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99160" y="458685"/>
            <a:ext cx="10393680" cy="646331"/>
          </a:xfrm>
        </p:spPr>
        <p:txBody>
          <a:bodyPr/>
          <a:lstStyle/>
          <a:p>
            <a:pPr algn="ctr"/>
            <a:r>
              <a:rPr lang="en-US" dirty="0"/>
              <a:t>Research and Analysis Initiatives</a:t>
            </a:r>
          </a:p>
        </p:txBody>
      </p:sp>
      <p:sp>
        <p:nvSpPr>
          <p:cNvPr id="5" name="Content Placeholder 4"/>
          <p:cNvSpPr>
            <a:spLocks noGrp="1"/>
          </p:cNvSpPr>
          <p:nvPr>
            <p:ph idx="1"/>
          </p:nvPr>
        </p:nvSpPr>
        <p:spPr>
          <a:xfrm>
            <a:off x="5186116" y="1438711"/>
            <a:ext cx="6381858" cy="4534575"/>
          </a:xfrm>
        </p:spPr>
        <p:txBody>
          <a:bodyPr/>
          <a:lstStyle/>
          <a:p>
            <a:pPr lvl="0">
              <a:spcBef>
                <a:spcPts val="400"/>
              </a:spcBef>
              <a:defRPr/>
            </a:pPr>
            <a:r>
              <a:rPr lang="en-US" sz="2000" dirty="0"/>
              <a:t>Dual Anonymous Peer Review</a:t>
            </a:r>
          </a:p>
          <a:p>
            <a:pPr marL="228600" lvl="1" indent="-228600">
              <a:lnSpc>
                <a:spcPct val="100000"/>
              </a:lnSpc>
              <a:spcBef>
                <a:spcPts val="400"/>
              </a:spcBef>
              <a:buFont typeface="Arial" panose="020B0604020202020204" pitchFamily="34" charset="0"/>
              <a:buChar char="•"/>
              <a:defRPr/>
            </a:pPr>
            <a:r>
              <a:rPr lang="en-US" dirty="0"/>
              <a:t>SMD is strongly committed to ensuring that review of proposals is performed in an equitable and fair manner that reduces the impacts of any unconscious biases</a:t>
            </a:r>
          </a:p>
          <a:p>
            <a:pPr lvl="0">
              <a:spcBef>
                <a:spcPts val="400"/>
              </a:spcBef>
              <a:defRPr/>
            </a:pPr>
            <a:endParaRPr lang="en-US" sz="2000" dirty="0"/>
          </a:p>
          <a:p>
            <a:pPr lvl="0">
              <a:spcBef>
                <a:spcPts val="400"/>
              </a:spcBef>
              <a:defRPr/>
            </a:pPr>
            <a:r>
              <a:rPr lang="en-US" sz="2000" dirty="0"/>
              <a:t>High-Risk/High-Impact (HR/HI)</a:t>
            </a:r>
          </a:p>
          <a:p>
            <a:pPr marL="228600" lvl="1" indent="-228600">
              <a:lnSpc>
                <a:spcPct val="100000"/>
              </a:lnSpc>
              <a:spcBef>
                <a:spcPts val="400"/>
              </a:spcBef>
              <a:buFont typeface="Arial" panose="020B0604020202020204" pitchFamily="34" charset="0"/>
              <a:buChar char="•"/>
              <a:defRPr/>
            </a:pPr>
            <a:r>
              <a:rPr lang="en-US" dirty="0"/>
              <a:t>To reinforce SMD’s interest in High-Risk/High-Impact research, a special review process will be implemented in ROSES 2020 to review and select HR/HI proposals </a:t>
            </a:r>
          </a:p>
          <a:p>
            <a:pPr lvl="0">
              <a:spcBef>
                <a:spcPts val="400"/>
              </a:spcBef>
              <a:defRPr/>
            </a:pPr>
            <a:endParaRPr lang="en-US" sz="2000" dirty="0"/>
          </a:p>
          <a:p>
            <a:pPr lvl="0">
              <a:spcBef>
                <a:spcPts val="400"/>
              </a:spcBef>
              <a:defRPr/>
            </a:pPr>
            <a:r>
              <a:rPr lang="en-US" sz="2000" dirty="0"/>
              <a:t>Proposal Selection Metrics for ROSES 2018</a:t>
            </a:r>
          </a:p>
          <a:p>
            <a:pPr marL="228600" lvl="1" indent="-228600">
              <a:lnSpc>
                <a:spcPct val="100000"/>
              </a:lnSpc>
              <a:spcBef>
                <a:spcPts val="400"/>
              </a:spcBef>
              <a:buFont typeface="Arial" panose="020B0604020202020204" pitchFamily="34" charset="0"/>
              <a:buChar char="•"/>
              <a:defRPr/>
            </a:pPr>
            <a:r>
              <a:rPr lang="en-US" dirty="0"/>
              <a:t>Overall, just under 50% of selections featured new PIs</a:t>
            </a:r>
          </a:p>
          <a:p>
            <a:pPr marL="228600" lvl="1" indent="-228600">
              <a:lnSpc>
                <a:spcPct val="100000"/>
              </a:lnSpc>
              <a:spcBef>
                <a:spcPts val="400"/>
              </a:spcBef>
              <a:buFont typeface="Arial" panose="020B0604020202020204" pitchFamily="34" charset="0"/>
              <a:buChar char="•"/>
              <a:defRPr/>
            </a:pPr>
            <a:r>
              <a:rPr lang="en-US" dirty="0"/>
              <a:t>Majority of division selection rates were between </a:t>
            </a:r>
            <a:br>
              <a:rPr lang="en-US" dirty="0"/>
            </a:br>
            <a:r>
              <a:rPr lang="en-US" dirty="0"/>
              <a:t>25-30%, and we are continuing to evaluate</a:t>
            </a:r>
          </a:p>
        </p:txBody>
      </p:sp>
      <p:sp>
        <p:nvSpPr>
          <p:cNvPr id="6" name="Rectangle 5">
            <a:extLst>
              <a:ext uri="{FF2B5EF4-FFF2-40B4-BE49-F238E27FC236}">
                <a16:creationId xmlns:a16="http://schemas.microsoft.com/office/drawing/2014/main" id="{37D444BB-3327-F34A-BBDB-FB2A31A1D296}"/>
              </a:ext>
            </a:extLst>
          </p:cNvPr>
          <p:cNvSpPr>
            <a:spLocks noChangeAspect="1"/>
          </p:cNvSpPr>
          <p:nvPr/>
        </p:nvSpPr>
        <p:spPr>
          <a:xfrm>
            <a:off x="601614" y="1507470"/>
            <a:ext cx="4379460" cy="4419004"/>
          </a:xfrm>
          <a:prstGeom prst="rect">
            <a:avLst/>
          </a:prstGeom>
          <a:blipFill dpi="0" rotWithShape="1">
            <a:blip r:embed="rId2">
              <a:extLst>
                <a:ext uri="{28A0092B-C50C-407E-A947-70E740481C1C}">
                  <a14:useLocalDpi xmlns:a14="http://schemas.microsoft.com/office/drawing/2010/main" val="0"/>
                </a:ext>
              </a:extLst>
            </a:blip>
            <a:srcRect/>
            <a:stretch>
              <a:fillRect l="-7198" t="-12198" r="-11107" b="-919"/>
            </a:stretch>
          </a:blipFill>
          <a:ln>
            <a:solidFill>
              <a:srgbClr val="0534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25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3B1762-DE21-2A46-87D9-D304C3609072}"/>
              </a:ext>
            </a:extLst>
          </p:cNvPr>
          <p:cNvSpPr>
            <a:spLocks noGrp="1"/>
          </p:cNvSpPr>
          <p:nvPr>
            <p:ph type="title"/>
          </p:nvPr>
        </p:nvSpPr>
        <p:spPr>
          <a:xfrm>
            <a:off x="2328422" y="575188"/>
            <a:ext cx="9025378" cy="1175288"/>
          </a:xfrm>
        </p:spPr>
        <p:txBody>
          <a:bodyPr/>
          <a:lstStyle/>
          <a:p>
            <a:r>
              <a:rPr lang="en-US" dirty="0">
                <a:solidFill>
                  <a:srgbClr val="000000"/>
                </a:solidFill>
              </a:rPr>
              <a:t>NASA Ocean Biology and Biogeochemistry Advanced Planning</a:t>
            </a:r>
            <a:endParaRPr lang="en-US" dirty="0"/>
          </a:p>
        </p:txBody>
      </p:sp>
      <p:sp>
        <p:nvSpPr>
          <p:cNvPr id="5" name="Content Placeholder 4">
            <a:extLst>
              <a:ext uri="{FF2B5EF4-FFF2-40B4-BE49-F238E27FC236}">
                <a16:creationId xmlns:a16="http://schemas.microsoft.com/office/drawing/2014/main" id="{77BF21AC-8D6D-D842-9782-3E3C375906A1}"/>
              </a:ext>
            </a:extLst>
          </p:cNvPr>
          <p:cNvSpPr>
            <a:spLocks noGrp="1"/>
          </p:cNvSpPr>
          <p:nvPr>
            <p:ph idx="1"/>
          </p:nvPr>
        </p:nvSpPr>
        <p:spPr>
          <a:xfrm>
            <a:off x="2328422" y="2214710"/>
            <a:ext cx="9251621" cy="3631763"/>
          </a:xfrm>
        </p:spPr>
        <p:txBody>
          <a:bodyPr/>
          <a:lstStyle/>
          <a:p>
            <a:r>
              <a:rPr lang="en-US" sz="2000" dirty="0"/>
              <a:t>Oh where are though? It is coming…</a:t>
            </a:r>
          </a:p>
          <a:p>
            <a:r>
              <a:rPr lang="en-US" sz="2000" dirty="0"/>
              <a:t>From 2005 – 2007, NASA developed an OBB Advanced Plan with a volunteer writing team.</a:t>
            </a:r>
          </a:p>
          <a:p>
            <a:r>
              <a:rPr lang="en-US" sz="2000" dirty="0"/>
              <a:t>In 2015, a new volunteer writing team was assembled to generate the new Advanced Science Plan.</a:t>
            </a:r>
          </a:p>
          <a:p>
            <a:r>
              <a:rPr lang="en-US" sz="2000" dirty="0"/>
              <a:t>The Plan went through commenting (2017)</a:t>
            </a:r>
          </a:p>
          <a:p>
            <a:r>
              <a:rPr lang="en-US" sz="2000" dirty="0"/>
              <a:t>Original timeline evolved and, well, stuff happens. </a:t>
            </a:r>
          </a:p>
          <a:p>
            <a:r>
              <a:rPr lang="en-US" sz="2000" dirty="0"/>
              <a:t>The Plan is currently being updated and will be released in 2020. </a:t>
            </a:r>
          </a:p>
          <a:p>
            <a:endParaRPr lang="en-US" sz="2000" dirty="0"/>
          </a:p>
        </p:txBody>
      </p:sp>
      <p:sp>
        <p:nvSpPr>
          <p:cNvPr id="14745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Arial" charset="0"/>
                <a:ea typeface="ヒラギノ角ゴ Pro W3" charset="-128"/>
              </a:defRPr>
            </a:lvl1pPr>
            <a:lvl2pPr marL="742950" indent="-285750">
              <a:defRPr sz="5400">
                <a:solidFill>
                  <a:schemeClr val="tx1"/>
                </a:solidFill>
                <a:latin typeface="Arial" charset="0"/>
                <a:ea typeface="ヒラギノ角ゴ Pro W3" charset="-128"/>
              </a:defRPr>
            </a:lvl2pPr>
            <a:lvl3pPr marL="1143000" indent="-228600">
              <a:defRPr sz="5400">
                <a:solidFill>
                  <a:schemeClr val="tx1"/>
                </a:solidFill>
                <a:latin typeface="Arial" charset="0"/>
                <a:ea typeface="ヒラギノ角ゴ Pro W3" charset="-128"/>
              </a:defRPr>
            </a:lvl3pPr>
            <a:lvl4pPr marL="1600200" indent="-228600">
              <a:defRPr sz="5400">
                <a:solidFill>
                  <a:schemeClr val="tx1"/>
                </a:solidFill>
                <a:latin typeface="Arial" charset="0"/>
                <a:ea typeface="ヒラギノ角ゴ Pro W3" charset="-128"/>
              </a:defRPr>
            </a:lvl4pPr>
            <a:lvl5pPr marL="2057400" indent="-228600">
              <a:defRPr sz="5400">
                <a:solidFill>
                  <a:schemeClr val="tx1"/>
                </a:solidFill>
                <a:latin typeface="Arial" charset="0"/>
                <a:ea typeface="ヒラギノ角ゴ Pro W3" charset="-128"/>
              </a:defRPr>
            </a:lvl5pPr>
            <a:lvl6pPr marL="2514600" indent="-228600" eaLnBrk="0" fontAlgn="base" hangingPunct="0">
              <a:spcBef>
                <a:spcPct val="0"/>
              </a:spcBef>
              <a:spcAft>
                <a:spcPct val="0"/>
              </a:spcAft>
              <a:defRPr sz="5400">
                <a:solidFill>
                  <a:schemeClr val="tx1"/>
                </a:solidFill>
                <a:latin typeface="Arial" charset="0"/>
                <a:ea typeface="ヒラギノ角ゴ Pro W3" charset="-128"/>
              </a:defRPr>
            </a:lvl6pPr>
            <a:lvl7pPr marL="2971800" indent="-228600" eaLnBrk="0" fontAlgn="base" hangingPunct="0">
              <a:spcBef>
                <a:spcPct val="0"/>
              </a:spcBef>
              <a:spcAft>
                <a:spcPct val="0"/>
              </a:spcAft>
              <a:defRPr sz="5400">
                <a:solidFill>
                  <a:schemeClr val="tx1"/>
                </a:solidFill>
                <a:latin typeface="Arial" charset="0"/>
                <a:ea typeface="ヒラギノ角ゴ Pro W3" charset="-128"/>
              </a:defRPr>
            </a:lvl7pPr>
            <a:lvl8pPr marL="3429000" indent="-228600" eaLnBrk="0" fontAlgn="base" hangingPunct="0">
              <a:spcBef>
                <a:spcPct val="0"/>
              </a:spcBef>
              <a:spcAft>
                <a:spcPct val="0"/>
              </a:spcAft>
              <a:defRPr sz="5400">
                <a:solidFill>
                  <a:schemeClr val="tx1"/>
                </a:solidFill>
                <a:latin typeface="Arial" charset="0"/>
                <a:ea typeface="ヒラギノ角ゴ Pro W3" charset="-128"/>
              </a:defRPr>
            </a:lvl8pPr>
            <a:lvl9pPr marL="3886200" indent="-228600" eaLnBrk="0" fontAlgn="base" hangingPunct="0">
              <a:spcBef>
                <a:spcPct val="0"/>
              </a:spcBef>
              <a:spcAft>
                <a:spcPct val="0"/>
              </a:spcAft>
              <a:defRPr sz="5400">
                <a:solidFill>
                  <a:schemeClr val="tx1"/>
                </a:solidFill>
                <a:latin typeface="Arial" charset="0"/>
                <a:ea typeface="ヒラギノ角ゴ Pro W3" charset="-128"/>
              </a:defRPr>
            </a:lvl9pPr>
          </a:lstStyle>
          <a:p>
            <a:fld id="{C386A694-C1C9-6849-A7E5-36E906C020E4}" type="slidenum">
              <a:rPr lang="en-US" altLang="x-none" sz="1200">
                <a:solidFill>
                  <a:srgbClr val="898989"/>
                </a:solidFill>
                <a:latin typeface="Calibri" charset="0"/>
              </a:rPr>
              <a:pPr/>
              <a:t>17</a:t>
            </a:fld>
            <a:endParaRPr lang="en-US" altLang="x-none" sz="1200" dirty="0">
              <a:solidFill>
                <a:srgbClr val="898989"/>
              </a:solidFill>
              <a:latin typeface="Calibri" charset="0"/>
            </a:endParaRPr>
          </a:p>
        </p:txBody>
      </p:sp>
    </p:spTree>
    <p:extLst>
      <p:ext uri="{BB962C8B-B14F-4D97-AF65-F5344CB8AC3E}">
        <p14:creationId xmlns:p14="http://schemas.microsoft.com/office/powerpoint/2010/main" val="201727050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 name="Picture 17">
            <a:extLst>
              <a:ext uri="{FF2B5EF4-FFF2-40B4-BE49-F238E27FC236}">
                <a16:creationId xmlns:a16="http://schemas.microsoft.com/office/drawing/2014/main" id="{3F900786-4697-C140-9212-7B40475E0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50" name="Picture 2" descr="Network for Ocean Worlds">
            <a:extLst>
              <a:ext uri="{FF2B5EF4-FFF2-40B4-BE49-F238E27FC236}">
                <a16:creationId xmlns:a16="http://schemas.microsoft.com/office/drawing/2014/main" id="{4871FF0E-1913-2746-A02D-88B0F7BA6C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999" y="624855"/>
            <a:ext cx="10870001" cy="11620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40FBE6F-FE31-034D-A3D9-D31CDBE813C8}"/>
              </a:ext>
            </a:extLst>
          </p:cNvPr>
          <p:cNvSpPr/>
          <p:nvPr/>
        </p:nvSpPr>
        <p:spPr>
          <a:xfrm>
            <a:off x="2710083" y="2027003"/>
            <a:ext cx="6529864" cy="769441"/>
          </a:xfrm>
          <a:prstGeom prst="rect">
            <a:avLst/>
          </a:prstGeom>
        </p:spPr>
        <p:txBody>
          <a:bodyPr wrap="none">
            <a:spAutoFit/>
          </a:bodyPr>
          <a:lstStyle/>
          <a:p>
            <a:r>
              <a:rPr lang="en-US" sz="4400" dirty="0">
                <a:solidFill>
                  <a:schemeClr val="bg1"/>
                </a:solidFill>
              </a:rPr>
              <a:t>https://</a:t>
            </a:r>
            <a:r>
              <a:rPr lang="en-US" sz="4400" dirty="0" err="1">
                <a:solidFill>
                  <a:schemeClr val="bg1"/>
                </a:solidFill>
              </a:rPr>
              <a:t>oceanworlds.space</a:t>
            </a:r>
            <a:r>
              <a:rPr lang="en-US" sz="4400" dirty="0">
                <a:solidFill>
                  <a:schemeClr val="bg1"/>
                </a:solidFill>
              </a:rPr>
              <a:t>/</a:t>
            </a:r>
          </a:p>
        </p:txBody>
      </p:sp>
      <p:pic>
        <p:nvPicPr>
          <p:cNvPr id="8" name="Picture 7">
            <a:extLst>
              <a:ext uri="{FF2B5EF4-FFF2-40B4-BE49-F238E27FC236}">
                <a16:creationId xmlns:a16="http://schemas.microsoft.com/office/drawing/2014/main" id="{737699EE-87EF-0D44-A08A-D0EABC0B9261}"/>
              </a:ext>
            </a:extLst>
          </p:cNvPr>
          <p:cNvPicPr>
            <a:picLocks noChangeAspect="1"/>
          </p:cNvPicPr>
          <p:nvPr/>
        </p:nvPicPr>
        <p:blipFill>
          <a:blip r:embed="rId5"/>
          <a:stretch>
            <a:fillRect/>
          </a:stretch>
        </p:blipFill>
        <p:spPr>
          <a:xfrm>
            <a:off x="855025" y="3005029"/>
            <a:ext cx="10870001" cy="3272119"/>
          </a:xfrm>
          <a:prstGeom prst="rect">
            <a:avLst/>
          </a:prstGeom>
        </p:spPr>
      </p:pic>
    </p:spTree>
    <p:extLst>
      <p:ext uri="{BB962C8B-B14F-4D97-AF65-F5344CB8AC3E}">
        <p14:creationId xmlns:p14="http://schemas.microsoft.com/office/powerpoint/2010/main" val="3836074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ext Box 2"/>
          <p:cNvSpPr txBox="1">
            <a:spLocks noChangeArrowheads="1"/>
          </p:cNvSpPr>
          <p:nvPr/>
        </p:nvSpPr>
        <p:spPr bwMode="auto">
          <a:xfrm>
            <a:off x="4937125" y="112713"/>
            <a:ext cx="184684" cy="36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8" rIns="91417" bIns="45708">
            <a:spAutoFit/>
          </a:bodyPr>
          <a:lstStyle>
            <a:lvl1pPr>
              <a:defRPr sz="5400">
                <a:solidFill>
                  <a:schemeClr val="tx1"/>
                </a:solidFill>
                <a:latin typeface="Arial" charset="0"/>
                <a:ea typeface="ヒラギノ角ゴ Pro W3" charset="-128"/>
              </a:defRPr>
            </a:lvl1pPr>
            <a:lvl2pPr marL="742950" indent="-285750">
              <a:defRPr sz="5400">
                <a:solidFill>
                  <a:schemeClr val="tx1"/>
                </a:solidFill>
                <a:latin typeface="Arial" charset="0"/>
                <a:ea typeface="ヒラギノ角ゴ Pro W3" charset="-128"/>
              </a:defRPr>
            </a:lvl2pPr>
            <a:lvl3pPr marL="1143000" indent="-228600">
              <a:defRPr sz="5400">
                <a:solidFill>
                  <a:schemeClr val="tx1"/>
                </a:solidFill>
                <a:latin typeface="Arial" charset="0"/>
                <a:ea typeface="ヒラギノ角ゴ Pro W3" charset="-128"/>
              </a:defRPr>
            </a:lvl3pPr>
            <a:lvl4pPr marL="1600200" indent="-228600">
              <a:defRPr sz="5400">
                <a:solidFill>
                  <a:schemeClr val="tx1"/>
                </a:solidFill>
                <a:latin typeface="Arial" charset="0"/>
                <a:ea typeface="ヒラギノ角ゴ Pro W3" charset="-128"/>
              </a:defRPr>
            </a:lvl4pPr>
            <a:lvl5pPr marL="2057400" indent="-228600">
              <a:defRPr sz="5400">
                <a:solidFill>
                  <a:schemeClr val="tx1"/>
                </a:solidFill>
                <a:latin typeface="Arial" charset="0"/>
                <a:ea typeface="ヒラギノ角ゴ Pro W3" charset="-128"/>
              </a:defRPr>
            </a:lvl5pPr>
            <a:lvl6pPr marL="2514600" indent="-228600" eaLnBrk="0" fontAlgn="base" hangingPunct="0">
              <a:spcBef>
                <a:spcPct val="0"/>
              </a:spcBef>
              <a:spcAft>
                <a:spcPct val="0"/>
              </a:spcAft>
              <a:defRPr sz="5400">
                <a:solidFill>
                  <a:schemeClr val="tx1"/>
                </a:solidFill>
                <a:latin typeface="Arial" charset="0"/>
                <a:ea typeface="ヒラギノ角ゴ Pro W3" charset="-128"/>
              </a:defRPr>
            </a:lvl6pPr>
            <a:lvl7pPr marL="2971800" indent="-228600" eaLnBrk="0" fontAlgn="base" hangingPunct="0">
              <a:spcBef>
                <a:spcPct val="0"/>
              </a:spcBef>
              <a:spcAft>
                <a:spcPct val="0"/>
              </a:spcAft>
              <a:defRPr sz="5400">
                <a:solidFill>
                  <a:schemeClr val="tx1"/>
                </a:solidFill>
                <a:latin typeface="Arial" charset="0"/>
                <a:ea typeface="ヒラギノ角ゴ Pro W3" charset="-128"/>
              </a:defRPr>
            </a:lvl7pPr>
            <a:lvl8pPr marL="3429000" indent="-228600" eaLnBrk="0" fontAlgn="base" hangingPunct="0">
              <a:spcBef>
                <a:spcPct val="0"/>
              </a:spcBef>
              <a:spcAft>
                <a:spcPct val="0"/>
              </a:spcAft>
              <a:defRPr sz="5400">
                <a:solidFill>
                  <a:schemeClr val="tx1"/>
                </a:solidFill>
                <a:latin typeface="Arial" charset="0"/>
                <a:ea typeface="ヒラギノ角ゴ Pro W3" charset="-128"/>
              </a:defRPr>
            </a:lvl8pPr>
            <a:lvl9pPr marL="3886200" indent="-228600" eaLnBrk="0" fontAlgn="base" hangingPunct="0">
              <a:spcBef>
                <a:spcPct val="0"/>
              </a:spcBef>
              <a:spcAft>
                <a:spcPct val="0"/>
              </a:spcAft>
              <a:defRPr sz="5400">
                <a:solidFill>
                  <a:schemeClr val="tx1"/>
                </a:solidFill>
                <a:latin typeface="Arial" charset="0"/>
                <a:ea typeface="ヒラギノ角ゴ Pro W3" charset="-128"/>
              </a:defRPr>
            </a:lvl9pPr>
          </a:lstStyle>
          <a:p>
            <a:pPr eaLnBrk="1" hangingPunct="1"/>
            <a:endParaRPr lang="x-none" altLang="x-none" sz="1800">
              <a:solidFill>
                <a:srgbClr val="000000"/>
              </a:solidFill>
            </a:endParaRPr>
          </a:p>
        </p:txBody>
      </p:sp>
      <p:sp>
        <p:nvSpPr>
          <p:cNvPr id="155650" name="Rectangle 3"/>
          <p:cNvSpPr>
            <a:spLocks noChangeArrowheads="1"/>
          </p:cNvSpPr>
          <p:nvPr/>
        </p:nvSpPr>
        <p:spPr bwMode="auto">
          <a:xfrm>
            <a:off x="3858543" y="984112"/>
            <a:ext cx="755332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nchor="ctr"/>
          <a:lstStyle>
            <a:lvl1pPr>
              <a:defRPr sz="5400">
                <a:solidFill>
                  <a:schemeClr val="tx1"/>
                </a:solidFill>
                <a:latin typeface="Arial" charset="0"/>
                <a:ea typeface="ヒラギノ角ゴ Pro W3" charset="-128"/>
              </a:defRPr>
            </a:lvl1pPr>
            <a:lvl2pPr marL="742950" indent="-285750">
              <a:defRPr sz="5400">
                <a:solidFill>
                  <a:schemeClr val="tx1"/>
                </a:solidFill>
                <a:latin typeface="Arial" charset="0"/>
                <a:ea typeface="ヒラギノ角ゴ Pro W3" charset="-128"/>
              </a:defRPr>
            </a:lvl2pPr>
            <a:lvl3pPr marL="1143000" indent="-228600">
              <a:defRPr sz="5400">
                <a:solidFill>
                  <a:schemeClr val="tx1"/>
                </a:solidFill>
                <a:latin typeface="Arial" charset="0"/>
                <a:ea typeface="ヒラギノ角ゴ Pro W3" charset="-128"/>
              </a:defRPr>
            </a:lvl3pPr>
            <a:lvl4pPr marL="1600200" indent="-228600">
              <a:defRPr sz="5400">
                <a:solidFill>
                  <a:schemeClr val="tx1"/>
                </a:solidFill>
                <a:latin typeface="Arial" charset="0"/>
                <a:ea typeface="ヒラギノ角ゴ Pro W3" charset="-128"/>
              </a:defRPr>
            </a:lvl4pPr>
            <a:lvl5pPr marL="2057400" indent="-228600">
              <a:defRPr sz="5400">
                <a:solidFill>
                  <a:schemeClr val="tx1"/>
                </a:solidFill>
                <a:latin typeface="Arial" charset="0"/>
                <a:ea typeface="ヒラギノ角ゴ Pro W3" charset="-128"/>
              </a:defRPr>
            </a:lvl5pPr>
            <a:lvl6pPr marL="2514600" indent="-228600" eaLnBrk="0" fontAlgn="base" hangingPunct="0">
              <a:spcBef>
                <a:spcPct val="0"/>
              </a:spcBef>
              <a:spcAft>
                <a:spcPct val="0"/>
              </a:spcAft>
              <a:defRPr sz="5400">
                <a:solidFill>
                  <a:schemeClr val="tx1"/>
                </a:solidFill>
                <a:latin typeface="Arial" charset="0"/>
                <a:ea typeface="ヒラギノ角ゴ Pro W3" charset="-128"/>
              </a:defRPr>
            </a:lvl6pPr>
            <a:lvl7pPr marL="2971800" indent="-228600" eaLnBrk="0" fontAlgn="base" hangingPunct="0">
              <a:spcBef>
                <a:spcPct val="0"/>
              </a:spcBef>
              <a:spcAft>
                <a:spcPct val="0"/>
              </a:spcAft>
              <a:defRPr sz="5400">
                <a:solidFill>
                  <a:schemeClr val="tx1"/>
                </a:solidFill>
                <a:latin typeface="Arial" charset="0"/>
                <a:ea typeface="ヒラギノ角ゴ Pro W3" charset="-128"/>
              </a:defRPr>
            </a:lvl7pPr>
            <a:lvl8pPr marL="3429000" indent="-228600" eaLnBrk="0" fontAlgn="base" hangingPunct="0">
              <a:spcBef>
                <a:spcPct val="0"/>
              </a:spcBef>
              <a:spcAft>
                <a:spcPct val="0"/>
              </a:spcAft>
              <a:defRPr sz="5400">
                <a:solidFill>
                  <a:schemeClr val="tx1"/>
                </a:solidFill>
                <a:latin typeface="Arial" charset="0"/>
                <a:ea typeface="ヒラギノ角ゴ Pro W3" charset="-128"/>
              </a:defRPr>
            </a:lvl8pPr>
            <a:lvl9pPr marL="3886200" indent="-228600" eaLnBrk="0" fontAlgn="base" hangingPunct="0">
              <a:spcBef>
                <a:spcPct val="0"/>
              </a:spcBef>
              <a:spcAft>
                <a:spcPct val="0"/>
              </a:spcAft>
              <a:defRPr sz="5400">
                <a:solidFill>
                  <a:schemeClr val="tx1"/>
                </a:solidFill>
                <a:latin typeface="Arial" charset="0"/>
                <a:ea typeface="ヒラギノ角ゴ Pro W3" charset="-128"/>
              </a:defRPr>
            </a:lvl9pPr>
          </a:lstStyle>
          <a:p>
            <a:pPr algn="ctr" eaLnBrk="1" hangingPunct="1">
              <a:lnSpc>
                <a:spcPct val="85000"/>
              </a:lnSpc>
            </a:pPr>
            <a:r>
              <a:rPr lang="en-US" altLang="x-none" sz="4000" dirty="0">
                <a:latin typeface="Arial" panose="020B0604020202020204" pitchFamily="34" charset="0"/>
                <a:cs typeface="Arial" panose="020B0604020202020204" pitchFamily="34" charset="0"/>
              </a:rPr>
              <a:t>NASA Opportunities</a:t>
            </a:r>
          </a:p>
        </p:txBody>
      </p:sp>
      <p:sp>
        <p:nvSpPr>
          <p:cNvPr id="155651" name="Rectangle 4"/>
          <p:cNvSpPr>
            <a:spLocks noChangeArrowheads="1"/>
          </p:cNvSpPr>
          <p:nvPr/>
        </p:nvSpPr>
        <p:spPr bwMode="auto">
          <a:xfrm>
            <a:off x="3813143" y="1798065"/>
            <a:ext cx="8378857" cy="509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defRPr sz="5400">
                <a:solidFill>
                  <a:schemeClr val="tx1"/>
                </a:solidFill>
                <a:latin typeface="Arial" charset="0"/>
                <a:ea typeface="ヒラギノ角ゴ Pro W3" charset="-128"/>
              </a:defRPr>
            </a:lvl1pPr>
            <a:lvl2pPr>
              <a:defRPr sz="5400">
                <a:solidFill>
                  <a:schemeClr val="tx1"/>
                </a:solidFill>
                <a:latin typeface="Arial" charset="0"/>
                <a:ea typeface="ヒラギノ角ゴ Pro W3" charset="-128"/>
              </a:defRPr>
            </a:lvl2pPr>
            <a:lvl3pPr marL="1143000" indent="-228600">
              <a:defRPr sz="5400">
                <a:solidFill>
                  <a:schemeClr val="tx1"/>
                </a:solidFill>
                <a:latin typeface="Arial" charset="0"/>
                <a:ea typeface="ヒラギノ角ゴ Pro W3" charset="-128"/>
              </a:defRPr>
            </a:lvl3pPr>
            <a:lvl4pPr marL="1600200" indent="-228600">
              <a:defRPr sz="5400">
                <a:solidFill>
                  <a:schemeClr val="tx1"/>
                </a:solidFill>
                <a:latin typeface="Arial" charset="0"/>
                <a:ea typeface="ヒラギノ角ゴ Pro W3" charset="-128"/>
              </a:defRPr>
            </a:lvl4pPr>
            <a:lvl5pPr marL="2057400" indent="-228600">
              <a:defRPr sz="5400">
                <a:solidFill>
                  <a:schemeClr val="tx1"/>
                </a:solidFill>
                <a:latin typeface="Arial" charset="0"/>
                <a:ea typeface="ヒラギノ角ゴ Pro W3" charset="-128"/>
              </a:defRPr>
            </a:lvl5pPr>
            <a:lvl6pPr marL="2514600" indent="-228600" eaLnBrk="0" fontAlgn="base" hangingPunct="0">
              <a:spcBef>
                <a:spcPct val="0"/>
              </a:spcBef>
              <a:spcAft>
                <a:spcPct val="0"/>
              </a:spcAft>
              <a:defRPr sz="5400">
                <a:solidFill>
                  <a:schemeClr val="tx1"/>
                </a:solidFill>
                <a:latin typeface="Arial" charset="0"/>
                <a:ea typeface="ヒラギノ角ゴ Pro W3" charset="-128"/>
              </a:defRPr>
            </a:lvl6pPr>
            <a:lvl7pPr marL="2971800" indent="-228600" eaLnBrk="0" fontAlgn="base" hangingPunct="0">
              <a:spcBef>
                <a:spcPct val="0"/>
              </a:spcBef>
              <a:spcAft>
                <a:spcPct val="0"/>
              </a:spcAft>
              <a:defRPr sz="5400">
                <a:solidFill>
                  <a:schemeClr val="tx1"/>
                </a:solidFill>
                <a:latin typeface="Arial" charset="0"/>
                <a:ea typeface="ヒラギノ角ゴ Pro W3" charset="-128"/>
              </a:defRPr>
            </a:lvl7pPr>
            <a:lvl8pPr marL="3429000" indent="-228600" eaLnBrk="0" fontAlgn="base" hangingPunct="0">
              <a:spcBef>
                <a:spcPct val="0"/>
              </a:spcBef>
              <a:spcAft>
                <a:spcPct val="0"/>
              </a:spcAft>
              <a:defRPr sz="5400">
                <a:solidFill>
                  <a:schemeClr val="tx1"/>
                </a:solidFill>
                <a:latin typeface="Arial" charset="0"/>
                <a:ea typeface="ヒラギノ角ゴ Pro W3" charset="-128"/>
              </a:defRPr>
            </a:lvl8pPr>
            <a:lvl9pPr marL="3886200" indent="-228600" eaLnBrk="0" fontAlgn="base" hangingPunct="0">
              <a:spcBef>
                <a:spcPct val="0"/>
              </a:spcBef>
              <a:spcAft>
                <a:spcPct val="0"/>
              </a:spcAft>
              <a:defRPr sz="5400">
                <a:solidFill>
                  <a:schemeClr val="tx1"/>
                </a:solidFill>
                <a:latin typeface="Arial" charset="0"/>
                <a:ea typeface="ヒラギノ角ゴ Pro W3" charset="-128"/>
              </a:defRPr>
            </a:lvl9pPr>
          </a:lstStyle>
          <a:p>
            <a:pPr eaLnBrk="1" hangingPunct="1">
              <a:buFontTx/>
              <a:buChar char="•"/>
            </a:pPr>
            <a:endParaRPr lang="en-US" altLang="x-none" sz="2000" dirty="0">
              <a:latin typeface="Arial" panose="020B0604020202020204" pitchFamily="34" charset="0"/>
              <a:cs typeface="Arial" panose="020B0604020202020204" pitchFamily="34" charset="0"/>
            </a:endParaRPr>
          </a:p>
          <a:p>
            <a:pPr eaLnBrk="1" hangingPunct="1">
              <a:buFontTx/>
              <a:buChar char="•"/>
            </a:pPr>
            <a:r>
              <a:rPr lang="en-US" altLang="x-none" sz="2000" dirty="0">
                <a:latin typeface="Arial" panose="020B0604020202020204" pitchFamily="34" charset="0"/>
                <a:cs typeface="Arial" panose="020B0604020202020204" pitchFamily="34" charset="0"/>
              </a:rPr>
              <a:t>FINESST: Change from the NESSF fellowship; each grant is $45K/</a:t>
            </a:r>
            <a:r>
              <a:rPr lang="en-US" altLang="x-none" sz="2000" dirty="0" err="1">
                <a:latin typeface="Arial" panose="020B0604020202020204" pitchFamily="34" charset="0"/>
                <a:cs typeface="Arial" panose="020B0604020202020204" pitchFamily="34" charset="0"/>
              </a:rPr>
              <a:t>yr</a:t>
            </a:r>
            <a:r>
              <a:rPr lang="en-US" altLang="x-none" sz="2000" dirty="0">
                <a:latin typeface="Arial" panose="020B0604020202020204" pitchFamily="34" charset="0"/>
                <a:cs typeface="Arial" panose="020B0604020202020204" pitchFamily="34" charset="0"/>
              </a:rPr>
              <a:t> </a:t>
            </a:r>
            <a:r>
              <a:rPr lang="en-US" altLang="x-none" sz="2000" dirty="0">
                <a:solidFill>
                  <a:schemeClr val="accent2">
                    <a:lumMod val="75000"/>
                  </a:schemeClr>
                </a:solidFill>
                <a:latin typeface="Arial" panose="020B0604020202020204" pitchFamily="34" charset="0"/>
                <a:cs typeface="Arial" panose="020B0604020202020204" pitchFamily="34" charset="0"/>
              </a:rPr>
              <a:t>[annual competition – selection target for May-June]</a:t>
            </a:r>
          </a:p>
          <a:p>
            <a:pPr lvl="1" eaLnBrk="1" hangingPunct="1">
              <a:buFontTx/>
              <a:buChar char="•"/>
            </a:pPr>
            <a:r>
              <a:rPr lang="en-US" altLang="x-none" sz="2000" dirty="0">
                <a:latin typeface="Arial" panose="020B0604020202020204" pitchFamily="34" charset="0"/>
                <a:cs typeface="Arial" panose="020B0604020202020204" pitchFamily="34" charset="0"/>
              </a:rPr>
              <a:t>Selections will be announced in early June.</a:t>
            </a:r>
          </a:p>
          <a:p>
            <a:pPr lvl="1" eaLnBrk="1" hangingPunct="1">
              <a:buFontTx/>
              <a:buChar char="•"/>
            </a:pPr>
            <a:endParaRPr lang="en-US" altLang="x-none" sz="2000" dirty="0">
              <a:latin typeface="Arial" panose="020B0604020202020204" pitchFamily="34" charset="0"/>
              <a:cs typeface="Arial" panose="020B0604020202020204" pitchFamily="34" charset="0"/>
            </a:endParaRPr>
          </a:p>
          <a:p>
            <a:pPr eaLnBrk="1" hangingPunct="1">
              <a:buFontTx/>
              <a:buChar char="•"/>
            </a:pPr>
            <a:r>
              <a:rPr lang="en-US" altLang="x-none" sz="2000" dirty="0">
                <a:latin typeface="Arial" panose="020B0604020202020204" pitchFamily="34" charset="0"/>
                <a:cs typeface="Arial" panose="020B0604020202020204" pitchFamily="34" charset="0"/>
              </a:rPr>
              <a:t>ROSES 19 relevant selections:</a:t>
            </a:r>
          </a:p>
          <a:p>
            <a:pPr lvl="1" eaLnBrk="1" hangingPunct="1">
              <a:spcBef>
                <a:spcPts val="600"/>
              </a:spcBef>
              <a:buFontTx/>
              <a:buChar char="•"/>
            </a:pPr>
            <a:r>
              <a:rPr lang="en-US" altLang="x-none" sz="2000" dirty="0">
                <a:latin typeface="Arial" panose="020B0604020202020204" pitchFamily="34" charset="0"/>
                <a:cs typeface="Arial" panose="020B0604020202020204" pitchFamily="34" charset="0"/>
              </a:rPr>
              <a:t>Carbon Monitoring System: 4 projects selected.</a:t>
            </a:r>
          </a:p>
          <a:p>
            <a:pPr lvl="1" eaLnBrk="1" hangingPunct="1">
              <a:spcBef>
                <a:spcPts val="600"/>
              </a:spcBef>
              <a:buFontTx/>
              <a:buChar char="•"/>
            </a:pPr>
            <a:r>
              <a:rPr lang="en-US" altLang="x-none" sz="2000" dirty="0">
                <a:latin typeface="Arial" panose="020B0604020202020204" pitchFamily="34" charset="0"/>
                <a:cs typeface="Arial" panose="020B0604020202020204" pitchFamily="34" charset="0"/>
              </a:rPr>
              <a:t>Interdisciplinary Research in Earth Science (IDS): 4 projects selected under </a:t>
            </a:r>
            <a:r>
              <a:rPr lang="en-US" altLang="x-none" sz="2000" i="1" dirty="0">
                <a:latin typeface="Arial" panose="020B0604020202020204" pitchFamily="34" charset="0"/>
                <a:cs typeface="Arial" panose="020B0604020202020204" pitchFamily="34" charset="0"/>
              </a:rPr>
              <a:t>Polar Ocean/Biology/Biogeochemical Coupling </a:t>
            </a:r>
            <a:r>
              <a:rPr lang="en-US" altLang="x-none" sz="2000" dirty="0">
                <a:latin typeface="Arial" panose="020B0604020202020204" pitchFamily="34" charset="0"/>
                <a:cs typeface="Arial" panose="020B0604020202020204" pitchFamily="34" charset="0"/>
              </a:rPr>
              <a:t>topic.</a:t>
            </a:r>
          </a:p>
          <a:p>
            <a:pPr lvl="1">
              <a:spcBef>
                <a:spcPts val="600"/>
              </a:spcBef>
              <a:buFontTx/>
              <a:buChar char="•"/>
            </a:pPr>
            <a:r>
              <a:rPr lang="en-US" altLang="x-none" sz="2000" dirty="0">
                <a:latin typeface="Arial" panose="020B0604020202020204" pitchFamily="34" charset="0"/>
                <a:cs typeface="Arial" panose="020B0604020202020204" pitchFamily="34" charset="0"/>
              </a:rPr>
              <a:t> ICESat-2: 24 projects selected (2 directly OBB relevant).</a:t>
            </a:r>
          </a:p>
          <a:p>
            <a:pPr lvl="1">
              <a:spcBef>
                <a:spcPts val="600"/>
              </a:spcBef>
              <a:buFontTx/>
              <a:buChar char="•"/>
            </a:pPr>
            <a:r>
              <a:rPr lang="en-US" altLang="x-none" sz="2000" dirty="0">
                <a:latin typeface="Arial" panose="020B0604020202020204" pitchFamily="34" charset="0"/>
                <a:cs typeface="Arial" panose="020B0604020202020204" pitchFamily="34" charset="0"/>
              </a:rPr>
              <a:t>PACE System Vicarious Calibration: 2 projects selected.</a:t>
            </a:r>
          </a:p>
          <a:p>
            <a:pPr lvl="1">
              <a:spcBef>
                <a:spcPts val="600"/>
              </a:spcBef>
              <a:buFontTx/>
              <a:buChar char="•"/>
            </a:pPr>
            <a:r>
              <a:rPr lang="en-US" altLang="x-none" sz="2000" dirty="0">
                <a:latin typeface="Arial" panose="020B0604020202020204" pitchFamily="34" charset="0"/>
                <a:cs typeface="Arial" panose="020B0604020202020204" pitchFamily="34" charset="0"/>
              </a:rPr>
              <a:t>PACE Science Team: 23 projects selected.</a:t>
            </a:r>
            <a:br>
              <a:rPr lang="en-US" altLang="x-none" sz="2000" dirty="0">
                <a:latin typeface="Arial" panose="020B0604020202020204" pitchFamily="34" charset="0"/>
                <a:cs typeface="Arial" panose="020B0604020202020204" pitchFamily="34" charset="0"/>
              </a:rPr>
            </a:br>
            <a:endParaRPr lang="en-US" altLang="x-none" sz="2000" dirty="0">
              <a:highlight>
                <a:srgbClr val="FFFF00"/>
              </a:highlight>
              <a:latin typeface="Arial" panose="020B0604020202020204" pitchFamily="34" charset="0"/>
              <a:cs typeface="Arial" panose="020B0604020202020204" pitchFamily="34" charset="0"/>
            </a:endParaRPr>
          </a:p>
          <a:p>
            <a:pPr lvl="1">
              <a:buFontTx/>
              <a:buChar char="•"/>
            </a:pPr>
            <a:endParaRPr lang="en-US" altLang="x-none" sz="2000" dirty="0">
              <a:latin typeface="Arial" panose="020B0604020202020204" pitchFamily="34" charset="0"/>
              <a:cs typeface="Arial" panose="020B0604020202020204" pitchFamily="34" charset="0"/>
            </a:endParaRPr>
          </a:p>
          <a:p>
            <a:pPr lvl="1" eaLnBrk="1" hangingPunct="1">
              <a:buFontTx/>
              <a:buChar char="•"/>
            </a:pPr>
            <a:endParaRPr lang="en-US" altLang="x-non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7761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srgbClr val="00BEE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BEEF"/>
              </a:solidFill>
              <a:effectLst/>
              <a:uLnTx/>
              <a:uFillTx/>
              <a:latin typeface="Arial" panose="020B0604020202020204" pitchFamily="34" charset="0"/>
              <a:ea typeface="+mn-ea"/>
              <a:cs typeface="Arial" panose="020B0604020202020204" pitchFamily="34" charset="0"/>
            </a:endParaRPr>
          </a:p>
        </p:txBody>
      </p:sp>
      <p:sp>
        <p:nvSpPr>
          <p:cNvPr id="7" name="Title 1">
            <a:extLst>
              <a:ext uri="{FF2B5EF4-FFF2-40B4-BE49-F238E27FC236}">
                <a16:creationId xmlns:a16="http://schemas.microsoft.com/office/drawing/2014/main" id="{38B0DFEA-CA54-A141-8944-D4E18B461DE7}"/>
              </a:ext>
            </a:extLst>
          </p:cNvPr>
          <p:cNvSpPr>
            <a:spLocks noGrp="1"/>
          </p:cNvSpPr>
          <p:nvPr>
            <p:ph type="title"/>
          </p:nvPr>
        </p:nvSpPr>
        <p:spPr>
          <a:xfrm>
            <a:off x="2328422" y="1104144"/>
            <a:ext cx="9025378" cy="646331"/>
          </a:xfrm>
        </p:spPr>
        <p:txBody>
          <a:bodyPr/>
          <a:lstStyle/>
          <a:p>
            <a:r>
              <a:rPr lang="en-US" dirty="0"/>
              <a:t>Before we begin…</a:t>
            </a:r>
          </a:p>
        </p:txBody>
      </p:sp>
      <p:sp>
        <p:nvSpPr>
          <p:cNvPr id="8" name="Content Placeholder 3">
            <a:extLst>
              <a:ext uri="{FF2B5EF4-FFF2-40B4-BE49-F238E27FC236}">
                <a16:creationId xmlns:a16="http://schemas.microsoft.com/office/drawing/2014/main" id="{414091EA-16CE-D647-8B18-403E5F1D80DA}"/>
              </a:ext>
            </a:extLst>
          </p:cNvPr>
          <p:cNvSpPr>
            <a:spLocks noGrp="1"/>
          </p:cNvSpPr>
          <p:nvPr>
            <p:ph idx="1"/>
          </p:nvPr>
        </p:nvSpPr>
        <p:spPr>
          <a:xfrm>
            <a:off x="2328422" y="2214710"/>
            <a:ext cx="9251621" cy="3929281"/>
          </a:xfrm>
        </p:spPr>
        <p:txBody>
          <a:bodyPr/>
          <a:lstStyle/>
          <a:p>
            <a:r>
              <a:rPr lang="en-US" sz="2400" u="sng" dirty="0"/>
              <a:t>Presentations</a:t>
            </a:r>
            <a:r>
              <a:rPr lang="en-US" sz="2400" dirty="0"/>
              <a:t>: will be posted on the Ocean Color Website after this meeting. </a:t>
            </a:r>
          </a:p>
          <a:p>
            <a:r>
              <a:rPr lang="en-US" sz="2400" u="sng" dirty="0"/>
              <a:t>The usual</a:t>
            </a:r>
            <a:r>
              <a:rPr lang="en-US" sz="2400" dirty="0"/>
              <a:t>: Please remember to spend your money (and bill NASA). </a:t>
            </a:r>
            <a:r>
              <a:rPr lang="en-US" sz="2400" dirty="0" err="1"/>
              <a:t>Uncosted</a:t>
            </a:r>
            <a:r>
              <a:rPr lang="en-US" sz="2400" dirty="0"/>
              <a:t> carryover impacts the program, and you. </a:t>
            </a:r>
          </a:p>
          <a:p>
            <a:r>
              <a:rPr lang="en-US" sz="2400" dirty="0"/>
              <a:t>If you can’t spend the funds… Reprofile! </a:t>
            </a:r>
          </a:p>
          <a:p>
            <a:r>
              <a:rPr lang="en-US" sz="2400" dirty="0"/>
              <a:t>If you want your money… send us your progress reports (not just the NSSC)</a:t>
            </a:r>
          </a:p>
          <a:p>
            <a:r>
              <a:rPr lang="en-US" sz="2400" dirty="0"/>
              <a:t>DIY! You can check your grant status through the NSSC Grants Status Update: https://</a:t>
            </a:r>
            <a:r>
              <a:rPr lang="en-US" sz="2400" dirty="0" err="1"/>
              <a:t>www.nssc.nasa.gov</a:t>
            </a:r>
            <a:r>
              <a:rPr lang="en-US" sz="2400" dirty="0"/>
              <a:t>/</a:t>
            </a:r>
            <a:r>
              <a:rPr lang="en-US" sz="2400" dirty="0" err="1"/>
              <a:t>grantstatus</a:t>
            </a:r>
            <a:endParaRPr lang="en-US" sz="2400" dirty="0"/>
          </a:p>
        </p:txBody>
      </p:sp>
    </p:spTree>
    <p:extLst>
      <p:ext uri="{BB962C8B-B14F-4D97-AF65-F5344CB8AC3E}">
        <p14:creationId xmlns:p14="http://schemas.microsoft.com/office/powerpoint/2010/main" val="394959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ext Box 2"/>
          <p:cNvSpPr txBox="1">
            <a:spLocks noChangeArrowheads="1"/>
          </p:cNvSpPr>
          <p:nvPr/>
        </p:nvSpPr>
        <p:spPr bwMode="auto">
          <a:xfrm>
            <a:off x="4937125" y="112713"/>
            <a:ext cx="184684" cy="36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8" rIns="91417" bIns="45708">
            <a:spAutoFit/>
          </a:bodyPr>
          <a:lstStyle>
            <a:lvl1pPr>
              <a:defRPr sz="5400">
                <a:solidFill>
                  <a:schemeClr val="tx1"/>
                </a:solidFill>
                <a:latin typeface="Arial" charset="0"/>
                <a:ea typeface="ヒラギノ角ゴ Pro W3" charset="-128"/>
              </a:defRPr>
            </a:lvl1pPr>
            <a:lvl2pPr marL="742950" indent="-285750">
              <a:defRPr sz="5400">
                <a:solidFill>
                  <a:schemeClr val="tx1"/>
                </a:solidFill>
                <a:latin typeface="Arial" charset="0"/>
                <a:ea typeface="ヒラギノ角ゴ Pro W3" charset="-128"/>
              </a:defRPr>
            </a:lvl2pPr>
            <a:lvl3pPr marL="1143000" indent="-228600">
              <a:defRPr sz="5400">
                <a:solidFill>
                  <a:schemeClr val="tx1"/>
                </a:solidFill>
                <a:latin typeface="Arial" charset="0"/>
                <a:ea typeface="ヒラギノ角ゴ Pro W3" charset="-128"/>
              </a:defRPr>
            </a:lvl3pPr>
            <a:lvl4pPr marL="1600200" indent="-228600">
              <a:defRPr sz="5400">
                <a:solidFill>
                  <a:schemeClr val="tx1"/>
                </a:solidFill>
                <a:latin typeface="Arial" charset="0"/>
                <a:ea typeface="ヒラギノ角ゴ Pro W3" charset="-128"/>
              </a:defRPr>
            </a:lvl4pPr>
            <a:lvl5pPr marL="2057400" indent="-228600">
              <a:defRPr sz="5400">
                <a:solidFill>
                  <a:schemeClr val="tx1"/>
                </a:solidFill>
                <a:latin typeface="Arial" charset="0"/>
                <a:ea typeface="ヒラギノ角ゴ Pro W3" charset="-128"/>
              </a:defRPr>
            </a:lvl5pPr>
            <a:lvl6pPr marL="2514600" indent="-228600" eaLnBrk="0" fontAlgn="base" hangingPunct="0">
              <a:spcBef>
                <a:spcPct val="0"/>
              </a:spcBef>
              <a:spcAft>
                <a:spcPct val="0"/>
              </a:spcAft>
              <a:defRPr sz="5400">
                <a:solidFill>
                  <a:schemeClr val="tx1"/>
                </a:solidFill>
                <a:latin typeface="Arial" charset="0"/>
                <a:ea typeface="ヒラギノ角ゴ Pro W3" charset="-128"/>
              </a:defRPr>
            </a:lvl6pPr>
            <a:lvl7pPr marL="2971800" indent="-228600" eaLnBrk="0" fontAlgn="base" hangingPunct="0">
              <a:spcBef>
                <a:spcPct val="0"/>
              </a:spcBef>
              <a:spcAft>
                <a:spcPct val="0"/>
              </a:spcAft>
              <a:defRPr sz="5400">
                <a:solidFill>
                  <a:schemeClr val="tx1"/>
                </a:solidFill>
                <a:latin typeface="Arial" charset="0"/>
                <a:ea typeface="ヒラギノ角ゴ Pro W3" charset="-128"/>
              </a:defRPr>
            </a:lvl7pPr>
            <a:lvl8pPr marL="3429000" indent="-228600" eaLnBrk="0" fontAlgn="base" hangingPunct="0">
              <a:spcBef>
                <a:spcPct val="0"/>
              </a:spcBef>
              <a:spcAft>
                <a:spcPct val="0"/>
              </a:spcAft>
              <a:defRPr sz="5400">
                <a:solidFill>
                  <a:schemeClr val="tx1"/>
                </a:solidFill>
                <a:latin typeface="Arial" charset="0"/>
                <a:ea typeface="ヒラギノ角ゴ Pro W3" charset="-128"/>
              </a:defRPr>
            </a:lvl8pPr>
            <a:lvl9pPr marL="3886200" indent="-228600" eaLnBrk="0" fontAlgn="base" hangingPunct="0">
              <a:spcBef>
                <a:spcPct val="0"/>
              </a:spcBef>
              <a:spcAft>
                <a:spcPct val="0"/>
              </a:spcAft>
              <a:defRPr sz="5400">
                <a:solidFill>
                  <a:schemeClr val="tx1"/>
                </a:solidFill>
                <a:latin typeface="Arial" charset="0"/>
                <a:ea typeface="ヒラギノ角ゴ Pro W3" charset="-128"/>
              </a:defRPr>
            </a:lvl9pPr>
          </a:lstStyle>
          <a:p>
            <a:pPr eaLnBrk="1" hangingPunct="1"/>
            <a:endParaRPr lang="x-none" altLang="x-none" sz="1800">
              <a:solidFill>
                <a:srgbClr val="000000"/>
              </a:solidFill>
            </a:endParaRPr>
          </a:p>
        </p:txBody>
      </p:sp>
      <p:sp>
        <p:nvSpPr>
          <p:cNvPr id="155651" name="Rectangle 4"/>
          <p:cNvSpPr>
            <a:spLocks noChangeArrowheads="1"/>
          </p:cNvSpPr>
          <p:nvPr/>
        </p:nvSpPr>
        <p:spPr bwMode="auto">
          <a:xfrm>
            <a:off x="3968319" y="2336456"/>
            <a:ext cx="8223681" cy="308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defRPr sz="5400">
                <a:solidFill>
                  <a:schemeClr val="tx1"/>
                </a:solidFill>
                <a:latin typeface="Arial" charset="0"/>
                <a:ea typeface="ヒラギノ角ゴ Pro W3" charset="-128"/>
              </a:defRPr>
            </a:lvl1pPr>
            <a:lvl2pPr>
              <a:defRPr sz="5400">
                <a:solidFill>
                  <a:schemeClr val="tx1"/>
                </a:solidFill>
                <a:latin typeface="Arial" charset="0"/>
                <a:ea typeface="ヒラギノ角ゴ Pro W3" charset="-128"/>
              </a:defRPr>
            </a:lvl2pPr>
            <a:lvl3pPr marL="1143000" indent="-228600">
              <a:defRPr sz="5400">
                <a:solidFill>
                  <a:schemeClr val="tx1"/>
                </a:solidFill>
                <a:latin typeface="Arial" charset="0"/>
                <a:ea typeface="ヒラギノ角ゴ Pro W3" charset="-128"/>
              </a:defRPr>
            </a:lvl3pPr>
            <a:lvl4pPr marL="1600200" indent="-228600">
              <a:defRPr sz="5400">
                <a:solidFill>
                  <a:schemeClr val="tx1"/>
                </a:solidFill>
                <a:latin typeface="Arial" charset="0"/>
                <a:ea typeface="ヒラギノ角ゴ Pro W3" charset="-128"/>
              </a:defRPr>
            </a:lvl4pPr>
            <a:lvl5pPr marL="2057400" indent="-228600">
              <a:defRPr sz="5400">
                <a:solidFill>
                  <a:schemeClr val="tx1"/>
                </a:solidFill>
                <a:latin typeface="Arial" charset="0"/>
                <a:ea typeface="ヒラギノ角ゴ Pro W3" charset="-128"/>
              </a:defRPr>
            </a:lvl5pPr>
            <a:lvl6pPr marL="2514600" indent="-228600" eaLnBrk="0" fontAlgn="base" hangingPunct="0">
              <a:spcBef>
                <a:spcPct val="0"/>
              </a:spcBef>
              <a:spcAft>
                <a:spcPct val="0"/>
              </a:spcAft>
              <a:defRPr sz="5400">
                <a:solidFill>
                  <a:schemeClr val="tx1"/>
                </a:solidFill>
                <a:latin typeface="Arial" charset="0"/>
                <a:ea typeface="ヒラギノ角ゴ Pro W3" charset="-128"/>
              </a:defRPr>
            </a:lvl6pPr>
            <a:lvl7pPr marL="2971800" indent="-228600" eaLnBrk="0" fontAlgn="base" hangingPunct="0">
              <a:spcBef>
                <a:spcPct val="0"/>
              </a:spcBef>
              <a:spcAft>
                <a:spcPct val="0"/>
              </a:spcAft>
              <a:defRPr sz="5400">
                <a:solidFill>
                  <a:schemeClr val="tx1"/>
                </a:solidFill>
                <a:latin typeface="Arial" charset="0"/>
                <a:ea typeface="ヒラギノ角ゴ Pro W3" charset="-128"/>
              </a:defRPr>
            </a:lvl7pPr>
            <a:lvl8pPr marL="3429000" indent="-228600" eaLnBrk="0" fontAlgn="base" hangingPunct="0">
              <a:spcBef>
                <a:spcPct val="0"/>
              </a:spcBef>
              <a:spcAft>
                <a:spcPct val="0"/>
              </a:spcAft>
              <a:defRPr sz="5400">
                <a:solidFill>
                  <a:schemeClr val="tx1"/>
                </a:solidFill>
                <a:latin typeface="Arial" charset="0"/>
                <a:ea typeface="ヒラギノ角ゴ Pro W3" charset="-128"/>
              </a:defRPr>
            </a:lvl8pPr>
            <a:lvl9pPr marL="3886200" indent="-228600" eaLnBrk="0" fontAlgn="base" hangingPunct="0">
              <a:spcBef>
                <a:spcPct val="0"/>
              </a:spcBef>
              <a:spcAft>
                <a:spcPct val="0"/>
              </a:spcAft>
              <a:defRPr sz="5400">
                <a:solidFill>
                  <a:schemeClr val="tx1"/>
                </a:solidFill>
                <a:latin typeface="Arial" charset="0"/>
                <a:ea typeface="ヒラギノ角ゴ Pro W3" charset="-128"/>
              </a:defRPr>
            </a:lvl9pPr>
          </a:lstStyle>
          <a:p>
            <a:pPr marL="342900" indent="-342900">
              <a:lnSpc>
                <a:spcPct val="114000"/>
              </a:lnSpc>
              <a:buFont typeface="Arial" panose="020B0604020202020204" pitchFamily="34" charset="0"/>
              <a:buChar char="•"/>
            </a:pPr>
            <a:r>
              <a:rPr lang="en-US" altLang="x-none" sz="2000" dirty="0">
                <a:latin typeface="Arial" panose="020B0604020202020204" pitchFamily="34" charset="0"/>
                <a:cs typeface="Arial" panose="020B0604020202020204" pitchFamily="34" charset="0"/>
              </a:rPr>
              <a:t>Rapid Response and Novel Research in Earth Science – ROSES 2020 A.28 – </a:t>
            </a:r>
            <a:r>
              <a:rPr lang="en-US" altLang="x-none" sz="2000" dirty="0">
                <a:solidFill>
                  <a:srgbClr val="FF6A15"/>
                </a:solidFill>
                <a:latin typeface="Arial" panose="020B0604020202020204" pitchFamily="34" charset="0"/>
                <a:cs typeface="Arial" panose="020B0604020202020204" pitchFamily="34" charset="0"/>
              </a:rPr>
              <a:t>[rolling deadline] </a:t>
            </a:r>
            <a:r>
              <a:rPr lang="en-US" altLang="x-none" sz="2000" dirty="0">
                <a:solidFill>
                  <a:srgbClr val="FF6600"/>
                </a:solidFill>
                <a:latin typeface="Arial" panose="020B0604020202020204" pitchFamily="34" charset="0"/>
                <a:cs typeface="Arial" panose="020B0604020202020204" pitchFamily="34" charset="0"/>
              </a:rPr>
              <a:t>- No budget for this –funded out of core programs.</a:t>
            </a:r>
          </a:p>
          <a:p>
            <a:pPr marL="342900" indent="-342900">
              <a:lnSpc>
                <a:spcPct val="114000"/>
              </a:lnSpc>
              <a:buFont typeface="Arial" panose="020B0604020202020204" pitchFamily="34" charset="0"/>
              <a:buChar char="•"/>
            </a:pPr>
            <a:r>
              <a:rPr lang="en-US" altLang="x-none" sz="2000" dirty="0">
                <a:latin typeface="Arial" panose="020B0604020202020204" pitchFamily="34" charset="0"/>
                <a:cs typeface="Arial" panose="020B0604020202020204" pitchFamily="34" charset="0"/>
              </a:rPr>
              <a:t>Topical Workshops, Symposia, Conferences – ROSES 2020 E.2 – (Max Bernstein, POC) – </a:t>
            </a:r>
            <a:r>
              <a:rPr lang="en-US" altLang="x-none" sz="2000" dirty="0">
                <a:solidFill>
                  <a:srgbClr val="FF6A15"/>
                </a:solidFill>
                <a:latin typeface="Arial" panose="020B0604020202020204" pitchFamily="34" charset="0"/>
                <a:cs typeface="Arial" panose="020B0604020202020204" pitchFamily="34" charset="0"/>
              </a:rPr>
              <a:t>[rolling deadline] </a:t>
            </a:r>
            <a:r>
              <a:rPr lang="en-US" altLang="x-none" sz="2000" dirty="0">
                <a:solidFill>
                  <a:srgbClr val="FF6600"/>
                </a:solidFill>
                <a:latin typeface="Arial" panose="020B0604020202020204" pitchFamily="34" charset="0"/>
                <a:cs typeface="Arial" panose="020B0604020202020204" pitchFamily="34" charset="0"/>
              </a:rPr>
              <a:t>- No budget for this –funded out of core programs.</a:t>
            </a:r>
          </a:p>
          <a:p>
            <a:pPr marL="342900" indent="-342900">
              <a:lnSpc>
                <a:spcPct val="114000"/>
              </a:lnSpc>
              <a:buFont typeface="Arial" panose="020B0604020202020204" pitchFamily="34" charset="0"/>
              <a:buChar char="•"/>
            </a:pPr>
            <a:endParaRPr lang="en-US" altLang="x-none" sz="1200" dirty="0">
              <a:solidFill>
                <a:srgbClr val="104A84"/>
              </a:solidFill>
              <a:latin typeface="Arial" panose="020B0604020202020204" pitchFamily="34" charset="0"/>
              <a:cs typeface="Arial" panose="020B0604020202020204" pitchFamily="34" charset="0"/>
            </a:endParaRPr>
          </a:p>
          <a:p>
            <a:pPr algn="ctr" eaLnBrk="1" hangingPunct="1">
              <a:lnSpc>
                <a:spcPct val="114000"/>
              </a:lnSpc>
            </a:pPr>
            <a:r>
              <a:rPr lang="en-US" altLang="x-none" sz="2000" b="1" dirty="0">
                <a:solidFill>
                  <a:srgbClr val="104A84"/>
                </a:solidFill>
                <a:latin typeface="Arial" panose="020B0604020202020204" pitchFamily="34" charset="0"/>
                <a:cs typeface="Arial" panose="020B0604020202020204" pitchFamily="34" charset="0"/>
              </a:rPr>
              <a:t>Research Opportunities in Space and Earth Sciences </a:t>
            </a:r>
            <a:r>
              <a:rPr lang="en-US" altLang="x-none" sz="2000" b="1" dirty="0">
                <a:solidFill>
                  <a:srgbClr val="000000"/>
                </a:solidFill>
                <a:latin typeface="Arial" panose="020B0604020202020204" pitchFamily="34" charset="0"/>
                <a:cs typeface="Arial" panose="020B0604020202020204" pitchFamily="34" charset="0"/>
                <a:hlinkClick r:id="rId3"/>
              </a:rPr>
              <a:t>http://nspires.nasaprs.com/</a:t>
            </a:r>
            <a:r>
              <a:rPr lang="en-US" altLang="x-none" sz="2000" b="1" dirty="0">
                <a:solidFill>
                  <a:srgbClr val="000000"/>
                </a:solidFill>
                <a:latin typeface="Arial" panose="020B0604020202020204" pitchFamily="34" charset="0"/>
                <a:cs typeface="Arial" panose="020B0604020202020204" pitchFamily="34" charset="0"/>
              </a:rPr>
              <a:t> </a:t>
            </a:r>
            <a:r>
              <a:rPr lang="en-US" altLang="x-none" sz="2000" dirty="0">
                <a:solidFill>
                  <a:srgbClr val="104A84"/>
                </a:solidFill>
                <a:latin typeface="Arial" panose="020B0604020202020204" pitchFamily="34" charset="0"/>
                <a:cs typeface="Arial" panose="020B0604020202020204" pitchFamily="34" charset="0"/>
              </a:rPr>
              <a:t>Annual release mid-February</a:t>
            </a:r>
          </a:p>
        </p:txBody>
      </p:sp>
      <p:sp>
        <p:nvSpPr>
          <p:cNvPr id="6" name="Rectangle 3">
            <a:extLst>
              <a:ext uri="{FF2B5EF4-FFF2-40B4-BE49-F238E27FC236}">
                <a16:creationId xmlns:a16="http://schemas.microsoft.com/office/drawing/2014/main" id="{C9BC73B3-FA88-5046-AA2F-AE56893B085B}"/>
              </a:ext>
            </a:extLst>
          </p:cNvPr>
          <p:cNvSpPr>
            <a:spLocks noChangeArrowheads="1"/>
          </p:cNvSpPr>
          <p:nvPr/>
        </p:nvSpPr>
        <p:spPr bwMode="auto">
          <a:xfrm>
            <a:off x="3968319" y="482021"/>
            <a:ext cx="755332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nchor="ctr"/>
          <a:lstStyle>
            <a:lvl1pPr>
              <a:defRPr sz="5400">
                <a:solidFill>
                  <a:schemeClr val="tx1"/>
                </a:solidFill>
                <a:latin typeface="Arial" charset="0"/>
                <a:ea typeface="ヒラギノ角ゴ Pro W3" charset="-128"/>
              </a:defRPr>
            </a:lvl1pPr>
            <a:lvl2pPr marL="742950" indent="-285750">
              <a:defRPr sz="5400">
                <a:solidFill>
                  <a:schemeClr val="tx1"/>
                </a:solidFill>
                <a:latin typeface="Arial" charset="0"/>
                <a:ea typeface="ヒラギノ角ゴ Pro W3" charset="-128"/>
              </a:defRPr>
            </a:lvl2pPr>
            <a:lvl3pPr marL="1143000" indent="-228600">
              <a:defRPr sz="5400">
                <a:solidFill>
                  <a:schemeClr val="tx1"/>
                </a:solidFill>
                <a:latin typeface="Arial" charset="0"/>
                <a:ea typeface="ヒラギノ角ゴ Pro W3" charset="-128"/>
              </a:defRPr>
            </a:lvl3pPr>
            <a:lvl4pPr marL="1600200" indent="-228600">
              <a:defRPr sz="5400">
                <a:solidFill>
                  <a:schemeClr val="tx1"/>
                </a:solidFill>
                <a:latin typeface="Arial" charset="0"/>
                <a:ea typeface="ヒラギノ角ゴ Pro W3" charset="-128"/>
              </a:defRPr>
            </a:lvl4pPr>
            <a:lvl5pPr marL="2057400" indent="-228600">
              <a:defRPr sz="5400">
                <a:solidFill>
                  <a:schemeClr val="tx1"/>
                </a:solidFill>
                <a:latin typeface="Arial" charset="0"/>
                <a:ea typeface="ヒラギノ角ゴ Pro W3" charset="-128"/>
              </a:defRPr>
            </a:lvl5pPr>
            <a:lvl6pPr marL="2514600" indent="-228600" eaLnBrk="0" fontAlgn="base" hangingPunct="0">
              <a:spcBef>
                <a:spcPct val="0"/>
              </a:spcBef>
              <a:spcAft>
                <a:spcPct val="0"/>
              </a:spcAft>
              <a:defRPr sz="5400">
                <a:solidFill>
                  <a:schemeClr val="tx1"/>
                </a:solidFill>
                <a:latin typeface="Arial" charset="0"/>
                <a:ea typeface="ヒラギノ角ゴ Pro W3" charset="-128"/>
              </a:defRPr>
            </a:lvl6pPr>
            <a:lvl7pPr marL="2971800" indent="-228600" eaLnBrk="0" fontAlgn="base" hangingPunct="0">
              <a:spcBef>
                <a:spcPct val="0"/>
              </a:spcBef>
              <a:spcAft>
                <a:spcPct val="0"/>
              </a:spcAft>
              <a:defRPr sz="5400">
                <a:solidFill>
                  <a:schemeClr val="tx1"/>
                </a:solidFill>
                <a:latin typeface="Arial" charset="0"/>
                <a:ea typeface="ヒラギノ角ゴ Pro W3" charset="-128"/>
              </a:defRPr>
            </a:lvl7pPr>
            <a:lvl8pPr marL="3429000" indent="-228600" eaLnBrk="0" fontAlgn="base" hangingPunct="0">
              <a:spcBef>
                <a:spcPct val="0"/>
              </a:spcBef>
              <a:spcAft>
                <a:spcPct val="0"/>
              </a:spcAft>
              <a:defRPr sz="5400">
                <a:solidFill>
                  <a:schemeClr val="tx1"/>
                </a:solidFill>
                <a:latin typeface="Arial" charset="0"/>
                <a:ea typeface="ヒラギノ角ゴ Pro W3" charset="-128"/>
              </a:defRPr>
            </a:lvl8pPr>
            <a:lvl9pPr marL="3886200" indent="-228600" eaLnBrk="0" fontAlgn="base" hangingPunct="0">
              <a:spcBef>
                <a:spcPct val="0"/>
              </a:spcBef>
              <a:spcAft>
                <a:spcPct val="0"/>
              </a:spcAft>
              <a:defRPr sz="5400">
                <a:solidFill>
                  <a:schemeClr val="tx1"/>
                </a:solidFill>
                <a:latin typeface="Arial" charset="0"/>
                <a:ea typeface="ヒラギノ角ゴ Pro W3" charset="-128"/>
              </a:defRPr>
            </a:lvl9pPr>
          </a:lstStyle>
          <a:p>
            <a:pPr algn="ctr" eaLnBrk="1" hangingPunct="1">
              <a:lnSpc>
                <a:spcPct val="85000"/>
              </a:lnSpc>
            </a:pPr>
            <a:r>
              <a:rPr lang="en-US" altLang="x-none" sz="4000" dirty="0">
                <a:latin typeface="Arial" panose="020B0604020202020204" pitchFamily="34" charset="0"/>
                <a:cs typeface="Arial" panose="020B0604020202020204" pitchFamily="34" charset="0"/>
              </a:rPr>
              <a:t>NASA Opportunities</a:t>
            </a:r>
          </a:p>
        </p:txBody>
      </p:sp>
    </p:spTree>
    <p:extLst>
      <p:ext uri="{BB962C8B-B14F-4D97-AF65-F5344CB8AC3E}">
        <p14:creationId xmlns:p14="http://schemas.microsoft.com/office/powerpoint/2010/main" val="1458917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ext Box 2"/>
          <p:cNvSpPr txBox="1">
            <a:spLocks noChangeArrowheads="1"/>
          </p:cNvSpPr>
          <p:nvPr/>
        </p:nvSpPr>
        <p:spPr bwMode="auto">
          <a:xfrm>
            <a:off x="4937125" y="112713"/>
            <a:ext cx="184684" cy="36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8" rIns="91417" bIns="45708">
            <a:spAutoFit/>
          </a:bodyPr>
          <a:lstStyle>
            <a:lvl1pPr>
              <a:defRPr sz="5400">
                <a:solidFill>
                  <a:schemeClr val="tx1"/>
                </a:solidFill>
                <a:latin typeface="Arial" charset="0"/>
                <a:ea typeface="ヒラギノ角ゴ Pro W3" charset="-128"/>
              </a:defRPr>
            </a:lvl1pPr>
            <a:lvl2pPr marL="742950" indent="-285750">
              <a:defRPr sz="5400">
                <a:solidFill>
                  <a:schemeClr val="tx1"/>
                </a:solidFill>
                <a:latin typeface="Arial" charset="0"/>
                <a:ea typeface="ヒラギノ角ゴ Pro W3" charset="-128"/>
              </a:defRPr>
            </a:lvl2pPr>
            <a:lvl3pPr marL="1143000" indent="-228600">
              <a:defRPr sz="5400">
                <a:solidFill>
                  <a:schemeClr val="tx1"/>
                </a:solidFill>
                <a:latin typeface="Arial" charset="0"/>
                <a:ea typeface="ヒラギノ角ゴ Pro W3" charset="-128"/>
              </a:defRPr>
            </a:lvl3pPr>
            <a:lvl4pPr marL="1600200" indent="-228600">
              <a:defRPr sz="5400">
                <a:solidFill>
                  <a:schemeClr val="tx1"/>
                </a:solidFill>
                <a:latin typeface="Arial" charset="0"/>
                <a:ea typeface="ヒラギノ角ゴ Pro W3" charset="-128"/>
              </a:defRPr>
            </a:lvl4pPr>
            <a:lvl5pPr marL="2057400" indent="-228600">
              <a:defRPr sz="5400">
                <a:solidFill>
                  <a:schemeClr val="tx1"/>
                </a:solidFill>
                <a:latin typeface="Arial" charset="0"/>
                <a:ea typeface="ヒラギノ角ゴ Pro W3" charset="-128"/>
              </a:defRPr>
            </a:lvl5pPr>
            <a:lvl6pPr marL="2514600" indent="-228600" eaLnBrk="0" fontAlgn="base" hangingPunct="0">
              <a:spcBef>
                <a:spcPct val="0"/>
              </a:spcBef>
              <a:spcAft>
                <a:spcPct val="0"/>
              </a:spcAft>
              <a:defRPr sz="5400">
                <a:solidFill>
                  <a:schemeClr val="tx1"/>
                </a:solidFill>
                <a:latin typeface="Arial" charset="0"/>
                <a:ea typeface="ヒラギノ角ゴ Pro W3" charset="-128"/>
              </a:defRPr>
            </a:lvl6pPr>
            <a:lvl7pPr marL="2971800" indent="-228600" eaLnBrk="0" fontAlgn="base" hangingPunct="0">
              <a:spcBef>
                <a:spcPct val="0"/>
              </a:spcBef>
              <a:spcAft>
                <a:spcPct val="0"/>
              </a:spcAft>
              <a:defRPr sz="5400">
                <a:solidFill>
                  <a:schemeClr val="tx1"/>
                </a:solidFill>
                <a:latin typeface="Arial" charset="0"/>
                <a:ea typeface="ヒラギノ角ゴ Pro W3" charset="-128"/>
              </a:defRPr>
            </a:lvl7pPr>
            <a:lvl8pPr marL="3429000" indent="-228600" eaLnBrk="0" fontAlgn="base" hangingPunct="0">
              <a:spcBef>
                <a:spcPct val="0"/>
              </a:spcBef>
              <a:spcAft>
                <a:spcPct val="0"/>
              </a:spcAft>
              <a:defRPr sz="5400">
                <a:solidFill>
                  <a:schemeClr val="tx1"/>
                </a:solidFill>
                <a:latin typeface="Arial" charset="0"/>
                <a:ea typeface="ヒラギノ角ゴ Pro W3" charset="-128"/>
              </a:defRPr>
            </a:lvl8pPr>
            <a:lvl9pPr marL="3886200" indent="-228600" eaLnBrk="0" fontAlgn="base" hangingPunct="0">
              <a:spcBef>
                <a:spcPct val="0"/>
              </a:spcBef>
              <a:spcAft>
                <a:spcPct val="0"/>
              </a:spcAft>
              <a:defRPr sz="5400">
                <a:solidFill>
                  <a:schemeClr val="tx1"/>
                </a:solidFill>
                <a:latin typeface="Arial" charset="0"/>
                <a:ea typeface="ヒラギノ角ゴ Pro W3" charset="-128"/>
              </a:defRPr>
            </a:lvl9pPr>
          </a:lstStyle>
          <a:p>
            <a:pPr eaLnBrk="1" hangingPunct="1"/>
            <a:endParaRPr lang="x-none" altLang="x-none" sz="1800">
              <a:solidFill>
                <a:srgbClr val="000000"/>
              </a:solidFill>
            </a:endParaRPr>
          </a:p>
        </p:txBody>
      </p:sp>
      <p:sp>
        <p:nvSpPr>
          <p:cNvPr id="155651" name="Rectangle 4"/>
          <p:cNvSpPr>
            <a:spLocks noChangeArrowheads="1"/>
          </p:cNvSpPr>
          <p:nvPr/>
        </p:nvSpPr>
        <p:spPr bwMode="auto">
          <a:xfrm>
            <a:off x="3724836" y="1835010"/>
            <a:ext cx="8399929" cy="286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defRPr sz="5400">
                <a:solidFill>
                  <a:schemeClr val="tx1"/>
                </a:solidFill>
                <a:latin typeface="Arial" charset="0"/>
                <a:ea typeface="ヒラギノ角ゴ Pro W3" charset="-128"/>
              </a:defRPr>
            </a:lvl1pPr>
            <a:lvl2pPr>
              <a:defRPr sz="5400">
                <a:solidFill>
                  <a:schemeClr val="tx1"/>
                </a:solidFill>
                <a:latin typeface="Arial" charset="0"/>
                <a:ea typeface="ヒラギノ角ゴ Pro W3" charset="-128"/>
              </a:defRPr>
            </a:lvl2pPr>
            <a:lvl3pPr marL="1143000" indent="-228600">
              <a:defRPr sz="5400">
                <a:solidFill>
                  <a:schemeClr val="tx1"/>
                </a:solidFill>
                <a:latin typeface="Arial" charset="0"/>
                <a:ea typeface="ヒラギノ角ゴ Pro W3" charset="-128"/>
              </a:defRPr>
            </a:lvl3pPr>
            <a:lvl4pPr marL="1600200" indent="-228600">
              <a:defRPr sz="5400">
                <a:solidFill>
                  <a:schemeClr val="tx1"/>
                </a:solidFill>
                <a:latin typeface="Arial" charset="0"/>
                <a:ea typeface="ヒラギノ角ゴ Pro W3" charset="-128"/>
              </a:defRPr>
            </a:lvl4pPr>
            <a:lvl5pPr marL="2057400" indent="-228600">
              <a:defRPr sz="5400">
                <a:solidFill>
                  <a:schemeClr val="tx1"/>
                </a:solidFill>
                <a:latin typeface="Arial" charset="0"/>
                <a:ea typeface="ヒラギノ角ゴ Pro W3" charset="-128"/>
              </a:defRPr>
            </a:lvl5pPr>
            <a:lvl6pPr marL="2514600" indent="-228600" eaLnBrk="0" fontAlgn="base" hangingPunct="0">
              <a:spcBef>
                <a:spcPct val="0"/>
              </a:spcBef>
              <a:spcAft>
                <a:spcPct val="0"/>
              </a:spcAft>
              <a:defRPr sz="5400">
                <a:solidFill>
                  <a:schemeClr val="tx1"/>
                </a:solidFill>
                <a:latin typeface="Arial" charset="0"/>
                <a:ea typeface="ヒラギノ角ゴ Pro W3" charset="-128"/>
              </a:defRPr>
            </a:lvl6pPr>
            <a:lvl7pPr marL="2971800" indent="-228600" eaLnBrk="0" fontAlgn="base" hangingPunct="0">
              <a:spcBef>
                <a:spcPct val="0"/>
              </a:spcBef>
              <a:spcAft>
                <a:spcPct val="0"/>
              </a:spcAft>
              <a:defRPr sz="5400">
                <a:solidFill>
                  <a:schemeClr val="tx1"/>
                </a:solidFill>
                <a:latin typeface="Arial" charset="0"/>
                <a:ea typeface="ヒラギノ角ゴ Pro W3" charset="-128"/>
              </a:defRPr>
            </a:lvl7pPr>
            <a:lvl8pPr marL="3429000" indent="-228600" eaLnBrk="0" fontAlgn="base" hangingPunct="0">
              <a:spcBef>
                <a:spcPct val="0"/>
              </a:spcBef>
              <a:spcAft>
                <a:spcPct val="0"/>
              </a:spcAft>
              <a:defRPr sz="5400">
                <a:solidFill>
                  <a:schemeClr val="tx1"/>
                </a:solidFill>
                <a:latin typeface="Arial" charset="0"/>
                <a:ea typeface="ヒラギノ角ゴ Pro W3" charset="-128"/>
              </a:defRPr>
            </a:lvl8pPr>
            <a:lvl9pPr marL="3886200" indent="-228600" eaLnBrk="0" fontAlgn="base" hangingPunct="0">
              <a:spcBef>
                <a:spcPct val="0"/>
              </a:spcBef>
              <a:spcAft>
                <a:spcPct val="0"/>
              </a:spcAft>
              <a:defRPr sz="5400">
                <a:solidFill>
                  <a:schemeClr val="tx1"/>
                </a:solidFill>
                <a:latin typeface="Arial" charset="0"/>
                <a:ea typeface="ヒラギノ角ゴ Pro W3" charset="-128"/>
              </a:defRPr>
            </a:lvl9pPr>
          </a:lstStyle>
          <a:p>
            <a:pPr marL="342900" indent="-342900">
              <a:lnSpc>
                <a:spcPct val="114000"/>
              </a:lnSpc>
              <a:buFont typeface="Arial" panose="020B0604020202020204" pitchFamily="34" charset="0"/>
              <a:buChar char="•"/>
            </a:pPr>
            <a:r>
              <a:rPr lang="en-US" altLang="x-none" sz="2000" dirty="0">
                <a:latin typeface="Arial" panose="020B0604020202020204" pitchFamily="34" charset="0"/>
                <a:cs typeface="Arial" panose="020B0604020202020204" pitchFamily="34" charset="0"/>
              </a:rPr>
              <a:t>A.3 Ocean Biology and Biogeochemistry – Due date July 23, 2020</a:t>
            </a:r>
          </a:p>
          <a:p>
            <a:pPr marL="342900" indent="-342900">
              <a:lnSpc>
                <a:spcPct val="114000"/>
              </a:lnSpc>
              <a:buFont typeface="Arial" panose="020B0604020202020204" pitchFamily="34" charset="0"/>
              <a:buChar char="•"/>
            </a:pPr>
            <a:r>
              <a:rPr lang="en-US" altLang="x-none" sz="2000" dirty="0">
                <a:latin typeface="Arial" panose="020B0604020202020204" pitchFamily="34" charset="0"/>
                <a:cs typeface="Arial" panose="020B0604020202020204" pitchFamily="34" charset="0"/>
              </a:rPr>
              <a:t>A.5 Carbon Cycle Science – TBD</a:t>
            </a:r>
          </a:p>
          <a:p>
            <a:pPr marL="342900" indent="-342900" eaLnBrk="1" hangingPunct="1">
              <a:lnSpc>
                <a:spcPct val="114000"/>
              </a:lnSpc>
              <a:buFont typeface="Arial" panose="020B0604020202020204" pitchFamily="34" charset="0"/>
              <a:buChar char="•"/>
            </a:pPr>
            <a:r>
              <a:rPr lang="en-US" altLang="x-none" sz="2000" dirty="0">
                <a:latin typeface="Arial" panose="020B0604020202020204" pitchFamily="34" charset="0"/>
                <a:cs typeface="Arial" panose="020B0604020202020204" pitchFamily="34" charset="0"/>
              </a:rPr>
              <a:t>A.6 Carbon Monitoring System – NOI due Aug. 31; proposals due Oct. 6</a:t>
            </a:r>
          </a:p>
          <a:p>
            <a:pPr marL="342900" indent="-342900">
              <a:lnSpc>
                <a:spcPct val="114000"/>
              </a:lnSpc>
              <a:buFont typeface="Arial" panose="020B0604020202020204" pitchFamily="34" charset="0"/>
              <a:buChar char="•"/>
            </a:pPr>
            <a:r>
              <a:rPr lang="en-US" altLang="x-none" sz="2000" dirty="0">
                <a:latin typeface="Arial" panose="020B0604020202020204" pitchFamily="34" charset="0"/>
                <a:cs typeface="Arial" panose="020B0604020202020204" pitchFamily="34" charset="0"/>
              </a:rPr>
              <a:t>A.7 Biodiversity – NOI due May 27; proposals due June 25</a:t>
            </a:r>
          </a:p>
          <a:p>
            <a:pPr marL="342900" indent="-342900" eaLnBrk="1" hangingPunct="1">
              <a:lnSpc>
                <a:spcPct val="114000"/>
              </a:lnSpc>
              <a:buFont typeface="Arial" panose="020B0604020202020204" pitchFamily="34" charset="0"/>
              <a:buChar char="•"/>
            </a:pPr>
            <a:r>
              <a:rPr lang="en-US" altLang="x-none" sz="2000" dirty="0">
                <a:latin typeface="Arial" panose="020B0604020202020204" pitchFamily="34" charset="0"/>
                <a:cs typeface="Arial" panose="020B0604020202020204" pitchFamily="34" charset="0"/>
              </a:rPr>
              <a:t>A.32 New (Early Career) Investigator Program in Earth Science (NIP) - NOIs due Aug. 18, 2020; proposals due Sept. 15, 2020.</a:t>
            </a:r>
          </a:p>
          <a:p>
            <a:pPr marL="342900" indent="-342900">
              <a:lnSpc>
                <a:spcPct val="114000"/>
              </a:lnSpc>
              <a:buFont typeface="Arial" panose="020B0604020202020204" pitchFamily="34" charset="0"/>
              <a:buChar char="•"/>
            </a:pPr>
            <a:r>
              <a:rPr lang="en-US" altLang="x-none" sz="2000" dirty="0">
                <a:latin typeface="Arial" panose="020B0604020202020204" pitchFamily="34" charset="0"/>
                <a:cs typeface="Arial" panose="020B0604020202020204" pitchFamily="34" charset="0"/>
              </a:rPr>
              <a:t>A.33 The Science of Terra, Aqua, and Suomi-NPP - TBD</a:t>
            </a:r>
          </a:p>
        </p:txBody>
      </p:sp>
      <p:sp>
        <p:nvSpPr>
          <p:cNvPr id="6" name="Rectangle 3">
            <a:extLst>
              <a:ext uri="{FF2B5EF4-FFF2-40B4-BE49-F238E27FC236}">
                <a16:creationId xmlns:a16="http://schemas.microsoft.com/office/drawing/2014/main" id="{C9BC73B3-FA88-5046-AA2F-AE56893B085B}"/>
              </a:ext>
            </a:extLst>
          </p:cNvPr>
          <p:cNvSpPr>
            <a:spLocks noChangeArrowheads="1"/>
          </p:cNvSpPr>
          <p:nvPr/>
        </p:nvSpPr>
        <p:spPr bwMode="auto">
          <a:xfrm>
            <a:off x="3968319" y="482021"/>
            <a:ext cx="755332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nchor="ctr"/>
          <a:lstStyle>
            <a:lvl1pPr>
              <a:defRPr sz="5400">
                <a:solidFill>
                  <a:schemeClr val="tx1"/>
                </a:solidFill>
                <a:latin typeface="Arial" charset="0"/>
                <a:ea typeface="ヒラギノ角ゴ Pro W3" charset="-128"/>
              </a:defRPr>
            </a:lvl1pPr>
            <a:lvl2pPr marL="742950" indent="-285750">
              <a:defRPr sz="5400">
                <a:solidFill>
                  <a:schemeClr val="tx1"/>
                </a:solidFill>
                <a:latin typeface="Arial" charset="0"/>
                <a:ea typeface="ヒラギノ角ゴ Pro W3" charset="-128"/>
              </a:defRPr>
            </a:lvl2pPr>
            <a:lvl3pPr marL="1143000" indent="-228600">
              <a:defRPr sz="5400">
                <a:solidFill>
                  <a:schemeClr val="tx1"/>
                </a:solidFill>
                <a:latin typeface="Arial" charset="0"/>
                <a:ea typeface="ヒラギノ角ゴ Pro W3" charset="-128"/>
              </a:defRPr>
            </a:lvl3pPr>
            <a:lvl4pPr marL="1600200" indent="-228600">
              <a:defRPr sz="5400">
                <a:solidFill>
                  <a:schemeClr val="tx1"/>
                </a:solidFill>
                <a:latin typeface="Arial" charset="0"/>
                <a:ea typeface="ヒラギノ角ゴ Pro W3" charset="-128"/>
              </a:defRPr>
            </a:lvl4pPr>
            <a:lvl5pPr marL="2057400" indent="-228600">
              <a:defRPr sz="5400">
                <a:solidFill>
                  <a:schemeClr val="tx1"/>
                </a:solidFill>
                <a:latin typeface="Arial" charset="0"/>
                <a:ea typeface="ヒラギノ角ゴ Pro W3" charset="-128"/>
              </a:defRPr>
            </a:lvl5pPr>
            <a:lvl6pPr marL="2514600" indent="-228600" eaLnBrk="0" fontAlgn="base" hangingPunct="0">
              <a:spcBef>
                <a:spcPct val="0"/>
              </a:spcBef>
              <a:spcAft>
                <a:spcPct val="0"/>
              </a:spcAft>
              <a:defRPr sz="5400">
                <a:solidFill>
                  <a:schemeClr val="tx1"/>
                </a:solidFill>
                <a:latin typeface="Arial" charset="0"/>
                <a:ea typeface="ヒラギノ角ゴ Pro W3" charset="-128"/>
              </a:defRPr>
            </a:lvl6pPr>
            <a:lvl7pPr marL="2971800" indent="-228600" eaLnBrk="0" fontAlgn="base" hangingPunct="0">
              <a:spcBef>
                <a:spcPct val="0"/>
              </a:spcBef>
              <a:spcAft>
                <a:spcPct val="0"/>
              </a:spcAft>
              <a:defRPr sz="5400">
                <a:solidFill>
                  <a:schemeClr val="tx1"/>
                </a:solidFill>
                <a:latin typeface="Arial" charset="0"/>
                <a:ea typeface="ヒラギノ角ゴ Pro W3" charset="-128"/>
              </a:defRPr>
            </a:lvl7pPr>
            <a:lvl8pPr marL="3429000" indent="-228600" eaLnBrk="0" fontAlgn="base" hangingPunct="0">
              <a:spcBef>
                <a:spcPct val="0"/>
              </a:spcBef>
              <a:spcAft>
                <a:spcPct val="0"/>
              </a:spcAft>
              <a:defRPr sz="5400">
                <a:solidFill>
                  <a:schemeClr val="tx1"/>
                </a:solidFill>
                <a:latin typeface="Arial" charset="0"/>
                <a:ea typeface="ヒラギノ角ゴ Pro W3" charset="-128"/>
              </a:defRPr>
            </a:lvl8pPr>
            <a:lvl9pPr marL="3886200" indent="-228600" eaLnBrk="0" fontAlgn="base" hangingPunct="0">
              <a:spcBef>
                <a:spcPct val="0"/>
              </a:spcBef>
              <a:spcAft>
                <a:spcPct val="0"/>
              </a:spcAft>
              <a:defRPr sz="5400">
                <a:solidFill>
                  <a:schemeClr val="tx1"/>
                </a:solidFill>
                <a:latin typeface="Arial" charset="0"/>
                <a:ea typeface="ヒラギノ角ゴ Pro W3" charset="-128"/>
              </a:defRPr>
            </a:lvl9pPr>
          </a:lstStyle>
          <a:p>
            <a:pPr algn="ctr" eaLnBrk="1" hangingPunct="1">
              <a:lnSpc>
                <a:spcPct val="85000"/>
              </a:lnSpc>
            </a:pPr>
            <a:r>
              <a:rPr lang="en-US" altLang="x-none" sz="4000" dirty="0">
                <a:latin typeface="Arial" panose="020B0604020202020204" pitchFamily="34" charset="0"/>
                <a:cs typeface="Arial" panose="020B0604020202020204" pitchFamily="34" charset="0"/>
              </a:rPr>
              <a:t>NASA Opportunities</a:t>
            </a:r>
          </a:p>
        </p:txBody>
      </p:sp>
    </p:spTree>
    <p:extLst>
      <p:ext uri="{BB962C8B-B14F-4D97-AF65-F5344CB8AC3E}">
        <p14:creationId xmlns:p14="http://schemas.microsoft.com/office/powerpoint/2010/main" val="1490698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20A9E0-70F0-0A48-BFCC-591A766C7E43}"/>
              </a:ext>
            </a:extLst>
          </p:cNvPr>
          <p:cNvSpPr>
            <a:spLocks noGrp="1"/>
          </p:cNvSpPr>
          <p:nvPr>
            <p:ph type="sldNum" sz="quarter" idx="12"/>
          </p:nvPr>
        </p:nvSpPr>
        <p:spPr/>
        <p:txBody>
          <a:bodyPr/>
          <a:lstStyle/>
          <a:p>
            <a:fld id="{2E8C51FE-49D9-314D-9957-ABBF7DDE8782}" type="slidenum">
              <a:rPr lang="en-US" smtClean="0"/>
              <a:t>22</a:t>
            </a:fld>
            <a:endParaRPr lang="en-US"/>
          </a:p>
        </p:txBody>
      </p:sp>
      <p:sp>
        <p:nvSpPr>
          <p:cNvPr id="8" name="Title 1">
            <a:extLst>
              <a:ext uri="{FF2B5EF4-FFF2-40B4-BE49-F238E27FC236}">
                <a16:creationId xmlns:a16="http://schemas.microsoft.com/office/drawing/2014/main" id="{AE451B7A-4A3C-414A-9D07-F3CD86A6980D}"/>
              </a:ext>
            </a:extLst>
          </p:cNvPr>
          <p:cNvSpPr txBox="1">
            <a:spLocks/>
          </p:cNvSpPr>
          <p:nvPr/>
        </p:nvSpPr>
        <p:spPr>
          <a:xfrm>
            <a:off x="4450603" y="5402029"/>
            <a:ext cx="5983036"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000" b="0" kern="1200">
                <a:solidFill>
                  <a:srgbClr val="65CBF9"/>
                </a:solidFill>
                <a:latin typeface="Arial" panose="020B0604020202020204" pitchFamily="34" charset="0"/>
                <a:ea typeface="+mj-ea"/>
                <a:cs typeface="Arial" panose="020B0604020202020204" pitchFamily="34" charset="0"/>
              </a:defRPr>
            </a:lvl1pPr>
          </a:lstStyle>
          <a:p>
            <a:r>
              <a:rPr lang="en-US" dirty="0">
                <a:solidFill>
                  <a:srgbClr val="002060"/>
                </a:solidFill>
              </a:rPr>
              <a:t>Questions?</a:t>
            </a:r>
          </a:p>
        </p:txBody>
      </p:sp>
      <p:sp>
        <p:nvSpPr>
          <p:cNvPr id="9" name="Content Placeholder 2">
            <a:extLst>
              <a:ext uri="{FF2B5EF4-FFF2-40B4-BE49-F238E27FC236}">
                <a16:creationId xmlns:a16="http://schemas.microsoft.com/office/drawing/2014/main" id="{F64E02CC-DBF0-0047-B62F-A7E2E49850C6}"/>
              </a:ext>
            </a:extLst>
          </p:cNvPr>
          <p:cNvSpPr txBox="1">
            <a:spLocks/>
          </p:cNvSpPr>
          <p:nvPr/>
        </p:nvSpPr>
        <p:spPr>
          <a:xfrm>
            <a:off x="4450603" y="2433571"/>
            <a:ext cx="5861434" cy="2800767"/>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Delays in competitions</a:t>
            </a:r>
          </a:p>
          <a:p>
            <a:r>
              <a:rPr lang="en-US" dirty="0">
                <a:solidFill>
                  <a:schemeClr val="tx1"/>
                </a:solidFill>
              </a:rPr>
              <a:t>COVID-19 impacts </a:t>
            </a:r>
          </a:p>
          <a:p>
            <a:pPr marL="285750" indent="-285750">
              <a:buFont typeface="Arial" panose="020B0604020202020204" pitchFamily="34" charset="0"/>
              <a:buChar char="•"/>
            </a:pPr>
            <a:r>
              <a:rPr lang="en-US" dirty="0">
                <a:solidFill>
                  <a:schemeClr val="tx1"/>
                </a:solidFill>
              </a:rPr>
              <a:t>Research/faculty/staff</a:t>
            </a:r>
          </a:p>
          <a:p>
            <a:pPr marL="285750" indent="-285750">
              <a:buFont typeface="Arial" panose="020B0604020202020204" pitchFamily="34" charset="0"/>
              <a:buChar char="•"/>
            </a:pPr>
            <a:r>
              <a:rPr lang="en-US" dirty="0">
                <a:solidFill>
                  <a:schemeClr val="tx1"/>
                </a:solidFill>
              </a:rPr>
              <a:t>Field work (EXPORTS/Phase 2)</a:t>
            </a:r>
          </a:p>
          <a:p>
            <a:r>
              <a:rPr lang="en-US" dirty="0">
                <a:solidFill>
                  <a:schemeClr val="tx1"/>
                </a:solidFill>
              </a:rPr>
              <a:t>Virtual meetings: OCB, SACNAS, Ocean Optics</a:t>
            </a:r>
          </a:p>
          <a:p>
            <a:r>
              <a:rPr lang="en-US" dirty="0">
                <a:solidFill>
                  <a:schemeClr val="tx1"/>
                </a:solidFill>
              </a:rPr>
              <a:t>IOCCG Scientific Officer (</a:t>
            </a:r>
            <a:r>
              <a:rPr lang="en-US" dirty="0">
                <a:solidFill>
                  <a:schemeClr val="tx1"/>
                </a:solidFill>
                <a:hlinkClick r:id="rId2"/>
              </a:rPr>
              <a:t>http://ioccg.org/</a:t>
            </a:r>
            <a:r>
              <a:rPr lang="en-US" dirty="0">
                <a:solidFill>
                  <a:schemeClr val="tx1"/>
                </a:solidFill>
              </a:rPr>
              <a:t>) </a:t>
            </a:r>
          </a:p>
          <a:p>
            <a:r>
              <a:rPr lang="en-US" dirty="0" err="1">
                <a:solidFill>
                  <a:schemeClr val="tx1"/>
                </a:solidFill>
              </a:rPr>
              <a:t>SpaceApp</a:t>
            </a:r>
            <a:r>
              <a:rPr lang="en-US" dirty="0">
                <a:solidFill>
                  <a:schemeClr val="tx1"/>
                </a:solidFill>
              </a:rPr>
              <a:t> Challenge</a:t>
            </a:r>
          </a:p>
        </p:txBody>
      </p:sp>
      <p:sp>
        <p:nvSpPr>
          <p:cNvPr id="10" name="Title 1">
            <a:extLst>
              <a:ext uri="{FF2B5EF4-FFF2-40B4-BE49-F238E27FC236}">
                <a16:creationId xmlns:a16="http://schemas.microsoft.com/office/drawing/2014/main" id="{D82000C2-0ACA-704C-9949-A053B12C0334}"/>
              </a:ext>
            </a:extLst>
          </p:cNvPr>
          <p:cNvSpPr txBox="1">
            <a:spLocks/>
          </p:cNvSpPr>
          <p:nvPr/>
        </p:nvSpPr>
        <p:spPr>
          <a:xfrm>
            <a:off x="4270342" y="1439620"/>
            <a:ext cx="7921658"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dirty="0"/>
              <a:t>More Business</a:t>
            </a:r>
          </a:p>
        </p:txBody>
      </p:sp>
    </p:spTree>
    <p:extLst>
      <p:ext uri="{BB962C8B-B14F-4D97-AF65-F5344CB8AC3E}">
        <p14:creationId xmlns:p14="http://schemas.microsoft.com/office/powerpoint/2010/main" val="101863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7C90F-08C1-2747-8ABE-C9F5CE00F2ED}"/>
              </a:ext>
            </a:extLst>
          </p:cNvPr>
          <p:cNvSpPr>
            <a:spLocks noGrp="1"/>
          </p:cNvSpPr>
          <p:nvPr>
            <p:ph type="title"/>
          </p:nvPr>
        </p:nvSpPr>
        <p:spPr>
          <a:xfrm>
            <a:off x="960120" y="550147"/>
            <a:ext cx="6303565" cy="1754326"/>
          </a:xfrm>
        </p:spPr>
        <p:txBody>
          <a:bodyPr/>
          <a:lstStyle/>
          <a:p>
            <a:r>
              <a:rPr lang="en-US" altLang="x-none" dirty="0">
                <a:solidFill>
                  <a:srgbClr val="003399"/>
                </a:solidFill>
              </a:rPr>
              <a:t>State of the Program: NASA Ocean Biology &amp; Biogeochemistry</a:t>
            </a:r>
            <a:endParaRPr lang="en-US" dirty="0"/>
          </a:p>
        </p:txBody>
      </p:sp>
      <p:sp>
        <p:nvSpPr>
          <p:cNvPr id="3" name="Content Placeholder 2">
            <a:extLst>
              <a:ext uri="{FF2B5EF4-FFF2-40B4-BE49-F238E27FC236}">
                <a16:creationId xmlns:a16="http://schemas.microsoft.com/office/drawing/2014/main" id="{181D95E7-B454-2A4E-9C90-23645A16A7D3}"/>
              </a:ext>
            </a:extLst>
          </p:cNvPr>
          <p:cNvSpPr>
            <a:spLocks noGrp="1"/>
          </p:cNvSpPr>
          <p:nvPr>
            <p:ph idx="1"/>
          </p:nvPr>
        </p:nvSpPr>
        <p:spPr>
          <a:xfrm>
            <a:off x="960120" y="2617495"/>
            <a:ext cx="6439973" cy="638573"/>
          </a:xfrm>
        </p:spPr>
        <p:txBody>
          <a:bodyPr/>
          <a:lstStyle/>
          <a:p>
            <a:pPr marL="0" indent="0">
              <a:lnSpc>
                <a:spcPts val="2160"/>
              </a:lnSpc>
              <a:buNone/>
            </a:pPr>
            <a:r>
              <a:rPr lang="en-US" dirty="0"/>
              <a:t>Dr. Paula </a:t>
            </a:r>
            <a:r>
              <a:rPr lang="en-US" dirty="0" err="1"/>
              <a:t>Bontempi</a:t>
            </a:r>
            <a:r>
              <a:rPr lang="en-US" dirty="0"/>
              <a:t>, Dean of the Graduate School of Oceanography, University of Rhode Island.</a:t>
            </a:r>
          </a:p>
        </p:txBody>
      </p:sp>
      <p:pic>
        <p:nvPicPr>
          <p:cNvPr id="5" name="Picture 4">
            <a:extLst>
              <a:ext uri="{FF2B5EF4-FFF2-40B4-BE49-F238E27FC236}">
                <a16:creationId xmlns:a16="http://schemas.microsoft.com/office/drawing/2014/main" id="{78313952-C11B-A74E-BC43-4E74FF606AAB}"/>
              </a:ext>
            </a:extLst>
          </p:cNvPr>
          <p:cNvPicPr>
            <a:picLocks noChangeAspect="1"/>
          </p:cNvPicPr>
          <p:nvPr/>
        </p:nvPicPr>
        <p:blipFill>
          <a:blip r:embed="rId2"/>
          <a:stretch>
            <a:fillRect/>
          </a:stretch>
        </p:blipFill>
        <p:spPr>
          <a:xfrm>
            <a:off x="7604182" y="738461"/>
            <a:ext cx="4272249" cy="5381077"/>
          </a:xfrm>
          <a:prstGeom prst="rect">
            <a:avLst/>
          </a:prstGeom>
        </p:spPr>
      </p:pic>
    </p:spTree>
    <p:extLst>
      <p:ext uri="{BB962C8B-B14F-4D97-AF65-F5344CB8AC3E}">
        <p14:creationId xmlns:p14="http://schemas.microsoft.com/office/powerpoint/2010/main" val="25871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ext Box 2"/>
          <p:cNvSpPr txBox="1">
            <a:spLocks noChangeArrowheads="1"/>
          </p:cNvSpPr>
          <p:nvPr/>
        </p:nvSpPr>
        <p:spPr bwMode="auto">
          <a:xfrm>
            <a:off x="4937125" y="112713"/>
            <a:ext cx="184684" cy="36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8" rIns="91417" bIns="45708">
            <a:spAutoFit/>
          </a:bodyPr>
          <a:lstStyle>
            <a:lvl1pPr>
              <a:defRPr sz="5400">
                <a:solidFill>
                  <a:schemeClr val="tx1"/>
                </a:solidFill>
                <a:latin typeface="Arial" charset="0"/>
                <a:ea typeface="ヒラギノ角ゴ Pro W3" charset="-128"/>
              </a:defRPr>
            </a:lvl1pPr>
            <a:lvl2pPr marL="742950" indent="-285750">
              <a:defRPr sz="5400">
                <a:solidFill>
                  <a:schemeClr val="tx1"/>
                </a:solidFill>
                <a:latin typeface="Arial" charset="0"/>
                <a:ea typeface="ヒラギノ角ゴ Pro W3" charset="-128"/>
              </a:defRPr>
            </a:lvl2pPr>
            <a:lvl3pPr marL="1143000" indent="-228600">
              <a:defRPr sz="5400">
                <a:solidFill>
                  <a:schemeClr val="tx1"/>
                </a:solidFill>
                <a:latin typeface="Arial" charset="0"/>
                <a:ea typeface="ヒラギノ角ゴ Pro W3" charset="-128"/>
              </a:defRPr>
            </a:lvl3pPr>
            <a:lvl4pPr marL="1600200" indent="-228600">
              <a:defRPr sz="5400">
                <a:solidFill>
                  <a:schemeClr val="tx1"/>
                </a:solidFill>
                <a:latin typeface="Arial" charset="0"/>
                <a:ea typeface="ヒラギノ角ゴ Pro W3" charset="-128"/>
              </a:defRPr>
            </a:lvl4pPr>
            <a:lvl5pPr marL="2057400" indent="-228600">
              <a:defRPr sz="5400">
                <a:solidFill>
                  <a:schemeClr val="tx1"/>
                </a:solidFill>
                <a:latin typeface="Arial" charset="0"/>
                <a:ea typeface="ヒラギノ角ゴ Pro W3" charset="-128"/>
              </a:defRPr>
            </a:lvl5pPr>
            <a:lvl6pPr marL="2514600" indent="-228600" eaLnBrk="0" fontAlgn="base" hangingPunct="0">
              <a:spcBef>
                <a:spcPct val="0"/>
              </a:spcBef>
              <a:spcAft>
                <a:spcPct val="0"/>
              </a:spcAft>
              <a:defRPr sz="5400">
                <a:solidFill>
                  <a:schemeClr val="tx1"/>
                </a:solidFill>
                <a:latin typeface="Arial" charset="0"/>
                <a:ea typeface="ヒラギノ角ゴ Pro W3" charset="-128"/>
              </a:defRPr>
            </a:lvl6pPr>
            <a:lvl7pPr marL="2971800" indent="-228600" eaLnBrk="0" fontAlgn="base" hangingPunct="0">
              <a:spcBef>
                <a:spcPct val="0"/>
              </a:spcBef>
              <a:spcAft>
                <a:spcPct val="0"/>
              </a:spcAft>
              <a:defRPr sz="5400">
                <a:solidFill>
                  <a:schemeClr val="tx1"/>
                </a:solidFill>
                <a:latin typeface="Arial" charset="0"/>
                <a:ea typeface="ヒラギノ角ゴ Pro W3" charset="-128"/>
              </a:defRPr>
            </a:lvl7pPr>
            <a:lvl8pPr marL="3429000" indent="-228600" eaLnBrk="0" fontAlgn="base" hangingPunct="0">
              <a:spcBef>
                <a:spcPct val="0"/>
              </a:spcBef>
              <a:spcAft>
                <a:spcPct val="0"/>
              </a:spcAft>
              <a:defRPr sz="5400">
                <a:solidFill>
                  <a:schemeClr val="tx1"/>
                </a:solidFill>
                <a:latin typeface="Arial" charset="0"/>
                <a:ea typeface="ヒラギノ角ゴ Pro W3" charset="-128"/>
              </a:defRPr>
            </a:lvl8pPr>
            <a:lvl9pPr marL="3886200" indent="-228600" eaLnBrk="0" fontAlgn="base" hangingPunct="0">
              <a:spcBef>
                <a:spcPct val="0"/>
              </a:spcBef>
              <a:spcAft>
                <a:spcPct val="0"/>
              </a:spcAft>
              <a:defRPr sz="5400">
                <a:solidFill>
                  <a:schemeClr val="tx1"/>
                </a:solidFill>
                <a:latin typeface="Arial" charset="0"/>
                <a:ea typeface="ヒラギノ角ゴ Pro W3" charset="-128"/>
              </a:defRPr>
            </a:lvl9pPr>
          </a:lstStyle>
          <a:p>
            <a:pPr eaLnBrk="1" hangingPunct="1"/>
            <a:endParaRPr lang="x-none" altLang="x-none" sz="1800">
              <a:solidFill>
                <a:srgbClr val="000000"/>
              </a:solidFill>
            </a:endParaRPr>
          </a:p>
        </p:txBody>
      </p:sp>
      <p:sp>
        <p:nvSpPr>
          <p:cNvPr id="2" name="Title 1">
            <a:extLst>
              <a:ext uri="{FF2B5EF4-FFF2-40B4-BE49-F238E27FC236}">
                <a16:creationId xmlns:a16="http://schemas.microsoft.com/office/drawing/2014/main" id="{2ACD0B90-8841-DF46-B621-A1482C28BCE2}"/>
              </a:ext>
            </a:extLst>
          </p:cNvPr>
          <p:cNvSpPr>
            <a:spLocks noGrp="1"/>
          </p:cNvSpPr>
          <p:nvPr>
            <p:ph type="title"/>
          </p:nvPr>
        </p:nvSpPr>
        <p:spPr/>
        <p:txBody>
          <a:bodyPr/>
          <a:lstStyle/>
          <a:p>
            <a:r>
              <a:rPr lang="en-US" dirty="0"/>
              <a:t>Agenda – 26 May</a:t>
            </a:r>
          </a:p>
        </p:txBody>
      </p:sp>
      <p:sp>
        <p:nvSpPr>
          <p:cNvPr id="3" name="Content Placeholder 2">
            <a:extLst>
              <a:ext uri="{FF2B5EF4-FFF2-40B4-BE49-F238E27FC236}">
                <a16:creationId xmlns:a16="http://schemas.microsoft.com/office/drawing/2014/main" id="{7EF47225-A62B-754E-B98A-82ACE0A02245}"/>
              </a:ext>
            </a:extLst>
          </p:cNvPr>
          <p:cNvSpPr>
            <a:spLocks noGrp="1"/>
          </p:cNvSpPr>
          <p:nvPr>
            <p:ph idx="1"/>
          </p:nvPr>
        </p:nvSpPr>
        <p:spPr>
          <a:xfrm>
            <a:off x="2328422" y="2214710"/>
            <a:ext cx="9251621" cy="4206280"/>
          </a:xfrm>
        </p:spPr>
        <p:txBody>
          <a:bodyPr/>
          <a:lstStyle/>
          <a:p>
            <a:r>
              <a:rPr lang="en-US" b="1" dirty="0"/>
              <a:t>NASA Headquarters Update </a:t>
            </a:r>
            <a:endParaRPr lang="en-US" dirty="0"/>
          </a:p>
          <a:p>
            <a:pPr marL="285750" indent="-285750">
              <a:spcBef>
                <a:spcPts val="0"/>
              </a:spcBef>
              <a:buFont typeface="Courier New" panose="02070309020205020404" pitchFamily="49" charset="0"/>
              <a:buChar char="o"/>
            </a:pPr>
            <a:r>
              <a:rPr lang="en-US" dirty="0"/>
              <a:t>Update for NASA's Earth Science Division and Research and Analysis programs</a:t>
            </a:r>
          </a:p>
          <a:p>
            <a:pPr marL="285750" indent="-285750">
              <a:spcBef>
                <a:spcPts val="0"/>
              </a:spcBef>
              <a:buFont typeface="Courier New" panose="02070309020205020404" pitchFamily="49" charset="0"/>
              <a:buChar char="o"/>
            </a:pPr>
            <a:r>
              <a:rPr lang="en-US" dirty="0"/>
              <a:t>Welcome/Program Update for NASA Ocean Biology &amp; Biogeochemistry-Decadal Survey/Community Q&amp;A </a:t>
            </a:r>
            <a:r>
              <a:rPr lang="en-US" dirty="0">
                <a:solidFill>
                  <a:schemeClr val="accent2">
                    <a:lumMod val="75000"/>
                  </a:schemeClr>
                </a:solidFill>
              </a:rPr>
              <a:t>(you are here)</a:t>
            </a:r>
          </a:p>
          <a:p>
            <a:r>
              <a:rPr lang="en-US" b="1" dirty="0"/>
              <a:t>NASA Ocean Biology Processing Group Updates </a:t>
            </a:r>
            <a:endParaRPr lang="en-US" dirty="0"/>
          </a:p>
          <a:p>
            <a:pPr marL="285750" indent="-285750">
              <a:spcBef>
                <a:spcPts val="0"/>
              </a:spcBef>
              <a:buFont typeface="Courier New" panose="02070309020205020404" pitchFamily="49" charset="0"/>
              <a:buChar char="o"/>
            </a:pPr>
            <a:r>
              <a:rPr lang="en-US" dirty="0"/>
              <a:t>NASA Ocean Biology Processing Group Update </a:t>
            </a:r>
          </a:p>
          <a:p>
            <a:pPr marL="285750" indent="-285750">
              <a:spcBef>
                <a:spcPts val="0"/>
              </a:spcBef>
              <a:buFont typeface="Courier New" panose="02070309020205020404" pitchFamily="49" charset="0"/>
              <a:buChar char="o"/>
            </a:pPr>
            <a:r>
              <a:rPr lang="en-US" dirty="0"/>
              <a:t>Field Program Support Group Update</a:t>
            </a:r>
          </a:p>
          <a:p>
            <a:pPr marL="285750" indent="-285750">
              <a:spcBef>
                <a:spcPts val="0"/>
              </a:spcBef>
              <a:buFont typeface="Courier New" panose="02070309020205020404" pitchFamily="49" charset="0"/>
              <a:buChar char="o"/>
            </a:pPr>
            <a:r>
              <a:rPr lang="en-US" dirty="0" err="1"/>
              <a:t>SeaBASS</a:t>
            </a:r>
            <a:r>
              <a:rPr lang="en-US" dirty="0"/>
              <a:t> </a:t>
            </a:r>
          </a:p>
          <a:p>
            <a:r>
              <a:rPr lang="en-US" b="1" dirty="0"/>
              <a:t>3:00 - 3:10 BREAK</a:t>
            </a:r>
            <a:endParaRPr lang="en-US" dirty="0"/>
          </a:p>
          <a:p>
            <a:r>
              <a:rPr lang="en-US" b="1" dirty="0"/>
              <a:t>NASA Flight Updates </a:t>
            </a:r>
            <a:endParaRPr lang="en-US" dirty="0"/>
          </a:p>
          <a:p>
            <a:pPr marL="285750" indent="-285750">
              <a:spcBef>
                <a:spcPts val="0"/>
              </a:spcBef>
              <a:buFont typeface="Courier New" panose="02070309020205020404" pitchFamily="49" charset="0"/>
              <a:buChar char="o"/>
            </a:pPr>
            <a:r>
              <a:rPr lang="en-US" dirty="0"/>
              <a:t>Flight program updates (PACE and PACE SVC)</a:t>
            </a:r>
          </a:p>
          <a:p>
            <a:pPr marL="285750" indent="-285750">
              <a:spcBef>
                <a:spcPts val="0"/>
              </a:spcBef>
              <a:buFont typeface="Courier New" panose="02070309020205020404" pitchFamily="49" charset="0"/>
              <a:buChar char="o"/>
            </a:pPr>
            <a:r>
              <a:rPr lang="en-US" dirty="0"/>
              <a:t>PACE SAT updates / Applications</a:t>
            </a:r>
          </a:p>
          <a:p>
            <a:endParaRPr lang="en-US" dirty="0"/>
          </a:p>
        </p:txBody>
      </p:sp>
    </p:spTree>
    <p:extLst>
      <p:ext uri="{BB962C8B-B14F-4D97-AF65-F5344CB8AC3E}">
        <p14:creationId xmlns:p14="http://schemas.microsoft.com/office/powerpoint/2010/main" val="2608612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Budget</a:t>
            </a:r>
          </a:p>
        </p:txBody>
      </p:sp>
      <p:sp>
        <p:nvSpPr>
          <p:cNvPr id="2" name="TextBox 1">
            <a:extLst>
              <a:ext uri="{FF2B5EF4-FFF2-40B4-BE49-F238E27FC236}">
                <a16:creationId xmlns:a16="http://schemas.microsoft.com/office/drawing/2014/main" id="{2DF7C969-A7C5-AE4C-8ACA-E51E10697381}"/>
              </a:ext>
            </a:extLst>
          </p:cNvPr>
          <p:cNvSpPr txBox="1"/>
          <p:nvPr/>
        </p:nvSpPr>
        <p:spPr>
          <a:xfrm>
            <a:off x="4289612" y="337521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3064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p:txBody>
          <a:bodyPr/>
          <a:lstStyle/>
          <a:p>
            <a:pPr algn="ctr"/>
            <a:r>
              <a:rPr lang="en-US" dirty="0"/>
              <a:t>NASA ESD FY20 Budget</a:t>
            </a:r>
          </a:p>
        </p:txBody>
      </p:sp>
      <p:sp>
        <p:nvSpPr>
          <p:cNvPr id="6" name="Content Placeholder 4"/>
          <p:cNvSpPr>
            <a:spLocks noGrp="1"/>
          </p:cNvSpPr>
          <p:nvPr>
            <p:ph idx="1"/>
          </p:nvPr>
        </p:nvSpPr>
        <p:spPr>
          <a:xfrm>
            <a:off x="960120" y="2198118"/>
            <a:ext cx="10619923" cy="3170099"/>
          </a:xfrm>
        </p:spPr>
        <p:txBody>
          <a:bodyPr/>
          <a:lstStyle/>
          <a:p>
            <a:pPr marL="285750" indent="-285750">
              <a:spcBef>
                <a:spcPts val="400"/>
              </a:spcBef>
              <a:buFont typeface="Arial" panose="020B0604020202020204" pitchFamily="34" charset="0"/>
              <a:buChar char="•"/>
            </a:pPr>
            <a:r>
              <a:rPr lang="en-US" sz="2000" dirty="0"/>
              <a:t>FY20 appropriation is $1.972B</a:t>
            </a:r>
            <a:endParaRPr lang="en-US" sz="2400" dirty="0"/>
          </a:p>
          <a:p>
            <a:pPr marL="285750" indent="-285750">
              <a:spcBef>
                <a:spcPts val="400"/>
              </a:spcBef>
              <a:buFont typeface="Arial" panose="020B0604020202020204" pitchFamily="34" charset="0"/>
              <a:buChar char="•"/>
            </a:pPr>
            <a:r>
              <a:rPr lang="en-US" sz="2000" dirty="0"/>
              <a:t>The FY20 budget supports continuation of a balanced ESD portfolio</a:t>
            </a:r>
            <a:endParaRPr lang="en-US" sz="2400" dirty="0"/>
          </a:p>
          <a:p>
            <a:pPr marL="742950" lvl="1" indent="-285750">
              <a:lnSpc>
                <a:spcPct val="100000"/>
              </a:lnSpc>
              <a:spcBef>
                <a:spcPts val="400"/>
              </a:spcBef>
              <a:buFont typeface="Arial" panose="020B0604020202020204" pitchFamily="34" charset="0"/>
              <a:buChar char="•"/>
            </a:pPr>
            <a:r>
              <a:rPr lang="en-US" sz="2000" dirty="0"/>
              <a:t>Funding for all remaining elements of the ongoing Program of Record</a:t>
            </a:r>
            <a:endParaRPr lang="en-US" sz="2400" dirty="0"/>
          </a:p>
          <a:p>
            <a:pPr marL="285750" indent="-285750">
              <a:spcBef>
                <a:spcPts val="400"/>
              </a:spcBef>
              <a:buFont typeface="Arial" panose="020B0604020202020204" pitchFamily="34" charset="0"/>
              <a:buChar char="•"/>
            </a:pPr>
            <a:r>
              <a:rPr lang="en-US" sz="2000" dirty="0"/>
              <a:t>The FY20 budget is consistent with, and partially addresses, the 2017 Decadal Survey recommendations</a:t>
            </a:r>
            <a:endParaRPr lang="en-US" sz="2400" dirty="0"/>
          </a:p>
          <a:p>
            <a:pPr marL="742950" lvl="1" indent="-285750">
              <a:lnSpc>
                <a:spcPct val="100000"/>
              </a:lnSpc>
              <a:spcBef>
                <a:spcPts val="400"/>
              </a:spcBef>
              <a:buFont typeface="Arial" panose="020B0604020202020204" pitchFamily="34" charset="0"/>
              <a:buChar char="•"/>
            </a:pPr>
            <a:r>
              <a:rPr lang="en-US" sz="2000" dirty="0"/>
              <a:t>Supports DO study activities, EVC-1 solicitation, and technology incubation activities</a:t>
            </a:r>
            <a:endParaRPr lang="en-US" sz="2400" dirty="0"/>
          </a:p>
          <a:p>
            <a:pPr marL="742950" lvl="1" indent="-285750">
              <a:lnSpc>
                <a:spcPct val="100000"/>
              </a:lnSpc>
              <a:spcBef>
                <a:spcPts val="400"/>
              </a:spcBef>
              <a:buFont typeface="Arial" panose="020B0604020202020204" pitchFamily="34" charset="0"/>
              <a:buChar char="•"/>
            </a:pPr>
            <a:r>
              <a:rPr lang="en-US" sz="2000" dirty="0"/>
              <a:t>Implementation of Earth Science Explorers is on hold pending future budget developments</a:t>
            </a:r>
            <a:endParaRPr lang="en-US" sz="2400" dirty="0"/>
          </a:p>
          <a:p>
            <a:pPr marL="285750" indent="-285750">
              <a:spcBef>
                <a:spcPts val="400"/>
              </a:spcBef>
              <a:buFont typeface="Arial" panose="020B0604020202020204" pitchFamily="34" charset="0"/>
              <a:buChar char="•"/>
            </a:pPr>
            <a:r>
              <a:rPr lang="en-US" sz="2000" dirty="0"/>
              <a:t>FY 2021 President’s Budget released Feb. 10, 2020</a:t>
            </a:r>
            <a:endParaRPr lang="en-US" sz="2400" dirty="0"/>
          </a:p>
        </p:txBody>
      </p:sp>
    </p:spTree>
    <p:extLst>
      <p:ext uri="{BB962C8B-B14F-4D97-AF65-F5344CB8AC3E}">
        <p14:creationId xmlns:p14="http://schemas.microsoft.com/office/powerpoint/2010/main" val="1175969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304" y="378002"/>
            <a:ext cx="10393680" cy="646331"/>
          </a:xfrm>
        </p:spPr>
        <p:txBody>
          <a:bodyPr/>
          <a:lstStyle/>
          <a:p>
            <a:pPr algn="ctr"/>
            <a:r>
              <a:rPr lang="en-US" dirty="0"/>
              <a:t>FY21 Earth Science Budget Features</a:t>
            </a:r>
          </a:p>
        </p:txBody>
      </p:sp>
      <p:sp>
        <p:nvSpPr>
          <p:cNvPr id="3" name="Content Placeholder 2"/>
          <p:cNvSpPr>
            <a:spLocks noGrp="1"/>
          </p:cNvSpPr>
          <p:nvPr>
            <p:ph idx="1"/>
          </p:nvPr>
        </p:nvSpPr>
        <p:spPr>
          <a:xfrm>
            <a:off x="508747" y="1024333"/>
            <a:ext cx="11418794" cy="5098832"/>
          </a:xfrm>
        </p:spPr>
        <p:txBody>
          <a:bodyPr/>
          <a:lstStyle/>
          <a:p>
            <a:pPr>
              <a:spcBef>
                <a:spcPts val="0"/>
              </a:spcBef>
            </a:pPr>
            <a:r>
              <a:rPr lang="en-US" sz="1600" b="1" dirty="0"/>
              <a:t>What’s Changed</a:t>
            </a:r>
          </a:p>
          <a:p>
            <a:pPr marL="228600" indent="-228600">
              <a:spcBef>
                <a:spcPts val="0"/>
              </a:spcBef>
              <a:spcAft>
                <a:spcPts val="600"/>
              </a:spcAft>
              <a:buFont typeface="Arial" panose="020B0604020202020204" pitchFamily="34" charset="0"/>
              <a:buChar char="•"/>
            </a:pPr>
            <a:r>
              <a:rPr lang="en-US" sz="1600" dirty="0"/>
              <a:t>Initiates first Designated Observables mission</a:t>
            </a:r>
          </a:p>
          <a:p>
            <a:pPr marL="228600" indent="-228600">
              <a:spcBef>
                <a:spcPts val="0"/>
              </a:spcBef>
              <a:spcAft>
                <a:spcPts val="600"/>
              </a:spcAft>
              <a:buFont typeface="Arial" panose="020B0604020202020204" pitchFamily="34" charset="0"/>
              <a:buChar char="•"/>
            </a:pPr>
            <a:r>
              <a:rPr lang="en-US" sz="1600" dirty="0"/>
              <a:t>Selection of GLIMR as next Earth Venture Instrument (EVI-5)</a:t>
            </a:r>
          </a:p>
          <a:p>
            <a:pPr marL="228600" indent="-228600">
              <a:spcBef>
                <a:spcPts val="0"/>
              </a:spcBef>
              <a:spcAft>
                <a:spcPts val="600"/>
              </a:spcAft>
              <a:buFont typeface="Arial" panose="020B0604020202020204" pitchFamily="34" charset="0"/>
              <a:buChar char="•"/>
            </a:pPr>
            <a:r>
              <a:rPr lang="en-US" sz="1600" dirty="0"/>
              <a:t>Confirmation of the </a:t>
            </a:r>
            <a:r>
              <a:rPr lang="en-US" sz="1600" dirty="0" err="1"/>
              <a:t>GeoCarb</a:t>
            </a:r>
            <a:r>
              <a:rPr lang="en-US" sz="1600" dirty="0"/>
              <a:t> mission</a:t>
            </a:r>
            <a:endParaRPr lang="en-US" sz="1600" dirty="0">
              <a:highlight>
                <a:srgbClr val="FFFF00"/>
              </a:highlight>
            </a:endParaRPr>
          </a:p>
          <a:p>
            <a:pPr marL="228600" indent="-228600">
              <a:spcBef>
                <a:spcPts val="0"/>
              </a:spcBef>
              <a:spcAft>
                <a:spcPts val="600"/>
              </a:spcAft>
              <a:buFont typeface="Arial" panose="020B0604020202020204" pitchFamily="34" charset="0"/>
              <a:buChar char="•"/>
            </a:pPr>
            <a:r>
              <a:rPr lang="en-US" sz="1600" dirty="0"/>
              <a:t>Additional resources to support interagency requirements as recommended by the Satellite Needs Working Group</a:t>
            </a:r>
          </a:p>
          <a:p>
            <a:pPr marL="228600" indent="-228600">
              <a:spcBef>
                <a:spcPts val="0"/>
              </a:spcBef>
              <a:spcAft>
                <a:spcPts val="600"/>
              </a:spcAft>
              <a:buFont typeface="Arial" panose="020B0604020202020204" pitchFamily="34" charset="0"/>
              <a:buChar char="•"/>
            </a:pPr>
            <a:r>
              <a:rPr lang="en-US" sz="1600" dirty="0"/>
              <a:t>Sentinel-6A renamed “Sentinel-6 Michael </a:t>
            </a:r>
            <a:r>
              <a:rPr lang="en-US" sz="1600" dirty="0" err="1"/>
              <a:t>Freilich</a:t>
            </a:r>
            <a:r>
              <a:rPr lang="en-US" sz="1600" dirty="0"/>
              <a:t>” (recently retired ESD director)</a:t>
            </a:r>
          </a:p>
          <a:p>
            <a:pPr>
              <a:spcBef>
                <a:spcPts val="0"/>
              </a:spcBef>
            </a:pPr>
            <a:endParaRPr lang="en-US" sz="1600" b="1" dirty="0"/>
          </a:p>
          <a:p>
            <a:pPr>
              <a:spcBef>
                <a:spcPts val="400"/>
              </a:spcBef>
            </a:pPr>
            <a:r>
              <a:rPr lang="en-US" sz="1600" b="1" dirty="0"/>
              <a:t>What’s the Same</a:t>
            </a:r>
          </a:p>
          <a:p>
            <a:pPr marL="228600" indent="-228600">
              <a:spcBef>
                <a:spcPts val="0"/>
              </a:spcBef>
              <a:spcAft>
                <a:spcPts val="600"/>
              </a:spcAft>
              <a:buFont typeface="Arial" panose="020B0604020202020204" pitchFamily="34" charset="0"/>
              <a:buChar char="•"/>
            </a:pPr>
            <a:r>
              <a:rPr lang="en-US" sz="1600" dirty="0"/>
              <a:t>Supports 22 on-orbit missions, including instruments operating on the ISS</a:t>
            </a:r>
          </a:p>
          <a:p>
            <a:pPr marL="228600" indent="-228600">
              <a:spcBef>
                <a:spcPts val="0"/>
              </a:spcBef>
              <a:spcAft>
                <a:spcPts val="600"/>
              </a:spcAft>
              <a:buFont typeface="Arial" panose="020B0604020202020204" pitchFamily="34" charset="0"/>
              <a:buChar char="•"/>
            </a:pPr>
            <a:r>
              <a:rPr lang="en-US" sz="1600" dirty="0"/>
              <a:t>SWOT, NISAR, Sentinel-6 Michael </a:t>
            </a:r>
            <a:r>
              <a:rPr lang="en-US" sz="1600" dirty="0" err="1"/>
              <a:t>Freilich</a:t>
            </a:r>
            <a:r>
              <a:rPr lang="en-US" sz="1600" dirty="0"/>
              <a:t>, Sentinel-6B, Landsat 9, TEMPO, </a:t>
            </a:r>
            <a:r>
              <a:rPr lang="en-US" sz="1600" dirty="0" err="1"/>
              <a:t>GeoCarb</a:t>
            </a:r>
            <a:r>
              <a:rPr lang="en-US" sz="1600" dirty="0"/>
              <a:t>, and MAIA remain on schedule for launch in budget window from FY21-FY25</a:t>
            </a:r>
          </a:p>
          <a:p>
            <a:pPr marL="228600" indent="-228600">
              <a:spcBef>
                <a:spcPts val="0"/>
              </a:spcBef>
              <a:spcAft>
                <a:spcPts val="600"/>
              </a:spcAft>
              <a:buFont typeface="Arial" panose="020B0604020202020204" pitchFamily="34" charset="0"/>
              <a:buChar char="•"/>
            </a:pPr>
            <a:r>
              <a:rPr lang="en-US" sz="1600" dirty="0"/>
              <a:t>Maintains regular cadence of Venture Class solicitations (Suborbital, Mission, Instrument); supports the first Earth Venture Continuity mission selection</a:t>
            </a:r>
          </a:p>
          <a:p>
            <a:pPr marL="228600" indent="-228600">
              <a:spcBef>
                <a:spcPts val="0"/>
              </a:spcBef>
              <a:spcAft>
                <a:spcPts val="600"/>
              </a:spcAft>
              <a:buFont typeface="Arial" panose="020B0604020202020204" pitchFamily="34" charset="0"/>
              <a:buChar char="•"/>
            </a:pPr>
            <a:r>
              <a:rPr lang="en-US" sz="1600" dirty="0"/>
              <a:t>Sustainable Land Imaging supports the development of the next generation of Landsat observing systems as well as a focused program of land imaging technology studies</a:t>
            </a:r>
          </a:p>
          <a:p>
            <a:pPr marL="228600" indent="-228600">
              <a:spcBef>
                <a:spcPts val="0"/>
              </a:spcBef>
              <a:spcAft>
                <a:spcPts val="600"/>
              </a:spcAft>
              <a:buFont typeface="Arial" panose="020B0604020202020204" pitchFamily="34" charset="0"/>
              <a:buChar char="•"/>
            </a:pPr>
            <a:r>
              <a:rPr lang="en-US" sz="1600" dirty="0"/>
              <a:t>Robust research and applied science programs, </a:t>
            </a:r>
            <a:r>
              <a:rPr lang="en-US" sz="1600" dirty="0" err="1"/>
              <a:t>SmallSat</a:t>
            </a:r>
            <a:r>
              <a:rPr lang="en-US" sz="1600" dirty="0"/>
              <a:t>/CubeSat investments, and commercial data buy activities</a:t>
            </a:r>
          </a:p>
          <a:p>
            <a:pPr marL="228600" indent="-228600">
              <a:spcBef>
                <a:spcPts val="0"/>
              </a:spcBef>
              <a:spcAft>
                <a:spcPts val="600"/>
              </a:spcAft>
              <a:buFont typeface="Arial" panose="020B0604020202020204" pitchFamily="34" charset="0"/>
              <a:buChar char="•"/>
            </a:pPr>
            <a:r>
              <a:rPr lang="en-US" sz="1600" dirty="0"/>
              <a:t>Like FY19-20 Presidential Budget Requests, provides no funding for PACE and CLARREO-PF</a:t>
            </a:r>
          </a:p>
        </p:txBody>
      </p:sp>
    </p:spTree>
    <p:extLst>
      <p:ext uri="{BB962C8B-B14F-4D97-AF65-F5344CB8AC3E}">
        <p14:creationId xmlns:p14="http://schemas.microsoft.com/office/powerpoint/2010/main" val="17707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885" y="499026"/>
            <a:ext cx="10393680" cy="646331"/>
          </a:xfrm>
        </p:spPr>
        <p:txBody>
          <a:bodyPr/>
          <a:lstStyle/>
          <a:p>
            <a:pPr algn="ctr"/>
            <a:r>
              <a:rPr lang="en-US" dirty="0"/>
              <a:t>Decadal Survey Implementation</a:t>
            </a:r>
          </a:p>
        </p:txBody>
      </p:sp>
      <p:sp>
        <p:nvSpPr>
          <p:cNvPr id="3" name="Content Placeholder 2"/>
          <p:cNvSpPr>
            <a:spLocks noGrp="1"/>
          </p:cNvSpPr>
          <p:nvPr>
            <p:ph idx="1"/>
          </p:nvPr>
        </p:nvSpPr>
        <p:spPr>
          <a:xfrm>
            <a:off x="892885" y="1465035"/>
            <a:ext cx="10619923" cy="4349909"/>
          </a:xfrm>
        </p:spPr>
        <p:txBody>
          <a:bodyPr/>
          <a:lstStyle/>
          <a:p>
            <a:pPr>
              <a:spcBef>
                <a:spcPts val="400"/>
              </a:spcBef>
            </a:pPr>
            <a:r>
              <a:rPr lang="en-US" sz="2000" b="1" dirty="0"/>
              <a:t>Designated Observables</a:t>
            </a:r>
          </a:p>
          <a:p>
            <a:pPr marL="342900" indent="-342900">
              <a:spcBef>
                <a:spcPts val="400"/>
              </a:spcBef>
              <a:buFont typeface="Arial" panose="020B0604020202020204" pitchFamily="34" charset="0"/>
              <a:buChar char="•"/>
            </a:pPr>
            <a:r>
              <a:rPr lang="en-US" sz="2000" dirty="0"/>
              <a:t>Fully funds an SBG project initiated in FY21 through the budget window</a:t>
            </a:r>
          </a:p>
          <a:p>
            <a:pPr marL="342900" indent="-342900">
              <a:spcBef>
                <a:spcPts val="400"/>
              </a:spcBef>
              <a:buFont typeface="Arial" panose="020B0604020202020204" pitchFamily="34" charset="0"/>
              <a:buChar char="•"/>
            </a:pPr>
            <a:r>
              <a:rPr lang="en-US" sz="2000" dirty="0"/>
              <a:t>Initiates two more DO missions in the budget window</a:t>
            </a:r>
          </a:p>
          <a:p>
            <a:pPr>
              <a:spcBef>
                <a:spcPts val="400"/>
              </a:spcBef>
            </a:pPr>
            <a:endParaRPr lang="en-US" sz="2000" dirty="0"/>
          </a:p>
          <a:p>
            <a:pPr>
              <a:spcBef>
                <a:spcPts val="400"/>
              </a:spcBef>
            </a:pPr>
            <a:r>
              <a:rPr lang="en-US" sz="2000" b="1" dirty="0"/>
              <a:t>Earth Science Explorers</a:t>
            </a:r>
          </a:p>
          <a:p>
            <a:pPr marL="342900" indent="-342900">
              <a:spcBef>
                <a:spcPts val="400"/>
              </a:spcBef>
              <a:buFont typeface="Arial" panose="020B0604020202020204" pitchFamily="34" charset="0"/>
              <a:buChar char="•"/>
            </a:pPr>
            <a:r>
              <a:rPr lang="en-US" sz="2000" dirty="0"/>
              <a:t>Implementation deferred pending additional budget</a:t>
            </a:r>
          </a:p>
          <a:p>
            <a:pPr>
              <a:spcBef>
                <a:spcPts val="400"/>
              </a:spcBef>
            </a:pPr>
            <a:endParaRPr lang="en-US" sz="2000" dirty="0"/>
          </a:p>
          <a:p>
            <a:pPr>
              <a:spcBef>
                <a:spcPts val="400"/>
              </a:spcBef>
            </a:pPr>
            <a:r>
              <a:rPr lang="en-US" sz="2000" b="1" dirty="0"/>
              <a:t>R&amp;A and Applications</a:t>
            </a:r>
          </a:p>
          <a:p>
            <a:pPr marL="342900" indent="-342900">
              <a:spcBef>
                <a:spcPts val="400"/>
              </a:spcBef>
              <a:buFont typeface="Arial" panose="020B0604020202020204" pitchFamily="34" charset="0"/>
              <a:buChar char="•"/>
            </a:pPr>
            <a:r>
              <a:rPr lang="en-US" sz="2000" dirty="0"/>
              <a:t>No dedicated additional funding in FY21</a:t>
            </a:r>
          </a:p>
          <a:p>
            <a:pPr>
              <a:spcBef>
                <a:spcPts val="400"/>
              </a:spcBef>
            </a:pPr>
            <a:endParaRPr lang="en-US" sz="2000" dirty="0"/>
          </a:p>
          <a:p>
            <a:pPr>
              <a:spcBef>
                <a:spcPts val="400"/>
              </a:spcBef>
            </a:pPr>
            <a:r>
              <a:rPr lang="en-US" sz="2000" b="1" dirty="0"/>
              <a:t>Technology</a:t>
            </a:r>
          </a:p>
          <a:p>
            <a:pPr marL="342900" indent="-342900">
              <a:spcBef>
                <a:spcPts val="400"/>
              </a:spcBef>
              <a:buFont typeface="Arial" panose="020B0604020202020204" pitchFamily="34" charset="0"/>
              <a:buChar char="•"/>
            </a:pPr>
            <a:r>
              <a:rPr lang="en-US" sz="2000" dirty="0"/>
              <a:t>Decadal Incubation initiated and funded through the budget window</a:t>
            </a:r>
          </a:p>
        </p:txBody>
      </p:sp>
    </p:spTree>
    <p:extLst>
      <p:ext uri="{BB962C8B-B14F-4D97-AF65-F5344CB8AC3E}">
        <p14:creationId xmlns:p14="http://schemas.microsoft.com/office/powerpoint/2010/main" val="13734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E8C51FE-49D9-314D-9957-ABBF7DDE8782}" type="slidenum">
              <a:rPr lang="en-US" smtClean="0"/>
              <a:t>9</a:t>
            </a:fld>
            <a:endParaRPr lang="en-US"/>
          </a:p>
        </p:txBody>
      </p:sp>
      <p:pic>
        <p:nvPicPr>
          <p:cNvPr id="3" name="Picture 2">
            <a:extLst>
              <a:ext uri="{FF2B5EF4-FFF2-40B4-BE49-F238E27FC236}">
                <a16:creationId xmlns:a16="http://schemas.microsoft.com/office/drawing/2014/main" id="{679D304C-C88C-C54C-A9FF-EEC965DD7C26}"/>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67CC4BA-37D9-A84A-822A-74361AD0B4CE}"/>
              </a:ext>
            </a:extLst>
          </p:cNvPr>
          <p:cNvSpPr txBox="1"/>
          <p:nvPr/>
        </p:nvSpPr>
        <p:spPr>
          <a:xfrm>
            <a:off x="7616455" y="4189201"/>
            <a:ext cx="2494660"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CALIPSO </a:t>
            </a:r>
            <a:r>
              <a:rPr lang="en-US" sz="1400" dirty="0">
                <a:solidFill>
                  <a:srgbClr val="A4D8DB"/>
                </a:solidFill>
                <a:latin typeface="Arial Narrow" panose="020B0604020202020204" pitchFamily="34" charset="0"/>
                <a:cs typeface="Arial Narrow" panose="020B0604020202020204" pitchFamily="34" charset="0"/>
              </a:rPr>
              <a:t>(CNES) &gt;2022</a:t>
            </a:r>
          </a:p>
        </p:txBody>
      </p:sp>
      <p:sp>
        <p:nvSpPr>
          <p:cNvPr id="5" name="TextBox 4">
            <a:extLst>
              <a:ext uri="{FF2B5EF4-FFF2-40B4-BE49-F238E27FC236}">
                <a16:creationId xmlns:a16="http://schemas.microsoft.com/office/drawing/2014/main" id="{28C3B4E2-A746-4349-8560-FD74AF61C589}"/>
              </a:ext>
            </a:extLst>
          </p:cNvPr>
          <p:cNvSpPr txBox="1"/>
          <p:nvPr/>
        </p:nvSpPr>
        <p:spPr>
          <a:xfrm>
            <a:off x="6850065" y="2579878"/>
            <a:ext cx="1575562"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CYGNSS</a:t>
            </a:r>
            <a:r>
              <a:rPr lang="en-US" sz="1400" dirty="0">
                <a:solidFill>
                  <a:srgbClr val="A4D8DB"/>
                </a:solidFill>
                <a:latin typeface="Arial Narrow" panose="020B0604020202020204" pitchFamily="34" charset="0"/>
                <a:cs typeface="Arial Narrow" panose="020B0604020202020204" pitchFamily="34" charset="0"/>
              </a:rPr>
              <a:t> (8) 2020</a:t>
            </a:r>
            <a:endParaRPr lang="en-US" sz="1400" b="1" dirty="0">
              <a:solidFill>
                <a:srgbClr val="A4D8DB"/>
              </a:solidFill>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AF1EBF25-D6C0-7843-9B5C-E71248EA8CBD}"/>
              </a:ext>
            </a:extLst>
          </p:cNvPr>
          <p:cNvSpPr txBox="1"/>
          <p:nvPr/>
        </p:nvSpPr>
        <p:spPr>
          <a:xfrm>
            <a:off x="6092937" y="1888478"/>
            <a:ext cx="1777291"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PACE </a:t>
            </a:r>
            <a:r>
              <a:rPr lang="en-US" sz="1400" dirty="0">
                <a:solidFill>
                  <a:srgbClr val="B19FFF"/>
                </a:solidFill>
                <a:latin typeface="Arial Narrow" panose="020B0604020202020204" pitchFamily="34" charset="0"/>
                <a:cs typeface="Arial Narrow" panose="020B0604020202020204" pitchFamily="34" charset="0"/>
              </a:rPr>
              <a:t>2024 (NSO)</a:t>
            </a:r>
          </a:p>
        </p:txBody>
      </p:sp>
      <p:sp>
        <p:nvSpPr>
          <p:cNvPr id="7" name="TextBox 6">
            <a:extLst>
              <a:ext uri="{FF2B5EF4-FFF2-40B4-BE49-F238E27FC236}">
                <a16:creationId xmlns:a16="http://schemas.microsoft.com/office/drawing/2014/main" id="{C6E834D5-101B-E349-B412-A3A188EE7777}"/>
              </a:ext>
            </a:extLst>
          </p:cNvPr>
          <p:cNvSpPr txBox="1"/>
          <p:nvPr/>
        </p:nvSpPr>
        <p:spPr>
          <a:xfrm>
            <a:off x="5753873" y="1654811"/>
            <a:ext cx="1100273"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TEMPO </a:t>
            </a:r>
            <a:r>
              <a:rPr lang="en-US" sz="1400" dirty="0">
                <a:solidFill>
                  <a:srgbClr val="B19FFF"/>
                </a:solidFill>
                <a:latin typeface="Arial Narrow" panose="020B0604020202020204" pitchFamily="34" charset="0"/>
                <a:cs typeface="Arial Narrow" panose="020B0604020202020204" pitchFamily="34" charset="0"/>
              </a:rPr>
              <a:t>2022</a:t>
            </a:r>
          </a:p>
        </p:txBody>
      </p:sp>
      <p:sp>
        <p:nvSpPr>
          <p:cNvPr id="8" name="TextBox 7">
            <a:extLst>
              <a:ext uri="{FF2B5EF4-FFF2-40B4-BE49-F238E27FC236}">
                <a16:creationId xmlns:a16="http://schemas.microsoft.com/office/drawing/2014/main" id="{8F8C78F7-A6BE-A549-B59C-13EFA9E60382}"/>
              </a:ext>
            </a:extLst>
          </p:cNvPr>
          <p:cNvSpPr txBox="1"/>
          <p:nvPr/>
        </p:nvSpPr>
        <p:spPr>
          <a:xfrm>
            <a:off x="5442046" y="1446442"/>
            <a:ext cx="1060620"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MAIA </a:t>
            </a:r>
            <a:r>
              <a:rPr lang="en-US" sz="1400" dirty="0">
                <a:solidFill>
                  <a:srgbClr val="B19FFF"/>
                </a:solidFill>
                <a:latin typeface="Arial Narrow" panose="020B0604020202020204" pitchFamily="34" charset="0"/>
                <a:cs typeface="Arial Narrow" panose="020B0604020202020204" pitchFamily="34" charset="0"/>
              </a:rPr>
              <a:t>2022</a:t>
            </a:r>
          </a:p>
        </p:txBody>
      </p:sp>
      <p:sp>
        <p:nvSpPr>
          <p:cNvPr id="9" name="TextBox 8">
            <a:extLst>
              <a:ext uri="{FF2B5EF4-FFF2-40B4-BE49-F238E27FC236}">
                <a16:creationId xmlns:a16="http://schemas.microsoft.com/office/drawing/2014/main" id="{ABAE0DB0-D9C1-5A4A-9319-8937BE1AC8DF}"/>
              </a:ext>
            </a:extLst>
          </p:cNvPr>
          <p:cNvSpPr txBox="1"/>
          <p:nvPr/>
        </p:nvSpPr>
        <p:spPr>
          <a:xfrm>
            <a:off x="1021481" y="1043108"/>
            <a:ext cx="1569894"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TROPICS </a:t>
            </a:r>
            <a:r>
              <a:rPr lang="en-US" sz="1400" dirty="0">
                <a:solidFill>
                  <a:srgbClr val="B19FFF"/>
                </a:solidFill>
                <a:latin typeface="Arial Narrow" panose="020B0604020202020204" pitchFamily="34" charset="0"/>
                <a:cs typeface="Arial Narrow" panose="020B0604020202020204" pitchFamily="34" charset="0"/>
              </a:rPr>
              <a:t>(6) 2020</a:t>
            </a:r>
          </a:p>
        </p:txBody>
      </p:sp>
      <p:sp>
        <p:nvSpPr>
          <p:cNvPr id="10" name="TextBox 9">
            <a:extLst>
              <a:ext uri="{FF2B5EF4-FFF2-40B4-BE49-F238E27FC236}">
                <a16:creationId xmlns:a16="http://schemas.microsoft.com/office/drawing/2014/main" id="{2860C073-19C8-5C45-96DA-E39B0E63D4DD}"/>
              </a:ext>
            </a:extLst>
          </p:cNvPr>
          <p:cNvSpPr txBox="1"/>
          <p:nvPr/>
        </p:nvSpPr>
        <p:spPr>
          <a:xfrm>
            <a:off x="719703" y="1261980"/>
            <a:ext cx="1604097"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NISAR </a:t>
            </a:r>
            <a:r>
              <a:rPr lang="en-US" sz="1400" dirty="0">
                <a:solidFill>
                  <a:srgbClr val="B19FFF"/>
                </a:solidFill>
                <a:latin typeface="Arial Narrow" panose="020B0604020202020204" pitchFamily="34" charset="0"/>
                <a:cs typeface="Arial Narrow" panose="020B0604020202020204" pitchFamily="34" charset="0"/>
              </a:rPr>
              <a:t>(ISRO) 2020</a:t>
            </a:r>
          </a:p>
        </p:txBody>
      </p:sp>
      <p:sp>
        <p:nvSpPr>
          <p:cNvPr id="11" name="TextBox 10">
            <a:extLst>
              <a:ext uri="{FF2B5EF4-FFF2-40B4-BE49-F238E27FC236}">
                <a16:creationId xmlns:a16="http://schemas.microsoft.com/office/drawing/2014/main" id="{275384FF-476A-9B46-AA2C-5BCC78829AB4}"/>
              </a:ext>
            </a:extLst>
          </p:cNvPr>
          <p:cNvSpPr txBox="1"/>
          <p:nvPr/>
        </p:nvSpPr>
        <p:spPr>
          <a:xfrm>
            <a:off x="2344366" y="1001633"/>
            <a:ext cx="1910442"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LANDSAT-9 </a:t>
            </a:r>
            <a:r>
              <a:rPr lang="en-US" sz="1400" dirty="0">
                <a:solidFill>
                  <a:srgbClr val="B19FFF"/>
                </a:solidFill>
                <a:latin typeface="Arial Narrow" panose="020B0604020202020204" pitchFamily="34" charset="0"/>
                <a:cs typeface="Arial Narrow" panose="020B0604020202020204" pitchFamily="34" charset="0"/>
              </a:rPr>
              <a:t>(USGS) 2021</a:t>
            </a:r>
          </a:p>
        </p:txBody>
      </p:sp>
      <p:sp>
        <p:nvSpPr>
          <p:cNvPr id="12" name="TextBox 11">
            <a:extLst>
              <a:ext uri="{FF2B5EF4-FFF2-40B4-BE49-F238E27FC236}">
                <a16:creationId xmlns:a16="http://schemas.microsoft.com/office/drawing/2014/main" id="{A5C0A5BF-B574-F248-BD87-CA450FE5EE0D}"/>
              </a:ext>
            </a:extLst>
          </p:cNvPr>
          <p:cNvSpPr txBox="1"/>
          <p:nvPr/>
        </p:nvSpPr>
        <p:spPr>
          <a:xfrm>
            <a:off x="4257493" y="1028760"/>
            <a:ext cx="4070984"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SENTINEL-6 Michael </a:t>
            </a:r>
            <a:r>
              <a:rPr lang="en-US" sz="1400" dirty="0">
                <a:solidFill>
                  <a:srgbClr val="B19FFF"/>
                </a:solidFill>
                <a:latin typeface="Arial Narrow" panose="020B0604020202020204" pitchFamily="34" charset="0"/>
                <a:cs typeface="Arial Narrow" panose="020B0604020202020204" pitchFamily="34" charset="0"/>
              </a:rPr>
              <a:t>Freilich/B (ESA) 2020, 2025</a:t>
            </a:r>
          </a:p>
        </p:txBody>
      </p:sp>
      <p:sp>
        <p:nvSpPr>
          <p:cNvPr id="13" name="TextBox 12">
            <a:extLst>
              <a:ext uri="{FF2B5EF4-FFF2-40B4-BE49-F238E27FC236}">
                <a16:creationId xmlns:a16="http://schemas.microsoft.com/office/drawing/2014/main" id="{7AC9B476-BBA9-3240-80D1-9F0BB7C0869B}"/>
              </a:ext>
            </a:extLst>
          </p:cNvPr>
          <p:cNvSpPr txBox="1"/>
          <p:nvPr/>
        </p:nvSpPr>
        <p:spPr>
          <a:xfrm>
            <a:off x="3265961" y="747303"/>
            <a:ext cx="1596353" cy="307777"/>
          </a:xfrm>
          <a:prstGeom prst="rect">
            <a:avLst/>
          </a:prstGeom>
          <a:noFill/>
        </p:spPr>
        <p:txBody>
          <a:bodyPr wrap="square" rtlCol="0">
            <a:spAutoFit/>
          </a:bodyPr>
          <a:lstStyle/>
          <a:p>
            <a:r>
              <a:rPr lang="en-US" sz="1400" dirty="0">
                <a:solidFill>
                  <a:srgbClr val="B19FFF"/>
                </a:solidFill>
                <a:latin typeface="Arial Narrow" panose="020B0604020202020204" pitchFamily="34" charset="0"/>
                <a:cs typeface="Arial Narrow" panose="020B0604020202020204" pitchFamily="34" charset="0"/>
              </a:rPr>
              <a:t>SWOT (CNES) 2021</a:t>
            </a:r>
          </a:p>
        </p:txBody>
      </p:sp>
      <p:sp>
        <p:nvSpPr>
          <p:cNvPr id="14" name="TextBox 13">
            <a:extLst>
              <a:ext uri="{FF2B5EF4-FFF2-40B4-BE49-F238E27FC236}">
                <a16:creationId xmlns:a16="http://schemas.microsoft.com/office/drawing/2014/main" id="{D4F8AE14-2AFB-8542-818E-C5659F0297DF}"/>
              </a:ext>
            </a:extLst>
          </p:cNvPr>
          <p:cNvSpPr txBox="1"/>
          <p:nvPr/>
        </p:nvSpPr>
        <p:spPr>
          <a:xfrm>
            <a:off x="5044151" y="1250005"/>
            <a:ext cx="1368381"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GEOCARB </a:t>
            </a:r>
            <a:r>
              <a:rPr lang="en-US" sz="1400" dirty="0">
                <a:solidFill>
                  <a:srgbClr val="B19FFF"/>
                </a:solidFill>
                <a:latin typeface="Arial Narrow" panose="020B0604020202020204" pitchFamily="34" charset="0"/>
                <a:cs typeface="Arial Narrow" panose="020B0604020202020204" pitchFamily="34" charset="0"/>
              </a:rPr>
              <a:t>2022</a:t>
            </a:r>
          </a:p>
        </p:txBody>
      </p:sp>
      <p:sp>
        <p:nvSpPr>
          <p:cNvPr id="15" name="TextBox 14">
            <a:extLst>
              <a:ext uri="{FF2B5EF4-FFF2-40B4-BE49-F238E27FC236}">
                <a16:creationId xmlns:a16="http://schemas.microsoft.com/office/drawing/2014/main" id="{BFA8F79A-6C8F-AC4C-ABEA-20D395D9B51D}"/>
              </a:ext>
            </a:extLst>
          </p:cNvPr>
          <p:cNvSpPr txBox="1"/>
          <p:nvPr/>
        </p:nvSpPr>
        <p:spPr>
          <a:xfrm>
            <a:off x="6323311" y="2111872"/>
            <a:ext cx="1314535" cy="307777"/>
          </a:xfrm>
          <a:prstGeom prst="rect">
            <a:avLst/>
          </a:prstGeom>
          <a:noFill/>
        </p:spPr>
        <p:txBody>
          <a:bodyPr wrap="square" rtlCol="0">
            <a:spAutoFit/>
          </a:bodyPr>
          <a:lstStyle/>
          <a:p>
            <a:r>
              <a:rPr lang="en-US" sz="1400" b="1" dirty="0">
                <a:solidFill>
                  <a:srgbClr val="B1E677"/>
                </a:solidFill>
                <a:latin typeface="Arial Narrow" panose="020B0604020202020204" pitchFamily="34" charset="0"/>
                <a:cs typeface="Arial Narrow" panose="020B0604020202020204" pitchFamily="34" charset="0"/>
              </a:rPr>
              <a:t>ICESAT-2</a:t>
            </a:r>
            <a:r>
              <a:rPr lang="en-US" sz="1400" dirty="0">
                <a:solidFill>
                  <a:srgbClr val="B1E677"/>
                </a:solidFill>
                <a:latin typeface="Arial Narrow" panose="020B0604020202020204" pitchFamily="34" charset="0"/>
                <a:cs typeface="Arial Narrow" panose="020B0604020202020204" pitchFamily="34" charset="0"/>
              </a:rPr>
              <a:t> 2021</a:t>
            </a:r>
            <a:endParaRPr lang="en-US" sz="1400" b="1" dirty="0">
              <a:solidFill>
                <a:srgbClr val="B1E677"/>
              </a:solidFill>
              <a:latin typeface="Arial Narrow" panose="020B0604020202020204" pitchFamily="34" charset="0"/>
              <a:cs typeface="Arial Narrow" panose="020B0604020202020204" pitchFamily="34" charset="0"/>
            </a:endParaRPr>
          </a:p>
        </p:txBody>
      </p:sp>
      <p:sp>
        <p:nvSpPr>
          <p:cNvPr id="16" name="TextBox 15">
            <a:extLst>
              <a:ext uri="{FF2B5EF4-FFF2-40B4-BE49-F238E27FC236}">
                <a16:creationId xmlns:a16="http://schemas.microsoft.com/office/drawing/2014/main" id="{A3B44843-4750-9749-8CF7-9BC93478CC71}"/>
              </a:ext>
            </a:extLst>
          </p:cNvPr>
          <p:cNvSpPr txBox="1"/>
          <p:nvPr/>
        </p:nvSpPr>
        <p:spPr>
          <a:xfrm>
            <a:off x="7720183" y="5322787"/>
            <a:ext cx="1244967"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OCO-2</a:t>
            </a:r>
            <a:r>
              <a:rPr lang="en-US" sz="1400" dirty="0">
                <a:solidFill>
                  <a:srgbClr val="A4D8DB"/>
                </a:solidFill>
                <a:latin typeface="Arial Narrow" panose="020B0604020202020204" pitchFamily="34" charset="0"/>
                <a:cs typeface="Arial Narrow" panose="020B0604020202020204" pitchFamily="34" charset="0"/>
              </a:rPr>
              <a:t> &gt;2022</a:t>
            </a:r>
            <a:endParaRPr lang="en-US" sz="1400" b="1" dirty="0">
              <a:solidFill>
                <a:srgbClr val="A4D8DB"/>
              </a:solidFill>
              <a:latin typeface="Arial Narrow" panose="020B0604020202020204" pitchFamily="34" charset="0"/>
              <a:cs typeface="Arial Narrow" panose="020B0604020202020204" pitchFamily="34" charset="0"/>
            </a:endParaRPr>
          </a:p>
        </p:txBody>
      </p:sp>
      <p:sp>
        <p:nvSpPr>
          <p:cNvPr id="17" name="TextBox 16">
            <a:extLst>
              <a:ext uri="{FF2B5EF4-FFF2-40B4-BE49-F238E27FC236}">
                <a16:creationId xmlns:a16="http://schemas.microsoft.com/office/drawing/2014/main" id="{C2447090-3AED-8145-BC42-0E040FF1E18A}"/>
              </a:ext>
            </a:extLst>
          </p:cNvPr>
          <p:cNvSpPr txBox="1"/>
          <p:nvPr/>
        </p:nvSpPr>
        <p:spPr>
          <a:xfrm>
            <a:off x="7193735" y="3101256"/>
            <a:ext cx="1960663"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CLOUDSAT </a:t>
            </a:r>
            <a:r>
              <a:rPr lang="en-US" sz="1400" dirty="0">
                <a:solidFill>
                  <a:srgbClr val="A4D8DB"/>
                </a:solidFill>
                <a:latin typeface="Arial Narrow" panose="020B0604020202020204" pitchFamily="34" charset="0"/>
                <a:cs typeface="Arial Narrow" panose="020B0604020202020204" pitchFamily="34" charset="0"/>
              </a:rPr>
              <a:t>(CSA) 2021</a:t>
            </a:r>
            <a:endParaRPr lang="en-US" sz="1400" b="1" dirty="0">
              <a:solidFill>
                <a:srgbClr val="A4D8DB"/>
              </a:solidFill>
              <a:latin typeface="Arial Narrow" panose="020B0604020202020204" pitchFamily="34" charset="0"/>
              <a:cs typeface="Arial Narrow" panose="020B0604020202020204" pitchFamily="34" charset="0"/>
            </a:endParaRPr>
          </a:p>
        </p:txBody>
      </p:sp>
      <p:sp>
        <p:nvSpPr>
          <p:cNvPr id="18" name="TextBox 17">
            <a:extLst>
              <a:ext uri="{FF2B5EF4-FFF2-40B4-BE49-F238E27FC236}">
                <a16:creationId xmlns:a16="http://schemas.microsoft.com/office/drawing/2014/main" id="{E8040B36-59E1-3848-9A8E-427382571E39}"/>
              </a:ext>
            </a:extLst>
          </p:cNvPr>
          <p:cNvSpPr txBox="1"/>
          <p:nvPr/>
        </p:nvSpPr>
        <p:spPr>
          <a:xfrm>
            <a:off x="7456032" y="3657397"/>
            <a:ext cx="2016583"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AQUA </a:t>
            </a:r>
            <a:r>
              <a:rPr lang="en-US" sz="1400" dirty="0">
                <a:solidFill>
                  <a:srgbClr val="A4D8DB"/>
                </a:solidFill>
                <a:latin typeface="Arial Narrow" panose="020B0604020202020204" pitchFamily="34" charset="0"/>
                <a:cs typeface="Arial Narrow" panose="020B0604020202020204" pitchFamily="34" charset="0"/>
              </a:rPr>
              <a:t>(JAXA, AEB) &gt;2022</a:t>
            </a:r>
            <a:endParaRPr lang="en-US" sz="1400" b="1" dirty="0">
              <a:solidFill>
                <a:srgbClr val="A4D8DB"/>
              </a:solidFill>
              <a:latin typeface="Arial Narrow" panose="020B0604020202020204" pitchFamily="34" charset="0"/>
              <a:cs typeface="Arial Narrow" panose="020B0604020202020204" pitchFamily="34" charset="0"/>
            </a:endParaRPr>
          </a:p>
        </p:txBody>
      </p:sp>
      <p:sp>
        <p:nvSpPr>
          <p:cNvPr id="19" name="TextBox 18">
            <a:extLst>
              <a:ext uri="{FF2B5EF4-FFF2-40B4-BE49-F238E27FC236}">
                <a16:creationId xmlns:a16="http://schemas.microsoft.com/office/drawing/2014/main" id="{77DB5366-D5EE-EC42-B52E-3F60B3112A9E}"/>
              </a:ext>
            </a:extLst>
          </p:cNvPr>
          <p:cNvSpPr txBox="1"/>
          <p:nvPr/>
        </p:nvSpPr>
        <p:spPr>
          <a:xfrm>
            <a:off x="7729810" y="4754482"/>
            <a:ext cx="2246989"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LANDSAT 7 </a:t>
            </a:r>
            <a:r>
              <a:rPr lang="en-US" sz="1400" dirty="0">
                <a:solidFill>
                  <a:srgbClr val="A4D8DB"/>
                </a:solidFill>
                <a:latin typeface="Arial Narrow" panose="020B0604020202020204" pitchFamily="34" charset="0"/>
                <a:cs typeface="Arial Narrow" panose="020B0604020202020204" pitchFamily="34" charset="0"/>
              </a:rPr>
              <a:t>(USGS)</a:t>
            </a:r>
            <a:r>
              <a:rPr lang="en-US" sz="1400" b="1" dirty="0">
                <a:solidFill>
                  <a:srgbClr val="A4D8DB"/>
                </a:solidFill>
                <a:latin typeface="Arial Narrow" panose="020B0604020202020204" pitchFamily="34" charset="0"/>
                <a:cs typeface="Arial Narrow" panose="020B0604020202020204" pitchFamily="34" charset="0"/>
              </a:rPr>
              <a:t> </a:t>
            </a:r>
            <a:r>
              <a:rPr lang="en-US" sz="1400" dirty="0">
                <a:solidFill>
                  <a:srgbClr val="A4D8DB"/>
                </a:solidFill>
                <a:latin typeface="Arial Narrow" panose="020B0604020202020204" pitchFamily="34" charset="0"/>
                <a:cs typeface="Arial Narrow" panose="020B0604020202020204" pitchFamily="34" charset="0"/>
              </a:rPr>
              <a:t>~2022</a:t>
            </a:r>
          </a:p>
        </p:txBody>
      </p:sp>
      <p:sp>
        <p:nvSpPr>
          <p:cNvPr id="20" name="TextBox 19">
            <a:extLst>
              <a:ext uri="{FF2B5EF4-FFF2-40B4-BE49-F238E27FC236}">
                <a16:creationId xmlns:a16="http://schemas.microsoft.com/office/drawing/2014/main" id="{778B350F-0379-B643-9971-393E0B7EDA37}"/>
              </a:ext>
            </a:extLst>
          </p:cNvPr>
          <p:cNvSpPr txBox="1"/>
          <p:nvPr/>
        </p:nvSpPr>
        <p:spPr>
          <a:xfrm>
            <a:off x="7637846" y="5844435"/>
            <a:ext cx="2774660"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SUOMI NPP </a:t>
            </a:r>
            <a:r>
              <a:rPr lang="en-US" sz="1400" dirty="0">
                <a:solidFill>
                  <a:srgbClr val="A4D8DB"/>
                </a:solidFill>
                <a:latin typeface="Arial Narrow" panose="020B0604020202020204" pitchFamily="34" charset="0"/>
                <a:cs typeface="Arial Narrow" panose="020B0604020202020204" pitchFamily="34" charset="0"/>
              </a:rPr>
              <a:t>(NOAA) (JAXA) &gt;2022</a:t>
            </a:r>
          </a:p>
        </p:txBody>
      </p:sp>
      <p:sp>
        <p:nvSpPr>
          <p:cNvPr id="21" name="TextBox 20">
            <a:extLst>
              <a:ext uri="{FF2B5EF4-FFF2-40B4-BE49-F238E27FC236}">
                <a16:creationId xmlns:a16="http://schemas.microsoft.com/office/drawing/2014/main" id="{16B4B0C9-6376-2E4B-B936-3460881DA959}"/>
              </a:ext>
            </a:extLst>
          </p:cNvPr>
          <p:cNvSpPr txBox="1"/>
          <p:nvPr/>
        </p:nvSpPr>
        <p:spPr>
          <a:xfrm>
            <a:off x="6618712" y="2347559"/>
            <a:ext cx="2092759" cy="307777"/>
          </a:xfrm>
          <a:prstGeom prst="rect">
            <a:avLst/>
          </a:prstGeom>
          <a:noFill/>
        </p:spPr>
        <p:txBody>
          <a:bodyPr wrap="square" rtlCol="0">
            <a:spAutoFit/>
          </a:bodyPr>
          <a:lstStyle/>
          <a:p>
            <a:r>
              <a:rPr lang="en-US" sz="1400" b="1" dirty="0">
                <a:solidFill>
                  <a:srgbClr val="B1E677"/>
                </a:solidFill>
                <a:latin typeface="Arial Narrow" panose="020B0604020202020204" pitchFamily="34" charset="0"/>
                <a:cs typeface="Arial Narrow" panose="020B0604020202020204" pitchFamily="34" charset="0"/>
              </a:rPr>
              <a:t>GRACE-FO </a:t>
            </a:r>
            <a:r>
              <a:rPr lang="en-US" sz="1400" dirty="0">
                <a:solidFill>
                  <a:srgbClr val="B1E677"/>
                </a:solidFill>
                <a:latin typeface="Arial Narrow" panose="020B0604020202020204" pitchFamily="34" charset="0"/>
                <a:cs typeface="Arial Narrow" panose="020B0604020202020204" pitchFamily="34" charset="0"/>
              </a:rPr>
              <a:t>(2)</a:t>
            </a:r>
            <a:r>
              <a:rPr lang="en-US" sz="1400" b="1" dirty="0">
                <a:solidFill>
                  <a:srgbClr val="B1E677"/>
                </a:solidFill>
                <a:latin typeface="Arial Narrow" panose="020B0604020202020204" pitchFamily="34" charset="0"/>
                <a:cs typeface="Arial Narrow" panose="020B0604020202020204" pitchFamily="34" charset="0"/>
              </a:rPr>
              <a:t> </a:t>
            </a:r>
            <a:r>
              <a:rPr lang="en-US" sz="1400" dirty="0">
                <a:solidFill>
                  <a:srgbClr val="B1E677"/>
                </a:solidFill>
                <a:latin typeface="Arial Narrow" panose="020B0604020202020204" pitchFamily="34" charset="0"/>
                <a:cs typeface="Arial Narrow" panose="020B0604020202020204" pitchFamily="34" charset="0"/>
              </a:rPr>
              <a:t>(GFZ) 2023</a:t>
            </a:r>
            <a:endParaRPr lang="en-US" sz="1400" b="1" dirty="0">
              <a:solidFill>
                <a:srgbClr val="B1E677"/>
              </a:solidFill>
              <a:latin typeface="Arial Narrow" panose="020B0604020202020204" pitchFamily="34" charset="0"/>
              <a:cs typeface="Arial Narrow" panose="020B0604020202020204" pitchFamily="34" charset="0"/>
            </a:endParaRPr>
          </a:p>
        </p:txBody>
      </p:sp>
      <p:sp>
        <p:nvSpPr>
          <p:cNvPr id="22" name="TextBox 21">
            <a:extLst>
              <a:ext uri="{FF2B5EF4-FFF2-40B4-BE49-F238E27FC236}">
                <a16:creationId xmlns:a16="http://schemas.microsoft.com/office/drawing/2014/main" id="{23B6CEE8-8C4C-8F4B-A9AE-6BC706EAC53D}"/>
              </a:ext>
            </a:extLst>
          </p:cNvPr>
          <p:cNvSpPr txBox="1"/>
          <p:nvPr/>
        </p:nvSpPr>
        <p:spPr>
          <a:xfrm>
            <a:off x="7703048" y="5584626"/>
            <a:ext cx="1130979"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SMAP </a:t>
            </a:r>
            <a:r>
              <a:rPr lang="en-US" sz="1400" dirty="0">
                <a:solidFill>
                  <a:srgbClr val="A4D8DB"/>
                </a:solidFill>
                <a:latin typeface="Arial Narrow" panose="020B0604020202020204" pitchFamily="34" charset="0"/>
                <a:cs typeface="Arial Narrow" panose="020B0604020202020204" pitchFamily="34" charset="0"/>
              </a:rPr>
              <a:t>&gt;2022</a:t>
            </a:r>
          </a:p>
        </p:txBody>
      </p:sp>
      <p:sp>
        <p:nvSpPr>
          <p:cNvPr id="23" name="TextBox 22">
            <a:extLst>
              <a:ext uri="{FF2B5EF4-FFF2-40B4-BE49-F238E27FC236}">
                <a16:creationId xmlns:a16="http://schemas.microsoft.com/office/drawing/2014/main" id="{4B637593-DA39-894E-A323-E8E60D1F4337}"/>
              </a:ext>
            </a:extLst>
          </p:cNvPr>
          <p:cNvSpPr txBox="1"/>
          <p:nvPr/>
        </p:nvSpPr>
        <p:spPr>
          <a:xfrm>
            <a:off x="7670288" y="4475215"/>
            <a:ext cx="2256252"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GPM </a:t>
            </a:r>
            <a:r>
              <a:rPr lang="en-US" sz="1400" dirty="0">
                <a:solidFill>
                  <a:srgbClr val="A4D8DB"/>
                </a:solidFill>
                <a:latin typeface="Arial Narrow" panose="020B0604020202020204" pitchFamily="34" charset="0"/>
                <a:cs typeface="Arial Narrow" panose="020B0604020202020204" pitchFamily="34" charset="0"/>
              </a:rPr>
              <a:t>(JAXA) &gt;2022</a:t>
            </a:r>
          </a:p>
        </p:txBody>
      </p:sp>
      <p:sp>
        <p:nvSpPr>
          <p:cNvPr id="24" name="TextBox 23">
            <a:extLst>
              <a:ext uri="{FF2B5EF4-FFF2-40B4-BE49-F238E27FC236}">
                <a16:creationId xmlns:a16="http://schemas.microsoft.com/office/drawing/2014/main" id="{E6BF3567-0B7F-AF45-A6B4-3F23447418B5}"/>
              </a:ext>
            </a:extLst>
          </p:cNvPr>
          <p:cNvSpPr txBox="1"/>
          <p:nvPr/>
        </p:nvSpPr>
        <p:spPr>
          <a:xfrm>
            <a:off x="7312600" y="3391719"/>
            <a:ext cx="2315559"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TERRA </a:t>
            </a:r>
            <a:r>
              <a:rPr lang="en-US" sz="1400" dirty="0">
                <a:solidFill>
                  <a:srgbClr val="A4D8DB"/>
                </a:solidFill>
                <a:latin typeface="Arial Narrow" panose="020B0604020202020204" pitchFamily="34" charset="0"/>
                <a:cs typeface="Arial Narrow" panose="020B0604020202020204" pitchFamily="34" charset="0"/>
              </a:rPr>
              <a:t>(JAXA, CSA) &gt;2021</a:t>
            </a:r>
          </a:p>
        </p:txBody>
      </p:sp>
      <p:sp>
        <p:nvSpPr>
          <p:cNvPr id="25" name="TextBox 24">
            <a:extLst>
              <a:ext uri="{FF2B5EF4-FFF2-40B4-BE49-F238E27FC236}">
                <a16:creationId xmlns:a16="http://schemas.microsoft.com/office/drawing/2014/main" id="{5F2A0212-0C5D-4D47-B20C-06B9FBA40B00}"/>
              </a:ext>
            </a:extLst>
          </p:cNvPr>
          <p:cNvSpPr txBox="1"/>
          <p:nvPr/>
        </p:nvSpPr>
        <p:spPr>
          <a:xfrm>
            <a:off x="7562646" y="3919074"/>
            <a:ext cx="2441855"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AURA </a:t>
            </a:r>
            <a:r>
              <a:rPr lang="en-US" sz="1400" dirty="0">
                <a:solidFill>
                  <a:srgbClr val="A4D8DB"/>
                </a:solidFill>
                <a:latin typeface="Arial Narrow" panose="020B0604020202020204" pitchFamily="34" charset="0"/>
                <a:cs typeface="Arial Narrow" panose="020B0604020202020204" pitchFamily="34" charset="0"/>
              </a:rPr>
              <a:t>(NSO, FMI, UKSA) &gt;2022</a:t>
            </a:r>
          </a:p>
        </p:txBody>
      </p:sp>
      <p:sp>
        <p:nvSpPr>
          <p:cNvPr id="26" name="TextBox 25">
            <a:extLst>
              <a:ext uri="{FF2B5EF4-FFF2-40B4-BE49-F238E27FC236}">
                <a16:creationId xmlns:a16="http://schemas.microsoft.com/office/drawing/2014/main" id="{6F55799B-E928-7F48-8E67-218EB7365B3B}"/>
              </a:ext>
            </a:extLst>
          </p:cNvPr>
          <p:cNvSpPr txBox="1"/>
          <p:nvPr/>
        </p:nvSpPr>
        <p:spPr>
          <a:xfrm>
            <a:off x="7000001" y="2840329"/>
            <a:ext cx="2861742"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NISTAR, EPIC </a:t>
            </a:r>
            <a:r>
              <a:rPr lang="en-US" sz="1400" dirty="0">
                <a:solidFill>
                  <a:srgbClr val="A4D8DB"/>
                </a:solidFill>
                <a:latin typeface="Arial Narrow" panose="020B0604020202020204" pitchFamily="34" charset="0"/>
                <a:cs typeface="Arial Narrow" panose="020B0604020202020204" pitchFamily="34" charset="0"/>
              </a:rPr>
              <a:t>(DSCOVR/NOAA) 2020</a:t>
            </a:r>
          </a:p>
        </p:txBody>
      </p:sp>
      <p:sp>
        <p:nvSpPr>
          <p:cNvPr id="29" name="TextBox 28">
            <a:extLst>
              <a:ext uri="{FF2B5EF4-FFF2-40B4-BE49-F238E27FC236}">
                <a16:creationId xmlns:a16="http://schemas.microsoft.com/office/drawing/2014/main" id="{46EAEABC-8AFA-B746-BA2B-1FE9ED4B796E}"/>
              </a:ext>
            </a:extLst>
          </p:cNvPr>
          <p:cNvSpPr txBox="1"/>
          <p:nvPr/>
        </p:nvSpPr>
        <p:spPr>
          <a:xfrm>
            <a:off x="346370" y="6245196"/>
            <a:ext cx="1258070" cy="246221"/>
          </a:xfrm>
          <a:prstGeom prst="rect">
            <a:avLst/>
          </a:prstGeom>
          <a:noFill/>
        </p:spPr>
        <p:txBody>
          <a:bodyPr wrap="square" rtlCol="0">
            <a:spAutoFit/>
          </a:bodyPr>
          <a:lstStyle/>
          <a:p>
            <a:r>
              <a:rPr lang="en-US" sz="1000" dirty="0">
                <a:solidFill>
                  <a:schemeClr val="bg1">
                    <a:lumMod val="85000"/>
                  </a:schemeClr>
                </a:solidFill>
                <a:latin typeface="Arial Narrow" panose="020B0604020202020204" pitchFamily="34" charset="0"/>
                <a:cs typeface="Arial Narrow" panose="020B0604020202020204" pitchFamily="34" charset="0"/>
              </a:rPr>
              <a:t>03.31.20</a:t>
            </a:r>
          </a:p>
        </p:txBody>
      </p:sp>
      <p:sp>
        <p:nvSpPr>
          <p:cNvPr id="30" name="TextBox 29">
            <a:extLst>
              <a:ext uri="{FF2B5EF4-FFF2-40B4-BE49-F238E27FC236}">
                <a16:creationId xmlns:a16="http://schemas.microsoft.com/office/drawing/2014/main" id="{7CA95B18-4B1F-0547-A79A-9BCB46599D4D}"/>
              </a:ext>
            </a:extLst>
          </p:cNvPr>
          <p:cNvSpPr txBox="1"/>
          <p:nvPr/>
        </p:nvSpPr>
        <p:spPr>
          <a:xfrm>
            <a:off x="6257575" y="327554"/>
            <a:ext cx="5589099" cy="707886"/>
          </a:xfrm>
          <a:prstGeom prst="rect">
            <a:avLst/>
          </a:prstGeom>
          <a:noFill/>
        </p:spPr>
        <p:txBody>
          <a:bodyPr wrap="square" rtlCol="0">
            <a:spAutoFit/>
          </a:bodyPr>
          <a:lstStyle/>
          <a:p>
            <a:pPr algn="r"/>
            <a:r>
              <a:rPr lang="en-US" sz="4000" dirty="0">
                <a:solidFill>
                  <a:schemeClr val="bg1"/>
                </a:solidFill>
                <a:latin typeface="Arial Narrow" panose="020B0604020202020204" pitchFamily="34" charset="0"/>
                <a:cs typeface="Arial Narrow" panose="020B0604020202020204" pitchFamily="34" charset="0"/>
              </a:rPr>
              <a:t>NASA EARTH FLEET</a:t>
            </a:r>
          </a:p>
        </p:txBody>
      </p:sp>
      <p:sp>
        <p:nvSpPr>
          <p:cNvPr id="31" name="TextBox 30">
            <a:extLst>
              <a:ext uri="{FF2B5EF4-FFF2-40B4-BE49-F238E27FC236}">
                <a16:creationId xmlns:a16="http://schemas.microsoft.com/office/drawing/2014/main" id="{B567F939-1F1F-FE4A-B7DB-81CF87100324}"/>
              </a:ext>
            </a:extLst>
          </p:cNvPr>
          <p:cNvSpPr txBox="1"/>
          <p:nvPr/>
        </p:nvSpPr>
        <p:spPr>
          <a:xfrm>
            <a:off x="7020038" y="939646"/>
            <a:ext cx="4827579" cy="338554"/>
          </a:xfrm>
          <a:prstGeom prst="rect">
            <a:avLst/>
          </a:prstGeom>
          <a:noFill/>
        </p:spPr>
        <p:txBody>
          <a:bodyPr wrap="square" rtlCol="0">
            <a:spAutoFit/>
          </a:bodyPr>
          <a:lstStyle/>
          <a:p>
            <a:pPr algn="r"/>
            <a:r>
              <a:rPr lang="en-US" sz="1600" b="1" dirty="0">
                <a:solidFill>
                  <a:schemeClr val="bg1"/>
                </a:solidFill>
                <a:latin typeface="Arial Narrow" panose="020B0604020202020204" pitchFamily="34" charset="0"/>
                <a:cs typeface="Arial Narrow" panose="020B0604020202020204" pitchFamily="34" charset="0"/>
              </a:rPr>
              <a:t>OPERATING &amp; FUTURE THROUGH 2023</a:t>
            </a:r>
          </a:p>
        </p:txBody>
      </p:sp>
      <p:grpSp>
        <p:nvGrpSpPr>
          <p:cNvPr id="32" name="Group 31">
            <a:extLst>
              <a:ext uri="{FF2B5EF4-FFF2-40B4-BE49-F238E27FC236}">
                <a16:creationId xmlns:a16="http://schemas.microsoft.com/office/drawing/2014/main" id="{AB25E4DD-8DCE-E543-8176-3C000CFA7FEC}"/>
              </a:ext>
            </a:extLst>
          </p:cNvPr>
          <p:cNvGrpSpPr/>
          <p:nvPr/>
        </p:nvGrpSpPr>
        <p:grpSpPr>
          <a:xfrm>
            <a:off x="10069586" y="5477621"/>
            <a:ext cx="1678918" cy="986296"/>
            <a:chOff x="9468168" y="3726729"/>
            <a:chExt cx="1678918" cy="986296"/>
          </a:xfrm>
        </p:grpSpPr>
        <p:sp>
          <p:nvSpPr>
            <p:cNvPr id="33" name="Oval 32">
              <a:extLst>
                <a:ext uri="{FF2B5EF4-FFF2-40B4-BE49-F238E27FC236}">
                  <a16:creationId xmlns:a16="http://schemas.microsoft.com/office/drawing/2014/main" id="{BADA3A75-80E4-964A-BCFD-267F91F80DC2}"/>
                </a:ext>
              </a:extLst>
            </p:cNvPr>
            <p:cNvSpPr/>
            <p:nvPr/>
          </p:nvSpPr>
          <p:spPr>
            <a:xfrm>
              <a:off x="11015089" y="4294316"/>
              <a:ext cx="131997" cy="131997"/>
            </a:xfrm>
            <a:prstGeom prst="ellipse">
              <a:avLst/>
            </a:prstGeom>
            <a:solidFill>
              <a:srgbClr val="B1E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B37C4EC-9613-3E4B-B98D-52F71AE12FC6}"/>
                </a:ext>
              </a:extLst>
            </p:cNvPr>
            <p:cNvSpPr/>
            <p:nvPr/>
          </p:nvSpPr>
          <p:spPr>
            <a:xfrm>
              <a:off x="11015089" y="4072110"/>
              <a:ext cx="131997" cy="131997"/>
            </a:xfrm>
            <a:prstGeom prst="ellipse">
              <a:avLst/>
            </a:prstGeom>
            <a:solidFill>
              <a:srgbClr val="B19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C229A29-3DF6-AA41-9177-562746885416}"/>
                </a:ext>
              </a:extLst>
            </p:cNvPr>
            <p:cNvSpPr/>
            <p:nvPr/>
          </p:nvSpPr>
          <p:spPr>
            <a:xfrm>
              <a:off x="11015089" y="3833734"/>
              <a:ext cx="131997" cy="131997"/>
            </a:xfrm>
            <a:prstGeom prst="ellipse">
              <a:avLst/>
            </a:prstGeom>
            <a:solidFill>
              <a:srgbClr val="EFD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38F1B990-964D-6747-BAD0-196FA2D0FDAA}"/>
                </a:ext>
              </a:extLst>
            </p:cNvPr>
            <p:cNvSpPr/>
            <p:nvPr/>
          </p:nvSpPr>
          <p:spPr>
            <a:xfrm>
              <a:off x="11015089" y="4534425"/>
              <a:ext cx="131997" cy="131997"/>
            </a:xfrm>
            <a:prstGeom prst="ellipse">
              <a:avLst/>
            </a:prstGeom>
            <a:solidFill>
              <a:srgbClr val="A4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4CA72321-BFCA-D248-A562-DC2D61A806D8}"/>
                </a:ext>
              </a:extLst>
            </p:cNvPr>
            <p:cNvSpPr txBox="1"/>
            <p:nvPr/>
          </p:nvSpPr>
          <p:spPr>
            <a:xfrm>
              <a:off x="9468168" y="3726729"/>
              <a:ext cx="1571050" cy="986296"/>
            </a:xfrm>
            <a:prstGeom prst="rect">
              <a:avLst/>
            </a:prstGeom>
            <a:noFill/>
          </p:spPr>
          <p:txBody>
            <a:bodyPr wrap="square" rtlCol="0">
              <a:spAutoFit/>
            </a:bodyPr>
            <a:lstStyle/>
            <a:p>
              <a:pPr algn="r">
                <a:lnSpc>
                  <a:spcPct val="150000"/>
                </a:lnSpc>
              </a:pPr>
              <a:r>
                <a:rPr lang="en-US" sz="1000" b="1" dirty="0">
                  <a:solidFill>
                    <a:schemeClr val="bg1"/>
                  </a:solidFill>
                  <a:latin typeface="Arial Narrow" panose="020B0604020202020204" pitchFamily="34" charset="0"/>
                  <a:cs typeface="Arial Narrow" panose="020B0604020202020204" pitchFamily="34" charset="0"/>
                </a:rPr>
                <a:t>(PRE) FORMULATION</a:t>
              </a:r>
            </a:p>
            <a:p>
              <a:pPr algn="r">
                <a:lnSpc>
                  <a:spcPct val="150000"/>
                </a:lnSpc>
              </a:pPr>
              <a:r>
                <a:rPr lang="en-US" sz="1000" b="1" dirty="0">
                  <a:solidFill>
                    <a:schemeClr val="bg1"/>
                  </a:solidFill>
                  <a:latin typeface="Arial Narrow" panose="020B0604020202020204" pitchFamily="34" charset="0"/>
                  <a:cs typeface="Arial Narrow" panose="020B0604020202020204" pitchFamily="34" charset="0"/>
                </a:rPr>
                <a:t>IMPLEMENTATON</a:t>
              </a:r>
            </a:p>
            <a:p>
              <a:pPr algn="r">
                <a:lnSpc>
                  <a:spcPct val="150000"/>
                </a:lnSpc>
              </a:pPr>
              <a:r>
                <a:rPr lang="en-US" sz="1000" b="1" dirty="0">
                  <a:solidFill>
                    <a:schemeClr val="bg1"/>
                  </a:solidFill>
                  <a:latin typeface="Arial Narrow" panose="020B0604020202020204" pitchFamily="34" charset="0"/>
                  <a:cs typeface="Arial Narrow" panose="020B0604020202020204" pitchFamily="34" charset="0"/>
                </a:rPr>
                <a:t>PRIMARY OPS</a:t>
              </a:r>
            </a:p>
            <a:p>
              <a:pPr algn="r">
                <a:lnSpc>
                  <a:spcPct val="150000"/>
                </a:lnSpc>
              </a:pPr>
              <a:r>
                <a:rPr lang="en-US" sz="1000" b="1" dirty="0">
                  <a:solidFill>
                    <a:schemeClr val="bg1"/>
                  </a:solidFill>
                  <a:latin typeface="Arial Narrow" panose="020B0604020202020204" pitchFamily="34" charset="0"/>
                  <a:cs typeface="Arial Narrow" panose="020B0604020202020204" pitchFamily="34" charset="0"/>
                </a:rPr>
                <a:t>EXTENDED OPS</a:t>
              </a:r>
            </a:p>
          </p:txBody>
        </p:sp>
      </p:grpSp>
      <p:sp>
        <p:nvSpPr>
          <p:cNvPr id="38" name="TextBox 37">
            <a:extLst>
              <a:ext uri="{FF2B5EF4-FFF2-40B4-BE49-F238E27FC236}">
                <a16:creationId xmlns:a16="http://schemas.microsoft.com/office/drawing/2014/main" id="{A08DBF7F-8103-7A46-9A42-D66C0A7F0571}"/>
              </a:ext>
            </a:extLst>
          </p:cNvPr>
          <p:cNvSpPr txBox="1"/>
          <p:nvPr/>
        </p:nvSpPr>
        <p:spPr>
          <a:xfrm>
            <a:off x="346370" y="3048441"/>
            <a:ext cx="2709492" cy="2185214"/>
          </a:xfrm>
          <a:prstGeom prst="rect">
            <a:avLst/>
          </a:prstGeom>
          <a:noFill/>
        </p:spPr>
        <p:txBody>
          <a:bodyPr wrap="square" rtlCol="0">
            <a:spAutoFit/>
          </a:bodyPr>
          <a:lstStyle/>
          <a:p>
            <a:r>
              <a:rPr lang="en-US" sz="1600" b="1" dirty="0">
                <a:solidFill>
                  <a:prstClr val="white"/>
                </a:solidFill>
                <a:latin typeface="Arial Narrow"/>
                <a:ea typeface="ＭＳ Ｐゴシック" charset="-128"/>
                <a:cs typeface="Arial Narrow"/>
              </a:rPr>
              <a:t>ISS INSTRUMENTS</a:t>
            </a:r>
          </a:p>
          <a:p>
            <a:endParaRPr lang="en-US" sz="800" b="1" dirty="0">
              <a:solidFill>
                <a:prstClr val="white"/>
              </a:solidFill>
              <a:latin typeface="Arial Narrow"/>
              <a:ea typeface="ＭＳ Ｐゴシック" charset="-128"/>
              <a:cs typeface="Arial Narrow"/>
            </a:endParaRPr>
          </a:p>
          <a:p>
            <a:r>
              <a:rPr lang="en-US" sz="1400" b="1" dirty="0">
                <a:solidFill>
                  <a:srgbClr val="B19FFF"/>
                </a:solidFill>
                <a:latin typeface="Arial Narrow"/>
                <a:cs typeface="Arial Narrow"/>
              </a:rPr>
              <a:t>EMIT </a:t>
            </a:r>
            <a:r>
              <a:rPr lang="en-US" sz="1400" dirty="0">
                <a:solidFill>
                  <a:srgbClr val="B19FFF"/>
                </a:solidFill>
                <a:latin typeface="Arial Narrow"/>
                <a:cs typeface="Arial Narrow"/>
              </a:rPr>
              <a:t>2021</a:t>
            </a:r>
          </a:p>
          <a:p>
            <a:r>
              <a:rPr lang="en-US" sz="1400" b="1" dirty="0">
                <a:solidFill>
                  <a:srgbClr val="B19FFF"/>
                </a:solidFill>
                <a:latin typeface="Arial Narrow"/>
                <a:cs typeface="Arial Narrow"/>
              </a:rPr>
              <a:t>CLARREO-PF </a:t>
            </a:r>
            <a:r>
              <a:rPr lang="en-US" sz="1400" dirty="0">
                <a:solidFill>
                  <a:srgbClr val="B19FFF"/>
                </a:solidFill>
                <a:latin typeface="Arial Narrow"/>
                <a:cs typeface="Arial Narrow"/>
              </a:rPr>
              <a:t>2023</a:t>
            </a:r>
          </a:p>
          <a:p>
            <a:r>
              <a:rPr lang="en-US" sz="1400" b="1" dirty="0">
                <a:solidFill>
                  <a:srgbClr val="B1E677"/>
                </a:solidFill>
                <a:latin typeface="Arial Narrow"/>
                <a:cs typeface="Arial Narrow"/>
              </a:rPr>
              <a:t>GEDI </a:t>
            </a:r>
            <a:r>
              <a:rPr lang="en-US" sz="1400" dirty="0">
                <a:solidFill>
                  <a:srgbClr val="B1E677"/>
                </a:solidFill>
                <a:latin typeface="Arial Narrow"/>
                <a:cs typeface="Arial Narrow"/>
              </a:rPr>
              <a:t>2020</a:t>
            </a:r>
          </a:p>
          <a:p>
            <a:r>
              <a:rPr lang="en-US" sz="1400" b="1" dirty="0">
                <a:solidFill>
                  <a:srgbClr val="B1E677"/>
                </a:solidFill>
                <a:latin typeface="Arial Narrow"/>
                <a:cs typeface="Arial Narrow"/>
              </a:rPr>
              <a:t>SAGE III </a:t>
            </a:r>
            <a:r>
              <a:rPr lang="en-US" sz="1400" dirty="0">
                <a:solidFill>
                  <a:srgbClr val="B1E677"/>
                </a:solidFill>
                <a:latin typeface="Arial Narrow"/>
                <a:cs typeface="Arial Narrow"/>
              </a:rPr>
              <a:t>2020</a:t>
            </a:r>
          </a:p>
          <a:p>
            <a:r>
              <a:rPr lang="en-US" sz="1400" b="1" dirty="0">
                <a:solidFill>
                  <a:srgbClr val="B1E677"/>
                </a:solidFill>
                <a:latin typeface="Arial Narrow"/>
                <a:cs typeface="Arial Narrow"/>
              </a:rPr>
              <a:t>OCO-3 </a:t>
            </a:r>
            <a:r>
              <a:rPr lang="en-US" sz="1400" dirty="0">
                <a:solidFill>
                  <a:srgbClr val="B1E677"/>
                </a:solidFill>
                <a:latin typeface="Arial Narrow"/>
                <a:cs typeface="Arial Narrow"/>
              </a:rPr>
              <a:t>2022</a:t>
            </a:r>
          </a:p>
          <a:p>
            <a:r>
              <a:rPr lang="en-US" sz="1400" b="1" dirty="0">
                <a:solidFill>
                  <a:srgbClr val="B1E677"/>
                </a:solidFill>
                <a:latin typeface="Arial Narrow"/>
                <a:cs typeface="Arial Narrow"/>
              </a:rPr>
              <a:t>TSIS-1 </a:t>
            </a:r>
            <a:r>
              <a:rPr lang="en-US" sz="1400" dirty="0">
                <a:solidFill>
                  <a:srgbClr val="B1E677"/>
                </a:solidFill>
                <a:latin typeface="Arial Narrow"/>
                <a:cs typeface="Arial Narrow"/>
              </a:rPr>
              <a:t>2023</a:t>
            </a:r>
          </a:p>
          <a:p>
            <a:r>
              <a:rPr lang="en-US" sz="1400" b="1" dirty="0">
                <a:solidFill>
                  <a:srgbClr val="A4D8DB"/>
                </a:solidFill>
                <a:latin typeface="Arial Narrow"/>
                <a:cs typeface="Arial Narrow"/>
              </a:rPr>
              <a:t>ECOSTRESS </a:t>
            </a:r>
            <a:r>
              <a:rPr lang="en-US" sz="1400" dirty="0">
                <a:solidFill>
                  <a:srgbClr val="A4D8DB"/>
                </a:solidFill>
                <a:latin typeface="Arial Narrow"/>
                <a:cs typeface="Arial Narrow"/>
              </a:rPr>
              <a:t>2020</a:t>
            </a:r>
          </a:p>
          <a:p>
            <a:r>
              <a:rPr lang="en-US" sz="1400" b="1" dirty="0">
                <a:solidFill>
                  <a:srgbClr val="A4D8DB"/>
                </a:solidFill>
                <a:latin typeface="Arial Narrow"/>
                <a:cs typeface="Arial Narrow"/>
              </a:rPr>
              <a:t>LIS </a:t>
            </a:r>
            <a:r>
              <a:rPr lang="en-US" sz="1400" dirty="0">
                <a:solidFill>
                  <a:srgbClr val="A4D8DB"/>
                </a:solidFill>
                <a:latin typeface="Arial Narrow"/>
                <a:cs typeface="Arial Narrow"/>
              </a:rPr>
              <a:t>2020</a:t>
            </a:r>
          </a:p>
        </p:txBody>
      </p:sp>
      <p:sp>
        <p:nvSpPr>
          <p:cNvPr id="40" name="TextBox 39">
            <a:extLst>
              <a:ext uri="{FF2B5EF4-FFF2-40B4-BE49-F238E27FC236}">
                <a16:creationId xmlns:a16="http://schemas.microsoft.com/office/drawing/2014/main" id="{78508177-2C6D-204F-B75F-C5E9B029F6FC}"/>
              </a:ext>
            </a:extLst>
          </p:cNvPr>
          <p:cNvSpPr txBox="1"/>
          <p:nvPr/>
        </p:nvSpPr>
        <p:spPr>
          <a:xfrm>
            <a:off x="10019881" y="1729903"/>
            <a:ext cx="1814459" cy="3188565"/>
          </a:xfrm>
          <a:prstGeom prst="rect">
            <a:avLst/>
          </a:prstGeom>
          <a:noFill/>
        </p:spPr>
        <p:txBody>
          <a:bodyPr wrap="square" rtlCol="0">
            <a:spAutoFit/>
          </a:bodyPr>
          <a:lstStyle/>
          <a:p>
            <a:pPr algn="r"/>
            <a:r>
              <a:rPr lang="en-US" sz="1600" b="1" dirty="0">
                <a:solidFill>
                  <a:schemeClr val="bg1"/>
                </a:solidFill>
                <a:latin typeface="Arial Narrow"/>
                <a:cs typeface="Arial Narrow"/>
              </a:rPr>
              <a:t>INVEST/CUBESATS</a:t>
            </a:r>
          </a:p>
          <a:p>
            <a:pPr algn="r">
              <a:lnSpc>
                <a:spcPct val="50000"/>
              </a:lnSpc>
            </a:pPr>
            <a:endParaRPr lang="en-US" sz="1400" dirty="0">
              <a:solidFill>
                <a:schemeClr val="bg1"/>
              </a:solidFill>
              <a:latin typeface="Arial Narrow"/>
              <a:cs typeface="Arial Narrow"/>
            </a:endParaRPr>
          </a:p>
          <a:p>
            <a:pPr algn="r">
              <a:lnSpc>
                <a:spcPct val="110000"/>
              </a:lnSpc>
            </a:pPr>
            <a:r>
              <a:rPr lang="en-US" sz="1400" b="1" dirty="0" err="1">
                <a:solidFill>
                  <a:srgbClr val="A4D8DB"/>
                </a:solidFill>
                <a:latin typeface="Arial Narrow"/>
                <a:cs typeface="Arial Narrow"/>
              </a:rPr>
              <a:t>RainCube</a:t>
            </a:r>
            <a:r>
              <a:rPr lang="en-US" sz="1400" b="1" dirty="0">
                <a:solidFill>
                  <a:srgbClr val="A4D8DB"/>
                </a:solidFill>
                <a:latin typeface="Arial Narrow"/>
                <a:cs typeface="Arial Narrow"/>
              </a:rPr>
              <a:t> </a:t>
            </a:r>
            <a:r>
              <a:rPr lang="en-US" sz="1400" dirty="0">
                <a:solidFill>
                  <a:srgbClr val="A4D8DB"/>
                </a:solidFill>
                <a:latin typeface="Arial Narrow"/>
                <a:ea typeface="ＭＳ Ｐゴシック" charset="-128"/>
                <a:cs typeface="Arial Narrow"/>
              </a:rPr>
              <a:t>2018</a:t>
            </a:r>
          </a:p>
          <a:p>
            <a:pPr algn="r">
              <a:lnSpc>
                <a:spcPct val="110000"/>
              </a:lnSpc>
            </a:pPr>
            <a:r>
              <a:rPr lang="en-US" sz="1400" b="1" dirty="0">
                <a:solidFill>
                  <a:srgbClr val="B1E677"/>
                </a:solidFill>
                <a:latin typeface="Arial Narrow"/>
                <a:ea typeface="ＭＳ Ｐゴシック" charset="-128"/>
                <a:cs typeface="Arial Narrow"/>
              </a:rPr>
              <a:t>CSIM-FD </a:t>
            </a:r>
            <a:r>
              <a:rPr lang="en-US" sz="1400" dirty="0">
                <a:solidFill>
                  <a:srgbClr val="B1E677"/>
                </a:solidFill>
                <a:latin typeface="Arial Narrow"/>
                <a:ea typeface="ＭＳ Ｐゴシック" charset="-128"/>
                <a:cs typeface="Arial Narrow"/>
              </a:rPr>
              <a:t>2018</a:t>
            </a:r>
          </a:p>
          <a:p>
            <a:pPr algn="r">
              <a:lnSpc>
                <a:spcPct val="110000"/>
              </a:lnSpc>
            </a:pPr>
            <a:r>
              <a:rPr lang="en-US" sz="1400" b="1" dirty="0" err="1">
                <a:solidFill>
                  <a:srgbClr val="B1E677"/>
                </a:solidFill>
                <a:latin typeface="Arial Narrow"/>
                <a:ea typeface="ＭＳ Ｐゴシック" charset="-128"/>
                <a:cs typeface="Arial Narrow"/>
              </a:rPr>
              <a:t>CubeRRT</a:t>
            </a:r>
            <a:r>
              <a:rPr lang="en-US" sz="1400" b="1" dirty="0">
                <a:solidFill>
                  <a:srgbClr val="B1E677"/>
                </a:solidFill>
                <a:latin typeface="Arial Narrow"/>
                <a:ea typeface="ＭＳ Ｐゴシック" charset="-128"/>
                <a:cs typeface="Arial Narrow"/>
              </a:rPr>
              <a:t> </a:t>
            </a:r>
            <a:r>
              <a:rPr lang="en-US" sz="1400" dirty="0">
                <a:solidFill>
                  <a:srgbClr val="B1E677"/>
                </a:solidFill>
                <a:latin typeface="Arial Narrow"/>
                <a:ea typeface="ＭＳ Ｐゴシック" charset="-128"/>
                <a:cs typeface="Arial Narrow"/>
              </a:rPr>
              <a:t>2018</a:t>
            </a:r>
            <a:endParaRPr lang="en-US" sz="1400" dirty="0">
              <a:solidFill>
                <a:srgbClr val="B1E677"/>
              </a:solidFill>
              <a:latin typeface="Arial Narrow"/>
              <a:cs typeface="Arial Narrow"/>
            </a:endParaRPr>
          </a:p>
          <a:p>
            <a:pPr algn="r">
              <a:lnSpc>
                <a:spcPct val="110000"/>
              </a:lnSpc>
            </a:pPr>
            <a:r>
              <a:rPr lang="en-US" sz="1400" b="1" dirty="0">
                <a:solidFill>
                  <a:srgbClr val="A4D8DB"/>
                </a:solidFill>
                <a:latin typeface="Arial Narrow"/>
                <a:ea typeface="ＭＳ Ｐゴシック" charset="-128"/>
                <a:cs typeface="Arial Narrow"/>
              </a:rPr>
              <a:t>TEMPEST-D </a:t>
            </a:r>
            <a:r>
              <a:rPr lang="en-US" sz="1400" dirty="0">
                <a:solidFill>
                  <a:srgbClr val="A4D8DB"/>
                </a:solidFill>
                <a:latin typeface="Arial Narrow"/>
                <a:ea typeface="ＭＳ Ｐゴシック" charset="-128"/>
                <a:cs typeface="Arial Narrow"/>
              </a:rPr>
              <a:t>2018</a:t>
            </a:r>
            <a:endParaRPr lang="en-US" sz="1400" dirty="0">
              <a:solidFill>
                <a:srgbClr val="A4D8DB"/>
              </a:solidFill>
              <a:latin typeface="Arial Narrow"/>
              <a:cs typeface="Arial Narrow"/>
            </a:endParaRPr>
          </a:p>
          <a:p>
            <a:pPr algn="r">
              <a:lnSpc>
                <a:spcPct val="110000"/>
              </a:lnSpc>
            </a:pPr>
            <a:r>
              <a:rPr lang="en-US" sz="1400" b="1" dirty="0" err="1">
                <a:solidFill>
                  <a:srgbClr val="B19FFF"/>
                </a:solidFill>
                <a:latin typeface="Arial Narrow"/>
                <a:cs typeface="Arial Narrow"/>
              </a:rPr>
              <a:t>CIRiS</a:t>
            </a:r>
            <a:r>
              <a:rPr lang="en-US" sz="1400" b="1" dirty="0">
                <a:solidFill>
                  <a:srgbClr val="B19FFF"/>
                </a:solidFill>
                <a:latin typeface="Arial Narrow"/>
                <a:cs typeface="Arial Narrow"/>
              </a:rPr>
              <a:t> </a:t>
            </a:r>
            <a:r>
              <a:rPr lang="en-US" sz="1400" dirty="0">
                <a:solidFill>
                  <a:srgbClr val="B19FFF"/>
                </a:solidFill>
                <a:latin typeface="Arial Narrow"/>
                <a:ea typeface="ＭＳ Ｐゴシック" charset="-128"/>
                <a:cs typeface="Arial Narrow"/>
              </a:rPr>
              <a:t>2020</a:t>
            </a:r>
            <a:endParaRPr lang="en-US" sz="1400" dirty="0">
              <a:solidFill>
                <a:srgbClr val="B19FFF"/>
              </a:solidFill>
              <a:latin typeface="Arial Narrow"/>
              <a:cs typeface="Arial Narrow"/>
            </a:endParaRPr>
          </a:p>
          <a:p>
            <a:pPr algn="r">
              <a:lnSpc>
                <a:spcPct val="110000"/>
              </a:lnSpc>
            </a:pPr>
            <a:r>
              <a:rPr lang="en-US" sz="1400" b="1" dirty="0">
                <a:solidFill>
                  <a:srgbClr val="B19FFF"/>
                </a:solidFill>
                <a:latin typeface="Arial Narrow"/>
                <a:cs typeface="Arial Narrow"/>
              </a:rPr>
              <a:t>HARP </a:t>
            </a:r>
            <a:r>
              <a:rPr lang="en-US" sz="1400" dirty="0">
                <a:solidFill>
                  <a:srgbClr val="B19FFF"/>
                </a:solidFill>
                <a:latin typeface="Arial Narrow"/>
                <a:ea typeface="ＭＳ Ｐゴシック" charset="-128"/>
                <a:cs typeface="Arial Narrow"/>
              </a:rPr>
              <a:t>2020</a:t>
            </a:r>
          </a:p>
          <a:p>
            <a:pPr algn="r">
              <a:lnSpc>
                <a:spcPct val="110000"/>
              </a:lnSpc>
            </a:pPr>
            <a:r>
              <a:rPr lang="en-US" sz="1400" b="1" dirty="0">
                <a:solidFill>
                  <a:srgbClr val="B19FFF"/>
                </a:solidFill>
                <a:latin typeface="Arial Narrow"/>
                <a:ea typeface="ＭＳ Ｐゴシック" charset="-128"/>
                <a:cs typeface="Arial Narrow"/>
              </a:rPr>
              <a:t>CTIM*</a:t>
            </a:r>
          </a:p>
          <a:p>
            <a:pPr algn="r">
              <a:lnSpc>
                <a:spcPct val="110000"/>
              </a:lnSpc>
            </a:pPr>
            <a:r>
              <a:rPr lang="en-US" sz="1400" b="1" dirty="0" err="1">
                <a:solidFill>
                  <a:srgbClr val="B19FFF"/>
                </a:solidFill>
                <a:latin typeface="Arial Narrow"/>
                <a:ea typeface="ＭＳ Ｐゴシック" charset="-128"/>
                <a:cs typeface="Arial Narrow"/>
              </a:rPr>
              <a:t>HyTI</a:t>
            </a:r>
            <a:r>
              <a:rPr lang="en-US" sz="1400" b="1" dirty="0">
                <a:solidFill>
                  <a:srgbClr val="B19FFF"/>
                </a:solidFill>
                <a:latin typeface="Arial Narrow"/>
                <a:ea typeface="ＭＳ Ｐゴシック" charset="-128"/>
                <a:cs typeface="Arial Narrow"/>
              </a:rPr>
              <a:t>*</a:t>
            </a:r>
          </a:p>
          <a:p>
            <a:pPr algn="r">
              <a:lnSpc>
                <a:spcPct val="110000"/>
              </a:lnSpc>
            </a:pPr>
            <a:r>
              <a:rPr lang="en-US" sz="1400" b="1" dirty="0" err="1">
                <a:solidFill>
                  <a:srgbClr val="B19FFF"/>
                </a:solidFill>
                <a:latin typeface="Arial Narrow"/>
                <a:ea typeface="ＭＳ Ｐゴシック" charset="-128"/>
                <a:cs typeface="Arial Narrow"/>
              </a:rPr>
              <a:t>SNoOPI</a:t>
            </a:r>
            <a:r>
              <a:rPr lang="en-US" sz="1400" b="1" dirty="0">
                <a:solidFill>
                  <a:srgbClr val="B19FFF"/>
                </a:solidFill>
                <a:latin typeface="Arial Narrow"/>
                <a:ea typeface="ＭＳ Ｐゴシック" charset="-128"/>
                <a:cs typeface="Arial Narrow"/>
              </a:rPr>
              <a:t>*</a:t>
            </a:r>
          </a:p>
          <a:p>
            <a:pPr algn="r">
              <a:lnSpc>
                <a:spcPct val="110000"/>
              </a:lnSpc>
            </a:pPr>
            <a:r>
              <a:rPr lang="en-US" sz="1400" b="1" dirty="0">
                <a:solidFill>
                  <a:srgbClr val="B19FFF"/>
                </a:solidFill>
                <a:latin typeface="Arial Narrow"/>
                <a:ea typeface="ＭＳ Ｐゴシック" charset="-128"/>
                <a:cs typeface="Arial Narrow"/>
              </a:rPr>
              <a:t>NACHOS*</a:t>
            </a:r>
            <a:endParaRPr lang="en-US" sz="1400" b="1" dirty="0">
              <a:solidFill>
                <a:srgbClr val="B19FFF"/>
              </a:solidFill>
              <a:latin typeface="Arial Narrow"/>
              <a:cs typeface="Arial Narrow"/>
            </a:endParaRPr>
          </a:p>
          <a:p>
            <a:pPr algn="r">
              <a:lnSpc>
                <a:spcPct val="110000"/>
              </a:lnSpc>
            </a:pPr>
            <a:endParaRPr lang="en-US" sz="1200" dirty="0">
              <a:solidFill>
                <a:srgbClr val="EFD752"/>
              </a:solidFill>
              <a:latin typeface="Arial Narrow"/>
              <a:ea typeface="ＭＳ Ｐゴシック" charset="-128"/>
              <a:cs typeface="Arial Narrow"/>
            </a:endParaRPr>
          </a:p>
          <a:p>
            <a:pPr algn="r">
              <a:lnSpc>
                <a:spcPct val="110000"/>
              </a:lnSpc>
            </a:pPr>
            <a:r>
              <a:rPr lang="en-US" sz="1000" dirty="0">
                <a:solidFill>
                  <a:srgbClr val="B19FFF"/>
                </a:solidFill>
                <a:latin typeface="Arial Narrow"/>
                <a:ea typeface="ＭＳ Ｐゴシック" charset="-128"/>
                <a:cs typeface="Arial Narrow"/>
              </a:rPr>
              <a:t>* </a:t>
            </a:r>
            <a:r>
              <a:rPr lang="en-US" sz="1000" i="1" dirty="0">
                <a:solidFill>
                  <a:srgbClr val="B19FFF"/>
                </a:solidFill>
                <a:latin typeface="Arial Narrow"/>
                <a:ea typeface="ＭＳ Ｐゴシック" charset="-128"/>
                <a:cs typeface="Arial Narrow"/>
              </a:rPr>
              <a:t>Launch date TBD</a:t>
            </a:r>
            <a:endParaRPr lang="en-US" sz="1000" i="1" dirty="0">
              <a:solidFill>
                <a:srgbClr val="B19FFF"/>
              </a:solidFill>
              <a:latin typeface="Arial Narrow"/>
              <a:cs typeface="Arial Narrow"/>
            </a:endParaRPr>
          </a:p>
        </p:txBody>
      </p:sp>
      <p:sp>
        <p:nvSpPr>
          <p:cNvPr id="41" name="TextBox 40">
            <a:extLst>
              <a:ext uri="{FF2B5EF4-FFF2-40B4-BE49-F238E27FC236}">
                <a16:creationId xmlns:a16="http://schemas.microsoft.com/office/drawing/2014/main" id="{54C0501D-01FB-5140-B535-51E6535D25BF}"/>
              </a:ext>
            </a:extLst>
          </p:cNvPr>
          <p:cNvSpPr txBox="1"/>
          <p:nvPr/>
        </p:nvSpPr>
        <p:spPr>
          <a:xfrm>
            <a:off x="204806" y="1683607"/>
            <a:ext cx="1882208" cy="307777"/>
          </a:xfrm>
          <a:prstGeom prst="rect">
            <a:avLst/>
          </a:prstGeom>
          <a:noFill/>
        </p:spPr>
        <p:txBody>
          <a:bodyPr wrap="square" rtlCol="0">
            <a:spAutoFit/>
          </a:bodyPr>
          <a:lstStyle/>
          <a:p>
            <a:r>
              <a:rPr lang="en-US" sz="1400" b="1" dirty="0">
                <a:solidFill>
                  <a:srgbClr val="EFD752"/>
                </a:solidFill>
                <a:latin typeface="Arial Narrow" panose="020B0604020202020204" pitchFamily="34" charset="0"/>
                <a:cs typeface="Arial Narrow" panose="020B0604020202020204" pitchFamily="34" charset="0"/>
              </a:rPr>
              <a:t>PREFIRE </a:t>
            </a:r>
            <a:r>
              <a:rPr lang="en-US" sz="1400" dirty="0">
                <a:solidFill>
                  <a:srgbClr val="EFD752"/>
                </a:solidFill>
                <a:latin typeface="Arial Narrow" panose="020B0604020202020204" pitchFamily="34" charset="0"/>
                <a:cs typeface="Arial Narrow" panose="020B0604020202020204" pitchFamily="34" charset="0"/>
              </a:rPr>
              <a:t>(2)</a:t>
            </a:r>
            <a:r>
              <a:rPr lang="en-US" sz="1400" b="1" dirty="0">
                <a:solidFill>
                  <a:srgbClr val="EFD752"/>
                </a:solidFill>
                <a:latin typeface="Arial Narrow" panose="020B0604020202020204" pitchFamily="34" charset="0"/>
                <a:cs typeface="Arial Narrow" panose="020B0604020202020204" pitchFamily="34" charset="0"/>
              </a:rPr>
              <a:t> </a:t>
            </a:r>
            <a:r>
              <a:rPr lang="en-US" sz="1400" dirty="0">
                <a:solidFill>
                  <a:srgbClr val="EFD752"/>
                </a:solidFill>
                <a:latin typeface="Arial Narrow" panose="020B0604020202020204" pitchFamily="34" charset="0"/>
                <a:cs typeface="Arial Narrow" panose="020B0604020202020204" pitchFamily="34" charset="0"/>
              </a:rPr>
              <a:t>2022</a:t>
            </a:r>
          </a:p>
        </p:txBody>
      </p:sp>
      <p:sp>
        <p:nvSpPr>
          <p:cNvPr id="42" name="TextBox 41">
            <a:extLst>
              <a:ext uri="{FF2B5EF4-FFF2-40B4-BE49-F238E27FC236}">
                <a16:creationId xmlns:a16="http://schemas.microsoft.com/office/drawing/2014/main" id="{95F0714B-D8CD-0C40-938C-AEDA584B86DA}"/>
              </a:ext>
            </a:extLst>
          </p:cNvPr>
          <p:cNvSpPr txBox="1"/>
          <p:nvPr/>
        </p:nvSpPr>
        <p:spPr>
          <a:xfrm>
            <a:off x="7717207" y="5032276"/>
            <a:ext cx="2054179"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LANDSAT 8 </a:t>
            </a:r>
            <a:r>
              <a:rPr lang="en-US" sz="1400" dirty="0">
                <a:solidFill>
                  <a:srgbClr val="A4D8DB"/>
                </a:solidFill>
                <a:latin typeface="Arial Narrow" panose="020B0604020202020204" pitchFamily="34" charset="0"/>
                <a:cs typeface="Arial Narrow" panose="020B0604020202020204" pitchFamily="34" charset="0"/>
              </a:rPr>
              <a:t>(USGS) &gt;2022</a:t>
            </a:r>
          </a:p>
        </p:txBody>
      </p:sp>
      <p:sp>
        <p:nvSpPr>
          <p:cNvPr id="43" name="TextBox 42">
            <a:extLst>
              <a:ext uri="{FF2B5EF4-FFF2-40B4-BE49-F238E27FC236}">
                <a16:creationId xmlns:a16="http://schemas.microsoft.com/office/drawing/2014/main" id="{AF1EBF25-D6C0-7843-9B5C-E71248EA8CBD}"/>
              </a:ext>
            </a:extLst>
          </p:cNvPr>
          <p:cNvSpPr txBox="1"/>
          <p:nvPr/>
        </p:nvSpPr>
        <p:spPr>
          <a:xfrm>
            <a:off x="56323" y="1923394"/>
            <a:ext cx="1195194" cy="307777"/>
          </a:xfrm>
          <a:prstGeom prst="rect">
            <a:avLst/>
          </a:prstGeom>
          <a:noFill/>
        </p:spPr>
        <p:txBody>
          <a:bodyPr wrap="square" rtlCol="0">
            <a:spAutoFit/>
          </a:bodyPr>
          <a:lstStyle/>
          <a:p>
            <a:r>
              <a:rPr lang="en-US" sz="1400" b="1" dirty="0">
                <a:solidFill>
                  <a:srgbClr val="EFD752"/>
                </a:solidFill>
                <a:latin typeface="Arial Narrow" panose="020B0604020202020204" pitchFamily="34" charset="0"/>
                <a:cs typeface="Arial Narrow" panose="020B0604020202020204" pitchFamily="34" charset="0"/>
              </a:rPr>
              <a:t>GLIMR </a:t>
            </a:r>
            <a:r>
              <a:rPr lang="en-US" sz="1400" dirty="0">
                <a:solidFill>
                  <a:srgbClr val="EFD752"/>
                </a:solidFill>
                <a:latin typeface="Arial Narrow" panose="020B0604020202020204" pitchFamily="34" charset="0"/>
                <a:cs typeface="Arial Narrow" panose="020B0604020202020204" pitchFamily="34" charset="0"/>
              </a:rPr>
              <a:t>~2026</a:t>
            </a:r>
          </a:p>
        </p:txBody>
      </p:sp>
      <p:sp>
        <p:nvSpPr>
          <p:cNvPr id="44" name="TextBox 43">
            <a:extLst>
              <a:ext uri="{FF2B5EF4-FFF2-40B4-BE49-F238E27FC236}">
                <a16:creationId xmlns:a16="http://schemas.microsoft.com/office/drawing/2014/main" id="{AF1EBF25-D6C0-7843-9B5C-E71248EA8CBD}"/>
              </a:ext>
            </a:extLst>
          </p:cNvPr>
          <p:cNvSpPr txBox="1"/>
          <p:nvPr/>
        </p:nvSpPr>
        <p:spPr>
          <a:xfrm>
            <a:off x="763613" y="1471122"/>
            <a:ext cx="1086383" cy="307777"/>
          </a:xfrm>
          <a:prstGeom prst="rect">
            <a:avLst/>
          </a:prstGeom>
          <a:noFill/>
        </p:spPr>
        <p:txBody>
          <a:bodyPr wrap="square" rtlCol="0">
            <a:spAutoFit/>
          </a:bodyPr>
          <a:lstStyle/>
          <a:p>
            <a:r>
              <a:rPr lang="en-US" sz="1400" b="1" dirty="0">
                <a:solidFill>
                  <a:srgbClr val="EFD752"/>
                </a:solidFill>
                <a:latin typeface="Arial Narrow" panose="020B0604020202020204" pitchFamily="34" charset="0"/>
                <a:cs typeface="Arial Narrow" panose="020B0604020202020204" pitchFamily="34" charset="0"/>
              </a:rPr>
              <a:t>TSIS-2 </a:t>
            </a:r>
            <a:r>
              <a:rPr lang="en-US" sz="1400" dirty="0">
                <a:solidFill>
                  <a:srgbClr val="EFD752"/>
                </a:solidFill>
                <a:latin typeface="Arial Narrow" panose="020B0604020202020204" pitchFamily="34" charset="0"/>
                <a:cs typeface="Arial Narrow" panose="020B0604020202020204" pitchFamily="34" charset="0"/>
              </a:rPr>
              <a:t>2023</a:t>
            </a:r>
          </a:p>
        </p:txBody>
      </p:sp>
      <p:sp>
        <p:nvSpPr>
          <p:cNvPr id="45" name="TextBox 44">
            <a:extLst>
              <a:ext uri="{FF2B5EF4-FFF2-40B4-BE49-F238E27FC236}">
                <a16:creationId xmlns:a16="http://schemas.microsoft.com/office/drawing/2014/main" id="{A849F1CD-5DB6-FD4C-87B4-E0E2D00C3FA8}"/>
              </a:ext>
            </a:extLst>
          </p:cNvPr>
          <p:cNvSpPr txBox="1"/>
          <p:nvPr/>
        </p:nvSpPr>
        <p:spPr>
          <a:xfrm>
            <a:off x="346369" y="5363622"/>
            <a:ext cx="2709493" cy="892552"/>
          </a:xfrm>
          <a:prstGeom prst="rect">
            <a:avLst/>
          </a:prstGeom>
          <a:noFill/>
        </p:spPr>
        <p:txBody>
          <a:bodyPr wrap="square" rtlCol="0">
            <a:spAutoFit/>
          </a:bodyPr>
          <a:lstStyle/>
          <a:p>
            <a:r>
              <a:rPr lang="en-US" sz="1600" b="1" dirty="0">
                <a:solidFill>
                  <a:prstClr val="white"/>
                </a:solidFill>
                <a:latin typeface="Arial Narrow"/>
                <a:ea typeface="ＭＳ Ｐゴシック" charset="-128"/>
                <a:cs typeface="Arial Narrow"/>
              </a:rPr>
              <a:t>JPSS-2, 3 &amp; 4  INSTRUMENTS</a:t>
            </a:r>
          </a:p>
          <a:p>
            <a:pPr defTabSz="914120" fontAlgn="auto">
              <a:spcBef>
                <a:spcPts val="0"/>
              </a:spcBef>
              <a:spcAft>
                <a:spcPts val="0"/>
              </a:spcAft>
            </a:pPr>
            <a:endParaRPr lang="en-US" sz="800" b="1" dirty="0">
              <a:solidFill>
                <a:prstClr val="white"/>
              </a:solidFill>
              <a:latin typeface="Arial Narrow"/>
              <a:ea typeface="ＭＳ Ｐゴシック" charset="-128"/>
              <a:cs typeface="Arial Narrow"/>
            </a:endParaRPr>
          </a:p>
          <a:p>
            <a:pPr defTabSz="914120" fontAlgn="auto">
              <a:spcBef>
                <a:spcPts val="0"/>
              </a:spcBef>
              <a:spcAft>
                <a:spcPts val="0"/>
              </a:spcAft>
            </a:pPr>
            <a:r>
              <a:rPr lang="en-US" sz="1400" b="1" dirty="0">
                <a:solidFill>
                  <a:srgbClr val="B19FFF"/>
                </a:solidFill>
                <a:latin typeface="Arial Narrow"/>
                <a:cs typeface="Arial Narrow"/>
              </a:rPr>
              <a:t>OMPS-Limb</a:t>
            </a:r>
            <a:r>
              <a:rPr lang="en-US" sz="1400" dirty="0">
                <a:solidFill>
                  <a:srgbClr val="B19FFF"/>
                </a:solidFill>
                <a:latin typeface="Arial Narrow"/>
                <a:cs typeface="Arial Narrow"/>
              </a:rPr>
              <a:t> 2022</a:t>
            </a:r>
            <a:endParaRPr lang="en-US" sz="1400" b="1" dirty="0">
              <a:solidFill>
                <a:srgbClr val="B19FFF"/>
              </a:solidFill>
              <a:latin typeface="Arial Narrow"/>
              <a:cs typeface="Arial Narrow"/>
            </a:endParaRPr>
          </a:p>
          <a:p>
            <a:pPr defTabSz="914120" fontAlgn="auto">
              <a:spcBef>
                <a:spcPts val="0"/>
              </a:spcBef>
              <a:spcAft>
                <a:spcPts val="0"/>
              </a:spcAft>
            </a:pPr>
            <a:r>
              <a:rPr lang="en-US" sz="1400" b="1" dirty="0">
                <a:solidFill>
                  <a:srgbClr val="EFD752"/>
                </a:solidFill>
                <a:latin typeface="Arial Narrow"/>
                <a:cs typeface="Arial Narrow"/>
              </a:rPr>
              <a:t>LIBERA </a:t>
            </a:r>
            <a:r>
              <a:rPr lang="en-US" sz="1400" dirty="0">
                <a:solidFill>
                  <a:srgbClr val="EFD752"/>
                </a:solidFill>
                <a:latin typeface="Arial Narrow"/>
                <a:cs typeface="Arial Narrow"/>
              </a:rPr>
              <a:t>2027</a:t>
            </a:r>
            <a:endParaRPr lang="en-US" sz="1400" dirty="0">
              <a:solidFill>
                <a:srgbClr val="B19FFF"/>
              </a:solidFill>
              <a:latin typeface="Arial Narrow"/>
              <a:cs typeface="Arial Narrow"/>
            </a:endParaRPr>
          </a:p>
        </p:txBody>
      </p:sp>
    </p:spTree>
    <p:extLst>
      <p:ext uri="{BB962C8B-B14F-4D97-AF65-F5344CB8AC3E}">
        <p14:creationId xmlns:p14="http://schemas.microsoft.com/office/powerpoint/2010/main" val="201647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volcan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water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land-sma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ice-sma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afric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arth 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tmosphe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irbor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northameric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fi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la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land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wa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9659</TotalTime>
  <Words>2431</Words>
  <Application>Microsoft Macintosh PowerPoint</Application>
  <PresentationFormat>Widescreen</PresentationFormat>
  <Paragraphs>451</Paragraphs>
  <Slides>22</Slides>
  <Notes>11</Notes>
  <HiddenSlides>0</HiddenSlides>
  <MMClips>0</MMClips>
  <ScaleCrop>false</ScaleCrop>
  <HeadingPairs>
    <vt:vector size="6" baseType="variant">
      <vt:variant>
        <vt:lpstr>Fonts Used</vt:lpstr>
      </vt:variant>
      <vt:variant>
        <vt:i4>8</vt:i4>
      </vt:variant>
      <vt:variant>
        <vt:lpstr>Theme</vt:lpstr>
      </vt:variant>
      <vt:variant>
        <vt:i4>14</vt:i4>
      </vt:variant>
      <vt:variant>
        <vt:lpstr>Slide Titles</vt:lpstr>
      </vt:variant>
      <vt:variant>
        <vt:i4>22</vt:i4>
      </vt:variant>
    </vt:vector>
  </HeadingPairs>
  <TitlesOfParts>
    <vt:vector size="44" baseType="lpstr">
      <vt:lpstr>Arial</vt:lpstr>
      <vt:lpstr>Arial Narrow</vt:lpstr>
      <vt:lpstr>Calibri</vt:lpstr>
      <vt:lpstr>Courier New</vt:lpstr>
      <vt:lpstr>LucidaGrande</vt:lpstr>
      <vt:lpstr>Times</vt:lpstr>
      <vt:lpstr>Times New Roman</vt:lpstr>
      <vt:lpstr>Wingdings</vt:lpstr>
      <vt:lpstr>Office Theme</vt:lpstr>
      <vt:lpstr>earth title slide</vt:lpstr>
      <vt:lpstr>atmosphere</vt:lpstr>
      <vt:lpstr>airborne</vt:lpstr>
      <vt:lpstr>northamerica</vt:lpstr>
      <vt:lpstr>fire</vt:lpstr>
      <vt:lpstr>land</vt:lpstr>
      <vt:lpstr>land2</vt:lpstr>
      <vt:lpstr>water</vt:lpstr>
      <vt:lpstr>volcano</vt:lpstr>
      <vt:lpstr>water2</vt:lpstr>
      <vt:lpstr>land-small</vt:lpstr>
      <vt:lpstr>ice-small</vt:lpstr>
      <vt:lpstr>africa</vt:lpstr>
      <vt:lpstr>PowerPoint Presentation</vt:lpstr>
      <vt:lpstr>Before we begin…</vt:lpstr>
      <vt:lpstr>State of the Program: NASA Ocean Biology &amp; Biogeochemistry</vt:lpstr>
      <vt:lpstr>Agenda – 26 May</vt:lpstr>
      <vt:lpstr>Budget</vt:lpstr>
      <vt:lpstr>NASA ESD FY20 Budget</vt:lpstr>
      <vt:lpstr>FY21 Earth Science Budget Features</vt:lpstr>
      <vt:lpstr>Decadal Survey Implementation</vt:lpstr>
      <vt:lpstr>PowerPoint Presentation</vt:lpstr>
      <vt:lpstr>PowerPoint Presentation</vt:lpstr>
      <vt:lpstr>Quick Recap: 2017 Decadal Survey</vt:lpstr>
      <vt:lpstr>ESAS Observing System Priorities</vt:lpstr>
      <vt:lpstr>PowerPoint Presentation</vt:lpstr>
      <vt:lpstr>PowerPoint Presentation</vt:lpstr>
      <vt:lpstr>Earth Science Division’s Venture Opportunities</vt:lpstr>
      <vt:lpstr>Research and Analysis Initiatives</vt:lpstr>
      <vt:lpstr>NASA Ocean Biology and Biogeochemistry Advanced Planning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Lorenzoni, Laura (HQ-DK000)</cp:lastModifiedBy>
  <cp:revision>153</cp:revision>
  <dcterms:created xsi:type="dcterms:W3CDTF">2018-07-16T01:24:17Z</dcterms:created>
  <dcterms:modified xsi:type="dcterms:W3CDTF">2020-05-29T03:12:18Z</dcterms:modified>
</cp:coreProperties>
</file>