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474" r:id="rId3"/>
    <p:sldId id="258" r:id="rId4"/>
    <p:sldId id="858" r:id="rId5"/>
    <p:sldId id="871" r:id="rId6"/>
    <p:sldId id="866" r:id="rId7"/>
    <p:sldId id="883" r:id="rId8"/>
    <p:sldId id="877" r:id="rId9"/>
    <p:sldId id="879" r:id="rId10"/>
    <p:sldId id="868" r:id="rId11"/>
    <p:sldId id="869" r:id="rId12"/>
    <p:sldId id="884" r:id="rId13"/>
    <p:sldId id="876" r:id="rId14"/>
    <p:sldId id="880" r:id="rId15"/>
    <p:sldId id="882" r:id="rId16"/>
    <p:sldId id="867" r:id="rId17"/>
    <p:sldId id="517" r:id="rId18"/>
    <p:sldId id="587" r:id="rId19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3047924" algn="l" defTabSz="609585" rtl="0" eaLnBrk="1" latinLnBrk="0" hangingPunct="1"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3657509" algn="l" defTabSz="609585" rtl="0" eaLnBrk="1" latinLnBrk="0" hangingPunct="1"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4267093" algn="l" defTabSz="609585" rtl="0" eaLnBrk="1" latinLnBrk="0" hangingPunct="1"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4876678" algn="l" defTabSz="609585" rtl="0" eaLnBrk="1" latinLnBrk="0" hangingPunct="1">
      <a:defRPr sz="2133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383F"/>
    <a:srgbClr val="0F4984"/>
    <a:srgbClr val="052D0B"/>
    <a:srgbClr val="00FF00"/>
    <a:srgbClr val="C1C1C1"/>
    <a:srgbClr val="00C700"/>
    <a:srgbClr val="1C1EEA"/>
    <a:srgbClr val="FF6600"/>
    <a:srgbClr val="084712"/>
    <a:srgbClr val="FFF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/>
    <p:restoredTop sz="94504" autoAdjust="0"/>
  </p:normalViewPr>
  <p:slideViewPr>
    <p:cSldViewPr>
      <p:cViewPr varScale="1">
        <p:scale>
          <a:sx n="95" d="100"/>
          <a:sy n="95" d="100"/>
        </p:scale>
        <p:origin x="21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E4578-0447-B34D-B3C6-CBD08A20DA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9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3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24600"/>
            <a:ext cx="2844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71000" y="6324600"/>
            <a:ext cx="2844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8 April 2019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International Ocean </a:t>
            </a:r>
            <a:r>
              <a:rPr lang="en-US" dirty="0" err="1"/>
              <a:t>Colour</a:t>
            </a:r>
            <a:r>
              <a:rPr lang="en-US" dirty="0"/>
              <a:t> Science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44A7C08-BB9B-274F-A80A-A0B33D9BC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3591-1DD1-844C-83F5-116A010E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706"/>
            <a:ext cx="10515600" cy="614589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FB34-DE4D-DD45-9EB8-8CFBB879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987"/>
            <a:ext cx="10515600" cy="5133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2F8E-8192-A74B-8B04-482F999F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C2F5-1465-9549-A796-7260B91D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8054F-AF16-754B-A906-04105EBB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C06A-11EA-7F43-AAC0-B0F3A717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BEF07-F70D-D249-AC43-54D4B80A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301EB-B684-2848-A99C-7CEF9CAB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32D6-505F-0F49-8D92-903F6029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E2C8-456C-934D-BE16-D1B94B31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0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0306-33BE-A349-A48F-37E70ADA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3C3D-3A68-C247-9F8B-649211BBF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D64C8-A88F-2F44-9616-3B9EAB9E3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B0A3-FAB2-5A4E-9BA9-ED7B3E47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91C35-B8C5-8444-8425-8DCCB154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26A57-61CF-A949-9690-2DA31880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9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40AA-906C-7B4A-B7EC-DC2E9AA2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CBF2A-372C-E542-A1FE-1E4D514A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31796-D4BA-5D47-8E7A-998B9DB77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951F7-6768-C046-AA9A-CDB54E9A4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652B7-41D5-EE43-BC4B-F1FC0B7A8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63181-3873-2E4E-AED2-3C14AFAC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749A3-2E77-2146-B52F-5E611BF4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D7951-ED2F-5F46-BA35-F1918E8E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1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B793-9242-AC45-A957-FC09BCD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41"/>
            <a:ext cx="10515600" cy="56873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661DE-08FD-8741-8902-9F00BD3A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8BCCC-9A82-8A4B-B297-71064D86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6FC56-293D-2F44-BA63-8DC47681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3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4BD9B-1502-8648-A0B1-0512D078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58B06-8B87-DB43-9B83-65EFA561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C1433-550D-744E-8367-EB02DB37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BAA4-2FAC-E840-9013-0DC6121E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F34E-CEB4-D74F-8AF2-2D72AE98E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7609-A60D-FC47-A6A7-B7FBC2F3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59236-94C2-BB4A-9C36-A7F45400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A1A47-EEA1-6F4F-AB1A-059CCA69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B467F-66F1-7D48-9DB5-EE6B4FBD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37"/>
            <a:ext cx="109728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5037"/>
            <a:ext cx="10972800" cy="5338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24600"/>
            <a:ext cx="2844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71000" y="6324600"/>
            <a:ext cx="2844800" cy="476251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67BF-477A-1840-9F11-4E7CDBF3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30B3D-E295-C24B-81F0-894D1A107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A9B6A-B230-2D40-94C9-1CA10A51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FBBB-0982-8846-8048-36972967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F245A-D86C-3547-A49C-9FEF1EEA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284C3-FCBC-DB4E-B0BA-03425CA4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94D6-E657-984F-A212-1621C623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84B8C-3BE9-1248-960F-4D7FF18FC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1254-3DFA-3C46-8675-627ABF83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73752-8042-AD47-8698-AF257C6B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F3C6-5FA0-6447-B613-5692D312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3985A-3164-374E-9D0A-97C01F6B1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BAAA8-8C9C-8849-AA47-90845278D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21DA-F46D-7741-A7C8-E67E86A8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April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138A4-5092-6A43-A398-D50DF1E2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International Ocean Colour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3E77-87B8-3749-8014-F310CBFB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3848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3848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 April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7800"/>
            <a:ext cx="10972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39800"/>
            <a:ext cx="109728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0554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8 April 2019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0554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International Ocean Colour Science Meeting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1000" y="6324600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84A359D-EB11-814C-8AE4-B5D9DE7725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ts val="624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678C9-2E80-6B49-B5E4-DB9A2AE5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575"/>
            <a:ext cx="10515600" cy="62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88409-D079-CC4E-AD23-C67590E3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5082"/>
            <a:ext cx="10515600" cy="518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230C-DBA5-E24E-9A47-7431990CB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8 April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B4C34-3C1E-7743-9BB7-8BC7DEAC1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International Ocean Colour Science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2438A-C933-9245-B381-3D3F1F7A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B7E6-84F5-9C43-AE6E-5266ABBFDA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08202-7A8B-8D41-A648-CE94D6A67CF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80684"/>
            <a:ext cx="1074584" cy="91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406400" y="304800"/>
            <a:ext cx="114808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09800" y="533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rgbClr val="0F4984"/>
                </a:solidFill>
              </a:rPr>
              <a:t>NASA OBPG </a:t>
            </a:r>
          </a:p>
          <a:p>
            <a:pPr algn="ctr"/>
            <a:r>
              <a:rPr lang="en-US" sz="4000" dirty="0">
                <a:solidFill>
                  <a:srgbClr val="0F4984"/>
                </a:solidFill>
              </a:rPr>
              <a:t>Satellite Ocean Color Update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765800" y="5311425"/>
            <a:ext cx="4191000" cy="9848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Ocean Color Research Team Meeting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26 &amp; 28 May 2020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Virtual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284135" y="2895601"/>
            <a:ext cx="473879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Bryan Franz</a:t>
            </a:r>
          </a:p>
          <a:p>
            <a:pPr algn="ctr">
              <a:spcAft>
                <a:spcPts val="1200"/>
              </a:spcAft>
            </a:pPr>
            <a:r>
              <a:rPr lang="en-US" sz="1800" dirty="0"/>
              <a:t>and the</a:t>
            </a:r>
          </a:p>
          <a:p>
            <a:pPr algn="ctr"/>
            <a:r>
              <a:rPr lang="en-US" sz="2400" dirty="0"/>
              <a:t>Ocean Biology Processing Group</a:t>
            </a:r>
          </a:p>
          <a:p>
            <a:pPr algn="ctr"/>
            <a:r>
              <a:rPr lang="en-US" sz="2000" dirty="0"/>
              <a:t>NASA Goddard Space Flight Center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96D0B-26B0-CF40-B0A6-4AAB0876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66" y="3860493"/>
            <a:ext cx="36576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9995E-B9A7-614B-BD5D-D500B378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051814"/>
            <a:ext cx="36576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679AD-EE36-F148-9AB4-510C37CBB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277" y="1051814"/>
            <a:ext cx="3657600" cy="274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9AC84-0B09-0740-96E6-27777A020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860493"/>
            <a:ext cx="3657600" cy="2743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8D91462-F596-9B43-9A83-3255197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Deep-Water </a:t>
            </a:r>
            <a:r>
              <a:rPr lang="en-US" dirty="0" err="1"/>
              <a:t>Rrs</a:t>
            </a:r>
            <a:r>
              <a:rPr lang="en-US" dirty="0"/>
              <a:t> Trends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AD7F5C-C808-694F-A36A-BB2DA9434553}"/>
              </a:ext>
            </a:extLst>
          </p:cNvPr>
          <p:cNvSpPr txBox="1"/>
          <p:nvPr/>
        </p:nvSpPr>
        <p:spPr>
          <a:xfrm>
            <a:off x="4082535" y="14478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VIIRS/JPSS1 &amp; VIIRS/SNPP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3B42C-760D-D746-B544-26385E14AD6A}"/>
              </a:ext>
            </a:extLst>
          </p:cNvPr>
          <p:cNvSpPr txBox="1"/>
          <p:nvPr/>
        </p:nvSpPr>
        <p:spPr>
          <a:xfrm>
            <a:off x="4082535" y="41910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MODIS/Aqua &amp; MODIS/Terra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DA2E3-C574-684E-BDB9-FC138DCB7598}"/>
              </a:ext>
            </a:extLst>
          </p:cNvPr>
          <p:cNvSpPr txBox="1"/>
          <p:nvPr/>
        </p:nvSpPr>
        <p:spPr>
          <a:xfrm>
            <a:off x="8349733" y="14478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VIIRS/SNPP &amp; MODIS/Aqua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74ECF-D20E-F843-B0F4-10657F2A34D2}"/>
              </a:ext>
            </a:extLst>
          </p:cNvPr>
          <p:cNvSpPr txBox="1"/>
          <p:nvPr/>
        </p:nvSpPr>
        <p:spPr>
          <a:xfrm>
            <a:off x="8349733" y="41910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MODIS/Terra &amp; </a:t>
            </a:r>
            <a:r>
              <a:rPr lang="en-US" sz="1600" dirty="0" err="1">
                <a:solidFill>
                  <a:srgbClr val="0F4984"/>
                </a:solidFill>
              </a:rPr>
              <a:t>SeaWiFS</a:t>
            </a:r>
            <a:endParaRPr lang="en-US" sz="1600" dirty="0">
              <a:solidFill>
                <a:srgbClr val="0F498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5B870-1B26-294D-905E-4D48BE201F66}"/>
              </a:ext>
            </a:extLst>
          </p:cNvPr>
          <p:cNvSpPr txBox="1"/>
          <p:nvPr/>
        </p:nvSpPr>
        <p:spPr>
          <a:xfrm rot="16200000">
            <a:off x="3000300" y="2130865"/>
            <a:ext cx="1074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Rrs</a:t>
            </a:r>
            <a:r>
              <a:rPr lang="en-US" sz="1800" dirty="0"/>
              <a:t> (sr</a:t>
            </a:r>
            <a:r>
              <a:rPr lang="en-US" sz="1600" baseline="30000" dirty="0"/>
              <a:t>-1</a:t>
            </a:r>
            <a:r>
              <a:rPr lang="en-US" sz="18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28042-6A46-5849-94AC-85ADA08E63E0}"/>
              </a:ext>
            </a:extLst>
          </p:cNvPr>
          <p:cNvSpPr txBox="1"/>
          <p:nvPr/>
        </p:nvSpPr>
        <p:spPr>
          <a:xfrm rot="16200000">
            <a:off x="3000300" y="4910426"/>
            <a:ext cx="1074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Rrs</a:t>
            </a:r>
            <a:r>
              <a:rPr lang="en-US" sz="1800" dirty="0"/>
              <a:t> (sr</a:t>
            </a:r>
            <a:r>
              <a:rPr lang="en-US" sz="1600" baseline="30000" dirty="0"/>
              <a:t>-1</a:t>
            </a:r>
            <a:r>
              <a:rPr lang="en-US" sz="18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B07EC-CBD3-2540-A890-5030C2B27490}"/>
              </a:ext>
            </a:extLst>
          </p:cNvPr>
          <p:cNvSpPr txBox="1"/>
          <p:nvPr/>
        </p:nvSpPr>
        <p:spPr>
          <a:xfrm rot="16200000">
            <a:off x="7311435" y="4910426"/>
            <a:ext cx="10743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Rrs</a:t>
            </a:r>
            <a:r>
              <a:rPr lang="en-US" sz="1800" dirty="0"/>
              <a:t> (sr</a:t>
            </a:r>
            <a:r>
              <a:rPr lang="en-US" sz="1600" baseline="30000" dirty="0"/>
              <a:t>-1</a:t>
            </a:r>
            <a:r>
              <a:rPr lang="en-US" sz="18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D7-F5D4-804E-9019-E831598DF67F}"/>
              </a:ext>
            </a:extLst>
          </p:cNvPr>
          <p:cNvSpPr txBox="1"/>
          <p:nvPr/>
        </p:nvSpPr>
        <p:spPr>
          <a:xfrm rot="16200000">
            <a:off x="7292198" y="2130864"/>
            <a:ext cx="1112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Rrs</a:t>
            </a:r>
            <a:r>
              <a:rPr lang="en-US" sz="1800" dirty="0"/>
              <a:t> (sr</a:t>
            </a:r>
            <a:r>
              <a:rPr lang="en-US" sz="1600" baseline="30000" dirty="0"/>
              <a:t>-1</a:t>
            </a:r>
            <a:r>
              <a:rPr lang="en-US" sz="1800" dirty="0"/>
              <a:t>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EC9520A-AFAA-FD4B-B8C0-812F8B2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8" y="1215184"/>
            <a:ext cx="2904418" cy="42712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Comparison trends over common mission lifetime</a:t>
            </a:r>
          </a:p>
          <a:p>
            <a:endParaRPr lang="en-US" sz="2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/>
              <a:t>VIIRS/SNPP shows bias and trends in blue relative to MODIS/Aqua and VIIRS/JPSS1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 err="1"/>
              <a:t>SeaWiFS</a:t>
            </a:r>
            <a:r>
              <a:rPr lang="en-US" sz="2000" dirty="0"/>
              <a:t>, MODIS/Aqua, and MODIS/Terra show good agreement.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2E73BCD-FC3C-F54C-83F2-31578B729403}"/>
              </a:ext>
            </a:extLst>
          </p:cNvPr>
          <p:cNvSpPr/>
          <p:nvPr/>
        </p:nvSpPr>
        <p:spPr>
          <a:xfrm>
            <a:off x="10591800" y="1705792"/>
            <a:ext cx="990600" cy="609738"/>
          </a:xfrm>
          <a:prstGeom prst="ellipse">
            <a:avLst/>
          </a:prstGeom>
          <a:noFill/>
          <a:ln w="25400">
            <a:solidFill>
              <a:srgbClr val="EC3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3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59AD6-808C-CC4C-AB1E-0EF842AC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935736"/>
            <a:ext cx="7693152" cy="5769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71E-2C7F-144B-B39E-AD287B7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VIIRS/SNPP &amp; MODIS/Aqua R2018.0 </a:t>
            </a:r>
            <a:r>
              <a:rPr lang="en-US" dirty="0" err="1"/>
              <a:t>Rrs</a:t>
            </a:r>
            <a:r>
              <a:rPr lang="en-US" dirty="0"/>
              <a:t> Ratios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7315F-F51B-1046-B486-40D2849B5002}"/>
              </a:ext>
            </a:extLst>
          </p:cNvPr>
          <p:cNvSpPr txBox="1"/>
          <p:nvPr/>
        </p:nvSpPr>
        <p:spPr>
          <a:xfrm>
            <a:off x="4876800" y="126305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F4984"/>
                </a:solidFill>
              </a:rPr>
              <a:t>VIIRS/SNPP &amp; MODIS/Aqua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6A04825-535C-A447-ABA7-9AA352EB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8" y="1519984"/>
            <a:ext cx="2904418" cy="42712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Comparison trends over common mission lifetime</a:t>
            </a:r>
          </a:p>
          <a:p>
            <a:endParaRPr lang="en-US" sz="2000" dirty="0"/>
          </a:p>
          <a:p>
            <a:endParaRPr lang="en-US" sz="2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/>
              <a:t>positive trends in 443, 486, and 551, </a:t>
            </a:r>
          </a:p>
          <a:p>
            <a:endParaRPr lang="en-US" sz="1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/>
              <a:t>negative trends in 412 and 671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3FF281-EDBF-014B-AFF4-8DF4184C5DDF}"/>
              </a:ext>
            </a:extLst>
          </p:cNvPr>
          <p:cNvCxnSpPr>
            <a:cxnSpLocks/>
          </p:cNvCxnSpPr>
          <p:nvPr/>
        </p:nvCxnSpPr>
        <p:spPr>
          <a:xfrm>
            <a:off x="9067800" y="4114800"/>
            <a:ext cx="1524000" cy="505968"/>
          </a:xfrm>
          <a:prstGeom prst="straightConnector1">
            <a:avLst/>
          </a:prstGeom>
          <a:ln w="38100">
            <a:solidFill>
              <a:srgbClr val="EC383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CC5FF6-26C9-5140-8F4B-87093CF6348D}"/>
              </a:ext>
            </a:extLst>
          </p:cNvPr>
          <p:cNvCxnSpPr/>
          <p:nvPr/>
        </p:nvCxnSpPr>
        <p:spPr>
          <a:xfrm flipV="1">
            <a:off x="9067800" y="2514600"/>
            <a:ext cx="1676400" cy="68379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9C54EE-E391-A847-8A91-88133FA77D83}"/>
              </a:ext>
            </a:extLst>
          </p:cNvPr>
          <p:cNvCxnSpPr>
            <a:cxnSpLocks/>
          </p:cNvCxnSpPr>
          <p:nvPr/>
        </p:nvCxnSpPr>
        <p:spPr>
          <a:xfrm>
            <a:off x="3124201" y="3198392"/>
            <a:ext cx="5943599" cy="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52C5FB-3546-D843-B9CE-30B4E01BC1A1}"/>
              </a:ext>
            </a:extLst>
          </p:cNvPr>
          <p:cNvCxnSpPr>
            <a:cxnSpLocks/>
          </p:cNvCxnSpPr>
          <p:nvPr/>
        </p:nvCxnSpPr>
        <p:spPr>
          <a:xfrm>
            <a:off x="3124201" y="4114800"/>
            <a:ext cx="5943599" cy="0"/>
          </a:xfrm>
          <a:prstGeom prst="straightConnector1">
            <a:avLst/>
          </a:prstGeom>
          <a:ln w="12700">
            <a:solidFill>
              <a:srgbClr val="EC383F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4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971E-2C7F-144B-B39E-AD287B7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VIIRS/SNPP Calibration Update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10FB4-B016-B246-81C9-3CD6B8FD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84" y="1143000"/>
            <a:ext cx="3657600" cy="27432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6DBE157-CBCD-3A40-8699-109DF999EB8E}"/>
              </a:ext>
            </a:extLst>
          </p:cNvPr>
          <p:cNvSpPr txBox="1">
            <a:spLocks/>
          </p:cNvSpPr>
          <p:nvPr/>
        </p:nvSpPr>
        <p:spPr>
          <a:xfrm>
            <a:off x="685800" y="4419600"/>
            <a:ext cx="6939036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200"/>
              </a:spcAft>
            </a:pPr>
            <a:r>
              <a:rPr lang="en-US" sz="3600" b="1" dirty="0">
                <a:solidFill>
                  <a:schemeClr val="accent1"/>
                </a:solidFill>
              </a:rPr>
              <a:t>Impact to </a:t>
            </a:r>
            <a:r>
              <a:rPr lang="en-US" sz="3600" b="1" dirty="0" err="1">
                <a:solidFill>
                  <a:schemeClr val="accent1"/>
                </a:solidFill>
              </a:rPr>
              <a:t>Rrs</a:t>
            </a:r>
            <a:r>
              <a:rPr lang="en-US" sz="3600" b="1" dirty="0">
                <a:solidFill>
                  <a:schemeClr val="accent1"/>
                </a:solidFill>
              </a:rPr>
              <a:t> Timeseries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reduces trends in blue relative to MODIS/Aqua (and J1 VIIRS)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brings 412 into family with other blue bands (443, 486), suspect trends reduced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testing/refinements on-going in preparation for reprocessing</a:t>
            </a:r>
            <a:endParaRPr lang="en-US" sz="2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581D7-CD55-2D41-B420-65BF116B1D66}"/>
              </a:ext>
            </a:extLst>
          </p:cNvPr>
          <p:cNvSpPr txBox="1"/>
          <p:nvPr/>
        </p:nvSpPr>
        <p:spPr>
          <a:xfrm>
            <a:off x="8967282" y="1389153"/>
            <a:ext cx="12186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R2018.0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B21F99-2F0D-C34E-A55E-F0D549EB6EBA}"/>
              </a:ext>
            </a:extLst>
          </p:cNvPr>
          <p:cNvSpPr txBox="1"/>
          <p:nvPr/>
        </p:nvSpPr>
        <p:spPr>
          <a:xfrm rot="16200000">
            <a:off x="7275367" y="2224617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Rrs</a:t>
            </a:r>
            <a:r>
              <a:rPr lang="en-US" sz="1800" dirty="0"/>
              <a:t> Ratio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07E977-23A9-684F-8840-3237A49B5B87}"/>
              </a:ext>
            </a:extLst>
          </p:cNvPr>
          <p:cNvGrpSpPr/>
          <p:nvPr/>
        </p:nvGrpSpPr>
        <p:grpSpPr>
          <a:xfrm>
            <a:off x="7772400" y="3866749"/>
            <a:ext cx="3657600" cy="2743200"/>
            <a:chOff x="7620000" y="3866749"/>
            <a:chExt cx="3657600" cy="2743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9386EF-9073-FF4F-8F48-FC1BDF10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0" y="3866749"/>
              <a:ext cx="3657600" cy="2743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6568DA-B563-8D49-9432-5262B3D1B1A1}"/>
                </a:ext>
              </a:extLst>
            </p:cNvPr>
            <p:cNvSpPr txBox="1"/>
            <p:nvPr/>
          </p:nvSpPr>
          <p:spPr>
            <a:xfrm>
              <a:off x="8534400" y="4227636"/>
              <a:ext cx="2113207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Processing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FCD51E-F97C-B54A-9C60-948F16BF466C}"/>
                </a:ext>
              </a:extLst>
            </p:cNvPr>
            <p:cNvSpPr txBox="1"/>
            <p:nvPr/>
          </p:nvSpPr>
          <p:spPr>
            <a:xfrm rot="16200000">
              <a:off x="7275367" y="5036769"/>
              <a:ext cx="11464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/>
                <a:t>Rrs</a:t>
              </a:r>
              <a:r>
                <a:rPr lang="en-US" sz="1800" dirty="0"/>
                <a:t> Ratio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A5061FB-8241-7E49-99A9-2142F15AE6FA}"/>
              </a:ext>
            </a:extLst>
          </p:cNvPr>
          <p:cNvSpPr txBox="1"/>
          <p:nvPr/>
        </p:nvSpPr>
        <p:spPr>
          <a:xfrm>
            <a:off x="8229598" y="804446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VIIRS/SNPP &amp; MODIS/Aqua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067335-CDCA-2248-84C4-4C0EEF35A0A9}"/>
              </a:ext>
            </a:extLst>
          </p:cNvPr>
          <p:cNvSpPr txBox="1">
            <a:spLocks/>
          </p:cNvSpPr>
          <p:nvPr/>
        </p:nvSpPr>
        <p:spPr>
          <a:xfrm>
            <a:off x="685800" y="990600"/>
            <a:ext cx="6939036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2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Calibration Changes for Next Reprocessing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extension of lunar/solar time-series with new measurements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revised model for temporal fit to lunar time-series (exponential in time + linear with </a:t>
            </a:r>
            <a:r>
              <a:rPr lang="en-US" sz="1800" dirty="0" err="1"/>
              <a:t>libration</a:t>
            </a:r>
            <a:r>
              <a:rPr lang="en-US" sz="1800" dirty="0"/>
              <a:t>), used to correct the solar time-series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 lunar correction applied to M5,6,7 (no detectable trend)</a:t>
            </a:r>
          </a:p>
          <a:p>
            <a:pPr marL="3429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temporal gain adjustments for impact of modulated RSRs on ocean/atmosphere signal, for bands M1-M7</a:t>
            </a:r>
          </a:p>
        </p:txBody>
      </p:sp>
    </p:spTree>
    <p:extLst>
      <p:ext uri="{BB962C8B-B14F-4D97-AF65-F5344CB8AC3E}">
        <p14:creationId xmlns:p14="http://schemas.microsoft.com/office/powerpoint/2010/main" val="124517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5F46-941A-9641-85F3-7554B8B9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Ocean Color Reprocessing 2020.0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BCCF-F3F8-4145-A58A-74640F64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F4984"/>
                </a:solidFill>
              </a:rPr>
              <a:t>Planning for Spring 2020, first major update of algorithms since R2014.0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updates to ancillary data sources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600" dirty="0"/>
              <a:t>from NCEP/TOMS-OMI/etc. to MERRA-2 assimilation product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updates to atmospheric correction methods and tables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600" dirty="0"/>
              <a:t>multi-scattering aerosol selection, improved gas corrections (H2O), bug in Rayleigh tables at extreme solar zenith, instrumental error propagation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updates to pure seawater optical properties (</a:t>
            </a:r>
            <a:r>
              <a:rPr lang="en-US" sz="2400" dirty="0" err="1"/>
              <a:t>nw</a:t>
            </a:r>
            <a:r>
              <a:rPr lang="en-US" sz="2400" dirty="0"/>
              <a:t>, aw, </a:t>
            </a:r>
            <a:r>
              <a:rPr lang="en-US" sz="2400" dirty="0" err="1"/>
              <a:t>bbw</a:t>
            </a:r>
            <a:r>
              <a:rPr lang="en-US" sz="2400" dirty="0"/>
              <a:t>)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600" dirty="0"/>
              <a:t>apply temperature &amp; salinity dependence (e.g., </a:t>
            </a:r>
            <a:r>
              <a:rPr lang="en-US" sz="1600" dirty="0" err="1"/>
              <a:t>Werdell</a:t>
            </a:r>
            <a:r>
              <a:rPr lang="en-US" sz="1600" dirty="0"/>
              <a:t> et al. 2013), bug in pure-water aw/</a:t>
            </a:r>
            <a:r>
              <a:rPr lang="en-US" sz="1600" dirty="0" err="1"/>
              <a:t>bbw</a:t>
            </a:r>
            <a:r>
              <a:rPr lang="en-US" sz="1600" dirty="0"/>
              <a:t> (off by few nm)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updates to masks and flags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533" dirty="0"/>
              <a:t>reduced straylight masking (Hu et al. 2019, JGRO), absorbing aerosol flag based on MERRA-2 transport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updates to derived product algorithms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533" dirty="0" err="1"/>
              <a:t>Chl</a:t>
            </a:r>
            <a:r>
              <a:rPr lang="en-US" sz="1533" dirty="0"/>
              <a:t> coefficient update (Hu et al. 2019, JGRO; O'Reilly and </a:t>
            </a:r>
            <a:r>
              <a:rPr lang="en-US" sz="1533" dirty="0" err="1"/>
              <a:t>Werdell</a:t>
            </a:r>
            <a:r>
              <a:rPr lang="en-US" sz="1533" dirty="0"/>
              <a:t>, 2019), PIC, PAR,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new products</a:t>
            </a:r>
          </a:p>
          <a:p>
            <a:pPr marL="585216" lvl="1" indent="-182880">
              <a:buFont typeface="System Font Regular"/>
              <a:buChar char="-"/>
            </a:pPr>
            <a:r>
              <a:rPr lang="en-US" sz="1533" dirty="0" err="1">
                <a:solidFill>
                  <a:srgbClr val="000000"/>
                </a:solidFill>
              </a:rPr>
              <a:t>Rrs</a:t>
            </a:r>
            <a:r>
              <a:rPr lang="en-US" sz="1533" dirty="0">
                <a:solidFill>
                  <a:srgbClr val="000000"/>
                </a:solidFill>
              </a:rPr>
              <a:t> uncertainties (TBD), new standard/provisional products (TBD)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78"/>
    </mc:Choice>
    <mc:Fallback xmlns="">
      <p:transition spd="slow" advTm="1922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0AD8-0394-ED4B-8351-83AB67D0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SeaDAS</a:t>
            </a:r>
            <a:r>
              <a:rPr lang="en-US" dirty="0"/>
              <a:t> 8: moving from BEAM to 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69C4-FA0E-C448-93D6-211DA5F0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4" y="1066800"/>
            <a:ext cx="5763846" cy="533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/>
              <a:t>SeaDAS</a:t>
            </a:r>
            <a:r>
              <a:rPr lang="en-US" sz="2000" b="1" dirty="0"/>
              <a:t> Toolbox</a:t>
            </a:r>
          </a:p>
          <a:p>
            <a:r>
              <a:rPr lang="en-US" sz="2000" dirty="0"/>
              <a:t>Released in 2019</a:t>
            </a:r>
          </a:p>
          <a:p>
            <a:r>
              <a:rPr lang="en-US" sz="2000" dirty="0"/>
              <a:t>Can be installed within the ESA SNAP</a:t>
            </a:r>
          </a:p>
          <a:p>
            <a:r>
              <a:rPr lang="en-US" sz="2000" dirty="0"/>
              <a:t>Contains NASA Ocean Color processing tools currently in </a:t>
            </a:r>
            <a:r>
              <a:rPr lang="en-US" sz="2000" dirty="0" err="1"/>
              <a:t>SeaDAS</a:t>
            </a:r>
            <a:r>
              <a:rPr lang="en-US" sz="2000" dirty="0"/>
              <a:t> 7.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dirty="0" err="1"/>
              <a:t>SeaDAS</a:t>
            </a:r>
            <a:r>
              <a:rPr lang="en-US" sz="2000" b="1" dirty="0"/>
              <a:t> 8</a:t>
            </a:r>
          </a:p>
          <a:p>
            <a:r>
              <a:rPr lang="en-US" sz="2000" dirty="0"/>
              <a:t>Beta release planned for Summer 2020</a:t>
            </a:r>
          </a:p>
          <a:p>
            <a:r>
              <a:rPr lang="en-US" sz="2000" dirty="0"/>
              <a:t>Built on SNAP framework, modified GUI</a:t>
            </a:r>
          </a:p>
          <a:p>
            <a:r>
              <a:rPr lang="en-US" sz="2000" dirty="0"/>
              <a:t>Includes </a:t>
            </a:r>
            <a:r>
              <a:rPr lang="en-US" sz="2000" dirty="0" err="1"/>
              <a:t>SeaDAS</a:t>
            </a:r>
            <a:r>
              <a:rPr lang="en-US" sz="2000" dirty="0"/>
              <a:t>-Toolbox and Sentinel-3 Toolbox (other ESA toolboxes can be installed)</a:t>
            </a:r>
          </a:p>
          <a:p>
            <a:r>
              <a:rPr lang="en-US" sz="2000" dirty="0"/>
              <a:t>Enables continuation of joint development in  visualization tools and capabilities.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5044F-CA26-4D48-AA18-FEC79120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637BE-E552-0646-BC5E-40C829BA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66800"/>
            <a:ext cx="5916246" cy="3519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CDD785-2F24-A948-AD5E-CA085F8B84F8}"/>
              </a:ext>
            </a:extLst>
          </p:cNvPr>
          <p:cNvSpPr txBox="1"/>
          <p:nvPr/>
        </p:nvSpPr>
        <p:spPr>
          <a:xfrm>
            <a:off x="7547070" y="4640410"/>
            <a:ext cx="2892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SeaDAS</a:t>
            </a:r>
            <a:r>
              <a:rPr lang="en-US" sz="2000" i="1" dirty="0"/>
              <a:t> 8 Visualization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8A47-02FE-634B-A033-D64BE890DB08}"/>
              </a:ext>
            </a:extLst>
          </p:cNvPr>
          <p:cNvSpPr txBox="1"/>
          <p:nvPr/>
        </p:nvSpPr>
        <p:spPr>
          <a:xfrm>
            <a:off x="6934200" y="5531991"/>
            <a:ext cx="46346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SNAP = Sentinel Application Platform</a:t>
            </a:r>
          </a:p>
          <a:p>
            <a:r>
              <a:rPr lang="en-US" sz="1800" dirty="0"/>
              <a:t>(developed for ESA by </a:t>
            </a:r>
            <a:r>
              <a:rPr lang="en-US" sz="1800" dirty="0" err="1"/>
              <a:t>Brockmann</a:t>
            </a:r>
            <a:r>
              <a:rPr lang="en-US" sz="1800" dirty="0"/>
              <a:t> Consult)</a:t>
            </a:r>
          </a:p>
        </p:txBody>
      </p:sp>
    </p:spTree>
    <p:extLst>
      <p:ext uri="{BB962C8B-B14F-4D97-AF65-F5344CB8AC3E}">
        <p14:creationId xmlns:p14="http://schemas.microsoft.com/office/powerpoint/2010/main" val="17914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CAC0-2075-1144-BAB9-E8965601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Spatial Resolution Level-3 Products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9398E8-3F7F-BA4B-A9B8-01524C1F6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54"/>
          <a:stretch/>
        </p:blipFill>
        <p:spPr>
          <a:xfrm>
            <a:off x="537431" y="1000544"/>
            <a:ext cx="5109431" cy="517165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4BF87-6870-A143-8F7D-8441B0499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54"/>
          <a:stretch/>
        </p:blipFill>
        <p:spPr>
          <a:xfrm>
            <a:off x="533400" y="1000544"/>
            <a:ext cx="5109432" cy="51716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324DAF-5A28-8B4C-BA1F-B4927A7A25E8}"/>
              </a:ext>
            </a:extLst>
          </p:cNvPr>
          <p:cNvSpPr txBox="1"/>
          <p:nvPr/>
        </p:nvSpPr>
        <p:spPr>
          <a:xfrm>
            <a:off x="5791200" y="975144"/>
            <a:ext cx="5791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Standard Level-3 products are based on binning from Level-2 native resolution into quasi-equal-area bins at 4.6x4.6km, using the center location of the observation.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Users frequently ask for higher resolution binned/mapped data products, or produce them with the standard </a:t>
            </a:r>
            <a:r>
              <a:rPr lang="en-US" sz="1800" dirty="0" err="1"/>
              <a:t>binner</a:t>
            </a:r>
            <a:r>
              <a:rPr lang="en-US" sz="1800" dirty="0"/>
              <a:t> in </a:t>
            </a:r>
            <a:r>
              <a:rPr lang="en-US" sz="1800" dirty="0" err="1"/>
              <a:t>SeaDAS</a:t>
            </a:r>
            <a:r>
              <a:rPr lang="en-US" sz="1800" dirty="0"/>
              <a:t>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Result is poor quality imagery and invalid statistics due to pixel growth from nadir to scan edge.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OBPG developed an efficient mechanism to approximate the observational footprint of each pixel and weight the contribution into the fixed geographical bins.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Updated </a:t>
            </a:r>
            <a:r>
              <a:rPr lang="en-US" sz="1800" dirty="0" err="1"/>
              <a:t>binner</a:t>
            </a:r>
            <a:r>
              <a:rPr lang="en-US" sz="1800" dirty="0"/>
              <a:t> will be distributed with </a:t>
            </a:r>
            <a:r>
              <a:rPr lang="en-US" sz="1800" dirty="0" err="1"/>
              <a:t>SeaDAS</a:t>
            </a:r>
            <a:r>
              <a:rPr lang="en-US" sz="1800" dirty="0"/>
              <a:t> 8, and may be applied by OBPG to produce/distribute higher-resolution standard products. </a:t>
            </a:r>
          </a:p>
        </p:txBody>
      </p:sp>
    </p:spTree>
    <p:extLst>
      <p:ext uri="{BB962C8B-B14F-4D97-AF65-F5344CB8AC3E}">
        <p14:creationId xmlns:p14="http://schemas.microsoft.com/office/powerpoint/2010/main" val="20982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01937" y="1066800"/>
            <a:ext cx="9085263" cy="49831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MODISA, MODIST, </a:t>
            </a:r>
            <a:r>
              <a:rPr lang="en-US" sz="2000" dirty="0" err="1"/>
              <a:t>SeaWiFS</a:t>
            </a:r>
            <a:r>
              <a:rPr lang="en-US" sz="2000" dirty="0"/>
              <a:t> R2018.0 looking good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SNPP VIIRS R2018.0 showing late-mission drifts, significant improvements expected with next reprocessing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JPSS1 VIIRS OC products now available, temporal calibration appears stable, vicarious calibration to MOBY should reduce biases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Consistently-processed L2/L3 OLCI products from S3A &amp; S3B likely in next reprocessing (L1B currently available from OB.DAAC)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Still supporting GOCI, &amp; heritage missions (</a:t>
            </a:r>
            <a:r>
              <a:rPr lang="en-US" sz="2000" dirty="0" err="1"/>
              <a:t>SeaWiFS</a:t>
            </a:r>
            <a:r>
              <a:rPr lang="en-US" sz="2000" dirty="0"/>
              <a:t>, HICO, etc.), and leveraging OBPG facilities for </a:t>
            </a:r>
            <a:r>
              <a:rPr lang="en-US" sz="2000" dirty="0" err="1"/>
              <a:t>SeaHawk</a:t>
            </a:r>
            <a:r>
              <a:rPr lang="en-US" sz="2000" dirty="0"/>
              <a:t>, PACE, and GLIMR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Next multi-mission ocean color reprocessing, R2020.0, now planned to start in Summer 2020 (calibration updates, algorithm refinements) 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4B1D4-3873-1A4A-AEC9-4D3370CB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47C31-F332-1049-902C-47AA08111E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BEC23-F04F-104F-B7BC-34A1211E3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4584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5C07-A1BF-5F43-908E-D58E25C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3932-D3FA-934F-B2C9-D9EAD0FF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B1CC3C-2B9B-554E-9142-D9928964C75F}"/>
              </a:ext>
            </a:extLst>
          </p:cNvPr>
          <p:cNvSpPr txBox="1">
            <a:spLocks/>
          </p:cNvSpPr>
          <p:nvPr/>
        </p:nvSpPr>
        <p:spPr bwMode="auto">
          <a:xfrm>
            <a:off x="2141370" y="2818367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8471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/>
              <a:t>Back-up</a:t>
            </a:r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31ED6-21C9-7F45-92B6-6DDA7D4C4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6" b="36355"/>
          <a:stretch/>
        </p:blipFill>
        <p:spPr>
          <a:xfrm>
            <a:off x="1896" y="1487119"/>
            <a:ext cx="12190104" cy="53708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EE079C-C529-2945-8696-D822E30B91F1}"/>
              </a:ext>
            </a:extLst>
          </p:cNvPr>
          <p:cNvSpPr/>
          <p:nvPr/>
        </p:nvSpPr>
        <p:spPr>
          <a:xfrm>
            <a:off x="6705600" y="914400"/>
            <a:ext cx="5486400" cy="190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4482D-0E02-B04E-9E91-378453D84A8A}"/>
              </a:ext>
            </a:extLst>
          </p:cNvPr>
          <p:cNvSpPr/>
          <p:nvPr/>
        </p:nvSpPr>
        <p:spPr>
          <a:xfrm>
            <a:off x="1896" y="0"/>
            <a:ext cx="12190104" cy="190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cs typeface="Sinhala Sangam MN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85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9DB8-932C-2448-9F3D-B305714C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1CB5-2294-8E42-BE17-32B70926C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Status of MODIS, VIIRS ocean color data quality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Temporal calibration issue with VIIRS on SNPP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Plans for the next multi-mission ocean color reprocessing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Evolution of </a:t>
            </a:r>
            <a:r>
              <a:rPr lang="en-US" sz="2800" dirty="0" err="1">
                <a:solidFill>
                  <a:schemeClr val="tx1"/>
                </a:solidFill>
              </a:rPr>
              <a:t>SeaDAS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2389D-A3CE-5D4A-A754-0690B88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B7E6-84F5-9C43-AE6E-5266ABBFDA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75E4-2D2F-C743-AA01-E471A4A0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Ocean Color Processing Version R2018.0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DBFA-8395-6E47-9931-F83D5268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757"/>
            <a:ext cx="10515600" cy="5497698"/>
          </a:xfrm>
        </p:spPr>
        <p:txBody>
          <a:bodyPr/>
          <a:lstStyle/>
          <a:p>
            <a:r>
              <a:rPr lang="en-US" dirty="0"/>
              <a:t>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VIIRS/SNPP (Dec 2017), MODIS/Aqua (Jan 2018), February 2018 (</a:t>
            </a:r>
            <a:r>
              <a:rPr lang="en-US" dirty="0" err="1">
                <a:solidFill>
                  <a:schemeClr val="tx1"/>
                </a:solidFill>
              </a:rPr>
              <a:t>SeaWiFS</a:t>
            </a:r>
            <a:r>
              <a:rPr lang="en-US" dirty="0">
                <a:solidFill>
                  <a:schemeClr val="tx1"/>
                </a:solidFill>
              </a:rPr>
              <a:t>), MODIS/Terra (April 2018), and  </a:t>
            </a:r>
            <a:r>
              <a:rPr lang="en-US" b="1" dirty="0">
                <a:solidFill>
                  <a:schemeClr val="tx1"/>
                </a:solidFill>
              </a:rPr>
              <a:t>VIIRS/JPSS1</a:t>
            </a:r>
            <a:r>
              <a:rPr lang="en-US" dirty="0">
                <a:solidFill>
                  <a:schemeClr val="tx1"/>
                </a:solidFill>
              </a:rPr>
              <a:t> (Sep 2018)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incorporate updates to vicarious calibration due to revised MOBY time-series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incorporate updates to instrument 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algorithm changes since R2014.0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first processing for VIIRS on JPSS-1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algorithms identical to SNPP VIIRS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instrument calibration as-is (no temporal calibration)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dirty="0"/>
              <a:t>used SNPP for vicarious </a:t>
            </a:r>
            <a:r>
              <a:rPr lang="en-US" dirty="0" err="1"/>
              <a:t>cal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C2C9EC0-4DBA-1B4F-8006-754B3049D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57400"/>
            <a:ext cx="6248400" cy="363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4D9CF-8D04-BD49-AA32-47E20505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Spectral Band Centers and Widths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9824E6-DB2B-6743-8183-65EAF4543D24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844040"/>
          <a:ext cx="2540000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01852548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17924003"/>
                    </a:ext>
                  </a:extLst>
                </a:gridCol>
              </a:tblGrid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SNPP VIIRS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J1 VIIRS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05881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410 (20)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411 (18)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13233003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443 (15)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445 (17)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548883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486 (19)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489 (19)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57852269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551 (20)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556 (18)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8583625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671 (19)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667 (19)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8802657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745 (14)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746 (13)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1651313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862 (38)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868 (36)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0093973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1238 (26)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1238 (26)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1548721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1601 (60)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1604 (60)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7726874"/>
                  </a:ext>
                </a:extLst>
              </a:tr>
              <a:tr h="358602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2257 (46)</a:t>
                      </a:r>
                    </a:p>
                  </a:txBody>
                  <a:tcPr>
                    <a:lnR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2258 (52)</a:t>
                      </a:r>
                    </a:p>
                  </a:txBody>
                  <a:tcPr>
                    <a:lnL w="12700" cap="flat" cmpd="sng" algn="ctr">
                      <a:solidFill>
                        <a:srgbClr val="0F4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375125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49ADE1-46BE-3040-B229-C6B1072269F6}"/>
              </a:ext>
            </a:extLst>
          </p:cNvPr>
          <p:cNvSpPr txBox="1"/>
          <p:nvPr/>
        </p:nvSpPr>
        <p:spPr>
          <a:xfrm>
            <a:off x="806370" y="1194876"/>
            <a:ext cx="381546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Center and FWHM (nm)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BEAB1-B8D1-9842-BECA-C273F477A8B0}"/>
              </a:ext>
            </a:extLst>
          </p:cNvPr>
          <p:cNvSpPr txBox="1"/>
          <p:nvPr/>
        </p:nvSpPr>
        <p:spPr>
          <a:xfrm>
            <a:off x="6019800" y="1752600"/>
            <a:ext cx="480291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Spectral Response of Band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7E9F2-5F5E-F04F-A87A-CD88011215A1}"/>
              </a:ext>
            </a:extLst>
          </p:cNvPr>
          <p:cNvSpPr txBox="1"/>
          <p:nvPr/>
        </p:nvSpPr>
        <p:spPr>
          <a:xfrm>
            <a:off x="6781800" y="3229320"/>
            <a:ext cx="930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85CF0-0FAF-4F4B-ABFC-98CDF2A49B1A}"/>
              </a:ext>
            </a:extLst>
          </p:cNvPr>
          <p:cNvSpPr txBox="1"/>
          <p:nvPr/>
        </p:nvSpPr>
        <p:spPr>
          <a:xfrm>
            <a:off x="9572036" y="2753094"/>
            <a:ext cx="102143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JPSS1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41FF5-31A5-9645-B875-7392885AE01B}"/>
              </a:ext>
            </a:extLst>
          </p:cNvPr>
          <p:cNvSpPr txBox="1"/>
          <p:nvPr/>
        </p:nvSpPr>
        <p:spPr>
          <a:xfrm>
            <a:off x="7315200" y="5562600"/>
            <a:ext cx="225683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 (nm)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2A7711-E089-3942-A8AC-7DDA17BD77E3}"/>
              </a:ext>
            </a:extLst>
          </p:cNvPr>
          <p:cNvSpPr/>
          <p:nvPr/>
        </p:nvSpPr>
        <p:spPr>
          <a:xfrm>
            <a:off x="1389927" y="3276600"/>
            <a:ext cx="2590800" cy="42056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DA41C1-55D0-174E-811C-68C460023AE8}"/>
              </a:ext>
            </a:extLst>
          </p:cNvPr>
          <p:cNvCxnSpPr/>
          <p:nvPr/>
        </p:nvCxnSpPr>
        <p:spPr>
          <a:xfrm>
            <a:off x="9067800" y="2819400"/>
            <a:ext cx="0" cy="259080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3BEA02-4267-D04F-A698-F98F09E8E225}"/>
              </a:ext>
            </a:extLst>
          </p:cNvPr>
          <p:cNvCxnSpPr>
            <a:cxnSpLocks/>
          </p:cNvCxnSpPr>
          <p:nvPr/>
        </p:nvCxnSpPr>
        <p:spPr>
          <a:xfrm>
            <a:off x="8221662" y="4038600"/>
            <a:ext cx="1608138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BD4CE8-3363-CC48-AED9-B03A4D8BA26E}"/>
              </a:ext>
            </a:extLst>
          </p:cNvPr>
          <p:cNvCxnSpPr>
            <a:cxnSpLocks/>
          </p:cNvCxnSpPr>
          <p:nvPr/>
        </p:nvCxnSpPr>
        <p:spPr>
          <a:xfrm>
            <a:off x="8534400" y="2743200"/>
            <a:ext cx="0" cy="26571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0F65D-7029-6846-BFCF-D414EA15B62A}"/>
              </a:ext>
            </a:extLst>
          </p:cNvPr>
          <p:cNvCxnSpPr>
            <a:cxnSpLocks/>
          </p:cNvCxnSpPr>
          <p:nvPr/>
        </p:nvCxnSpPr>
        <p:spPr>
          <a:xfrm>
            <a:off x="7620000" y="41148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9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331DAD-18DB-C740-A5B2-73E32B4844C6}"/>
              </a:ext>
            </a:extLst>
          </p:cNvPr>
          <p:cNvGrpSpPr/>
          <p:nvPr/>
        </p:nvGrpSpPr>
        <p:grpSpPr>
          <a:xfrm>
            <a:off x="3581400" y="6096000"/>
            <a:ext cx="5181600" cy="831427"/>
            <a:chOff x="3657600" y="6331373"/>
            <a:chExt cx="5181600" cy="831427"/>
          </a:xfrm>
        </p:grpSpPr>
        <p:pic>
          <p:nvPicPr>
            <p:cNvPr id="1026" name="Picture 2" descr="VIIRS-JPSS1 Chlorophyll concentration">
              <a:extLst>
                <a:ext uri="{FF2B5EF4-FFF2-40B4-BE49-F238E27FC236}">
                  <a16:creationId xmlns:a16="http://schemas.microsoft.com/office/drawing/2014/main" id="{302EC73A-6A5C-4C48-B80C-6A3A139AF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640" y="6331373"/>
              <a:ext cx="4988560" cy="83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DC1947-D4B0-2D43-A2C2-B9F36FC5DDE9}"/>
                </a:ext>
              </a:extLst>
            </p:cNvPr>
            <p:cNvSpPr/>
            <p:nvPr/>
          </p:nvSpPr>
          <p:spPr>
            <a:xfrm>
              <a:off x="3657600" y="6341627"/>
              <a:ext cx="5029200" cy="287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BC22AC-E49B-1243-93F9-F0BB7F90339B}"/>
              </a:ext>
            </a:extLst>
          </p:cNvPr>
          <p:cNvSpPr txBox="1"/>
          <p:nvPr/>
        </p:nvSpPr>
        <p:spPr>
          <a:xfrm rot="16200000">
            <a:off x="-332645" y="462705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F4984"/>
                </a:solidFill>
              </a:rPr>
              <a:t>MODIS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00481-785E-4046-9BC1-937A26AC672A}"/>
              </a:ext>
            </a:extLst>
          </p:cNvPr>
          <p:cNvSpPr txBox="1"/>
          <p:nvPr/>
        </p:nvSpPr>
        <p:spPr>
          <a:xfrm rot="16200000">
            <a:off x="-212420" y="1839827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F4984"/>
                </a:solidFill>
              </a:rPr>
              <a:t>VIIRS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7345-94C1-E049-B1A6-2008A9A4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83" y="3598427"/>
            <a:ext cx="54864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C32B5-75B2-3942-A063-91507A647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598427"/>
            <a:ext cx="54864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A7A9B-29C2-7A42-BE72-2ADAB2D69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762000"/>
            <a:ext cx="54864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F993EF-6BAB-0347-842E-3E3DAB654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762000"/>
            <a:ext cx="5486400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AA6E8F-C118-9042-B36F-2FD95E4B3056}"/>
              </a:ext>
            </a:extLst>
          </p:cNvPr>
          <p:cNvSpPr txBox="1"/>
          <p:nvPr/>
        </p:nvSpPr>
        <p:spPr>
          <a:xfrm>
            <a:off x="5119335" y="5921063"/>
            <a:ext cx="82426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Aqua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CAA5D0-FE4B-ED49-A80F-680EBAFF7DD8}"/>
              </a:ext>
            </a:extLst>
          </p:cNvPr>
          <p:cNvSpPr txBox="1"/>
          <p:nvPr/>
        </p:nvSpPr>
        <p:spPr>
          <a:xfrm>
            <a:off x="10744200" y="5921063"/>
            <a:ext cx="8083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Terra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86D117-1001-3E46-A401-8FFD89AA6590}"/>
              </a:ext>
            </a:extLst>
          </p:cNvPr>
          <p:cNvSpPr txBox="1"/>
          <p:nvPr/>
        </p:nvSpPr>
        <p:spPr>
          <a:xfrm>
            <a:off x="4876800" y="3101663"/>
            <a:ext cx="111280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JPSS-1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96AD78-C462-F247-9BAA-A815C86B4A57}"/>
              </a:ext>
            </a:extLst>
          </p:cNvPr>
          <p:cNvSpPr txBox="1"/>
          <p:nvPr/>
        </p:nvSpPr>
        <p:spPr>
          <a:xfrm>
            <a:off x="10635317" y="3101663"/>
            <a:ext cx="930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SNPP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616AA-6BCA-1546-A8D0-E3EA05CB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6037"/>
            <a:ext cx="9296400" cy="6397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Annual Mean Chlorophyll Concentration for 2018</a:t>
            </a:r>
          </a:p>
        </p:txBody>
      </p:sp>
    </p:spTree>
    <p:extLst>
      <p:ext uri="{BB962C8B-B14F-4D97-AF65-F5344CB8AC3E}">
        <p14:creationId xmlns:p14="http://schemas.microsoft.com/office/powerpoint/2010/main" val="3889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5"/>
    </mc:Choice>
    <mc:Fallback xmlns="">
      <p:transition spd="slow" advTm="613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64C7D3-DE33-CF4F-A159-3C12A718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42" y="3688080"/>
            <a:ext cx="3017520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0" y="3688080"/>
            <a:ext cx="3017520" cy="301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FE571-7AF3-E14B-9B28-3A7BD17F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80" y="914400"/>
            <a:ext cx="3017520" cy="3017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0ED950-C4B2-4540-91A8-5DF95C62F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388" y="914400"/>
            <a:ext cx="3017520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037"/>
            <a:ext cx="8229600" cy="697228"/>
          </a:xfrm>
        </p:spPr>
        <p:txBody>
          <a:bodyPr/>
          <a:lstStyle/>
          <a:p>
            <a:r>
              <a:rPr lang="en-US" dirty="0"/>
              <a:t>VIIRS R2018.0 Validation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88080"/>
            <a:ext cx="3017520" cy="301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817880"/>
            <a:ext cx="967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(445)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920" y="817880"/>
            <a:ext cx="967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556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19626" y="3688080"/>
            <a:ext cx="1252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Chlorophyll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829831" y="2212079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JPSS1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76677" y="5054402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SNPP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F7532C-8551-2046-B6F1-A06042C6C81D}"/>
              </a:ext>
            </a:extLst>
          </p:cNvPr>
          <p:cNvSpPr txBox="1"/>
          <p:nvPr/>
        </p:nvSpPr>
        <p:spPr>
          <a:xfrm>
            <a:off x="10538733" y="597408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4%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5A6B91-2A1B-5344-AFE2-C9A4A2838A81}"/>
              </a:ext>
            </a:extLst>
          </p:cNvPr>
          <p:cNvSpPr txBox="1"/>
          <p:nvPr/>
        </p:nvSpPr>
        <p:spPr>
          <a:xfrm>
            <a:off x="4246679" y="5974080"/>
            <a:ext cx="18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+0.0000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 sr</a:t>
            </a:r>
            <a:r>
              <a:rPr lang="en-US" sz="1800" baseline="30000" dirty="0">
                <a:solidFill>
                  <a:srgbClr val="C00000"/>
                </a:solidFill>
                <a:latin typeface="Calibri" panose="020F0502020204030204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305E42A-1277-7444-9CCA-A99D16A7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7" y="1215184"/>
            <a:ext cx="2664153" cy="42712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Match-ups to </a:t>
            </a:r>
            <a:r>
              <a:rPr lang="en-US" sz="2000" dirty="0" err="1">
                <a:solidFill>
                  <a:schemeClr val="tx1"/>
                </a:solidFill>
              </a:rPr>
              <a:t>SeaBASS</a:t>
            </a:r>
            <a:r>
              <a:rPr lang="en-US" sz="2000" dirty="0">
                <a:solidFill>
                  <a:schemeClr val="tx1"/>
                </a:solidFill>
              </a:rPr>
              <a:t> and AERONET-OC </a:t>
            </a:r>
            <a:endParaRPr lang="en-US" sz="2000" dirty="0"/>
          </a:p>
          <a:p>
            <a:pPr marL="160020" indent="-16002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VIIRS/SNPP </a:t>
            </a:r>
            <a:r>
              <a:rPr lang="en-US" sz="2000" dirty="0" err="1"/>
              <a:t>Rrs</a:t>
            </a:r>
            <a:r>
              <a:rPr lang="en-US" sz="2000" dirty="0"/>
              <a:t> and Chlorophyll in very good agreement with in situ</a:t>
            </a:r>
          </a:p>
          <a:p>
            <a:pPr marL="160020" indent="-16002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VIIRS/JPSS1 </a:t>
            </a:r>
            <a:r>
              <a:rPr lang="en-US" sz="2000" dirty="0" err="1"/>
              <a:t>Rrs</a:t>
            </a:r>
            <a:r>
              <a:rPr lang="en-US" sz="2000" dirty="0"/>
              <a:t> in good agreement, but with larger differences based on limited match-ups</a:t>
            </a:r>
          </a:p>
          <a:p>
            <a:pPr>
              <a:spcBef>
                <a:spcPts val="1600"/>
              </a:spcBef>
            </a:pPr>
            <a:endParaRPr lang="en-US" sz="2000" b="1" i="1" dirty="0"/>
          </a:p>
          <a:p>
            <a:pPr>
              <a:spcBef>
                <a:spcPts val="1600"/>
              </a:spcBef>
            </a:pPr>
            <a:r>
              <a:rPr lang="en-US" sz="2000" b="1" i="1" dirty="0"/>
              <a:t>VIIRS/SNPP showed significant reduction in bias from R2014 to R2018 (not shown)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62258-3EC2-344E-8C5F-C73181DF77ED}"/>
              </a:ext>
            </a:extLst>
          </p:cNvPr>
          <p:cNvSpPr txBox="1"/>
          <p:nvPr/>
        </p:nvSpPr>
        <p:spPr>
          <a:xfrm>
            <a:off x="4301408" y="3048000"/>
            <a:ext cx="18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0.0004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 sr</a:t>
            </a:r>
            <a:r>
              <a:rPr lang="en-US" sz="1800" baseline="30000" dirty="0">
                <a:solidFill>
                  <a:srgbClr val="C00000"/>
                </a:solidFill>
                <a:latin typeface="Calibri" panose="020F0502020204030204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BAAD3E-1F01-C341-AA4D-9FB561960437}"/>
              </a:ext>
            </a:extLst>
          </p:cNvPr>
          <p:cNvSpPr txBox="1"/>
          <p:nvPr/>
        </p:nvSpPr>
        <p:spPr>
          <a:xfrm>
            <a:off x="7053342" y="5974080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-0.0007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 sr</a:t>
            </a:r>
            <a:r>
              <a:rPr lang="en-US" sz="1800" baseline="30000" dirty="0">
                <a:solidFill>
                  <a:srgbClr val="C00000"/>
                </a:solidFill>
                <a:latin typeface="Calibri" panose="020F0502020204030204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5B5005-D3D8-AE49-A14F-9A6C5AA5BC55}"/>
              </a:ext>
            </a:extLst>
          </p:cNvPr>
          <p:cNvSpPr txBox="1"/>
          <p:nvPr/>
        </p:nvSpPr>
        <p:spPr>
          <a:xfrm>
            <a:off x="7108071" y="3048000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-0.0012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 sr</a:t>
            </a:r>
            <a:r>
              <a:rPr lang="en-US" sz="1800" baseline="30000" dirty="0">
                <a:solidFill>
                  <a:srgbClr val="C00000"/>
                </a:solidFill>
                <a:latin typeface="Calibri" panose="020F0502020204030204"/>
              </a:rPr>
              <a:t>-1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8"/>
    </mc:Choice>
    <mc:Fallback xmlns="">
      <p:transition spd="slow" advTm="215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A5E98D-DC4B-7A46-AEFC-7D4AFFED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702367"/>
            <a:ext cx="3017520" cy="3017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5DDF1E-D1E7-784D-ADC7-4471205F0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340" y="919430"/>
            <a:ext cx="3017520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037"/>
            <a:ext cx="8229600" cy="794604"/>
          </a:xfrm>
        </p:spPr>
        <p:txBody>
          <a:bodyPr/>
          <a:lstStyle/>
          <a:p>
            <a:r>
              <a:rPr lang="en-US" dirty="0"/>
              <a:t>MODIS R2018.0 Validation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7452" y="919430"/>
            <a:ext cx="967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(443)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896443-F1A2-194D-A72B-E30E5FF8BFB2}"/>
              </a:ext>
            </a:extLst>
          </p:cNvPr>
          <p:cNvSpPr txBox="1"/>
          <p:nvPr/>
        </p:nvSpPr>
        <p:spPr>
          <a:xfrm>
            <a:off x="4498184" y="3166646"/>
            <a:ext cx="18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+0.0001 sr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4DEFA14-456F-704C-AA51-088F4B07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7" y="1215184"/>
            <a:ext cx="2664153" cy="47284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Match-ups to </a:t>
            </a:r>
            <a:r>
              <a:rPr lang="en-US" sz="2000" dirty="0" err="1">
                <a:solidFill>
                  <a:schemeClr val="tx1"/>
                </a:solidFill>
              </a:rPr>
              <a:t>SeaBASS</a:t>
            </a:r>
            <a:r>
              <a:rPr lang="en-US" sz="2000" dirty="0">
                <a:solidFill>
                  <a:schemeClr val="tx1"/>
                </a:solidFill>
              </a:rPr>
              <a:t> and AERONET-OC </a:t>
            </a:r>
          </a:p>
          <a:p>
            <a:pPr marL="160020" indent="-16002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MODIS </a:t>
            </a:r>
            <a:r>
              <a:rPr lang="en-US" sz="2000" dirty="0" err="1"/>
              <a:t>Rrs</a:t>
            </a:r>
            <a:r>
              <a:rPr lang="en-US" sz="2000" dirty="0"/>
              <a:t> and </a:t>
            </a:r>
            <a:r>
              <a:rPr lang="en-US" sz="2000" dirty="0" err="1"/>
              <a:t>Chl</a:t>
            </a:r>
            <a:r>
              <a:rPr lang="en-US" sz="2000" dirty="0"/>
              <a:t> from Aqua and Terra in good agreement with in situ </a:t>
            </a:r>
          </a:p>
          <a:p>
            <a:pPr marL="160020" indent="-16002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Mean bias in </a:t>
            </a:r>
            <a:r>
              <a:rPr lang="en-US" sz="2000" dirty="0" err="1"/>
              <a:t>Rrs</a:t>
            </a:r>
            <a:r>
              <a:rPr lang="en-US" sz="2000" dirty="0"/>
              <a:t> remains near zero</a:t>
            </a:r>
          </a:p>
          <a:p>
            <a:pPr marL="160020" indent="-16002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1600"/>
              </a:spcBef>
            </a:pPr>
            <a:r>
              <a:rPr lang="en-US" sz="2000" i="1" dirty="0">
                <a:solidFill>
                  <a:schemeClr val="tx1"/>
                </a:solidFill>
              </a:rPr>
              <a:t>MODIS showed significant reduction in bias from R2014 to R2018 (not shown)</a:t>
            </a:r>
          </a:p>
          <a:p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876158-77E5-1947-A6A8-B6238FDFB4E0}"/>
              </a:ext>
            </a:extLst>
          </p:cNvPr>
          <p:cNvSpPr txBox="1"/>
          <p:nvPr/>
        </p:nvSpPr>
        <p:spPr>
          <a:xfrm rot="16200000">
            <a:off x="2862466" y="207888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Aqua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CE8787-8E6D-9540-B3CD-36F5CE2DF703}"/>
              </a:ext>
            </a:extLst>
          </p:cNvPr>
          <p:cNvSpPr txBox="1"/>
          <p:nvPr/>
        </p:nvSpPr>
        <p:spPr>
          <a:xfrm rot="16200000">
            <a:off x="2900688" y="5017725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Terra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4FE1EF-8895-D04A-865C-084D3FE2F828}"/>
              </a:ext>
            </a:extLst>
          </p:cNvPr>
          <p:cNvSpPr txBox="1"/>
          <p:nvPr/>
        </p:nvSpPr>
        <p:spPr>
          <a:xfrm>
            <a:off x="4543068" y="5943600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-0.0001 sr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BB257-3928-A043-B8C5-2554A25C3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314" y="3695046"/>
            <a:ext cx="3017520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7AEAA7-01C3-3349-83B5-88429B297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355" y="913134"/>
            <a:ext cx="3017520" cy="3017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7144D2-AF96-B449-8702-EB5D4DD8A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931" y="3709688"/>
            <a:ext cx="3017520" cy="301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3F89FF-4AE7-C44C-8B43-D00ACE4D4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972" y="912109"/>
            <a:ext cx="3017520" cy="30175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25746" y="919430"/>
            <a:ext cx="1252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Chlorophyll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5487A-52E1-1244-9107-A6CB663E753F}"/>
              </a:ext>
            </a:extLst>
          </p:cNvPr>
          <p:cNvSpPr txBox="1"/>
          <p:nvPr/>
        </p:nvSpPr>
        <p:spPr>
          <a:xfrm>
            <a:off x="10447279" y="31242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73E78A-308A-1649-8686-F071073D7FB0}"/>
              </a:ext>
            </a:extLst>
          </p:cNvPr>
          <p:cNvSpPr txBox="1"/>
          <p:nvPr/>
        </p:nvSpPr>
        <p:spPr>
          <a:xfrm>
            <a:off x="10447279" y="5943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6B9ACE-3F53-D94C-B816-72DCFFAC9129}"/>
              </a:ext>
            </a:extLst>
          </p:cNvPr>
          <p:cNvSpPr txBox="1"/>
          <p:nvPr/>
        </p:nvSpPr>
        <p:spPr>
          <a:xfrm>
            <a:off x="7481266" y="906838"/>
            <a:ext cx="967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547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96FF68-3FF7-F549-9FEA-5F5F85197919}"/>
              </a:ext>
            </a:extLst>
          </p:cNvPr>
          <p:cNvSpPr txBox="1"/>
          <p:nvPr/>
        </p:nvSpPr>
        <p:spPr>
          <a:xfrm>
            <a:off x="7108071" y="3178314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-0.0005 sr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B31EC4-8472-4C4A-A358-2558DE36D51E}"/>
              </a:ext>
            </a:extLst>
          </p:cNvPr>
          <p:cNvSpPr txBox="1"/>
          <p:nvPr/>
        </p:nvSpPr>
        <p:spPr>
          <a:xfrm>
            <a:off x="7152955" y="5955268"/>
            <a:ext cx="183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 = -0.0006 sr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0473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47"/>
    </mc:Choice>
    <mc:Fallback xmlns="">
      <p:transition spd="slow" advTm="192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790D-95FD-9447-8F26-012127DB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614589"/>
          </a:xfrm>
        </p:spPr>
        <p:txBody>
          <a:bodyPr/>
          <a:lstStyle/>
          <a:p>
            <a:r>
              <a:rPr lang="en-US" dirty="0"/>
              <a:t>In situ </a:t>
            </a:r>
            <a:r>
              <a:rPr lang="en-US" dirty="0" err="1"/>
              <a:t>Rrs</a:t>
            </a:r>
            <a:r>
              <a:rPr lang="en-US" dirty="0"/>
              <a:t> Match-up Statistics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70965F-EF18-AE45-A371-D1082D54205C}"/>
              </a:ext>
            </a:extLst>
          </p:cNvPr>
          <p:cNvGraphicFramePr>
            <a:graphicFrameLocks noGrp="1"/>
          </p:cNvGraphicFramePr>
          <p:nvPr/>
        </p:nvGraphicFramePr>
        <p:xfrm>
          <a:off x="862315" y="1065543"/>
          <a:ext cx="5105400" cy="38874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391955491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712438288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21134522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8362355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038086695"/>
                    </a:ext>
                  </a:extLst>
                </a:gridCol>
              </a:tblGrid>
              <a:tr h="5956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2" charset="2"/>
                          <a:cs typeface="Apple Chancery" panose="03020702040506060504" pitchFamily="66" charset="-79"/>
                        </a:rPr>
                        <a:t>l</a:t>
                      </a:r>
                      <a:r>
                        <a:rPr lang="en-US" sz="1800" dirty="0">
                          <a:latin typeface="+mn-lt"/>
                          <a:cs typeface="Apple Chancery" panose="03020702040506060504" pitchFamily="66" charset="-79"/>
                        </a:rPr>
                        <a:t> (nm)</a:t>
                      </a:r>
                      <a:endParaRPr lang="en-US" sz="1800" dirty="0">
                        <a:latin typeface="Symbol" pitchFamily="2" charset="2"/>
                        <a:cs typeface="Apple Chancery" panose="03020702040506060504" pitchFamily="66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 Bias (sr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MAE (sr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37303"/>
                  </a:ext>
                </a:extLst>
              </a:tr>
              <a:tr h="351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Aqua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Terra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Aqua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Terra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0623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0.00001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-0.00031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0.00102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0.00106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9910103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0.00079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2132142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0.00078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3698725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0.00076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7988049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0.00079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7986039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0.00094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7101986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0.00030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69988286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-0.00016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-0.00019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0.00033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0.00036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886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99B8BA-03D6-C243-823E-3C160D0AD072}"/>
              </a:ext>
            </a:extLst>
          </p:cNvPr>
          <p:cNvSpPr/>
          <p:nvPr/>
        </p:nvSpPr>
        <p:spPr>
          <a:xfrm>
            <a:off x="3894491" y="694629"/>
            <a:ext cx="4106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data from AERONET-OC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SeaBASS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D9A2BE-189A-824D-8B32-DDFE01CC1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4999"/>
              </p:ext>
            </p:extLst>
          </p:nvPr>
        </p:nvGraphicFramePr>
        <p:xfrm>
          <a:off x="6248400" y="1066800"/>
          <a:ext cx="5105400" cy="38874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391955491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712438288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21134522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8362355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038086695"/>
                    </a:ext>
                  </a:extLst>
                </a:gridCol>
              </a:tblGrid>
              <a:tr h="5956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Symbol" pitchFamily="2" charset="2"/>
                          <a:cs typeface="Apple Chancery" panose="03020702040506060504" pitchFamily="66" charset="-79"/>
                        </a:rPr>
                        <a:t>l</a:t>
                      </a:r>
                      <a:r>
                        <a:rPr lang="en-US" sz="1800" dirty="0">
                          <a:latin typeface="+mn-lt"/>
                          <a:cs typeface="Apple Chancery" panose="03020702040506060504" pitchFamily="66" charset="-79"/>
                        </a:rPr>
                        <a:t> (nm)</a:t>
                      </a:r>
                      <a:endParaRPr lang="en-US" sz="1800" dirty="0">
                        <a:latin typeface="Symbol" pitchFamily="2" charset="2"/>
                        <a:cs typeface="Apple Chancery" panose="03020702040506060504" pitchFamily="66" charset="-79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 Bias (sr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MAE (sr</a:t>
                      </a:r>
                      <a:r>
                        <a:rPr lang="en-US" sz="1800" baseline="30000" dirty="0"/>
                        <a:t>-1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37303"/>
                  </a:ext>
                </a:extLst>
              </a:tr>
              <a:tr h="3515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JPSS1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SNPP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JPSS1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/>
                        <a:t>SNPP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0623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-0.00072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-0.00036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0.00130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0.00105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39910103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0.00077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32132142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0.00088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3698725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7015045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556(1)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0.00088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7988049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04379681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-0.00020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0.00029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7167025"/>
                  </a:ext>
                </a:extLst>
              </a:tr>
              <a:tr h="35151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388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027A15-5777-634A-AE72-F75DCA13BF09}"/>
              </a:ext>
            </a:extLst>
          </p:cNvPr>
          <p:cNvSpPr txBox="1"/>
          <p:nvPr/>
        </p:nvSpPr>
        <p:spPr>
          <a:xfrm>
            <a:off x="457200" y="5105400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" indent="-2514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MODIS (Aqua &amp; Terra) and VIIRS/SNPP show very similar agreement with in situ measurements </a:t>
            </a:r>
          </a:p>
          <a:p>
            <a:pPr marL="251460" indent="-2514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MODIS/Terra does shows larger biases in blue bands relative to MODIS/Aqua</a:t>
            </a:r>
          </a:p>
          <a:p>
            <a:pPr marL="251460" indent="-25146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VIIRS/JPSS1 shows larger Mean Bias and MAE, based on limited match-ups, with no temporal calibration and no vicarious </a:t>
            </a:r>
            <a:r>
              <a:rPr lang="en-US" sz="2000" dirty="0" err="1"/>
              <a:t>cal</a:t>
            </a:r>
            <a:r>
              <a:rPr lang="en-US" sz="2000" dirty="0"/>
              <a:t> to MOBY</a:t>
            </a:r>
          </a:p>
        </p:txBody>
      </p:sp>
    </p:spTree>
    <p:extLst>
      <p:ext uri="{BB962C8B-B14F-4D97-AF65-F5344CB8AC3E}">
        <p14:creationId xmlns:p14="http://schemas.microsoft.com/office/powerpoint/2010/main" val="4303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1"/>
    </mc:Choice>
    <mc:Fallback xmlns="">
      <p:transition spd="slow" advTm="118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7C923-6BF7-8C46-ACEC-6F1613DA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431" y="3850094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86454-B799-7544-B68A-F34CD14B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42" y="1050403"/>
            <a:ext cx="36576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727D8-1A38-9248-9DC7-254E87C2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050403"/>
            <a:ext cx="3657600" cy="2743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8D91462-F596-9B43-9A83-3255197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Deep-Water Chlorophyll Trends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2BD682-5D3D-6E46-A0C8-94C085562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742" y="3850094"/>
            <a:ext cx="3657600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AD7F5C-C808-694F-A36A-BB2DA9434553}"/>
              </a:ext>
            </a:extLst>
          </p:cNvPr>
          <p:cNvSpPr txBox="1"/>
          <p:nvPr/>
        </p:nvSpPr>
        <p:spPr>
          <a:xfrm>
            <a:off x="4114800" y="14478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VIIRS/JPSS1 &amp; VIIRS/SNPP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3B42C-760D-D746-B544-26385E14AD6A}"/>
              </a:ext>
            </a:extLst>
          </p:cNvPr>
          <p:cNvSpPr txBox="1"/>
          <p:nvPr/>
        </p:nvSpPr>
        <p:spPr>
          <a:xfrm>
            <a:off x="4114800" y="41910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MODIS/Aqua &amp; MODIS/Terra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DA2E3-C574-684E-BDB9-FC138DCB7598}"/>
              </a:ext>
            </a:extLst>
          </p:cNvPr>
          <p:cNvSpPr txBox="1"/>
          <p:nvPr/>
        </p:nvSpPr>
        <p:spPr>
          <a:xfrm>
            <a:off x="8381998" y="14478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VIIRS/SNPP &amp; MODIS/Aqua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D74ECF-D20E-F843-B0F4-10657F2A34D2}"/>
              </a:ext>
            </a:extLst>
          </p:cNvPr>
          <p:cNvSpPr txBox="1"/>
          <p:nvPr/>
        </p:nvSpPr>
        <p:spPr>
          <a:xfrm>
            <a:off x="8381998" y="4191000"/>
            <a:ext cx="289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4984"/>
                </a:solidFill>
              </a:rPr>
              <a:t>MODIS/Terra &amp; </a:t>
            </a:r>
            <a:r>
              <a:rPr lang="en-US" sz="1600" dirty="0" err="1">
                <a:solidFill>
                  <a:srgbClr val="0F4984"/>
                </a:solidFill>
              </a:rPr>
              <a:t>SeaWiFS</a:t>
            </a:r>
            <a:endParaRPr lang="en-US" sz="1600" dirty="0">
              <a:solidFill>
                <a:srgbClr val="0F498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5B870-1B26-294D-905E-4D48BE201F66}"/>
              </a:ext>
            </a:extLst>
          </p:cNvPr>
          <p:cNvSpPr txBox="1"/>
          <p:nvPr/>
        </p:nvSpPr>
        <p:spPr>
          <a:xfrm rot="16200000">
            <a:off x="2902218" y="2130865"/>
            <a:ext cx="1446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Chl</a:t>
            </a:r>
            <a:r>
              <a:rPr lang="en-US" sz="1800" dirty="0"/>
              <a:t> (mg m</a:t>
            </a:r>
            <a:r>
              <a:rPr lang="en-US" sz="1600" baseline="30000" dirty="0"/>
              <a:t>-3</a:t>
            </a:r>
            <a:r>
              <a:rPr lang="en-US" sz="180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28042-6A46-5849-94AC-85ADA08E63E0}"/>
              </a:ext>
            </a:extLst>
          </p:cNvPr>
          <p:cNvSpPr txBox="1"/>
          <p:nvPr/>
        </p:nvSpPr>
        <p:spPr>
          <a:xfrm rot="16200000">
            <a:off x="2902218" y="4910426"/>
            <a:ext cx="1446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Chl</a:t>
            </a:r>
            <a:r>
              <a:rPr lang="en-US" sz="1800" dirty="0"/>
              <a:t> (mg m</a:t>
            </a:r>
            <a:r>
              <a:rPr lang="en-US" sz="1600" baseline="30000" dirty="0"/>
              <a:t>-3</a:t>
            </a:r>
            <a:r>
              <a:rPr lang="en-US" sz="18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B07EC-CBD3-2540-A890-5030C2B27490}"/>
              </a:ext>
            </a:extLst>
          </p:cNvPr>
          <p:cNvSpPr txBox="1"/>
          <p:nvPr/>
        </p:nvSpPr>
        <p:spPr>
          <a:xfrm rot="16200000">
            <a:off x="7157752" y="4910426"/>
            <a:ext cx="1446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Chl</a:t>
            </a:r>
            <a:r>
              <a:rPr lang="en-US" sz="1800" dirty="0"/>
              <a:t> (mg m</a:t>
            </a:r>
            <a:r>
              <a:rPr lang="en-US" sz="1600" baseline="30000" dirty="0"/>
              <a:t>-3</a:t>
            </a:r>
            <a:r>
              <a:rPr lang="en-US" sz="18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D7-F5D4-804E-9019-E831598DF67F}"/>
              </a:ext>
            </a:extLst>
          </p:cNvPr>
          <p:cNvSpPr txBox="1"/>
          <p:nvPr/>
        </p:nvSpPr>
        <p:spPr>
          <a:xfrm rot="16200000">
            <a:off x="7157751" y="2130864"/>
            <a:ext cx="1446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err="1"/>
              <a:t>Chl</a:t>
            </a:r>
            <a:r>
              <a:rPr lang="en-US" sz="1800" dirty="0"/>
              <a:t> (mg m</a:t>
            </a:r>
            <a:r>
              <a:rPr lang="en-US" sz="1600" baseline="30000" dirty="0"/>
              <a:t>-3</a:t>
            </a:r>
            <a:r>
              <a:rPr lang="en-US" sz="18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FF63D-4676-B045-BDE3-1BA589214AC7}"/>
              </a:ext>
            </a:extLst>
          </p:cNvPr>
          <p:cNvSpPr txBox="1"/>
          <p:nvPr/>
        </p:nvSpPr>
        <p:spPr>
          <a:xfrm>
            <a:off x="10228915" y="3028871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VIIRS/SNPP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051AA-BB2E-C44F-AC8D-9C2C7DA98C80}"/>
              </a:ext>
            </a:extLst>
          </p:cNvPr>
          <p:cNvSpPr txBox="1"/>
          <p:nvPr/>
        </p:nvSpPr>
        <p:spPr>
          <a:xfrm>
            <a:off x="10228915" y="2145004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MODIS/Aqua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7506C-586B-C948-B9AC-8EAE65737B27}"/>
              </a:ext>
            </a:extLst>
          </p:cNvPr>
          <p:cNvSpPr txBox="1"/>
          <p:nvPr/>
        </p:nvSpPr>
        <p:spPr>
          <a:xfrm>
            <a:off x="5961715" y="3048000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VIIRS/SNPP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07E684-30C6-C54D-A0C2-4661B986FF82}"/>
              </a:ext>
            </a:extLst>
          </p:cNvPr>
          <p:cNvSpPr txBox="1"/>
          <p:nvPr/>
        </p:nvSpPr>
        <p:spPr>
          <a:xfrm>
            <a:off x="5961715" y="2438400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VIIRS/JPSS1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4279AF0-C99E-7542-A965-12DAA7DE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48" y="1215184"/>
            <a:ext cx="2904418" cy="42712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Comparison trends over common mission lifetime</a:t>
            </a:r>
          </a:p>
          <a:p>
            <a:endParaRPr lang="en-US" sz="2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/>
              <a:t>VIIRS/SNPP shows negative trend relative to VIIRS/JPSS1 &amp; MODIS/Aqua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 err="1"/>
              <a:t>SeaWiFS</a:t>
            </a:r>
            <a:r>
              <a:rPr lang="en-US" sz="2000" dirty="0"/>
              <a:t>, MODIS/Terra, MODIS/Aqua in good agreement, with short-term deviations</a:t>
            </a:r>
          </a:p>
        </p:txBody>
      </p:sp>
    </p:spTree>
    <p:extLst>
      <p:ext uri="{BB962C8B-B14F-4D97-AF65-F5344CB8AC3E}">
        <p14:creationId xmlns:p14="http://schemas.microsoft.com/office/powerpoint/2010/main" val="7305661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20745235</TotalTime>
  <Words>1471</Words>
  <Application>Microsoft Macintosh PowerPoint</Application>
  <PresentationFormat>Widescreen</PresentationFormat>
  <Paragraphs>287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System Font Regular</vt:lpstr>
      <vt:lpstr>Default Design</vt:lpstr>
      <vt:lpstr>Office Theme</vt:lpstr>
      <vt:lpstr>PowerPoint Presentation</vt:lpstr>
      <vt:lpstr>Contents</vt:lpstr>
      <vt:lpstr>Current Ocean Color Processing Version R2018.0</vt:lpstr>
      <vt:lpstr>VIIRS Spectral Band Centers and Widths</vt:lpstr>
      <vt:lpstr>Annual Mean Chlorophyll Concentration for 2018</vt:lpstr>
      <vt:lpstr>VIIRS R2018.0 Validation</vt:lpstr>
      <vt:lpstr>MODIS R2018.0 Validation</vt:lpstr>
      <vt:lpstr>In situ Rrs Match-up Statistics</vt:lpstr>
      <vt:lpstr>Global Deep-Water Chlorophyll Trends</vt:lpstr>
      <vt:lpstr>Global Deep-Water Rrs Trends</vt:lpstr>
      <vt:lpstr>VIIRS/SNPP &amp; MODIS/Aqua R2018.0 Rrs Ratios</vt:lpstr>
      <vt:lpstr>VIIRS/SNPP Calibration Update</vt:lpstr>
      <vt:lpstr>NASA Ocean Color Reprocessing 2020.0</vt:lpstr>
      <vt:lpstr>SeaDAS 8: moving from BEAM to SNAP</vt:lpstr>
      <vt:lpstr>Higher Spatial Resolution Level-3 Products</vt:lpstr>
      <vt:lpstr>Summary</vt:lpstr>
      <vt:lpstr>PowerPoint Presentation</vt:lpstr>
    </vt:vector>
  </TitlesOfParts>
  <Company>B. Franz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Franz, Bryan A. (GSFC-6160)</cp:lastModifiedBy>
  <cp:revision>676</cp:revision>
  <cp:lastPrinted>2019-04-05T03:03:59Z</cp:lastPrinted>
  <dcterms:created xsi:type="dcterms:W3CDTF">2011-05-20T14:09:18Z</dcterms:created>
  <dcterms:modified xsi:type="dcterms:W3CDTF">2020-05-25T04:37:38Z</dcterms:modified>
</cp:coreProperties>
</file>