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380" r:id="rId3"/>
    <p:sldId id="385" r:id="rId4"/>
    <p:sldId id="394" r:id="rId5"/>
    <p:sldId id="266" r:id="rId6"/>
    <p:sldId id="261" r:id="rId7"/>
    <p:sldId id="265" r:id="rId8"/>
    <p:sldId id="397" r:id="rId9"/>
    <p:sldId id="398" r:id="rId10"/>
    <p:sldId id="399" r:id="rId11"/>
    <p:sldId id="401" r:id="rId12"/>
    <p:sldId id="402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228" autoAdjust="0"/>
  </p:normalViewPr>
  <p:slideViewPr>
    <p:cSldViewPr snapToGrid="0" snapToObjects="1">
      <p:cViewPr varScale="1">
        <p:scale>
          <a:sx n="77" d="100"/>
          <a:sy n="77" d="100"/>
        </p:scale>
        <p:origin x="74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3" d="100"/>
          <a:sy n="63" d="100"/>
        </p:scale>
        <p:origin x="3134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\WORK_REPORTS\CUBESAT\ED\SNR%20calc%20linear%20CCD%20with%20gratings_MOD2%20(version%201)_MT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dirty="0"/>
              <a:t>Simulated TOA SNR @5 nm resolution (worst case)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064110908340672E-2"/>
          <c:y val="0.11243836743891168"/>
          <c:w val="0.87474572161461994"/>
          <c:h val="0.74201069965602917"/>
        </c:manualLayout>
      </c:layout>
      <c:scatterChart>
        <c:scatterStyle val="lineMarker"/>
        <c:varyColors val="0"/>
        <c:ser>
          <c:idx val="0"/>
          <c:order val="0"/>
          <c:tx>
            <c:v>30 m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'spectral dist.'!$A$23:$A$107</c:f>
              <c:numCache>
                <c:formatCode>General</c:formatCode>
                <c:ptCount val="85"/>
                <c:pt idx="0">
                  <c:v>420</c:v>
                </c:pt>
                <c:pt idx="1">
                  <c:v>425</c:v>
                </c:pt>
                <c:pt idx="2">
                  <c:v>430</c:v>
                </c:pt>
                <c:pt idx="3">
                  <c:v>435</c:v>
                </c:pt>
                <c:pt idx="4">
                  <c:v>440</c:v>
                </c:pt>
                <c:pt idx="5">
                  <c:v>445</c:v>
                </c:pt>
                <c:pt idx="6">
                  <c:v>450</c:v>
                </c:pt>
                <c:pt idx="7">
                  <c:v>455</c:v>
                </c:pt>
                <c:pt idx="8">
                  <c:v>460</c:v>
                </c:pt>
                <c:pt idx="9">
                  <c:v>465</c:v>
                </c:pt>
                <c:pt idx="10">
                  <c:v>470</c:v>
                </c:pt>
                <c:pt idx="11">
                  <c:v>475</c:v>
                </c:pt>
                <c:pt idx="12">
                  <c:v>480</c:v>
                </c:pt>
                <c:pt idx="13">
                  <c:v>485</c:v>
                </c:pt>
                <c:pt idx="14">
                  <c:v>490</c:v>
                </c:pt>
                <c:pt idx="15">
                  <c:v>495</c:v>
                </c:pt>
                <c:pt idx="16">
                  <c:v>499.99999999999898</c:v>
                </c:pt>
                <c:pt idx="17">
                  <c:v>505</c:v>
                </c:pt>
                <c:pt idx="18">
                  <c:v>510</c:v>
                </c:pt>
                <c:pt idx="19">
                  <c:v>515</c:v>
                </c:pt>
                <c:pt idx="20">
                  <c:v>520</c:v>
                </c:pt>
                <c:pt idx="21">
                  <c:v>525</c:v>
                </c:pt>
                <c:pt idx="22">
                  <c:v>530</c:v>
                </c:pt>
                <c:pt idx="23">
                  <c:v>535</c:v>
                </c:pt>
                <c:pt idx="24">
                  <c:v>540</c:v>
                </c:pt>
                <c:pt idx="25">
                  <c:v>545</c:v>
                </c:pt>
                <c:pt idx="26">
                  <c:v>550</c:v>
                </c:pt>
                <c:pt idx="27">
                  <c:v>555</c:v>
                </c:pt>
                <c:pt idx="28">
                  <c:v>560</c:v>
                </c:pt>
                <c:pt idx="29">
                  <c:v>565</c:v>
                </c:pt>
                <c:pt idx="30">
                  <c:v>570</c:v>
                </c:pt>
                <c:pt idx="31">
                  <c:v>575</c:v>
                </c:pt>
                <c:pt idx="32">
                  <c:v>580</c:v>
                </c:pt>
                <c:pt idx="33">
                  <c:v>585</c:v>
                </c:pt>
                <c:pt idx="34">
                  <c:v>590</c:v>
                </c:pt>
                <c:pt idx="35">
                  <c:v>595</c:v>
                </c:pt>
                <c:pt idx="36">
                  <c:v>600</c:v>
                </c:pt>
                <c:pt idx="37">
                  <c:v>605</c:v>
                </c:pt>
                <c:pt idx="38">
                  <c:v>610</c:v>
                </c:pt>
                <c:pt idx="39">
                  <c:v>615</c:v>
                </c:pt>
                <c:pt idx="40">
                  <c:v>620</c:v>
                </c:pt>
                <c:pt idx="41">
                  <c:v>625</c:v>
                </c:pt>
                <c:pt idx="42">
                  <c:v>630</c:v>
                </c:pt>
                <c:pt idx="43">
                  <c:v>635</c:v>
                </c:pt>
                <c:pt idx="44">
                  <c:v>640</c:v>
                </c:pt>
                <c:pt idx="45">
                  <c:v>645</c:v>
                </c:pt>
                <c:pt idx="46">
                  <c:v>650</c:v>
                </c:pt>
                <c:pt idx="47">
                  <c:v>655</c:v>
                </c:pt>
                <c:pt idx="48">
                  <c:v>660</c:v>
                </c:pt>
                <c:pt idx="49">
                  <c:v>665</c:v>
                </c:pt>
                <c:pt idx="50">
                  <c:v>670</c:v>
                </c:pt>
                <c:pt idx="51">
                  <c:v>675</c:v>
                </c:pt>
                <c:pt idx="52">
                  <c:v>680</c:v>
                </c:pt>
                <c:pt idx="53">
                  <c:v>685</c:v>
                </c:pt>
                <c:pt idx="54">
                  <c:v>690</c:v>
                </c:pt>
                <c:pt idx="55">
                  <c:v>695</c:v>
                </c:pt>
                <c:pt idx="56">
                  <c:v>700</c:v>
                </c:pt>
                <c:pt idx="57">
                  <c:v>705</c:v>
                </c:pt>
                <c:pt idx="58">
                  <c:v>710</c:v>
                </c:pt>
                <c:pt idx="59">
                  <c:v>715</c:v>
                </c:pt>
                <c:pt idx="60">
                  <c:v>720</c:v>
                </c:pt>
                <c:pt idx="61">
                  <c:v>725</c:v>
                </c:pt>
                <c:pt idx="62">
                  <c:v>730</c:v>
                </c:pt>
                <c:pt idx="63">
                  <c:v>735</c:v>
                </c:pt>
                <c:pt idx="64">
                  <c:v>740</c:v>
                </c:pt>
                <c:pt idx="65">
                  <c:v>745</c:v>
                </c:pt>
                <c:pt idx="66">
                  <c:v>750</c:v>
                </c:pt>
                <c:pt idx="67">
                  <c:v>755</c:v>
                </c:pt>
                <c:pt idx="68">
                  <c:v>760</c:v>
                </c:pt>
                <c:pt idx="69">
                  <c:v>765</c:v>
                </c:pt>
                <c:pt idx="70">
                  <c:v>770</c:v>
                </c:pt>
                <c:pt idx="71">
                  <c:v>775</c:v>
                </c:pt>
                <c:pt idx="72">
                  <c:v>780</c:v>
                </c:pt>
                <c:pt idx="73">
                  <c:v>785</c:v>
                </c:pt>
                <c:pt idx="74">
                  <c:v>790</c:v>
                </c:pt>
                <c:pt idx="75">
                  <c:v>795</c:v>
                </c:pt>
                <c:pt idx="76">
                  <c:v>800</c:v>
                </c:pt>
                <c:pt idx="77">
                  <c:v>805</c:v>
                </c:pt>
                <c:pt idx="78">
                  <c:v>810</c:v>
                </c:pt>
                <c:pt idx="79">
                  <c:v>815</c:v>
                </c:pt>
                <c:pt idx="80">
                  <c:v>820</c:v>
                </c:pt>
                <c:pt idx="81">
                  <c:v>825</c:v>
                </c:pt>
                <c:pt idx="82">
                  <c:v>830</c:v>
                </c:pt>
                <c:pt idx="83">
                  <c:v>835</c:v>
                </c:pt>
                <c:pt idx="84">
                  <c:v>840</c:v>
                </c:pt>
              </c:numCache>
            </c:numRef>
          </c:xVal>
          <c:yVal>
            <c:numRef>
              <c:f>'spectral dist.'!$O$23:$O$107</c:f>
              <c:numCache>
                <c:formatCode>0.00E+00</c:formatCode>
                <c:ptCount val="85"/>
                <c:pt idx="0">
                  <c:v>136.99426348195169</c:v>
                </c:pt>
                <c:pt idx="1">
                  <c:v>133.03750786662292</c:v>
                </c:pt>
                <c:pt idx="2">
                  <c:v>128.25252578110994</c:v>
                </c:pt>
                <c:pt idx="3">
                  <c:v>129.55575803058264</c:v>
                </c:pt>
                <c:pt idx="4">
                  <c:v>132.7737831850983</c:v>
                </c:pt>
                <c:pt idx="5">
                  <c:v>135.1378694556453</c:v>
                </c:pt>
                <c:pt idx="6">
                  <c:v>137.16455156430382</c:v>
                </c:pt>
                <c:pt idx="7">
                  <c:v>137.12901587905242</c:v>
                </c:pt>
                <c:pt idx="8">
                  <c:v>136.24236257128703</c:v>
                </c:pt>
                <c:pt idx="9">
                  <c:v>135.18819210097269</c:v>
                </c:pt>
                <c:pt idx="10">
                  <c:v>134.0263630531158</c:v>
                </c:pt>
                <c:pt idx="11">
                  <c:v>132.32944469336749</c:v>
                </c:pt>
                <c:pt idx="12">
                  <c:v>130.45996285088083</c:v>
                </c:pt>
                <c:pt idx="13">
                  <c:v>127.34392333528336</c:v>
                </c:pt>
                <c:pt idx="14">
                  <c:v>124.13154860896623</c:v>
                </c:pt>
                <c:pt idx="15">
                  <c:v>121.60405592697673</c:v>
                </c:pt>
                <c:pt idx="16">
                  <c:v>118.91143356593597</c:v>
                </c:pt>
                <c:pt idx="17">
                  <c:v>116.37402622594452</c:v>
                </c:pt>
                <c:pt idx="18">
                  <c:v>113.83778585744263</c:v>
                </c:pt>
                <c:pt idx="19">
                  <c:v>110.85781185270191</c:v>
                </c:pt>
                <c:pt idx="20">
                  <c:v>107.57715988688305</c:v>
                </c:pt>
                <c:pt idx="21">
                  <c:v>106.45999297413759</c:v>
                </c:pt>
                <c:pt idx="22">
                  <c:v>105.5702652265151</c:v>
                </c:pt>
                <c:pt idx="23">
                  <c:v>104.37256017860875</c:v>
                </c:pt>
                <c:pt idx="24">
                  <c:v>103.10849105165863</c:v>
                </c:pt>
                <c:pt idx="25">
                  <c:v>101.85378512834193</c:v>
                </c:pt>
                <c:pt idx="26">
                  <c:v>100.50281615777412</c:v>
                </c:pt>
                <c:pt idx="27">
                  <c:v>98.960739232324158</c:v>
                </c:pt>
                <c:pt idx="28">
                  <c:v>97.138491350761726</c:v>
                </c:pt>
                <c:pt idx="29">
                  <c:v>95.804017487097312</c:v>
                </c:pt>
                <c:pt idx="30">
                  <c:v>94.377467385820623</c:v>
                </c:pt>
                <c:pt idx="31">
                  <c:v>93.27104205880859</c:v>
                </c:pt>
                <c:pt idx="32">
                  <c:v>92.182018858636653</c:v>
                </c:pt>
                <c:pt idx="33">
                  <c:v>90.745822976556681</c:v>
                </c:pt>
                <c:pt idx="34">
                  <c:v>88.596797370034025</c:v>
                </c:pt>
                <c:pt idx="35">
                  <c:v>87.59410126568406</c:v>
                </c:pt>
                <c:pt idx="36">
                  <c:v>86.365155956746932</c:v>
                </c:pt>
                <c:pt idx="37">
                  <c:v>84.588951424016983</c:v>
                </c:pt>
                <c:pt idx="38">
                  <c:v>83.547924055114663</c:v>
                </c:pt>
                <c:pt idx="39">
                  <c:v>82.323617213276648</c:v>
                </c:pt>
                <c:pt idx="40">
                  <c:v>81.322045565269377</c:v>
                </c:pt>
                <c:pt idx="41">
                  <c:v>80.183878379714486</c:v>
                </c:pt>
                <c:pt idx="42">
                  <c:v>78.80511124303635</c:v>
                </c:pt>
                <c:pt idx="43">
                  <c:v>78.452227818939804</c:v>
                </c:pt>
                <c:pt idx="44">
                  <c:v>77.425699009436414</c:v>
                </c:pt>
                <c:pt idx="45">
                  <c:v>76.3646856141049</c:v>
                </c:pt>
                <c:pt idx="46">
                  <c:v>74.321188496206801</c:v>
                </c:pt>
                <c:pt idx="47">
                  <c:v>73.343333643569963</c:v>
                </c:pt>
                <c:pt idx="48">
                  <c:v>73.310937483412189</c:v>
                </c:pt>
                <c:pt idx="49">
                  <c:v>72.587389456577995</c:v>
                </c:pt>
                <c:pt idx="50">
                  <c:v>71.697372708120511</c:v>
                </c:pt>
                <c:pt idx="51">
                  <c:v>70.93879222547757</c:v>
                </c:pt>
                <c:pt idx="52">
                  <c:v>70.640322768727515</c:v>
                </c:pt>
                <c:pt idx="53">
                  <c:v>68.083287556217627</c:v>
                </c:pt>
                <c:pt idx="54">
                  <c:v>65.979585880385216</c:v>
                </c:pt>
                <c:pt idx="55">
                  <c:v>65.098779158295329</c:v>
                </c:pt>
                <c:pt idx="56">
                  <c:v>64.812451239538689</c:v>
                </c:pt>
                <c:pt idx="57">
                  <c:v>64.539366811589417</c:v>
                </c:pt>
                <c:pt idx="58">
                  <c:v>65.744918133910659</c:v>
                </c:pt>
                <c:pt idx="59">
                  <c:v>64.197241433996652</c:v>
                </c:pt>
                <c:pt idx="60">
                  <c:v>60.753877078555838</c:v>
                </c:pt>
                <c:pt idx="61">
                  <c:v>61.573986967907935</c:v>
                </c:pt>
                <c:pt idx="62">
                  <c:v>62.797056244789417</c:v>
                </c:pt>
                <c:pt idx="63">
                  <c:v>64.122085542353418</c:v>
                </c:pt>
                <c:pt idx="64">
                  <c:v>65.383041646123857</c:v>
                </c:pt>
                <c:pt idx="65">
                  <c:v>66.156445150464819</c:v>
                </c:pt>
                <c:pt idx="66">
                  <c:v>67.091209724560642</c:v>
                </c:pt>
                <c:pt idx="67">
                  <c:v>64.16506095321688</c:v>
                </c:pt>
                <c:pt idx="68">
                  <c:v>59.439985144616251</c:v>
                </c:pt>
                <c:pt idx="69">
                  <c:v>60.711944447512309</c:v>
                </c:pt>
                <c:pt idx="70">
                  <c:v>63.851101515951989</c:v>
                </c:pt>
                <c:pt idx="71">
                  <c:v>65.609950402547724</c:v>
                </c:pt>
                <c:pt idx="72">
                  <c:v>66.490156414209054</c:v>
                </c:pt>
                <c:pt idx="73">
                  <c:v>67.998793651613909</c:v>
                </c:pt>
                <c:pt idx="74">
                  <c:v>67.144622922600689</c:v>
                </c:pt>
                <c:pt idx="75">
                  <c:v>66.169899953166549</c:v>
                </c:pt>
                <c:pt idx="76">
                  <c:v>64.882444985622897</c:v>
                </c:pt>
                <c:pt idx="77">
                  <c:v>64.012830253359695</c:v>
                </c:pt>
                <c:pt idx="78">
                  <c:v>64.471222542225036</c:v>
                </c:pt>
                <c:pt idx="79">
                  <c:v>61.978525620901941</c:v>
                </c:pt>
                <c:pt idx="80">
                  <c:v>59.426610436678146</c:v>
                </c:pt>
                <c:pt idx="81">
                  <c:v>60.482588506680116</c:v>
                </c:pt>
                <c:pt idx="82">
                  <c:v>61.03050190911457</c:v>
                </c:pt>
                <c:pt idx="83">
                  <c:v>61.646872245164012</c:v>
                </c:pt>
                <c:pt idx="84">
                  <c:v>62.269541902532524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95-4538-B176-C710FE55A694}"/>
            </c:ext>
          </c:extLst>
        </c:ser>
        <c:ser>
          <c:idx val="1"/>
          <c:order val="1"/>
          <c:tx>
            <c:v>60 m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'spectral dist.'!$A$23:$A$107</c:f>
              <c:numCache>
                <c:formatCode>General</c:formatCode>
                <c:ptCount val="85"/>
                <c:pt idx="0">
                  <c:v>420</c:v>
                </c:pt>
                <c:pt idx="1">
                  <c:v>425</c:v>
                </c:pt>
                <c:pt idx="2">
                  <c:v>430</c:v>
                </c:pt>
                <c:pt idx="3">
                  <c:v>435</c:v>
                </c:pt>
                <c:pt idx="4">
                  <c:v>440</c:v>
                </c:pt>
                <c:pt idx="5">
                  <c:v>445</c:v>
                </c:pt>
                <c:pt idx="6">
                  <c:v>450</c:v>
                </c:pt>
                <c:pt idx="7">
                  <c:v>455</c:v>
                </c:pt>
                <c:pt idx="8">
                  <c:v>460</c:v>
                </c:pt>
                <c:pt idx="9">
                  <c:v>465</c:v>
                </c:pt>
                <c:pt idx="10">
                  <c:v>470</c:v>
                </c:pt>
                <c:pt idx="11">
                  <c:v>475</c:v>
                </c:pt>
                <c:pt idx="12">
                  <c:v>480</c:v>
                </c:pt>
                <c:pt idx="13">
                  <c:v>485</c:v>
                </c:pt>
                <c:pt idx="14">
                  <c:v>490</c:v>
                </c:pt>
                <c:pt idx="15">
                  <c:v>495</c:v>
                </c:pt>
                <c:pt idx="16">
                  <c:v>499.99999999999898</c:v>
                </c:pt>
                <c:pt idx="17">
                  <c:v>505</c:v>
                </c:pt>
                <c:pt idx="18">
                  <c:v>510</c:v>
                </c:pt>
                <c:pt idx="19">
                  <c:v>515</c:v>
                </c:pt>
                <c:pt idx="20">
                  <c:v>520</c:v>
                </c:pt>
                <c:pt idx="21">
                  <c:v>525</c:v>
                </c:pt>
                <c:pt idx="22">
                  <c:v>530</c:v>
                </c:pt>
                <c:pt idx="23">
                  <c:v>535</c:v>
                </c:pt>
                <c:pt idx="24">
                  <c:v>540</c:v>
                </c:pt>
                <c:pt idx="25">
                  <c:v>545</c:v>
                </c:pt>
                <c:pt idx="26">
                  <c:v>550</c:v>
                </c:pt>
                <c:pt idx="27">
                  <c:v>555</c:v>
                </c:pt>
                <c:pt idx="28">
                  <c:v>560</c:v>
                </c:pt>
                <c:pt idx="29">
                  <c:v>565</c:v>
                </c:pt>
                <c:pt idx="30">
                  <c:v>570</c:v>
                </c:pt>
                <c:pt idx="31">
                  <c:v>575</c:v>
                </c:pt>
                <c:pt idx="32">
                  <c:v>580</c:v>
                </c:pt>
                <c:pt idx="33">
                  <c:v>585</c:v>
                </c:pt>
                <c:pt idx="34">
                  <c:v>590</c:v>
                </c:pt>
                <c:pt idx="35">
                  <c:v>595</c:v>
                </c:pt>
                <c:pt idx="36">
                  <c:v>600</c:v>
                </c:pt>
                <c:pt idx="37">
                  <c:v>605</c:v>
                </c:pt>
                <c:pt idx="38">
                  <c:v>610</c:v>
                </c:pt>
                <c:pt idx="39">
                  <c:v>615</c:v>
                </c:pt>
                <c:pt idx="40">
                  <c:v>620</c:v>
                </c:pt>
                <c:pt idx="41">
                  <c:v>625</c:v>
                </c:pt>
                <c:pt idx="42">
                  <c:v>630</c:v>
                </c:pt>
                <c:pt idx="43">
                  <c:v>635</c:v>
                </c:pt>
                <c:pt idx="44">
                  <c:v>640</c:v>
                </c:pt>
                <c:pt idx="45">
                  <c:v>645</c:v>
                </c:pt>
                <c:pt idx="46">
                  <c:v>650</c:v>
                </c:pt>
                <c:pt idx="47">
                  <c:v>655</c:v>
                </c:pt>
                <c:pt idx="48">
                  <c:v>660</c:v>
                </c:pt>
                <c:pt idx="49">
                  <c:v>665</c:v>
                </c:pt>
                <c:pt idx="50">
                  <c:v>670</c:v>
                </c:pt>
                <c:pt idx="51">
                  <c:v>675</c:v>
                </c:pt>
                <c:pt idx="52">
                  <c:v>680</c:v>
                </c:pt>
                <c:pt idx="53">
                  <c:v>685</c:v>
                </c:pt>
                <c:pt idx="54">
                  <c:v>690</c:v>
                </c:pt>
                <c:pt idx="55">
                  <c:v>695</c:v>
                </c:pt>
                <c:pt idx="56">
                  <c:v>700</c:v>
                </c:pt>
                <c:pt idx="57">
                  <c:v>705</c:v>
                </c:pt>
                <c:pt idx="58">
                  <c:v>710</c:v>
                </c:pt>
                <c:pt idx="59">
                  <c:v>715</c:v>
                </c:pt>
                <c:pt idx="60">
                  <c:v>720</c:v>
                </c:pt>
                <c:pt idx="61">
                  <c:v>725</c:v>
                </c:pt>
                <c:pt idx="62">
                  <c:v>730</c:v>
                </c:pt>
                <c:pt idx="63">
                  <c:v>735</c:v>
                </c:pt>
                <c:pt idx="64">
                  <c:v>740</c:v>
                </c:pt>
                <c:pt idx="65">
                  <c:v>745</c:v>
                </c:pt>
                <c:pt idx="66">
                  <c:v>750</c:v>
                </c:pt>
                <c:pt idx="67">
                  <c:v>755</c:v>
                </c:pt>
                <c:pt idx="68">
                  <c:v>760</c:v>
                </c:pt>
                <c:pt idx="69">
                  <c:v>765</c:v>
                </c:pt>
                <c:pt idx="70">
                  <c:v>770</c:v>
                </c:pt>
                <c:pt idx="71">
                  <c:v>775</c:v>
                </c:pt>
                <c:pt idx="72">
                  <c:v>780</c:v>
                </c:pt>
                <c:pt idx="73">
                  <c:v>785</c:v>
                </c:pt>
                <c:pt idx="74">
                  <c:v>790</c:v>
                </c:pt>
                <c:pt idx="75">
                  <c:v>795</c:v>
                </c:pt>
                <c:pt idx="76">
                  <c:v>800</c:v>
                </c:pt>
                <c:pt idx="77">
                  <c:v>805</c:v>
                </c:pt>
                <c:pt idx="78">
                  <c:v>810</c:v>
                </c:pt>
                <c:pt idx="79">
                  <c:v>815</c:v>
                </c:pt>
                <c:pt idx="80">
                  <c:v>820</c:v>
                </c:pt>
                <c:pt idx="81">
                  <c:v>825</c:v>
                </c:pt>
                <c:pt idx="82">
                  <c:v>830</c:v>
                </c:pt>
                <c:pt idx="83">
                  <c:v>835</c:v>
                </c:pt>
                <c:pt idx="84">
                  <c:v>840</c:v>
                </c:pt>
              </c:numCache>
            </c:numRef>
          </c:xVal>
          <c:yVal>
            <c:numRef>
              <c:f>'spectral dist.'!$P$23:$P$107</c:f>
              <c:numCache>
                <c:formatCode>0.00E+00</c:formatCode>
                <c:ptCount val="85"/>
                <c:pt idx="0">
                  <c:v>387.47829076697866</c:v>
                </c:pt>
                <c:pt idx="1">
                  <c:v>376.28689585859092</c:v>
                </c:pt>
                <c:pt idx="2">
                  <c:v>362.75292273650143</c:v>
                </c:pt>
                <c:pt idx="3">
                  <c:v>366.43902018075403</c:v>
                </c:pt>
                <c:pt idx="4">
                  <c:v>375.54096981590163</c:v>
                </c:pt>
                <c:pt idx="5">
                  <c:v>382.22761554875683</c:v>
                </c:pt>
                <c:pt idx="6">
                  <c:v>387.95993819812441</c:v>
                </c:pt>
                <c:pt idx="7">
                  <c:v>387.85942810206291</c:v>
                </c:pt>
                <c:pt idx="8">
                  <c:v>385.35159383613336</c:v>
                </c:pt>
                <c:pt idx="9">
                  <c:v>382.36994948378981</c:v>
                </c:pt>
                <c:pt idx="10">
                  <c:v>379.08380069051333</c:v>
                </c:pt>
                <c:pt idx="11">
                  <c:v>374.28419077332143</c:v>
                </c:pt>
                <c:pt idx="12">
                  <c:v>368.99649762081168</c:v>
                </c:pt>
                <c:pt idx="13">
                  <c:v>360.18300693311483</c:v>
                </c:pt>
                <c:pt idx="14">
                  <c:v>351.09703912235028</c:v>
                </c:pt>
                <c:pt idx="15">
                  <c:v>343.94821026301372</c:v>
                </c:pt>
                <c:pt idx="16">
                  <c:v>336.33232414034791</c:v>
                </c:pt>
                <c:pt idx="17">
                  <c:v>329.15545239338599</c:v>
                </c:pt>
                <c:pt idx="18">
                  <c:v>321.98188134023894</c:v>
                </c:pt>
                <c:pt idx="19">
                  <c:v>313.55324203419178</c:v>
                </c:pt>
                <c:pt idx="20">
                  <c:v>304.27415702721783</c:v>
                </c:pt>
                <c:pt idx="21">
                  <c:v>301.11433182833963</c:v>
                </c:pt>
                <c:pt idx="22">
                  <c:v>298.59780173332484</c:v>
                </c:pt>
                <c:pt idx="23">
                  <c:v>295.21018028838108</c:v>
                </c:pt>
                <c:pt idx="24">
                  <c:v>291.63485288216111</c:v>
                </c:pt>
                <c:pt idx="25">
                  <c:v>288.08600861507244</c:v>
                </c:pt>
                <c:pt idx="26">
                  <c:v>284.26489133402799</c:v>
                </c:pt>
                <c:pt idx="27">
                  <c:v>279.90323912964016</c:v>
                </c:pt>
                <c:pt idx="28">
                  <c:v>274.74914379341766</c:v>
                </c:pt>
                <c:pt idx="29">
                  <c:v>270.97468172016437</c:v>
                </c:pt>
                <c:pt idx="30">
                  <c:v>266.93978871890397</c:v>
                </c:pt>
                <c:pt idx="31">
                  <c:v>263.81034531247695</c:v>
                </c:pt>
                <c:pt idx="32">
                  <c:v>260.73012255363278</c:v>
                </c:pt>
                <c:pt idx="33">
                  <c:v>256.667947164309</c:v>
                </c:pt>
                <c:pt idx="34">
                  <c:v>250.58958484704618</c:v>
                </c:pt>
                <c:pt idx="35">
                  <c:v>247.75353198762539</c:v>
                </c:pt>
                <c:pt idx="36">
                  <c:v>244.27754974099804</c:v>
                </c:pt>
                <c:pt idx="37">
                  <c:v>239.2536846615275</c:v>
                </c:pt>
                <c:pt idx="38">
                  <c:v>236.30921461372102</c:v>
                </c:pt>
                <c:pt idx="39">
                  <c:v>232.84635193325406</c:v>
                </c:pt>
                <c:pt idx="40">
                  <c:v>230.01347951665355</c:v>
                </c:pt>
                <c:pt idx="41">
                  <c:v>226.79425657653405</c:v>
                </c:pt>
                <c:pt idx="42">
                  <c:v>222.89451420844497</c:v>
                </c:pt>
                <c:pt idx="43">
                  <c:v>221.896409159857</c:v>
                </c:pt>
                <c:pt idx="44">
                  <c:v>218.99294723072418</c:v>
                </c:pt>
                <c:pt idx="45">
                  <c:v>215.99194816364948</c:v>
                </c:pt>
                <c:pt idx="46">
                  <c:v>210.21206548604584</c:v>
                </c:pt>
                <c:pt idx="47">
                  <c:v>207.44627429678312</c:v>
                </c:pt>
                <c:pt idx="48">
                  <c:v>207.35464411865524</c:v>
                </c:pt>
                <c:pt idx="49">
                  <c:v>205.30814125350082</c:v>
                </c:pt>
                <c:pt idx="50">
                  <c:v>202.79079374068527</c:v>
                </c:pt>
                <c:pt idx="51">
                  <c:v>200.64520412727492</c:v>
                </c:pt>
                <c:pt idx="52">
                  <c:v>199.8010050198948</c:v>
                </c:pt>
                <c:pt idx="53">
                  <c:v>192.56861726590071</c:v>
                </c:pt>
                <c:pt idx="54">
                  <c:v>186.61845038360229</c:v>
                </c:pt>
                <c:pt idx="55">
                  <c:v>184.12715275918447</c:v>
                </c:pt>
                <c:pt idx="56">
                  <c:v>183.31729510720106</c:v>
                </c:pt>
                <c:pt idx="57">
                  <c:v>182.54489570384357</c:v>
                </c:pt>
                <c:pt idx="58">
                  <c:v>185.95470976417059</c:v>
                </c:pt>
                <c:pt idx="59">
                  <c:v>181.57721900579614</c:v>
                </c:pt>
                <c:pt idx="60">
                  <c:v>171.83791386248316</c:v>
                </c:pt>
                <c:pt idx="61">
                  <c:v>174.15753491879923</c:v>
                </c:pt>
                <c:pt idx="62">
                  <c:v>177.61689723697452</c:v>
                </c:pt>
                <c:pt idx="63">
                  <c:v>181.36464604328793</c:v>
                </c:pt>
                <c:pt idx="64">
                  <c:v>184.9311684903065</c:v>
                </c:pt>
                <c:pt idx="65">
                  <c:v>187.11868394035824</c:v>
                </c:pt>
                <c:pt idx="66">
                  <c:v>189.76259741698269</c:v>
                </c:pt>
                <c:pt idx="67">
                  <c:v>181.48619886107127</c:v>
                </c:pt>
                <c:pt idx="68">
                  <c:v>168.1216662775432</c:v>
                </c:pt>
                <c:pt idx="69">
                  <c:v>171.71931047142766</c:v>
                </c:pt>
                <c:pt idx="70">
                  <c:v>180.5981874726412</c:v>
                </c:pt>
                <c:pt idx="71">
                  <c:v>185.57296337181822</c:v>
                </c:pt>
                <c:pt idx="72">
                  <c:v>188.06256193056578</c:v>
                </c:pt>
                <c:pt idx="73">
                  <c:v>192.32963241424383</c:v>
                </c:pt>
                <c:pt idx="74">
                  <c:v>189.91367275513861</c:v>
                </c:pt>
                <c:pt idx="75">
                  <c:v>187.15673986927794</c:v>
                </c:pt>
                <c:pt idx="76">
                  <c:v>183.51526731718823</c:v>
                </c:pt>
                <c:pt idx="77">
                  <c:v>181.05562542037612</c:v>
                </c:pt>
                <c:pt idx="78">
                  <c:v>182.35215460397734</c:v>
                </c:pt>
                <c:pt idx="79">
                  <c:v>175.30174301793576</c:v>
                </c:pt>
                <c:pt idx="80">
                  <c:v>168.08383689082552</c:v>
                </c:pt>
                <c:pt idx="81">
                  <c:v>171.07059390715622</c:v>
                </c:pt>
                <c:pt idx="82">
                  <c:v>172.62032703661379</c:v>
                </c:pt>
                <c:pt idx="83">
                  <c:v>174.36368561398496</c:v>
                </c:pt>
                <c:pt idx="84">
                  <c:v>176.12486136264249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B95-4538-B176-C710FE55A694}"/>
            </c:ext>
          </c:extLst>
        </c:ser>
        <c:ser>
          <c:idx val="2"/>
          <c:order val="2"/>
          <c:tx>
            <c:v>90 m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'spectral dist.'!$A$23:$A$107</c:f>
              <c:numCache>
                <c:formatCode>General</c:formatCode>
                <c:ptCount val="85"/>
                <c:pt idx="0">
                  <c:v>420</c:v>
                </c:pt>
                <c:pt idx="1">
                  <c:v>425</c:v>
                </c:pt>
                <c:pt idx="2">
                  <c:v>430</c:v>
                </c:pt>
                <c:pt idx="3">
                  <c:v>435</c:v>
                </c:pt>
                <c:pt idx="4">
                  <c:v>440</c:v>
                </c:pt>
                <c:pt idx="5">
                  <c:v>445</c:v>
                </c:pt>
                <c:pt idx="6">
                  <c:v>450</c:v>
                </c:pt>
                <c:pt idx="7">
                  <c:v>455</c:v>
                </c:pt>
                <c:pt idx="8">
                  <c:v>460</c:v>
                </c:pt>
                <c:pt idx="9">
                  <c:v>465</c:v>
                </c:pt>
                <c:pt idx="10">
                  <c:v>470</c:v>
                </c:pt>
                <c:pt idx="11">
                  <c:v>475</c:v>
                </c:pt>
                <c:pt idx="12">
                  <c:v>480</c:v>
                </c:pt>
                <c:pt idx="13">
                  <c:v>485</c:v>
                </c:pt>
                <c:pt idx="14">
                  <c:v>490</c:v>
                </c:pt>
                <c:pt idx="15">
                  <c:v>495</c:v>
                </c:pt>
                <c:pt idx="16">
                  <c:v>499.99999999999898</c:v>
                </c:pt>
                <c:pt idx="17">
                  <c:v>505</c:v>
                </c:pt>
                <c:pt idx="18">
                  <c:v>510</c:v>
                </c:pt>
                <c:pt idx="19">
                  <c:v>515</c:v>
                </c:pt>
                <c:pt idx="20">
                  <c:v>520</c:v>
                </c:pt>
                <c:pt idx="21">
                  <c:v>525</c:v>
                </c:pt>
                <c:pt idx="22">
                  <c:v>530</c:v>
                </c:pt>
                <c:pt idx="23">
                  <c:v>535</c:v>
                </c:pt>
                <c:pt idx="24">
                  <c:v>540</c:v>
                </c:pt>
                <c:pt idx="25">
                  <c:v>545</c:v>
                </c:pt>
                <c:pt idx="26">
                  <c:v>550</c:v>
                </c:pt>
                <c:pt idx="27">
                  <c:v>555</c:v>
                </c:pt>
                <c:pt idx="28">
                  <c:v>560</c:v>
                </c:pt>
                <c:pt idx="29">
                  <c:v>565</c:v>
                </c:pt>
                <c:pt idx="30">
                  <c:v>570</c:v>
                </c:pt>
                <c:pt idx="31">
                  <c:v>575</c:v>
                </c:pt>
                <c:pt idx="32">
                  <c:v>580</c:v>
                </c:pt>
                <c:pt idx="33">
                  <c:v>585</c:v>
                </c:pt>
                <c:pt idx="34">
                  <c:v>590</c:v>
                </c:pt>
                <c:pt idx="35">
                  <c:v>595</c:v>
                </c:pt>
                <c:pt idx="36">
                  <c:v>600</c:v>
                </c:pt>
                <c:pt idx="37">
                  <c:v>605</c:v>
                </c:pt>
                <c:pt idx="38">
                  <c:v>610</c:v>
                </c:pt>
                <c:pt idx="39">
                  <c:v>615</c:v>
                </c:pt>
                <c:pt idx="40">
                  <c:v>620</c:v>
                </c:pt>
                <c:pt idx="41">
                  <c:v>625</c:v>
                </c:pt>
                <c:pt idx="42">
                  <c:v>630</c:v>
                </c:pt>
                <c:pt idx="43">
                  <c:v>635</c:v>
                </c:pt>
                <c:pt idx="44">
                  <c:v>640</c:v>
                </c:pt>
                <c:pt idx="45">
                  <c:v>645</c:v>
                </c:pt>
                <c:pt idx="46">
                  <c:v>650</c:v>
                </c:pt>
                <c:pt idx="47">
                  <c:v>655</c:v>
                </c:pt>
                <c:pt idx="48">
                  <c:v>660</c:v>
                </c:pt>
                <c:pt idx="49">
                  <c:v>665</c:v>
                </c:pt>
                <c:pt idx="50">
                  <c:v>670</c:v>
                </c:pt>
                <c:pt idx="51">
                  <c:v>675</c:v>
                </c:pt>
                <c:pt idx="52">
                  <c:v>680</c:v>
                </c:pt>
                <c:pt idx="53">
                  <c:v>685</c:v>
                </c:pt>
                <c:pt idx="54">
                  <c:v>690</c:v>
                </c:pt>
                <c:pt idx="55">
                  <c:v>695</c:v>
                </c:pt>
                <c:pt idx="56">
                  <c:v>700</c:v>
                </c:pt>
                <c:pt idx="57">
                  <c:v>705</c:v>
                </c:pt>
                <c:pt idx="58">
                  <c:v>710</c:v>
                </c:pt>
                <c:pt idx="59">
                  <c:v>715</c:v>
                </c:pt>
                <c:pt idx="60">
                  <c:v>720</c:v>
                </c:pt>
                <c:pt idx="61">
                  <c:v>725</c:v>
                </c:pt>
                <c:pt idx="62">
                  <c:v>730</c:v>
                </c:pt>
                <c:pt idx="63">
                  <c:v>735</c:v>
                </c:pt>
                <c:pt idx="64">
                  <c:v>740</c:v>
                </c:pt>
                <c:pt idx="65">
                  <c:v>745</c:v>
                </c:pt>
                <c:pt idx="66">
                  <c:v>750</c:v>
                </c:pt>
                <c:pt idx="67">
                  <c:v>755</c:v>
                </c:pt>
                <c:pt idx="68">
                  <c:v>760</c:v>
                </c:pt>
                <c:pt idx="69">
                  <c:v>765</c:v>
                </c:pt>
                <c:pt idx="70">
                  <c:v>770</c:v>
                </c:pt>
                <c:pt idx="71">
                  <c:v>775</c:v>
                </c:pt>
                <c:pt idx="72">
                  <c:v>780</c:v>
                </c:pt>
                <c:pt idx="73">
                  <c:v>785</c:v>
                </c:pt>
                <c:pt idx="74">
                  <c:v>790</c:v>
                </c:pt>
                <c:pt idx="75">
                  <c:v>795</c:v>
                </c:pt>
                <c:pt idx="76">
                  <c:v>800</c:v>
                </c:pt>
                <c:pt idx="77">
                  <c:v>805</c:v>
                </c:pt>
                <c:pt idx="78">
                  <c:v>810</c:v>
                </c:pt>
                <c:pt idx="79">
                  <c:v>815</c:v>
                </c:pt>
                <c:pt idx="80">
                  <c:v>820</c:v>
                </c:pt>
                <c:pt idx="81">
                  <c:v>825</c:v>
                </c:pt>
                <c:pt idx="82">
                  <c:v>830</c:v>
                </c:pt>
                <c:pt idx="83">
                  <c:v>835</c:v>
                </c:pt>
                <c:pt idx="84">
                  <c:v>840</c:v>
                </c:pt>
              </c:numCache>
            </c:numRef>
          </c:xVal>
          <c:yVal>
            <c:numRef>
              <c:f>'spectral dist.'!$Q$23:$Q$107</c:f>
              <c:numCache>
                <c:formatCode>0.00E+00</c:formatCode>
                <c:ptCount val="85"/>
                <c:pt idx="0">
                  <c:v>711.84307408865402</c:v>
                </c:pt>
                <c:pt idx="1">
                  <c:v>691.28316881200533</c:v>
                </c:pt>
                <c:pt idx="2">
                  <c:v>666.41967255575923</c:v>
                </c:pt>
                <c:pt idx="3">
                  <c:v>673.19146596620612</c:v>
                </c:pt>
                <c:pt idx="4">
                  <c:v>689.91281516917354</c:v>
                </c:pt>
                <c:pt idx="5">
                  <c:v>702.19696777136392</c:v>
                </c:pt>
                <c:pt idx="6">
                  <c:v>712.72791692032604</c:v>
                </c:pt>
                <c:pt idx="7">
                  <c:v>712.54326808331439</c:v>
                </c:pt>
                <c:pt idx="8">
                  <c:v>707.93608235006843</c:v>
                </c:pt>
                <c:pt idx="9">
                  <c:v>702.45845190679881</c:v>
                </c:pt>
                <c:pt idx="10">
                  <c:v>696.4214110850063</c:v>
                </c:pt>
                <c:pt idx="11">
                  <c:v>687.6039646388648</c:v>
                </c:pt>
                <c:pt idx="12">
                  <c:v>677.88985203382163</c:v>
                </c:pt>
                <c:pt idx="13">
                  <c:v>661.69843575560026</c:v>
                </c:pt>
                <c:pt idx="14">
                  <c:v>645.00644703880596</c:v>
                </c:pt>
                <c:pt idx="15">
                  <c:v>631.8732098159129</c:v>
                </c:pt>
                <c:pt idx="16">
                  <c:v>617.88193361115691</c:v>
                </c:pt>
                <c:pt idx="17">
                  <c:v>604.69717831406672</c:v>
                </c:pt>
                <c:pt idx="18">
                  <c:v>591.5184867787093</c:v>
                </c:pt>
                <c:pt idx="19">
                  <c:v>576.03408763437301</c:v>
                </c:pt>
                <c:pt idx="20">
                  <c:v>558.98731997412608</c:v>
                </c:pt>
                <c:pt idx="21">
                  <c:v>553.18235041389607</c:v>
                </c:pt>
                <c:pt idx="22">
                  <c:v>548.55918942253822</c:v>
                </c:pt>
                <c:pt idx="23">
                  <c:v>542.33573143617161</c:v>
                </c:pt>
                <c:pt idx="24">
                  <c:v>535.7674355797011</c:v>
                </c:pt>
                <c:pt idx="25">
                  <c:v>529.24779235647463</c:v>
                </c:pt>
                <c:pt idx="26">
                  <c:v>522.22795166705725</c:v>
                </c:pt>
                <c:pt idx="27">
                  <c:v>514.21508491488044</c:v>
                </c:pt>
                <c:pt idx="28">
                  <c:v>504.74640717032776</c:v>
                </c:pt>
                <c:pt idx="29">
                  <c:v>497.81227757060924</c:v>
                </c:pt>
                <c:pt idx="30">
                  <c:v>490.399705805748</c:v>
                </c:pt>
                <c:pt idx="31">
                  <c:v>484.65055116225045</c:v>
                </c:pt>
                <c:pt idx="32">
                  <c:v>478.99182062229329</c:v>
                </c:pt>
                <c:pt idx="33">
                  <c:v>471.52912791014217</c:v>
                </c:pt>
                <c:pt idx="34">
                  <c:v>460.36246329835086</c:v>
                </c:pt>
                <c:pt idx="35">
                  <c:v>455.15230150649427</c:v>
                </c:pt>
                <c:pt idx="36">
                  <c:v>448.7665143620867</c:v>
                </c:pt>
                <c:pt idx="37">
                  <c:v>439.53708487611948</c:v>
                </c:pt>
                <c:pt idx="38">
                  <c:v>434.12774799109377</c:v>
                </c:pt>
                <c:pt idx="39">
                  <c:v>427.76606302874086</c:v>
                </c:pt>
                <c:pt idx="40">
                  <c:v>422.56174408343361</c:v>
                </c:pt>
                <c:pt idx="41">
                  <c:v>416.64765390476737</c:v>
                </c:pt>
                <c:pt idx="42">
                  <c:v>409.483369707169</c:v>
                </c:pt>
                <c:pt idx="43">
                  <c:v>407.64973364811669</c:v>
                </c:pt>
                <c:pt idx="44">
                  <c:v>402.31573348763749</c:v>
                </c:pt>
                <c:pt idx="45">
                  <c:v>396.80254616296145</c:v>
                </c:pt>
                <c:pt idx="46">
                  <c:v>386.18422366300126</c:v>
                </c:pt>
                <c:pt idx="47">
                  <c:v>381.10314080141688</c:v>
                </c:pt>
                <c:pt idx="48">
                  <c:v>380.93480541532671</c:v>
                </c:pt>
                <c:pt idx="49">
                  <c:v>377.17513958274759</c:v>
                </c:pt>
                <c:pt idx="50">
                  <c:v>372.55047689900073</c:v>
                </c:pt>
                <c:pt idx="51">
                  <c:v>368.60877708629766</c:v>
                </c:pt>
                <c:pt idx="52">
                  <c:v>367.05788429550194</c:v>
                </c:pt>
                <c:pt idx="53">
                  <c:v>353.77113958107253</c:v>
                </c:pt>
                <c:pt idx="54">
                  <c:v>342.83998502154395</c:v>
                </c:pt>
                <c:pt idx="55">
                  <c:v>338.26317903862025</c:v>
                </c:pt>
                <c:pt idx="56">
                  <c:v>336.7753755298844</c:v>
                </c:pt>
                <c:pt idx="57">
                  <c:v>335.35638721799234</c:v>
                </c:pt>
                <c:pt idx="58">
                  <c:v>341.62061564216907</c:v>
                </c:pt>
                <c:pt idx="59">
                  <c:v>333.57865160834427</c:v>
                </c:pt>
                <c:pt idx="60">
                  <c:v>315.68640557055886</c:v>
                </c:pt>
                <c:pt idx="61">
                  <c:v>319.9478215590014</c:v>
                </c:pt>
                <c:pt idx="62">
                  <c:v>326.30307594520718</c:v>
                </c:pt>
                <c:pt idx="63">
                  <c:v>333.1881301399016</c:v>
                </c:pt>
                <c:pt idx="64">
                  <c:v>339.74025025343508</c:v>
                </c:pt>
                <c:pt idx="65">
                  <c:v>343.75897274624617</c:v>
                </c:pt>
                <c:pt idx="66">
                  <c:v>348.61615195259452</c:v>
                </c:pt>
                <c:pt idx="67">
                  <c:v>333.41143692517659</c:v>
                </c:pt>
                <c:pt idx="68">
                  <c:v>308.85922281484397</c:v>
                </c:pt>
                <c:pt idx="69">
                  <c:v>315.46851722817155</c:v>
                </c:pt>
                <c:pt idx="70">
                  <c:v>331.78005583460106</c:v>
                </c:pt>
                <c:pt idx="71">
                  <c:v>340.91930273786033</c:v>
                </c:pt>
                <c:pt idx="72">
                  <c:v>345.4929873378353</c:v>
                </c:pt>
                <c:pt idx="73">
                  <c:v>353.33209637396197</c:v>
                </c:pt>
                <c:pt idx="74">
                  <c:v>348.89369507099485</c:v>
                </c:pt>
                <c:pt idx="75">
                  <c:v>343.82888595190184</c:v>
                </c:pt>
                <c:pt idx="76">
                  <c:v>337.13907370317418</c:v>
                </c:pt>
                <c:pt idx="77">
                  <c:v>332.62042300530339</c:v>
                </c:pt>
                <c:pt idx="78">
                  <c:v>335.00229920764104</c:v>
                </c:pt>
                <c:pt idx="79">
                  <c:v>322.04986606083469</c:v>
                </c:pt>
                <c:pt idx="80">
                  <c:v>308.78972579378836</c:v>
                </c:pt>
                <c:pt idx="81">
                  <c:v>314.27674880055417</c:v>
                </c:pt>
                <c:pt idx="82">
                  <c:v>317.1237903540474</c:v>
                </c:pt>
                <c:pt idx="83">
                  <c:v>320.32654456899519</c:v>
                </c:pt>
                <c:pt idx="84">
                  <c:v>323.56203101767653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B95-4538-B176-C710FE55A6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694904"/>
        <c:axId val="555693304"/>
      </c:scatterChart>
      <c:valAx>
        <c:axId val="555694904"/>
        <c:scaling>
          <c:orientation val="minMax"/>
          <c:max val="850"/>
          <c:min val="4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93304"/>
        <c:crosses val="autoZero"/>
        <c:crossBetween val="midCat"/>
      </c:valAx>
      <c:valAx>
        <c:axId val="55569330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56949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0.32986</cdr:x>
      <cdr:y>0.89333</cdr:y>
    </cdr:from>
    <cdr:to>
      <cdr:x>0.70547</cdr:x>
      <cdr:y>0.9874</cdr:y>
    </cdr:to>
    <cdr:sp macro="" textlink="">
      <cdr:nvSpPr>
        <cdr:cNvPr id="3" name="TextBox 8">
          <a:extLst xmlns:a="http://schemas.openxmlformats.org/drawingml/2006/main">
            <a:ext uri="{FF2B5EF4-FFF2-40B4-BE49-F238E27FC236}">
              <a16:creationId xmlns:a16="http://schemas.microsoft.com/office/drawing/2014/main" id="{CBCF936B-6599-4BCE-9789-43F1625DCFC6}"/>
            </a:ext>
          </a:extLst>
        </cdr:cNvPr>
        <cdr:cNvSpPr txBox="1"/>
      </cdr:nvSpPr>
      <cdr:spPr>
        <a:xfrm xmlns:a="http://schemas.openxmlformats.org/drawingml/2006/main">
          <a:off x="1550870" y="3831239"/>
          <a:ext cx="1765933" cy="4034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wavelength (nm)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DAF80-704D-46AC-A763-F37C7A834676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C5115-87F6-4902-A11A-6E16BF616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22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A3B3B3-3C45-4EBE-85C8-AECF985C66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0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F132-17B0-4043-B412-C5B8254A1C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231CE-53AE-444A-AEE3-8EF31DE408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1727-CF64-3C40-8A3B-FEF0AEFED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113A-551F-9844-AECD-6B5BCF97E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713E0-AF55-4795-8DCA-7A5D2C772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96" t="2960" r="1424" b="24469"/>
          <a:stretch/>
        </p:blipFill>
        <p:spPr>
          <a:xfrm>
            <a:off x="3766274" y="6239471"/>
            <a:ext cx="2641091" cy="55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AA62FD-B9DE-4DDE-8AA6-2035E6B92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91" t="3614" r="85455" b="81628"/>
          <a:stretch/>
        </p:blipFill>
        <p:spPr>
          <a:xfrm>
            <a:off x="7059620" y="6220686"/>
            <a:ext cx="653609" cy="6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2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A16E4-B853-F745-A8C2-9CA33087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E1DA11-97DB-1B43-A46F-F688DA88F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85877-A914-A94E-BEA3-0E0CFE70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E043F-10D7-7D4F-B114-C3B573E2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883D8-11CA-E049-825E-917459035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9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37D07-99B2-0441-A030-0C1C00F9A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CAE31-933E-2B46-8264-11D040F2E3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1F66C-DA3C-064A-8DF6-A5D2FE5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ACD24-C68D-0C44-A3B4-EE21627C7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03FA-EA26-F443-87D7-1407BF2E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32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1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9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2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03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15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4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539E8-A934-0F43-9D00-278CCA2F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49A7E-C113-B94D-ADE0-2EC138226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B3D94-905D-4C3D-9665-5A4418FFAF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96" t="2960" r="1424" b="24469"/>
          <a:stretch/>
        </p:blipFill>
        <p:spPr>
          <a:xfrm>
            <a:off x="3886354" y="6239470"/>
            <a:ext cx="2776844" cy="578697"/>
          </a:xfrm>
          <a:prstGeom prst="rect">
            <a:avLst/>
          </a:prstGeom>
        </p:spPr>
      </p:pic>
      <p:pic>
        <p:nvPicPr>
          <p:cNvPr id="10" name="Picture 2" descr="Image result for niwc pacific logo">
            <a:extLst>
              <a:ext uri="{FF2B5EF4-FFF2-40B4-BE49-F238E27FC236}">
                <a16:creationId xmlns:a16="http://schemas.microsoft.com/office/drawing/2014/main" id="{53D0F9E2-DFFC-4058-91E1-458C28054B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96" y="6239471"/>
            <a:ext cx="708790" cy="57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785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14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793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1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30ED5-C022-9F41-9BB5-F45317F70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15F81-901B-1A41-B462-82AA099BF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CF10C-157A-EA4D-8301-F4C56B28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23A11-371E-D941-B0EE-4E55F351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44047-D28D-2243-8E59-76D4144E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6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EAFD-20A1-864B-9BC7-576234D6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43D5B-74D8-D548-91EC-B80AF4750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68F3A6-19D9-094A-BC8D-0991325E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E9B3D-8C68-2B42-87F5-19FF57B5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FD396-0626-A646-8D56-D1C3F1617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BE197-D242-6F40-8DE3-7CA5A9B0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1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94045-595C-854F-9483-9A883737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68964-EB65-C041-A2E9-1F62BE3D2F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1A3AF6-27FB-9940-A5D6-50FFF1AC4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5D1EE-FCBE-5A40-941C-5907268614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2FA24D-B71A-DF40-9EC1-345F92512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063856-5A3E-0849-A3DD-8235D914F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78BF7A-C615-CE45-BD30-55F483C0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76971B-CB77-D74D-84BE-E893A92AC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80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C625C-C33A-3D40-9BC2-698C04D2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6B526-EE5B-5D41-8026-8E4CB37C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7612BD-D917-5247-8C21-F491FDE6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E3AEE6-E9BA-C24B-9349-1B6E9701F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3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93A4D5-2CC2-C44E-96D8-8D8F5A8F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D16376-7617-CD48-A79F-72EA33BC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A10BF-52CE-2F4B-BB57-F1EE6D08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037C-0B28-7B46-AFA3-7570F98EF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DF607-8578-594F-9D2F-9C1B86A41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982CAF-F992-7D49-ABF4-FFCDAE359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B6A4E-5255-184A-B14C-49311314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63AAF-BC38-554B-8B40-BEC13AB3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DB69B-5360-D447-8887-0FB183E04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59017-C647-4F41-8A45-D87DB722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D12DC8-AB8A-6C46-B0C1-0117D7FEB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D34DB-C7BF-0A49-8F40-6B0374DB2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6D183-361E-F34E-B7F1-7A410503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10A0C-F1F1-E341-8B5E-B4DB2B4F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F7418D-6EF3-FD42-BF45-AD66CBEB8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FF0E56-2CD8-754C-B9DF-30E79EC9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44F87-8741-9842-A4C4-A24E193C8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2345-035F-0A4D-9B31-FEE5B6AC3B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22" y="6356350"/>
            <a:ext cx="90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CB66C-9D16-B74D-A6BB-184731F6BC9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D85CD-117A-6545-8EED-D190E1F4FA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1180F-A5FF-4349-AB66-03C60BC05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1012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839FD-7AE8-5B4C-B78D-85653BF804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9868B-6DF5-7E4F-BA2A-8C2ED400512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2555" y="6268466"/>
            <a:ext cx="2060539" cy="540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DA8399-1639-3A4A-8878-A6F4DB412DA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01144" y="6268466"/>
            <a:ext cx="1768301" cy="5408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402CBA-26F6-0341-B298-CC0C073BED66}"/>
              </a:ext>
            </a:extLst>
          </p:cNvPr>
          <p:cNvCxnSpPr/>
          <p:nvPr userDrawn="1"/>
        </p:nvCxnSpPr>
        <p:spPr>
          <a:xfrm>
            <a:off x="522555" y="6173605"/>
            <a:ext cx="111468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23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B2E21-B6A9-4285-8FA9-7703AE01D785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62CD-D635-4114-ABFB-62C8C3B5E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72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01B6E6A-BFF6-4ED5-8890-2BDB1179B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7" t="22892" r="4623" b="46363"/>
          <a:stretch/>
        </p:blipFill>
        <p:spPr>
          <a:xfrm>
            <a:off x="954475" y="-9525"/>
            <a:ext cx="1126807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72087" y="657912"/>
            <a:ext cx="3545562" cy="1366739"/>
          </a:xfrm>
          <a:ln w="12700">
            <a:noFill/>
          </a:ln>
        </p:spPr>
        <p:txBody>
          <a:bodyPr anchor="b">
            <a:noAutofit/>
          </a:bodyPr>
          <a:lstStyle/>
          <a:p>
            <a:r>
              <a:rPr lang="en-US" sz="4400" b="1" dirty="0" err="1">
                <a:latin typeface="+mn-lt"/>
              </a:rPr>
              <a:t>SlimSat</a:t>
            </a:r>
            <a:r>
              <a:rPr lang="en-US" sz="4400" b="1" dirty="0">
                <a:latin typeface="+mn-lt"/>
              </a:rPr>
              <a:t>-VNIR</a:t>
            </a:r>
            <a:br>
              <a:rPr lang="en-US" sz="4400" b="1" dirty="0">
                <a:latin typeface="+mn-lt"/>
              </a:rPr>
            </a:br>
            <a:r>
              <a:rPr lang="en-US" sz="4400" b="1" dirty="0" err="1">
                <a:latin typeface="+mn-lt"/>
              </a:rPr>
              <a:t>SlimSat</a:t>
            </a:r>
            <a:r>
              <a:rPr lang="en-US" sz="4400" b="1" dirty="0">
                <a:latin typeface="+mn-lt"/>
              </a:rPr>
              <a:t>-UV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2" descr="http://www.fau.edu/newsdesk/images/news/HBOI_LLS.jpg">
            <a:extLst>
              <a:ext uri="{FF2B5EF4-FFF2-40B4-BE49-F238E27FC236}">
                <a16:creationId xmlns:a16="http://schemas.microsoft.com/office/drawing/2014/main" id="{F0226119-1A2E-432E-A4C9-F50A4099C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r="9428" b="-1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5235C7-72FE-4C8E-9122-B9A152D52AE5}"/>
              </a:ext>
            </a:extLst>
          </p:cNvPr>
          <p:cNvCxnSpPr>
            <a:cxnSpLocks/>
          </p:cNvCxnSpPr>
          <p:nvPr/>
        </p:nvCxnSpPr>
        <p:spPr>
          <a:xfrm>
            <a:off x="8553280" y="2276911"/>
            <a:ext cx="1117490" cy="0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>
            <a:extLst>
              <a:ext uri="{FF2B5EF4-FFF2-40B4-BE49-F238E27FC236}">
                <a16:creationId xmlns:a16="http://schemas.microsoft.com/office/drawing/2014/main" id="{01274712-D341-4D67-9EF7-78DB0003C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5968" y="2732134"/>
            <a:ext cx="3140131" cy="1535666"/>
          </a:xfrm>
        </p:spPr>
        <p:txBody>
          <a:bodyPr anchor="t"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Mike Twardowski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Bing Ouyang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Ed </a:t>
            </a:r>
            <a:r>
              <a:rPr lang="en-US" sz="2600" dirty="0" err="1"/>
              <a:t>Malkiel</a:t>
            </a:r>
            <a:endParaRPr lang="en-US" sz="2600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2C9CE0-151A-43E6-B2B4-FDE1E262A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6" t="2960" r="1424" b="24469"/>
          <a:stretch/>
        </p:blipFill>
        <p:spPr>
          <a:xfrm>
            <a:off x="7585431" y="4081243"/>
            <a:ext cx="3184713" cy="663697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A5783218-C7A4-48FA-BF96-EA7C9BA6F7C1}"/>
              </a:ext>
            </a:extLst>
          </p:cNvPr>
          <p:cNvSpPr txBox="1">
            <a:spLocks/>
          </p:cNvSpPr>
          <p:nvPr/>
        </p:nvSpPr>
        <p:spPr>
          <a:xfrm>
            <a:off x="7873664" y="5152339"/>
            <a:ext cx="2910661" cy="5302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dirty="0"/>
              <a:t>Graham </a:t>
            </a:r>
            <a:r>
              <a:rPr lang="en-US" sz="2600" dirty="0" err="1"/>
              <a:t>Sandborn</a:t>
            </a:r>
            <a:endParaRPr lang="en-US" sz="2600" i="1" dirty="0"/>
          </a:p>
        </p:txBody>
      </p:sp>
      <p:pic>
        <p:nvPicPr>
          <p:cNvPr id="1026" name="Picture 2" descr="Image result for niwc pacific logo">
            <a:extLst>
              <a:ext uri="{FF2B5EF4-FFF2-40B4-BE49-F238E27FC236}">
                <a16:creationId xmlns:a16="http://schemas.microsoft.com/office/drawing/2014/main" id="{01DC647F-4395-4DCF-9E93-62C44721F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57" y="5619822"/>
            <a:ext cx="1032385" cy="8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42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44974-663A-4C86-BFB0-3E729C6A8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6406"/>
            <a:ext cx="10515600" cy="1325563"/>
          </a:xfrm>
        </p:spPr>
        <p:txBody>
          <a:bodyPr/>
          <a:lstStyle/>
          <a:p>
            <a:r>
              <a:rPr lang="en-US" b="1" dirty="0"/>
              <a:t>Orbital parameters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83631BCC-EBA4-42F7-A55A-4333F70D3D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134751"/>
              </p:ext>
            </p:extLst>
          </p:nvPr>
        </p:nvGraphicFramePr>
        <p:xfrm>
          <a:off x="7956526" y="1990576"/>
          <a:ext cx="293681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269">
                  <a:extLst>
                    <a:ext uri="{9D8B030D-6E8A-4147-A177-3AD203B41FA5}">
                      <a16:colId xmlns:a16="http://schemas.microsoft.com/office/drawing/2014/main" val="405858541"/>
                    </a:ext>
                  </a:extLst>
                </a:gridCol>
                <a:gridCol w="1165543">
                  <a:extLst>
                    <a:ext uri="{9D8B030D-6E8A-4147-A177-3AD203B41FA5}">
                      <a16:colId xmlns:a16="http://schemas.microsoft.com/office/drawing/2014/main" val="3830339379"/>
                    </a:ext>
                  </a:extLst>
                </a:gridCol>
              </a:tblGrid>
              <a:tr h="1719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773793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Altitude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869086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Orbit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94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489395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Ground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6.6 km/s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444546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Downlink comms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X-band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176189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Uplink comms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S-band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640337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Time over ground station 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5-6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7348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9E30BDBB-E1D8-42AE-8DD3-8D795B94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63" y="1611176"/>
            <a:ext cx="6702288" cy="3379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66747-7920-47C6-AC29-96E07948E105}"/>
              </a:ext>
            </a:extLst>
          </p:cNvPr>
          <p:cNvSpPr txBox="1"/>
          <p:nvPr/>
        </p:nvSpPr>
        <p:spPr>
          <a:xfrm>
            <a:off x="5995198" y="1811647"/>
            <a:ext cx="16452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Equatorial orbit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B697E3-2298-431C-A57E-8915CE91C7F1}"/>
              </a:ext>
            </a:extLst>
          </p:cNvPr>
          <p:cNvSpPr txBox="1"/>
          <p:nvPr/>
        </p:nvSpPr>
        <p:spPr>
          <a:xfrm>
            <a:off x="3945775" y="3904607"/>
            <a:ext cx="164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Focus region: Amazon plume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7621293-06B3-450B-9325-36173A0D5CF3}"/>
              </a:ext>
            </a:extLst>
          </p:cNvPr>
          <p:cNvCxnSpPr>
            <a:cxnSpLocks/>
          </p:cNvCxnSpPr>
          <p:nvPr/>
        </p:nvCxnSpPr>
        <p:spPr>
          <a:xfrm flipH="1" flipV="1">
            <a:off x="3925951" y="3301009"/>
            <a:ext cx="129208" cy="64651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966926-3E87-4610-8138-D51A6F479E10}"/>
              </a:ext>
            </a:extLst>
          </p:cNvPr>
          <p:cNvSpPr txBox="1"/>
          <p:nvPr/>
        </p:nvSpPr>
        <p:spPr>
          <a:xfrm>
            <a:off x="1033663" y="5134658"/>
            <a:ext cx="6991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Multiple images through day, multiple solar zeniths, multi-view possible</a:t>
            </a:r>
          </a:p>
        </p:txBody>
      </p:sp>
    </p:spTree>
    <p:extLst>
      <p:ext uri="{BB962C8B-B14F-4D97-AF65-F5344CB8AC3E}">
        <p14:creationId xmlns:p14="http://schemas.microsoft.com/office/powerpoint/2010/main" val="222121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019F-CA37-4A56-8A9A-9AC19B97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0" y="156403"/>
            <a:ext cx="10515600" cy="1325563"/>
          </a:xfrm>
        </p:spPr>
        <p:txBody>
          <a:bodyPr/>
          <a:lstStyle/>
          <a:p>
            <a:r>
              <a:rPr lang="en-US" b="1" dirty="0"/>
              <a:t>Calibration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88FB51C-3BC1-4902-8BA9-085E2DA7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947" y="1547330"/>
            <a:ext cx="9389166" cy="413785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Radiometric calibration at IMO, Fremantle, AU</a:t>
            </a:r>
          </a:p>
          <a:p>
            <a:r>
              <a:rPr lang="en-US" dirty="0"/>
              <a:t>Vicarious calibrations during flight to global imagers, AERONET, field </a:t>
            </a:r>
            <a:r>
              <a:rPr lang="en-US" dirty="0" err="1"/>
              <a:t>val</a:t>
            </a:r>
            <a:r>
              <a:rPr lang="en-US" dirty="0"/>
              <a:t>, possibly WATERHYPERNET (K. Ruddick), future HYPERNAV, MOBY-NET?</a:t>
            </a:r>
          </a:p>
          <a:p>
            <a:r>
              <a:rPr lang="en-US" dirty="0"/>
              <a:t>Any compression errors evaluated by comparison with periodic full spectral and spatial scans</a:t>
            </a:r>
          </a:p>
          <a:p>
            <a:r>
              <a:rPr lang="en-US" dirty="0"/>
              <a:t>BRDF, interpixel variability evaluated by staring with swath oriented along-track</a:t>
            </a:r>
          </a:p>
          <a:p>
            <a:r>
              <a:rPr lang="en-US" dirty="0"/>
              <a:t>Monthly lunar scans to track long term drift</a:t>
            </a:r>
          </a:p>
          <a:p>
            <a:r>
              <a:rPr lang="en-US" dirty="0"/>
              <a:t>Dark field scans for background counts</a:t>
            </a:r>
          </a:p>
          <a:p>
            <a:r>
              <a:rPr lang="en-US" dirty="0"/>
              <a:t>GPS </a:t>
            </a:r>
            <a:r>
              <a:rPr lang="en-US" dirty="0" err="1"/>
              <a:t>cal</a:t>
            </a:r>
            <a:r>
              <a:rPr lang="en-US" dirty="0"/>
              <a:t> will be assessed over land, with any bias extrapolated to measurements over 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30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BE7A-2E32-3A4E-A9F1-43A7B06DC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20" y="90275"/>
            <a:ext cx="10515600" cy="1325563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15E5-559A-F343-A3C3-039F91ECF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615" y="1265039"/>
            <a:ext cx="5942981" cy="370997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2500" dirty="0"/>
              <a:t>Phase B for </a:t>
            </a:r>
            <a:r>
              <a:rPr lang="en-US" sz="2500" dirty="0" err="1"/>
              <a:t>SlimSat</a:t>
            </a:r>
            <a:r>
              <a:rPr lang="en-US" sz="2500" dirty="0"/>
              <a:t>-VNIR and </a:t>
            </a:r>
            <a:r>
              <a:rPr lang="en-US" sz="2500" dirty="0" err="1"/>
              <a:t>SlimSat</a:t>
            </a:r>
            <a:r>
              <a:rPr lang="en-US" sz="2500" dirty="0"/>
              <a:t>-UV scheduled to start end of 2021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Flight operations testing at NIWC-Pac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Testing on HALE platforms with NIWC-Pac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Launches planned for 2024 with public data dissemination</a:t>
            </a:r>
          </a:p>
          <a:p>
            <a:pPr>
              <a:lnSpc>
                <a:spcPct val="110000"/>
              </a:lnSpc>
            </a:pPr>
            <a:r>
              <a:rPr lang="en-US" sz="2500" dirty="0"/>
              <a:t>Also ONR support for SLIM imagers for bioluminescence and thermal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114EF6-1A3A-4E92-8E17-088E24FF551F}"/>
              </a:ext>
            </a:extLst>
          </p:cNvPr>
          <p:cNvSpPr txBox="1"/>
          <p:nvPr/>
        </p:nvSpPr>
        <p:spPr>
          <a:xfrm>
            <a:off x="3909472" y="5314215"/>
            <a:ext cx="3094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solidFill>
                  <a:srgbClr val="0070C0"/>
                </a:solidFill>
              </a:rPr>
              <a:t>mtwardowski@fau.edu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24B21-F9BE-4567-AFD7-AC7273F21BB4}"/>
              </a:ext>
            </a:extLst>
          </p:cNvPr>
          <p:cNvSpPr txBox="1"/>
          <p:nvPr/>
        </p:nvSpPr>
        <p:spPr>
          <a:xfrm>
            <a:off x="1169924" y="5068123"/>
            <a:ext cx="2549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Brush Script MT" panose="03060802040406070304" pitchFamily="66" charset="0"/>
              </a:rPr>
              <a:t>Thank you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629100C-60C8-4955-9D17-EEB3165C7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87" y="369795"/>
            <a:ext cx="3867911" cy="5549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12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FFF2-17C7-4580-B773-50953C20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23" y="53547"/>
            <a:ext cx="11222547" cy="1325563"/>
          </a:xfrm>
        </p:spPr>
        <p:txBody>
          <a:bodyPr/>
          <a:lstStyle/>
          <a:p>
            <a:r>
              <a:rPr lang="en-US" b="1" dirty="0"/>
              <a:t>Global observer missions for ocean color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8A673E9-0226-436D-9736-D0C05576E576}"/>
              </a:ext>
            </a:extLst>
          </p:cNvPr>
          <p:cNvGrpSpPr/>
          <p:nvPr/>
        </p:nvGrpSpPr>
        <p:grpSpPr>
          <a:xfrm>
            <a:off x="1906638" y="1474448"/>
            <a:ext cx="4345220" cy="3448661"/>
            <a:chOff x="1275574" y="1704669"/>
            <a:chExt cx="4345220" cy="3448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12827"/>
            <a:stretch/>
          </p:blipFill>
          <p:spPr>
            <a:xfrm>
              <a:off x="1275574" y="1704669"/>
              <a:ext cx="4345220" cy="344866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855209" y="3901741"/>
              <a:ext cx="1201737" cy="586155"/>
            </a:xfrm>
            <a:prstGeom prst="rect">
              <a:avLst/>
            </a:prstGeom>
            <a:noFill/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04531" y="2380589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SBG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10D29B6-2873-4D01-AC49-1594AFF350C8}"/>
              </a:ext>
            </a:extLst>
          </p:cNvPr>
          <p:cNvSpPr txBox="1"/>
          <p:nvPr/>
        </p:nvSpPr>
        <p:spPr>
          <a:xfrm>
            <a:off x="775853" y="4978692"/>
            <a:ext cx="10640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Mouw</a:t>
            </a:r>
            <a:r>
              <a:rPr lang="en-US" sz="1600" u="sng" dirty="0"/>
              <a:t>, </a:t>
            </a:r>
            <a:r>
              <a:rPr lang="en-US" sz="1600" u="sng" dirty="0" err="1"/>
              <a:t>Greb</a:t>
            </a:r>
            <a:r>
              <a:rPr lang="en-US" sz="1600" u="sng" dirty="0"/>
              <a:t>, </a:t>
            </a:r>
            <a:r>
              <a:rPr lang="en-US" sz="1600" u="sng" dirty="0" err="1"/>
              <a:t>Aurin</a:t>
            </a:r>
            <a:r>
              <a:rPr lang="en-US" sz="1600" u="sng" dirty="0"/>
              <a:t>, DiGiacomo, Lee, Twardowski, Binding, Hu, Ma, Moore, Moses, and Craig</a:t>
            </a:r>
            <a:r>
              <a:rPr lang="en-US" sz="1600" dirty="0"/>
              <a:t>. 2015. Aquatic color radiometry remote sensing of coastal and inland waters: challenges and recommendations for future satellite missions. </a:t>
            </a:r>
            <a:r>
              <a:rPr lang="en-US" sz="1600" i="1" dirty="0"/>
              <a:t>RSE, </a:t>
            </a:r>
            <a:r>
              <a:rPr lang="en-US" sz="1600" dirty="0"/>
              <a:t>160:15-30.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D3481D-17AA-4BBE-A064-410599552521}"/>
              </a:ext>
            </a:extLst>
          </p:cNvPr>
          <p:cNvSpPr txBox="1"/>
          <p:nvPr/>
        </p:nvSpPr>
        <p:spPr>
          <a:xfrm>
            <a:off x="775853" y="5516108"/>
            <a:ext cx="10704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Hestir</a:t>
            </a:r>
            <a:r>
              <a:rPr lang="en-US" sz="1600" u="sng" dirty="0"/>
              <a:t>, Brando, </a:t>
            </a:r>
            <a:r>
              <a:rPr lang="en-US" sz="1600" u="sng" dirty="0" err="1"/>
              <a:t>Bresciani</a:t>
            </a:r>
            <a:r>
              <a:rPr lang="en-US" sz="1600" u="sng" dirty="0"/>
              <a:t>, </a:t>
            </a:r>
            <a:r>
              <a:rPr lang="en-US" sz="1600" u="sng" dirty="0" err="1"/>
              <a:t>Giardino</a:t>
            </a:r>
            <a:r>
              <a:rPr lang="en-US" sz="1600" u="sng" dirty="0"/>
              <a:t>, Matta, Villa, and Dekker</a:t>
            </a:r>
            <a:r>
              <a:rPr lang="en-US" sz="1600" dirty="0"/>
              <a:t>. 2015. Measuring freshwater aquatic ecosystems: the need for a hyperspectral global mapping satellite mission. </a:t>
            </a:r>
            <a:r>
              <a:rPr lang="en-US" sz="1600" i="1" dirty="0"/>
              <a:t>RSE, </a:t>
            </a:r>
            <a:r>
              <a:rPr lang="en-US" sz="1600" dirty="0"/>
              <a:t>167:181-195.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D93826-BF81-4FF6-B156-1B70A622737C}"/>
              </a:ext>
            </a:extLst>
          </p:cNvPr>
          <p:cNvGrpSpPr/>
          <p:nvPr/>
        </p:nvGrpSpPr>
        <p:grpSpPr>
          <a:xfrm>
            <a:off x="6325331" y="1675622"/>
            <a:ext cx="3852213" cy="2703694"/>
            <a:chOff x="6325331" y="1675622"/>
            <a:chExt cx="3852213" cy="270369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B99F450-D13C-4F71-9053-7766F4403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5331" y="1675622"/>
              <a:ext cx="3852213" cy="270369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DD71A7-2DFE-421F-8589-D4984C7CC235}"/>
                </a:ext>
              </a:extLst>
            </p:cNvPr>
            <p:cNvSpPr/>
            <p:nvPr/>
          </p:nvSpPr>
          <p:spPr>
            <a:xfrm>
              <a:off x="7629841" y="2043610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09E10F9-C307-4766-AB5C-4D992E9FBE47}"/>
                </a:ext>
              </a:extLst>
            </p:cNvPr>
            <p:cNvSpPr/>
            <p:nvPr/>
          </p:nvSpPr>
          <p:spPr>
            <a:xfrm>
              <a:off x="7701565" y="2043615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269D87-6EB2-4C85-9EC1-FF144F67B143}"/>
                </a:ext>
              </a:extLst>
            </p:cNvPr>
            <p:cNvSpPr/>
            <p:nvPr/>
          </p:nvSpPr>
          <p:spPr>
            <a:xfrm>
              <a:off x="7912230" y="2043610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893DD0E-7506-4D6F-9D8E-F8603C554B7A}"/>
                </a:ext>
              </a:extLst>
            </p:cNvPr>
            <p:cNvSpPr/>
            <p:nvPr/>
          </p:nvSpPr>
          <p:spPr>
            <a:xfrm>
              <a:off x="8199096" y="2039135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39745D-CB49-41BC-986C-95F7D4FF2C6F}"/>
                </a:ext>
              </a:extLst>
            </p:cNvPr>
            <p:cNvSpPr/>
            <p:nvPr/>
          </p:nvSpPr>
          <p:spPr>
            <a:xfrm>
              <a:off x="8306671" y="2043613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88CC659-FFDA-431B-95AD-2FD68DA69ACC}"/>
                </a:ext>
              </a:extLst>
            </p:cNvPr>
            <p:cNvSpPr/>
            <p:nvPr/>
          </p:nvSpPr>
          <p:spPr>
            <a:xfrm>
              <a:off x="8606997" y="2039127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CA96B19-EFAC-426C-AA52-EF16E463492A}"/>
                </a:ext>
              </a:extLst>
            </p:cNvPr>
            <p:cNvSpPr/>
            <p:nvPr/>
          </p:nvSpPr>
          <p:spPr>
            <a:xfrm>
              <a:off x="8970063" y="2052579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7DDCAA5-B078-4225-BE8E-72815ACAB2E7}"/>
                </a:ext>
              </a:extLst>
            </p:cNvPr>
            <p:cNvSpPr/>
            <p:nvPr/>
          </p:nvSpPr>
          <p:spPr>
            <a:xfrm>
              <a:off x="9234521" y="2043622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796809B-567C-4880-89EC-F9C6BCF31D3C}"/>
                </a:ext>
              </a:extLst>
            </p:cNvPr>
            <p:cNvSpPr/>
            <p:nvPr/>
          </p:nvSpPr>
          <p:spPr>
            <a:xfrm>
              <a:off x="9297272" y="2043611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A772E6-9B08-44CB-934C-05FD70CAF242}"/>
                </a:ext>
              </a:extLst>
            </p:cNvPr>
            <p:cNvSpPr/>
            <p:nvPr/>
          </p:nvSpPr>
          <p:spPr>
            <a:xfrm>
              <a:off x="9337623" y="2043611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CD48298-704D-4B40-A962-16B5D3B7A4A7}"/>
                </a:ext>
              </a:extLst>
            </p:cNvPr>
            <p:cNvSpPr/>
            <p:nvPr/>
          </p:nvSpPr>
          <p:spPr>
            <a:xfrm>
              <a:off x="9494505" y="2043614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F79619-B615-4C91-8BCA-A845979D69EB}"/>
                </a:ext>
              </a:extLst>
            </p:cNvPr>
            <p:cNvSpPr/>
            <p:nvPr/>
          </p:nvSpPr>
          <p:spPr>
            <a:xfrm>
              <a:off x="9749992" y="2048096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654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A673E9-0226-436D-9736-D0C05576E576}"/>
              </a:ext>
            </a:extLst>
          </p:cNvPr>
          <p:cNvGrpSpPr/>
          <p:nvPr/>
        </p:nvGrpSpPr>
        <p:grpSpPr>
          <a:xfrm>
            <a:off x="1906638" y="1474448"/>
            <a:ext cx="4345220" cy="3448661"/>
            <a:chOff x="1275574" y="1704669"/>
            <a:chExt cx="4345220" cy="34486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b="12827"/>
            <a:stretch/>
          </p:blipFill>
          <p:spPr>
            <a:xfrm>
              <a:off x="1275574" y="1704669"/>
              <a:ext cx="4345220" cy="34486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904531" y="2380589"/>
              <a:ext cx="4844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SBG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10D29B6-2873-4D01-AC49-1594AFF350C8}"/>
              </a:ext>
            </a:extLst>
          </p:cNvPr>
          <p:cNvSpPr txBox="1"/>
          <p:nvPr/>
        </p:nvSpPr>
        <p:spPr>
          <a:xfrm>
            <a:off x="775853" y="4978692"/>
            <a:ext cx="10640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Mouw</a:t>
            </a:r>
            <a:r>
              <a:rPr lang="en-US" sz="1600" u="sng" dirty="0"/>
              <a:t>, </a:t>
            </a:r>
            <a:r>
              <a:rPr lang="en-US" sz="1600" u="sng" dirty="0" err="1"/>
              <a:t>Greb</a:t>
            </a:r>
            <a:r>
              <a:rPr lang="en-US" sz="1600" u="sng" dirty="0"/>
              <a:t>, </a:t>
            </a:r>
            <a:r>
              <a:rPr lang="en-US" sz="1600" u="sng" dirty="0" err="1"/>
              <a:t>Aurin</a:t>
            </a:r>
            <a:r>
              <a:rPr lang="en-US" sz="1600" u="sng" dirty="0"/>
              <a:t>, DiGiacomo, Lee, Twardowski, Binding, Hu, Ma, Moore, Moses, and Craig</a:t>
            </a:r>
            <a:r>
              <a:rPr lang="en-US" sz="1600" dirty="0"/>
              <a:t>. 2015. Aquatic color radiometry remote sensing of coastal and inland waters: challenges and recommendations for future satellite missions. </a:t>
            </a:r>
            <a:r>
              <a:rPr lang="en-US" sz="1600" i="1" dirty="0"/>
              <a:t>RSE, </a:t>
            </a:r>
            <a:r>
              <a:rPr lang="en-US" sz="1600" dirty="0"/>
              <a:t>160:15-30.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D3481D-17AA-4BBE-A064-410599552521}"/>
              </a:ext>
            </a:extLst>
          </p:cNvPr>
          <p:cNvSpPr txBox="1"/>
          <p:nvPr/>
        </p:nvSpPr>
        <p:spPr>
          <a:xfrm>
            <a:off x="775853" y="5516108"/>
            <a:ext cx="10704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err="1"/>
              <a:t>Hestir</a:t>
            </a:r>
            <a:r>
              <a:rPr lang="en-US" sz="1600" u="sng" dirty="0"/>
              <a:t>, Brando, </a:t>
            </a:r>
            <a:r>
              <a:rPr lang="en-US" sz="1600" u="sng" dirty="0" err="1"/>
              <a:t>Bresciani</a:t>
            </a:r>
            <a:r>
              <a:rPr lang="en-US" sz="1600" u="sng" dirty="0"/>
              <a:t>, </a:t>
            </a:r>
            <a:r>
              <a:rPr lang="en-US" sz="1600" u="sng" dirty="0" err="1"/>
              <a:t>Giardino</a:t>
            </a:r>
            <a:r>
              <a:rPr lang="en-US" sz="1600" u="sng" dirty="0"/>
              <a:t>, Matta, Villa, and Dekker</a:t>
            </a:r>
            <a:r>
              <a:rPr lang="en-US" sz="1600" dirty="0"/>
              <a:t>. 2015. Measuring freshwater aquatic ecosystems: the need for a hyperspectral global mapping satellite mission. </a:t>
            </a:r>
            <a:r>
              <a:rPr lang="en-US" sz="1600" i="1" dirty="0"/>
              <a:t>RSE, </a:t>
            </a:r>
            <a:r>
              <a:rPr lang="en-US" sz="1600" dirty="0"/>
              <a:t>167:181-195.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B6EDF6-73BA-456C-B33A-A2CF9EA73C10}"/>
              </a:ext>
            </a:extLst>
          </p:cNvPr>
          <p:cNvSpPr/>
          <p:nvPr/>
        </p:nvSpPr>
        <p:spPr>
          <a:xfrm>
            <a:off x="3040748" y="3091389"/>
            <a:ext cx="932362" cy="707796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6A4283-3527-481A-BF6C-A934C3A4CEBC}"/>
              </a:ext>
            </a:extLst>
          </p:cNvPr>
          <p:cNvGrpSpPr/>
          <p:nvPr/>
        </p:nvGrpSpPr>
        <p:grpSpPr>
          <a:xfrm>
            <a:off x="2772786" y="4052048"/>
            <a:ext cx="3917686" cy="1605929"/>
            <a:chOff x="2141370" y="4294869"/>
            <a:chExt cx="3917686" cy="16059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EDCCD47-85FB-4507-AAE0-B547E557767B}"/>
                </a:ext>
              </a:extLst>
            </p:cNvPr>
            <p:cNvSpPr/>
            <p:nvPr/>
          </p:nvSpPr>
          <p:spPr>
            <a:xfrm>
              <a:off x="2439630" y="4294869"/>
              <a:ext cx="788073" cy="401098"/>
            </a:xfrm>
            <a:prstGeom prst="rect">
              <a:avLst/>
            </a:prstGeom>
            <a:solidFill>
              <a:srgbClr val="FFC000"/>
            </a:solidFill>
            <a:ln w="3810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707CC3-E0F2-4824-80AD-D330F788BFD3}"/>
                </a:ext>
              </a:extLst>
            </p:cNvPr>
            <p:cNvSpPr/>
            <p:nvPr/>
          </p:nvSpPr>
          <p:spPr>
            <a:xfrm>
              <a:off x="2141370" y="4544291"/>
              <a:ext cx="481757" cy="886691"/>
            </a:xfrm>
            <a:custGeom>
              <a:avLst/>
              <a:gdLst>
                <a:gd name="connsiteX0" fmla="*/ 454048 w 481757"/>
                <a:gd name="connsiteY0" fmla="*/ 886691 h 886691"/>
                <a:gd name="connsiteX1" fmla="*/ 56885 w 481757"/>
                <a:gd name="connsiteY1" fmla="*/ 711200 h 886691"/>
                <a:gd name="connsiteX2" fmla="*/ 47648 w 481757"/>
                <a:gd name="connsiteY2" fmla="*/ 378691 h 886691"/>
                <a:gd name="connsiteX3" fmla="*/ 481757 w 481757"/>
                <a:gd name="connsiteY3" fmla="*/ 0 h 88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757" h="886691">
                  <a:moveTo>
                    <a:pt x="454048" y="886691"/>
                  </a:moveTo>
                  <a:cubicBezTo>
                    <a:pt x="289333" y="841279"/>
                    <a:pt x="124618" y="795867"/>
                    <a:pt x="56885" y="711200"/>
                  </a:cubicBezTo>
                  <a:cubicBezTo>
                    <a:pt x="-10848" y="626533"/>
                    <a:pt x="-23164" y="497224"/>
                    <a:pt x="47648" y="378691"/>
                  </a:cubicBezTo>
                  <a:cubicBezTo>
                    <a:pt x="118460" y="260158"/>
                    <a:pt x="300108" y="130079"/>
                    <a:pt x="481757" y="0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B79977F-0BE1-4D8A-880D-C4D8192288FB}"/>
                </a:ext>
              </a:extLst>
            </p:cNvPr>
            <p:cNvSpPr txBox="1"/>
            <p:nvPr/>
          </p:nvSpPr>
          <p:spPr>
            <a:xfrm>
              <a:off x="2549831" y="5254467"/>
              <a:ext cx="3509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Critical region for coastal processes not currently being sampled…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026AA24-5CB3-4FCB-AAEC-8AEC0A73F9ED}"/>
              </a:ext>
            </a:extLst>
          </p:cNvPr>
          <p:cNvGrpSpPr/>
          <p:nvPr/>
        </p:nvGrpSpPr>
        <p:grpSpPr>
          <a:xfrm>
            <a:off x="6325331" y="1675622"/>
            <a:ext cx="3852213" cy="2703694"/>
            <a:chOff x="6325331" y="1675622"/>
            <a:chExt cx="3852213" cy="270369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3EF9E2A-A34B-4921-B680-017B43C2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5331" y="1675622"/>
              <a:ext cx="3852213" cy="270369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D8A692-BDB1-4390-8114-D026B78D9AA0}"/>
                </a:ext>
              </a:extLst>
            </p:cNvPr>
            <p:cNvSpPr/>
            <p:nvPr/>
          </p:nvSpPr>
          <p:spPr>
            <a:xfrm>
              <a:off x="8199096" y="2039135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EA9E14-BBCC-4F1A-8A2E-632326D08AD8}"/>
                </a:ext>
              </a:extLst>
            </p:cNvPr>
            <p:cNvSpPr/>
            <p:nvPr/>
          </p:nvSpPr>
          <p:spPr>
            <a:xfrm>
              <a:off x="8606997" y="2039127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087BF01-3906-44BD-85AA-029386CECBEE}"/>
                </a:ext>
              </a:extLst>
            </p:cNvPr>
            <p:cNvSpPr/>
            <p:nvPr/>
          </p:nvSpPr>
          <p:spPr>
            <a:xfrm>
              <a:off x="9234521" y="2043622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41CD295-AFA2-4523-A2B5-F1172373AF39}"/>
                </a:ext>
              </a:extLst>
            </p:cNvPr>
            <p:cNvSpPr/>
            <p:nvPr/>
          </p:nvSpPr>
          <p:spPr>
            <a:xfrm>
              <a:off x="9749992" y="2048096"/>
              <a:ext cx="45719" cy="1911168"/>
            </a:xfrm>
            <a:prstGeom prst="rect">
              <a:avLst/>
            </a:prstGeom>
            <a:solidFill>
              <a:schemeClr val="accent1">
                <a:alpha val="3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1A9B65B-AC1B-4150-9EC2-19930233F673}"/>
              </a:ext>
            </a:extLst>
          </p:cNvPr>
          <p:cNvSpPr/>
          <p:nvPr/>
        </p:nvSpPr>
        <p:spPr>
          <a:xfrm>
            <a:off x="7943611" y="2043622"/>
            <a:ext cx="45719" cy="1911168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A70FB03-BF1F-47BC-B05F-AD4B664A43FE}"/>
              </a:ext>
            </a:extLst>
          </p:cNvPr>
          <p:cNvSpPr txBox="1">
            <a:spLocks/>
          </p:cNvSpPr>
          <p:nvPr/>
        </p:nvSpPr>
        <p:spPr>
          <a:xfrm>
            <a:off x="646723" y="53547"/>
            <a:ext cx="112225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Coastal/inland missions for ocean color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9B649-B521-4C13-8ABC-FB3C732E5C13}"/>
              </a:ext>
            </a:extLst>
          </p:cNvPr>
          <p:cNvSpPr/>
          <p:nvPr/>
        </p:nvSpPr>
        <p:spPr>
          <a:xfrm>
            <a:off x="7167576" y="4726496"/>
            <a:ext cx="3308373" cy="9233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8100" algn="ctr"/>
            <a:r>
              <a:rPr lang="en-US" dirty="0"/>
              <a:t>CubeSat imaging systems have potential to supplement current and future global imagers</a:t>
            </a:r>
          </a:p>
        </p:txBody>
      </p:sp>
    </p:spTree>
    <p:extLst>
      <p:ext uri="{BB962C8B-B14F-4D97-AF65-F5344CB8AC3E}">
        <p14:creationId xmlns:p14="http://schemas.microsoft.com/office/powerpoint/2010/main" val="2231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FFF2-17C7-4580-B773-50953C20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9" y="355889"/>
            <a:ext cx="10515600" cy="1325563"/>
          </a:xfrm>
        </p:spPr>
        <p:txBody>
          <a:bodyPr/>
          <a:lstStyle/>
          <a:p>
            <a:r>
              <a:rPr lang="en-US" b="1" dirty="0"/>
              <a:t>Intelligent image acquisition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94734-FC7A-4C71-A545-B74138746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099" y="1825625"/>
            <a:ext cx="5279568" cy="838062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kern="0" dirty="0">
                <a:solidFill>
                  <a:schemeClr val="accent1"/>
                </a:solidFill>
              </a:rPr>
              <a:t>Digital Micromirror Device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0C14B-8902-4432-B033-9D2218BC72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70"/>
          <a:stretch/>
        </p:blipFill>
        <p:spPr>
          <a:xfrm>
            <a:off x="7714064" y="3629197"/>
            <a:ext cx="2598421" cy="211183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B07C4A-603F-4A3E-BD84-573347D5DD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07"/>
          <a:stretch/>
        </p:blipFill>
        <p:spPr>
          <a:xfrm>
            <a:off x="7381800" y="494168"/>
            <a:ext cx="3235489" cy="3073969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A7C204-B681-4902-A8BE-CC0983E7AD8D}"/>
              </a:ext>
            </a:extLst>
          </p:cNvPr>
          <p:cNvSpPr txBox="1"/>
          <p:nvPr/>
        </p:nvSpPr>
        <p:spPr>
          <a:xfrm>
            <a:off x="10663753" y="4990415"/>
            <a:ext cx="966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 leg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401C2D-9B2D-4DC8-8C4F-8D69B18FA2E5}"/>
              </a:ext>
            </a:extLst>
          </p:cNvPr>
          <p:cNvCxnSpPr/>
          <p:nvPr/>
        </p:nvCxnSpPr>
        <p:spPr>
          <a:xfrm flipH="1">
            <a:off x="10125075" y="5181600"/>
            <a:ext cx="6815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6A10557-A9C1-4787-A1FD-505B103BD37E}"/>
              </a:ext>
            </a:extLst>
          </p:cNvPr>
          <p:cNvSpPr/>
          <p:nvPr/>
        </p:nvSpPr>
        <p:spPr>
          <a:xfrm>
            <a:off x="1278835" y="2555903"/>
            <a:ext cx="5279568" cy="2803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prstClr val="black"/>
                </a:solidFill>
              </a:rPr>
              <a:t>Array of millions of micromirrors</a:t>
            </a:r>
          </a:p>
          <a:p>
            <a:pPr marL="576263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prstClr val="black"/>
                </a:solidFill>
              </a:rPr>
              <a:t>Each mirror has binary reflection response</a:t>
            </a:r>
          </a:p>
          <a:p>
            <a:pPr marL="576263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prstClr val="black"/>
                </a:solidFill>
              </a:rPr>
              <a:t>Dither patterns (off/on patterns) can be adjusted up to 40 kHz</a:t>
            </a:r>
          </a:p>
          <a:p>
            <a:pPr marL="576263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prstClr val="black"/>
                </a:solidFill>
              </a:rPr>
              <a:t>Allows highly flexible front-end optical filtering</a:t>
            </a:r>
          </a:p>
        </p:txBody>
      </p:sp>
    </p:spTree>
    <p:extLst>
      <p:ext uri="{BB962C8B-B14F-4D97-AF65-F5344CB8AC3E}">
        <p14:creationId xmlns:p14="http://schemas.microsoft.com/office/powerpoint/2010/main" val="300590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BE7A-2E32-3A4E-A9F1-43A7B06DC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78" y="55777"/>
            <a:ext cx="10515600" cy="1325563"/>
          </a:xfrm>
        </p:spPr>
        <p:txBody>
          <a:bodyPr/>
          <a:lstStyle/>
          <a:p>
            <a:r>
              <a:rPr lang="en-US" b="1" dirty="0"/>
              <a:t>Spatial Line Image Modulator (SLIM) Design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FC9229-30EC-4742-9A9D-DB9C90846D2A}"/>
              </a:ext>
            </a:extLst>
          </p:cNvPr>
          <p:cNvGrpSpPr>
            <a:grpSpLocks noChangeAspect="1"/>
          </p:cNvGrpSpPr>
          <p:nvPr/>
        </p:nvGrpSpPr>
        <p:grpSpPr>
          <a:xfrm>
            <a:off x="6770741" y="2192309"/>
            <a:ext cx="4500236" cy="3776298"/>
            <a:chOff x="4419600" y="1201064"/>
            <a:chExt cx="4539291" cy="315955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2862D9D1-2E76-4BE6-A85D-A3B22AF11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201064"/>
              <a:ext cx="4539291" cy="3159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F584ADB8-2984-4312-A605-A44F96FE2CB6}"/>
                </a:ext>
              </a:extLst>
            </p:cNvPr>
            <p:cNvSpPr/>
            <p:nvPr/>
          </p:nvSpPr>
          <p:spPr>
            <a:xfrm>
              <a:off x="4478274" y="1295400"/>
              <a:ext cx="228600" cy="533400"/>
            </a:xfrm>
            <a:prstGeom prst="rightArrow">
              <a:avLst>
                <a:gd name="adj1" fmla="val 73611"/>
                <a:gd name="adj2" fmla="val 55556"/>
              </a:avLst>
            </a:prstGeom>
            <a:solidFill>
              <a:schemeClr val="tx1">
                <a:lumMod val="75000"/>
                <a:lumOff val="25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7764B9C6-B95A-464B-8622-032143581A1F}"/>
              </a:ext>
            </a:extLst>
          </p:cNvPr>
          <p:cNvSpPr txBox="1">
            <a:spLocks/>
          </p:cNvSpPr>
          <p:nvPr/>
        </p:nvSpPr>
        <p:spPr>
          <a:xfrm>
            <a:off x="1083233" y="1994400"/>
            <a:ext cx="5374347" cy="372409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ヒラギノ角ゴ Pro W3" charset="0"/>
                <a:cs typeface="Geneva" pitchFamily="-109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Geneva" pitchFamily="-109" charset="-128"/>
                <a:cs typeface="Geneva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Geneva" pitchFamily="-109" charset="-128"/>
                <a:cs typeface="Geneva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Geneva" pitchFamily="-109" charset="-128"/>
                <a:cs typeface="Geneva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Geneva" pitchFamily="-109" charset="-128"/>
                <a:cs typeface="Geneva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aseline="0" dirty="0"/>
              <a:t>Insert</a:t>
            </a:r>
            <a:r>
              <a:rPr lang="en-US" sz="2000" b="1" baseline="0" dirty="0"/>
              <a:t> Digital Micromirror Device (DMD) </a:t>
            </a:r>
            <a:r>
              <a:rPr lang="en-US" sz="2000" baseline="0" dirty="0"/>
              <a:t>in optical path</a:t>
            </a:r>
          </a:p>
          <a:p>
            <a:r>
              <a:rPr lang="en-US" sz="2000" baseline="0" dirty="0"/>
              <a:t>Image a </a:t>
            </a:r>
            <a:r>
              <a:rPr lang="en-US" sz="2000" b="1" baseline="0" dirty="0"/>
              <a:t>linear spatial scene </a:t>
            </a:r>
            <a:r>
              <a:rPr lang="en-US" sz="2000" baseline="0" dirty="0"/>
              <a:t>onto the DMD in the vertical dimension </a:t>
            </a:r>
            <a:r>
              <a:rPr lang="en-US" sz="2000" i="1" baseline="0" dirty="0"/>
              <a:t>V</a:t>
            </a:r>
            <a:r>
              <a:rPr lang="en-US" sz="2000" baseline="0" dirty="0"/>
              <a:t>, hyperspectral dispersion in horizontal dimension </a:t>
            </a:r>
            <a:r>
              <a:rPr lang="en-US" sz="2000" i="1" baseline="0" dirty="0"/>
              <a:t>N</a:t>
            </a:r>
            <a:endParaRPr lang="en-US" sz="2000" baseline="0" dirty="0"/>
          </a:p>
          <a:p>
            <a:pPr lvl="0"/>
            <a:r>
              <a:rPr lang="en-US" sz="2000" baseline="0" dirty="0"/>
              <a:t>Replace </a:t>
            </a:r>
            <a:r>
              <a:rPr lang="en-US" sz="2000" dirty="0"/>
              <a:t>typical CMOS/CCD array</a:t>
            </a:r>
            <a:r>
              <a:rPr lang="en-US" sz="2000" baseline="0" dirty="0"/>
              <a:t> with</a:t>
            </a:r>
            <a:r>
              <a:rPr lang="en-US" sz="2000" dirty="0"/>
              <a:t> </a:t>
            </a:r>
            <a:r>
              <a:rPr lang="en-US" sz="2000" baseline="0" dirty="0"/>
              <a:t>sensitive single detector (e.g., </a:t>
            </a:r>
            <a:r>
              <a:rPr lang="en-US" sz="2000" b="1" baseline="0" dirty="0"/>
              <a:t>PMT or APD</a:t>
            </a:r>
            <a:r>
              <a:rPr lang="en-US" sz="2000" baseline="0" dirty="0"/>
              <a:t>)</a:t>
            </a:r>
          </a:p>
          <a:p>
            <a:pPr lvl="0"/>
            <a:r>
              <a:rPr lang="en-US" sz="2000" baseline="0" dirty="0"/>
              <a:t>Use </a:t>
            </a:r>
            <a:r>
              <a:rPr lang="en-US" sz="2000" b="1" baseline="0" dirty="0"/>
              <a:t>filter codebooks </a:t>
            </a:r>
            <a:r>
              <a:rPr lang="en-US" sz="2000" baseline="0" dirty="0"/>
              <a:t>to program DMD dither patterns</a:t>
            </a:r>
            <a:r>
              <a:rPr lang="en-US" sz="2000" dirty="0"/>
              <a:t> – tune for SNR, science application</a:t>
            </a:r>
            <a:r>
              <a:rPr lang="en-US" sz="2000" baseline="0" dirty="0"/>
              <a:t> </a:t>
            </a:r>
          </a:p>
          <a:p>
            <a:pPr lvl="0"/>
            <a:r>
              <a:rPr lang="en-US" sz="2000" b="1" kern="0" baseline="0" dirty="0"/>
              <a:t>Image reconstructed at ground station </a:t>
            </a:r>
            <a:r>
              <a:rPr lang="en-US" sz="2000" kern="0" baseline="0" dirty="0"/>
              <a:t>using complimentary codebook</a:t>
            </a:r>
          </a:p>
        </p:txBody>
      </p:sp>
      <p:pic>
        <p:nvPicPr>
          <p:cNvPr id="2050" name="Picture 2" descr="Image result for line in the sea">
            <a:extLst>
              <a:ext uri="{FF2B5EF4-FFF2-40B4-BE49-F238E27FC236}">
                <a16:creationId xmlns:a16="http://schemas.microsoft.com/office/drawing/2014/main" id="{E525017A-10C3-4A03-A83E-2D30C098D5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 b="48784"/>
          <a:stretch/>
        </p:blipFill>
        <p:spPr bwMode="auto">
          <a:xfrm>
            <a:off x="7347504" y="1857816"/>
            <a:ext cx="34099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3100CF-881E-4664-8D29-DF0A01D98A38}"/>
              </a:ext>
            </a:extLst>
          </p:cNvPr>
          <p:cNvSpPr txBox="1"/>
          <p:nvPr/>
        </p:nvSpPr>
        <p:spPr>
          <a:xfrm>
            <a:off x="8718176" y="1455594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km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2BCD24-A948-4076-9BAE-D539E2E1BE35}"/>
              </a:ext>
            </a:extLst>
          </p:cNvPr>
          <p:cNvCxnSpPr>
            <a:cxnSpLocks/>
          </p:cNvCxnSpPr>
          <p:nvPr/>
        </p:nvCxnSpPr>
        <p:spPr>
          <a:xfrm>
            <a:off x="9430695" y="1640260"/>
            <a:ext cx="1317234" cy="10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1D78D3-24A6-4F7D-B582-64048ECF73AB}"/>
              </a:ext>
            </a:extLst>
          </p:cNvPr>
          <p:cNvCxnSpPr>
            <a:cxnSpLocks/>
          </p:cNvCxnSpPr>
          <p:nvPr/>
        </p:nvCxnSpPr>
        <p:spPr>
          <a:xfrm flipH="1">
            <a:off x="7347504" y="1650715"/>
            <a:ext cx="1406916" cy="10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1D7E82-68D9-42C5-9AF6-6C391782F194}"/>
              </a:ext>
            </a:extLst>
          </p:cNvPr>
          <p:cNvSpPr txBox="1"/>
          <p:nvPr/>
        </p:nvSpPr>
        <p:spPr>
          <a:xfrm>
            <a:off x="8036816" y="105656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Spatial line imaging</a:t>
            </a:r>
          </a:p>
        </p:txBody>
      </p:sp>
    </p:spTree>
    <p:extLst>
      <p:ext uri="{BB962C8B-B14F-4D97-AF65-F5344CB8AC3E}">
        <p14:creationId xmlns:p14="http://schemas.microsoft.com/office/powerpoint/2010/main" val="370857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33A31-4896-4EDD-ACA9-0E7D9C4F4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235" y="1580322"/>
            <a:ext cx="8517835" cy="4208368"/>
          </a:xfrm>
        </p:spPr>
        <p:txBody>
          <a:bodyPr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2400" dirty="0"/>
              <a:t>Simple, low </a:t>
            </a:r>
            <a:r>
              <a:rPr lang="en-US" sz="2400" dirty="0" err="1"/>
              <a:t>SWaP</a:t>
            </a:r>
            <a:r>
              <a:rPr lang="en-US" sz="2400" dirty="0"/>
              <a:t>-C optical design</a:t>
            </a:r>
          </a:p>
          <a:p>
            <a:pPr lvl="0">
              <a:lnSpc>
                <a:spcPct val="80000"/>
              </a:lnSpc>
            </a:pPr>
            <a:r>
              <a:rPr lang="en-US" sz="2400" dirty="0"/>
              <a:t>High spectral and spatial resolution possible</a:t>
            </a:r>
          </a:p>
          <a:p>
            <a:pPr lvl="0">
              <a:lnSpc>
                <a:spcPct val="80000"/>
              </a:lnSpc>
            </a:pPr>
            <a:r>
              <a:rPr lang="en-US" sz="2400" dirty="0"/>
              <a:t>A single PMT (or APD) detector (or multi-detector array) with higher sensitivity, dynamic range (up to 2 orders higher), and SNR </a:t>
            </a:r>
          </a:p>
          <a:p>
            <a:pPr lvl="0">
              <a:lnSpc>
                <a:spcPct val="80000"/>
              </a:lnSpc>
            </a:pPr>
            <a:r>
              <a:rPr lang="en-US" sz="2400" dirty="0"/>
              <a:t>DMD dither pattern can be changed in flight to optimize spatial-spectral resolution, SNR for a given scene/algorithm</a:t>
            </a:r>
          </a:p>
          <a:p>
            <a:pPr lvl="0">
              <a:lnSpc>
                <a:spcPct val="80000"/>
              </a:lnSpc>
            </a:pPr>
            <a:r>
              <a:rPr lang="en-US" sz="2400" dirty="0"/>
              <a:t>DMD filtering can be used to mitigate blooming/saturation effects for bright land and cloud features adjacent to dark water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Less data volume transmitted with near-lossless compression to reduce redundant data loading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F5870-1313-4F2F-A3F6-892EB64C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987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 err="1"/>
              <a:t>SlimSat</a:t>
            </a:r>
            <a:r>
              <a:rPr lang="en-US" sz="4200" b="1" dirty="0"/>
              <a:t> benefits relative to typical array imaging</a:t>
            </a:r>
          </a:p>
        </p:txBody>
      </p:sp>
    </p:spTree>
    <p:extLst>
      <p:ext uri="{BB962C8B-B14F-4D97-AF65-F5344CB8AC3E}">
        <p14:creationId xmlns:p14="http://schemas.microsoft.com/office/powerpoint/2010/main" val="158961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A157F4-BFD1-4D11-91C1-9B55FBF1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9" t="1544" r="5259" b="1029"/>
          <a:stretch/>
        </p:blipFill>
        <p:spPr>
          <a:xfrm rot="19631584">
            <a:off x="1288153" y="1246357"/>
            <a:ext cx="2900680" cy="3292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023C3A-E10E-47DB-9FB1-4BEDF8C91369}"/>
              </a:ext>
            </a:extLst>
          </p:cNvPr>
          <p:cNvSpPr/>
          <p:nvPr/>
        </p:nvSpPr>
        <p:spPr>
          <a:xfrm>
            <a:off x="1620076" y="4268334"/>
            <a:ext cx="1392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Pumpkin SUPERNOVA 6U Bus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28F0D0-9BB5-4925-AFF8-EAF9BDD81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18"/>
          <a:stretch/>
        </p:blipFill>
        <p:spPr>
          <a:xfrm>
            <a:off x="4620348" y="771613"/>
            <a:ext cx="7027645" cy="5238423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E512755D-41B3-427A-BA0D-1398E41FBE3A}"/>
              </a:ext>
            </a:extLst>
          </p:cNvPr>
          <p:cNvSpPr txBox="1">
            <a:spLocks/>
          </p:cNvSpPr>
          <p:nvPr/>
        </p:nvSpPr>
        <p:spPr>
          <a:xfrm>
            <a:off x="629758" y="55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SlimSat</a:t>
            </a:r>
            <a:r>
              <a:rPr lang="en-US" b="1" dirty="0"/>
              <a:t> payload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7EA148-CEF5-41E2-A248-0F0F5202379D}"/>
              </a:ext>
            </a:extLst>
          </p:cNvPr>
          <p:cNvSpPr/>
          <p:nvPr/>
        </p:nvSpPr>
        <p:spPr>
          <a:xfrm>
            <a:off x="6588797" y="291931"/>
            <a:ext cx="2595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i="1" dirty="0"/>
              <a:t>3.5U payload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5B22D8-7F91-49C9-9AF6-ED83BC9EC902}"/>
              </a:ext>
            </a:extLst>
          </p:cNvPr>
          <p:cNvSpPr/>
          <p:nvPr/>
        </p:nvSpPr>
        <p:spPr>
          <a:xfrm rot="6458380" flipH="1" flipV="1">
            <a:off x="4031296" y="3183659"/>
            <a:ext cx="72306" cy="2887452"/>
          </a:xfrm>
          <a:custGeom>
            <a:avLst/>
            <a:gdLst>
              <a:gd name="connsiteX0" fmla="*/ 454048 w 481757"/>
              <a:gd name="connsiteY0" fmla="*/ 886691 h 886691"/>
              <a:gd name="connsiteX1" fmla="*/ 56885 w 481757"/>
              <a:gd name="connsiteY1" fmla="*/ 711200 h 886691"/>
              <a:gd name="connsiteX2" fmla="*/ 47648 w 481757"/>
              <a:gd name="connsiteY2" fmla="*/ 378691 h 886691"/>
              <a:gd name="connsiteX3" fmla="*/ 481757 w 481757"/>
              <a:gd name="connsiteY3" fmla="*/ 0 h 8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757" h="886691">
                <a:moveTo>
                  <a:pt x="454048" y="886691"/>
                </a:moveTo>
                <a:cubicBezTo>
                  <a:pt x="289333" y="841279"/>
                  <a:pt x="124618" y="795867"/>
                  <a:pt x="56885" y="711200"/>
                </a:cubicBezTo>
                <a:cubicBezTo>
                  <a:pt x="-10848" y="626533"/>
                  <a:pt x="-23164" y="497224"/>
                  <a:pt x="47648" y="378691"/>
                </a:cubicBezTo>
                <a:cubicBezTo>
                  <a:pt x="118460" y="260158"/>
                  <a:pt x="300108" y="130079"/>
                  <a:pt x="481757" y="0"/>
                </a:cubicBezTo>
              </a:path>
            </a:pathLst>
          </a:custGeom>
          <a:noFill/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A2009F0-3C4B-4290-BCEA-31C58FC24C6D}"/>
              </a:ext>
            </a:extLst>
          </p:cNvPr>
          <p:cNvCxnSpPr>
            <a:cxnSpLocks/>
          </p:cNvCxnSpPr>
          <p:nvPr/>
        </p:nvCxnSpPr>
        <p:spPr>
          <a:xfrm flipV="1">
            <a:off x="1600199" y="2854778"/>
            <a:ext cx="533179" cy="1001604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7722C15-DAD4-458B-86AC-08E0F7CA7572}"/>
              </a:ext>
            </a:extLst>
          </p:cNvPr>
          <p:cNvSpPr txBox="1"/>
          <p:nvPr/>
        </p:nvSpPr>
        <p:spPr>
          <a:xfrm>
            <a:off x="1093178" y="3180280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cm</a:t>
            </a:r>
          </a:p>
        </p:txBody>
      </p:sp>
    </p:spTree>
    <p:extLst>
      <p:ext uri="{BB962C8B-B14F-4D97-AF65-F5344CB8AC3E}">
        <p14:creationId xmlns:p14="http://schemas.microsoft.com/office/powerpoint/2010/main" val="69755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07C347-D921-4D54-B190-A2EF0887FE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365"/>
          <a:stretch/>
        </p:blipFill>
        <p:spPr>
          <a:xfrm>
            <a:off x="543957" y="1422254"/>
            <a:ext cx="6496313" cy="4013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1DAAA5-FCB7-4FF2-A05F-662C3F7EAF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833"/>
          <a:stretch/>
        </p:blipFill>
        <p:spPr>
          <a:xfrm>
            <a:off x="7040270" y="1381340"/>
            <a:ext cx="4585575" cy="39089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279C85-FDA1-42A7-B729-E0141335B95D}"/>
              </a:ext>
            </a:extLst>
          </p:cNvPr>
          <p:cNvSpPr txBox="1">
            <a:spLocks/>
          </p:cNvSpPr>
          <p:nvPr/>
        </p:nvSpPr>
        <p:spPr>
          <a:xfrm>
            <a:off x="629758" y="55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Offner</a:t>
            </a:r>
            <a:r>
              <a:rPr lang="en-US" b="1" dirty="0"/>
              <a:t> spectrometer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9F047-A4DD-477C-8D16-13C1FE83B851}"/>
              </a:ext>
            </a:extLst>
          </p:cNvPr>
          <p:cNvSpPr txBox="1"/>
          <p:nvPr/>
        </p:nvSpPr>
        <p:spPr>
          <a:xfrm>
            <a:off x="5507963" y="1050322"/>
            <a:ext cx="191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meniscus lens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58BC9-6FDC-4E43-BB43-92B612F0D6C7}"/>
              </a:ext>
            </a:extLst>
          </p:cNvPr>
          <p:cNvSpPr txBox="1"/>
          <p:nvPr/>
        </p:nvSpPr>
        <p:spPr>
          <a:xfrm>
            <a:off x="6725582" y="2480755"/>
            <a:ext cx="111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grating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56E9B7-F0CB-42FB-A135-CF8A32479205}"/>
              </a:ext>
            </a:extLst>
          </p:cNvPr>
          <p:cNvCxnSpPr>
            <a:cxnSpLocks/>
          </p:cNvCxnSpPr>
          <p:nvPr/>
        </p:nvCxnSpPr>
        <p:spPr>
          <a:xfrm>
            <a:off x="7702826" y="2706903"/>
            <a:ext cx="1490870" cy="62890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64105F-A024-4906-AF5A-15FF9D819370}"/>
              </a:ext>
            </a:extLst>
          </p:cNvPr>
          <p:cNvCxnSpPr>
            <a:cxnSpLocks/>
          </p:cNvCxnSpPr>
          <p:nvPr/>
        </p:nvCxnSpPr>
        <p:spPr>
          <a:xfrm flipH="1">
            <a:off x="3849023" y="2719007"/>
            <a:ext cx="3008977" cy="48966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59555B-F607-4291-9F01-23971CD3E7BA}"/>
              </a:ext>
            </a:extLst>
          </p:cNvPr>
          <p:cNvCxnSpPr/>
          <p:nvPr/>
        </p:nvCxnSpPr>
        <p:spPr>
          <a:xfrm flipH="1">
            <a:off x="3289852" y="1269413"/>
            <a:ext cx="2464905" cy="7256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B19091-277A-4924-8079-62AE3C39817B}"/>
              </a:ext>
            </a:extLst>
          </p:cNvPr>
          <p:cNvCxnSpPr>
            <a:cxnSpLocks/>
          </p:cNvCxnSpPr>
          <p:nvPr/>
        </p:nvCxnSpPr>
        <p:spPr>
          <a:xfrm>
            <a:off x="7143029" y="1324910"/>
            <a:ext cx="1482611" cy="14185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3513291-BEA5-49B5-B847-9795370E49E3}"/>
              </a:ext>
            </a:extLst>
          </p:cNvPr>
          <p:cNvSpPr/>
          <p:nvPr/>
        </p:nvSpPr>
        <p:spPr>
          <a:xfrm>
            <a:off x="3467073" y="3003596"/>
            <a:ext cx="357809" cy="8361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376A14-40F2-455A-B28C-9730B2258045}"/>
              </a:ext>
            </a:extLst>
          </p:cNvPr>
          <p:cNvSpPr/>
          <p:nvPr/>
        </p:nvSpPr>
        <p:spPr>
          <a:xfrm>
            <a:off x="7700943" y="806130"/>
            <a:ext cx="3216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Grating: 300 lpm; 80% efficiency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7FAA4D-A388-4E9D-9804-C7D5283C1276}"/>
              </a:ext>
            </a:extLst>
          </p:cNvPr>
          <p:cNvSpPr txBox="1"/>
          <p:nvPr/>
        </p:nvSpPr>
        <p:spPr>
          <a:xfrm>
            <a:off x="4844895" y="5528521"/>
            <a:ext cx="2574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93 </a:t>
            </a:r>
            <a:r>
              <a:rPr lang="en-US" sz="2800" dirty="0"/>
              <a:t>x</a:t>
            </a:r>
            <a:r>
              <a:rPr lang="en-US" sz="2800" b="1" dirty="0"/>
              <a:t> 67</a:t>
            </a:r>
            <a:r>
              <a:rPr lang="en-US" sz="2800" dirty="0"/>
              <a:t> x </a:t>
            </a:r>
            <a:r>
              <a:rPr lang="en-US" sz="2800" b="1" dirty="0"/>
              <a:t>32</a:t>
            </a:r>
            <a:r>
              <a:rPr lang="en-US" sz="2800" dirty="0"/>
              <a:t> mm</a:t>
            </a:r>
          </a:p>
        </p:txBody>
      </p:sp>
    </p:spTree>
    <p:extLst>
      <p:ext uri="{BB962C8B-B14F-4D97-AF65-F5344CB8AC3E}">
        <p14:creationId xmlns:p14="http://schemas.microsoft.com/office/powerpoint/2010/main" val="873526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D48C3CDE-5491-45DE-BB46-24D05F0063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3251300"/>
              </p:ext>
            </p:extLst>
          </p:nvPr>
        </p:nvGraphicFramePr>
        <p:xfrm>
          <a:off x="1342301" y="1568029"/>
          <a:ext cx="415501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405858541"/>
                    </a:ext>
                  </a:extLst>
                </a:gridCol>
                <a:gridCol w="1869010">
                  <a:extLst>
                    <a:ext uri="{9D8B030D-6E8A-4147-A177-3AD203B41FA5}">
                      <a16:colId xmlns:a16="http://schemas.microsoft.com/office/drawing/2014/main" val="3830339379"/>
                    </a:ext>
                  </a:extLst>
                </a:gridCol>
              </a:tblGrid>
              <a:tr h="1719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773793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Spectral 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baseline="0" dirty="0"/>
                        <a:t>VNIR: 420-840 nm</a:t>
                      </a:r>
                    </a:p>
                    <a:p>
                      <a:r>
                        <a:rPr lang="en-US" sz="1600" b="1" baseline="0" dirty="0"/>
                        <a:t>UV: 300-500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395445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Spectral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5 nm (can be varied)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16578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Spectral bandwidth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/>
                        <a:t>5 nm (can be increased for SNR)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355205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Swath width </a:t>
                      </a:r>
                    </a:p>
                    <a:p>
                      <a:r>
                        <a:rPr lang="en-US" sz="1600" dirty="0"/>
                        <a:t>(per ONR)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50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71495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r>
                        <a:rPr lang="en-US" sz="1600" dirty="0"/>
                        <a:t>Along track distance </a:t>
                      </a:r>
                    </a:p>
                    <a:p>
                      <a:r>
                        <a:rPr lang="en-US" sz="1600" dirty="0"/>
                        <a:t>(per ONR)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357280"/>
                  </a:ext>
                </a:extLst>
              </a:tr>
              <a:tr h="2121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Ground Spatial Resolution (per ONR)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30 m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654749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E14B5B6-6D7C-4FCC-91A2-1798A438B484}"/>
              </a:ext>
            </a:extLst>
          </p:cNvPr>
          <p:cNvGrpSpPr/>
          <p:nvPr/>
        </p:nvGrpSpPr>
        <p:grpSpPr>
          <a:xfrm>
            <a:off x="5842387" y="1306997"/>
            <a:ext cx="5130415" cy="4288736"/>
            <a:chOff x="6001411" y="1466021"/>
            <a:chExt cx="5130415" cy="4288736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4AF28D08-CB42-4461-94BC-43860746E15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8384474"/>
                </p:ext>
              </p:extLst>
            </p:nvPr>
          </p:nvGraphicFramePr>
          <p:xfrm>
            <a:off x="6001411" y="1466021"/>
            <a:ext cx="5130415" cy="42887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CF936B-6599-4BCE-9789-43F1625DCFC6}"/>
                </a:ext>
              </a:extLst>
            </p:cNvPr>
            <p:cNvSpPr txBox="1"/>
            <p:nvPr/>
          </p:nvSpPr>
          <p:spPr>
            <a:xfrm>
              <a:off x="7354957" y="4342272"/>
              <a:ext cx="1103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30 m GSD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6BCFD6-90FE-480B-8C48-3899A9CE5E0E}"/>
                </a:ext>
              </a:extLst>
            </p:cNvPr>
            <p:cNvSpPr txBox="1"/>
            <p:nvPr/>
          </p:nvSpPr>
          <p:spPr>
            <a:xfrm>
              <a:off x="7463431" y="3538786"/>
              <a:ext cx="1103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60 m GSD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3A588F87-1BE1-43E9-B9E1-C82D1D71E3BA}"/>
              </a:ext>
            </a:extLst>
          </p:cNvPr>
          <p:cNvSpPr txBox="1">
            <a:spLocks/>
          </p:cNvSpPr>
          <p:nvPr/>
        </p:nvSpPr>
        <p:spPr>
          <a:xfrm>
            <a:off x="838200" y="907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Sensor specifications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6265C9-17E6-4A98-8AA7-3BF4F855AE05}"/>
              </a:ext>
            </a:extLst>
          </p:cNvPr>
          <p:cNvSpPr/>
          <p:nvPr/>
        </p:nvSpPr>
        <p:spPr>
          <a:xfrm>
            <a:off x="7373928" y="2411488"/>
            <a:ext cx="1103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90 m GSD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36FAFA-603A-458F-8738-E00EE895F508}"/>
              </a:ext>
            </a:extLst>
          </p:cNvPr>
          <p:cNvSpPr/>
          <p:nvPr/>
        </p:nvSpPr>
        <p:spPr>
          <a:xfrm>
            <a:off x="1800331" y="5391189"/>
            <a:ext cx="3198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dirty="0"/>
              <a:t>bold values are fixed in design</a:t>
            </a:r>
            <a:r>
              <a:rPr lang="en-US" dirty="0"/>
              <a:t>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AB0CE0-5B19-4926-B67F-3A1A966C84B4}"/>
              </a:ext>
            </a:extLst>
          </p:cNvPr>
          <p:cNvSpPr/>
          <p:nvPr/>
        </p:nvSpPr>
        <p:spPr>
          <a:xfrm>
            <a:off x="8708562" y="2820576"/>
            <a:ext cx="2072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spectrally bin to increase SNR in NIR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BD383A-AB4B-4010-868D-FD81B0BEDFE8}"/>
              </a:ext>
            </a:extLst>
          </p:cNvPr>
          <p:cNvSpPr/>
          <p:nvPr/>
        </p:nvSpPr>
        <p:spPr>
          <a:xfrm>
            <a:off x="5648743" y="5573250"/>
            <a:ext cx="5837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Resampling for Sentinel 2 bands gives 2x to 4x improvement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718726-5368-410D-8549-4C6B5C01294E}"/>
              </a:ext>
            </a:extLst>
          </p:cNvPr>
          <p:cNvSpPr/>
          <p:nvPr/>
        </p:nvSpPr>
        <p:spPr>
          <a:xfrm>
            <a:off x="8110328" y="1732519"/>
            <a:ext cx="2650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/>
              <a:t>ocean albedo assumption</a:t>
            </a:r>
          </a:p>
          <a:p>
            <a:pPr algn="ctr"/>
            <a:r>
              <a:rPr lang="en-US" dirty="0"/>
              <a:t>5% in blue</a:t>
            </a:r>
          </a:p>
          <a:p>
            <a:pPr algn="ctr"/>
            <a:r>
              <a:rPr lang="en-US" dirty="0"/>
              <a:t>&lt;0.5% in NIR</a:t>
            </a:r>
          </a:p>
        </p:txBody>
      </p:sp>
    </p:spTree>
    <p:extLst>
      <p:ext uri="{BB962C8B-B14F-4D97-AF65-F5344CB8AC3E}">
        <p14:creationId xmlns:p14="http://schemas.microsoft.com/office/powerpoint/2010/main" val="129658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PP-SOAR Kickoff ppt template" id="{342B8602-EF34-4A90-8628-47663679F808}" vid="{583BFF19-176C-41A9-8A4D-773C8CC240F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NOPP-SOAR Kickoff ppt template</Template>
  <TotalTime>11238</TotalTime>
  <Words>781</Words>
  <Application>Microsoft Office PowerPoint</Application>
  <PresentationFormat>Widescreen</PresentationFormat>
  <Paragraphs>110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Brush Script MT</vt:lpstr>
      <vt:lpstr>Calibri</vt:lpstr>
      <vt:lpstr>Calibri Light</vt:lpstr>
      <vt:lpstr>Office Theme</vt:lpstr>
      <vt:lpstr>1_Office Theme</vt:lpstr>
      <vt:lpstr>SlimSat-VNIR SlimSat-UV</vt:lpstr>
      <vt:lpstr>Global observer missions for ocean color </vt:lpstr>
      <vt:lpstr>PowerPoint Presentation</vt:lpstr>
      <vt:lpstr>Intelligent image acquisition</vt:lpstr>
      <vt:lpstr>Spatial Line Image Modulator (SLIM) Design</vt:lpstr>
      <vt:lpstr>SlimSat benefits relative to typical array imaging</vt:lpstr>
      <vt:lpstr>PowerPoint Presentation</vt:lpstr>
      <vt:lpstr>PowerPoint Presentation</vt:lpstr>
      <vt:lpstr>PowerPoint Presentation</vt:lpstr>
      <vt:lpstr>Orbital parameters</vt:lpstr>
      <vt:lpstr>Calibration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Concept/Title</dc:title>
  <dc:creator>Mike</dc:creator>
  <cp:lastModifiedBy>mtwardowski</cp:lastModifiedBy>
  <cp:revision>234</cp:revision>
  <dcterms:created xsi:type="dcterms:W3CDTF">2018-08-21T17:56:03Z</dcterms:created>
  <dcterms:modified xsi:type="dcterms:W3CDTF">2020-05-27T13:55:25Z</dcterms:modified>
</cp:coreProperties>
</file>