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6" r:id="rId5"/>
    <p:sldMasterId id="2147483733" r:id="rId6"/>
  </p:sldMasterIdLst>
  <p:notesMasterIdLst>
    <p:notesMasterId r:id="rId18"/>
  </p:notesMasterIdLst>
  <p:sldIdLst>
    <p:sldId id="260" r:id="rId7"/>
    <p:sldId id="410" r:id="rId8"/>
    <p:sldId id="395" r:id="rId9"/>
    <p:sldId id="397" r:id="rId10"/>
    <p:sldId id="399" r:id="rId11"/>
    <p:sldId id="408" r:id="rId12"/>
    <p:sldId id="407" r:id="rId13"/>
    <p:sldId id="403" r:id="rId14"/>
    <p:sldId id="411" r:id="rId15"/>
    <p:sldId id="400" r:id="rId16"/>
    <p:sldId id="3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FF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4" y="3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1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F5F2E-8BAD-4AEB-88B0-6546C2846CE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6AADC-F5E3-40B3-9F7B-8E25C48EB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6AADC-F5E3-40B3-9F7B-8E25C48EB0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6AADC-F5E3-40B3-9F7B-8E25C48EB0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6AADC-F5E3-40B3-9F7B-8E25C48EB0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6AADC-F5E3-40B3-9F7B-8E25C48EB0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Upper figure: ICESat-2 observed photons on October 16</a:t>
            </a:r>
            <a:r>
              <a:rPr lang="en-US" sz="1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2018 over ice-edge,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x-axis specifies locations along the ICESat-2 ground tracks and the y-axis is ICESat-2 reported photon altitude from ATL03 data products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Middle figure: Ocean subsurface Attenuated backscatter profiles obtained from ATL03 photons of upper panel,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x-axis specifies locations along the ICESat-2 ground tracks and the y-axis is ocean penetration depth in meters. 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Lower figure: Phytoplankton carbon biomass are retrieved from the attenuated backscatter profiles of middle panel; ICESat-2 observed ice-edge blooms are near right side of the lower figure that is near ice-edge; left side are far from sea ice-edge. The elevated values of carbon biomass on right side (red color) reflect the massive Antarctic spring ice-edge blooms.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Right figure: shows the sea ice </a:t>
            </a:r>
            <a:r>
              <a:rPr lang="en-US" sz="1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concentration (15%-100%) on 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October 16</a:t>
            </a:r>
            <a:r>
              <a:rPr lang="en-US" sz="1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2018 with the red line indicates the ICESat-2 footprints where the ocean subsurface results are retrieved (middle and lower figures on left).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Reference paper: Lu, et al., 2020,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Antarctic spring ice-edge blooms observed from space by ICESat-2. Remote Sensing of Environment 111827.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/10.1016/j.rse.2020.111827</a:t>
            </a:r>
            <a:r>
              <a:rPr lang="en-US" dirty="0">
                <a:effectLst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6FCBD-0715-B04B-8D5E-9B9AE8CDE3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0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07F92-27AF-4AFC-ACF9-073D205B2C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9273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524000" y="3565196"/>
            <a:ext cx="9144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1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62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48" y="221205"/>
            <a:ext cx="9248776" cy="73129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936" y="1420564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" y="1420564"/>
            <a:ext cx="4343400" cy="48736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1129549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7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80475"/>
            <a:ext cx="4572000" cy="10538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5412" y="152638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526383"/>
            <a:ext cx="4572000" cy="48736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1234324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4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100974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7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9554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104021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90873" y="365125"/>
            <a:ext cx="0" cy="5811838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0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1000" y="915416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381000" y="1038688"/>
            <a:ext cx="11430000" cy="55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81000" y="154594"/>
            <a:ext cx="11430000" cy="69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37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9398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1311275"/>
            <a:ext cx="5399617" cy="514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617" y="1311275"/>
            <a:ext cx="5399616" cy="514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06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927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524000" y="3565196"/>
            <a:ext cx="9144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568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6713"/>
            <a:ext cx="9692640" cy="79552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7775"/>
            <a:ext cx="11430000" cy="5372100"/>
          </a:xfrm>
        </p:spPr>
        <p:txBody>
          <a:bodyPr/>
          <a:lstStyle>
            <a:lvl2pPr indent="-32004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1000" y="1076415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81000" y="1099854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23682"/>
            <a:ext cx="11430000" cy="5080865"/>
          </a:xfrm>
        </p:spPr>
        <p:txBody>
          <a:bodyPr/>
          <a:lstStyle>
            <a:lvl2pPr indent="-32004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6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731"/>
            <a:ext cx="9692640" cy="795528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7775"/>
            <a:ext cx="11430000" cy="5372100"/>
          </a:xfrm>
        </p:spPr>
        <p:txBody>
          <a:bodyPr/>
          <a:lstStyle>
            <a:lvl2pPr indent="-24003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328" y="957595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69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43882" y="4570415"/>
            <a:ext cx="105156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7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47871"/>
            <a:ext cx="9692640" cy="79552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4924"/>
            <a:ext cx="5486400" cy="521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304924"/>
            <a:ext cx="5486400" cy="521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1072399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1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001"/>
            <a:ext cx="9692640" cy="79552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6752"/>
            <a:ext cx="5486400" cy="463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39881"/>
            <a:ext cx="5486400" cy="4360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226752"/>
            <a:ext cx="5486400" cy="463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1839881"/>
            <a:ext cx="5486400" cy="4356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1076703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44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091449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8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81000" y="1139074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7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159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9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48" y="221205"/>
            <a:ext cx="9248776" cy="7312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936" y="14205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" y="1420562"/>
            <a:ext cx="43434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1129549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48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80475"/>
            <a:ext cx="4572000" cy="10538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54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526381"/>
            <a:ext cx="45720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1234324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49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100974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2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309"/>
            <a:ext cx="10402615" cy="88287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81000" y="983617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23682"/>
            <a:ext cx="11430000" cy="5080865"/>
          </a:xfrm>
        </p:spPr>
        <p:txBody>
          <a:bodyPr/>
          <a:lstStyle>
            <a:lvl2pPr indent="-24003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44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9553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104021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90874" y="365125"/>
            <a:ext cx="0" cy="5811838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99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1000" y="915416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381000" y="1038686"/>
            <a:ext cx="11430000" cy="55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81000" y="154594"/>
            <a:ext cx="11430000" cy="69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193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9398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311275"/>
            <a:ext cx="5399617" cy="514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617" y="1311275"/>
            <a:ext cx="5399616" cy="514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601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25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8" y="1076325"/>
            <a:ext cx="11268075" cy="5372100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n-lt"/>
              </a:defRPr>
            </a:lvl1pPr>
            <a:lvl2pPr marL="571500" indent="-228600">
              <a:defRPr sz="2400">
                <a:latin typeface="+mn-lt"/>
              </a:defRPr>
            </a:lvl2pPr>
            <a:lvl3pPr marL="800100" indent="-228600">
              <a:defRPr sz="2400">
                <a:latin typeface="+mn-lt"/>
              </a:defRPr>
            </a:lvl3pPr>
            <a:lvl4pPr marL="1028700" indent="-228600">
              <a:defRPr sz="2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3</a:t>
            </a:r>
          </a:p>
          <a:p>
            <a:pPr lvl="3"/>
            <a:r>
              <a:rPr lang="en-US" dirty="0" smtClean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3346" y="139390"/>
            <a:ext cx="10603028" cy="63561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538912"/>
            <a:ext cx="2844800" cy="264764"/>
          </a:xfrm>
          <a:prstGeom prst="rect">
            <a:avLst/>
          </a:prstGeom>
        </p:spPr>
        <p:txBody>
          <a:bodyPr/>
          <a:lstStyle/>
          <a:p>
            <a:fld id="{7178EA8C-CEBB-6941-B69E-5070BDC69D71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1179" y="6575192"/>
            <a:ext cx="3860800" cy="2618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319555" y="6538912"/>
            <a:ext cx="1120077" cy="264764"/>
          </a:xfrm>
          <a:prstGeom prst="rect">
            <a:avLst/>
          </a:prstGeom>
        </p:spPr>
        <p:txBody>
          <a:bodyPr/>
          <a:lstStyle/>
          <a:p>
            <a:fld id="{B5C9AC79-D5ED-AD46-8877-54871ACA82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6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833" y="180875"/>
            <a:ext cx="10972800" cy="5619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66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121" y="151241"/>
            <a:ext cx="10567640" cy="5394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4276"/>
            <a:ext cx="10972800" cy="5427856"/>
          </a:xfrm>
          <a:prstGeom prst="rect">
            <a:avLst/>
          </a:prstGeom>
        </p:spPr>
        <p:txBody>
          <a:bodyPr/>
          <a:lstStyle>
            <a:lvl1pPr marL="228600" indent="-228600">
              <a:defRPr sz="2400"/>
            </a:lvl1pPr>
            <a:lvl2pPr marL="515938" indent="-230188">
              <a:defRPr sz="2000"/>
            </a:lvl2pPr>
            <a:lvl3pPr marL="744538" indent="-228600">
              <a:defRPr sz="1800"/>
            </a:lvl3pPr>
            <a:lvl4pPr marL="973138" indent="-228600">
              <a:defRPr sz="1600"/>
            </a:lvl4pPr>
            <a:lvl5pPr marL="1143000" indent="-228600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8912"/>
            <a:ext cx="2844800" cy="264764"/>
          </a:xfrm>
          <a:prstGeom prst="rect">
            <a:avLst/>
          </a:prstGeom>
        </p:spPr>
        <p:txBody>
          <a:bodyPr/>
          <a:lstStyle/>
          <a:p>
            <a:fld id="{7178EA8C-CEBB-6941-B69E-5070BDC69D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6391" y="6569542"/>
            <a:ext cx="3860800" cy="2618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0430" y="6538912"/>
            <a:ext cx="1120077" cy="264764"/>
          </a:xfrm>
          <a:prstGeom prst="rect">
            <a:avLst/>
          </a:prstGeom>
        </p:spPr>
        <p:txBody>
          <a:bodyPr/>
          <a:lstStyle/>
          <a:p>
            <a:fld id="{B5C9AC79-D5ED-AD46-8877-54871ACA8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16441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72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66310"/>
            <a:ext cx="10402615" cy="882875"/>
          </a:xfrm>
        </p:spPr>
        <p:txBody>
          <a:bodyPr anchor="ctr"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81000" y="983617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23682"/>
            <a:ext cx="11430000" cy="5080865"/>
          </a:xfrm>
        </p:spPr>
        <p:txBody>
          <a:bodyPr/>
          <a:lstStyle>
            <a:lvl2pPr indent="-180023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805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B9F7-BA1B-46BE-830E-7CAB24550E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6EEB-D3D7-4811-BDF7-498B22465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43883" y="4570415"/>
            <a:ext cx="105156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79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1000" y="915416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381000" y="1038686"/>
            <a:ext cx="11430000" cy="55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81000" y="154594"/>
            <a:ext cx="11430000" cy="69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8"/>
            <a:ext cx="9692640" cy="795528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4926"/>
            <a:ext cx="5486400" cy="521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304926"/>
            <a:ext cx="5486400" cy="521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2919" y="948413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0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001"/>
            <a:ext cx="9692640" cy="795528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6754"/>
            <a:ext cx="5486400" cy="463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39883"/>
            <a:ext cx="5486400" cy="4360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226754"/>
            <a:ext cx="5486400" cy="463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1839881"/>
            <a:ext cx="5486400" cy="4356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1076703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4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05" y="61144"/>
            <a:ext cx="10402615" cy="88287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750" y="990711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83584" y="935013"/>
            <a:ext cx="11430000" cy="0"/>
          </a:xfrm>
          <a:prstGeom prst="line">
            <a:avLst/>
          </a:prstGeom>
          <a:ln w="38100"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8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2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187713"/>
            <a:ext cx="10402615" cy="88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078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465" y="187713"/>
            <a:ext cx="825535" cy="6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0574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87711"/>
            <a:ext cx="10402614" cy="88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078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465" y="287504"/>
            <a:ext cx="825535" cy="6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08000" y="901700"/>
            <a:ext cx="11068051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98500" y="949325"/>
            <a:ext cx="11068051" cy="0"/>
          </a:xfrm>
          <a:prstGeom prst="line">
            <a:avLst/>
          </a:prstGeom>
          <a:noFill/>
          <a:ln w="222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31800" y="6561139"/>
            <a:ext cx="8915400" cy="1587"/>
          </a:xfrm>
          <a:prstGeom prst="line">
            <a:avLst/>
          </a:prstGeom>
          <a:noFill/>
          <a:ln w="2222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27567" y="6521450"/>
            <a:ext cx="9334500" cy="0"/>
          </a:xfrm>
          <a:prstGeom prst="line">
            <a:avLst/>
          </a:prstGeom>
          <a:noFill/>
          <a:ln w="2222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1" descr="NASA-log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600" y="141288"/>
            <a:ext cx="854681" cy="628650"/>
          </a:xfrm>
          <a:prstGeom prst="rect">
            <a:avLst/>
          </a:prstGeom>
          <a:noFill/>
        </p:spPr>
      </p:pic>
      <p:pic>
        <p:nvPicPr>
          <p:cNvPr id="12" name="Picture 12" descr="esto-logo"/>
          <p:cNvPicPr>
            <a:picLocks noChangeAspect="1" noChangeArrowheads="1"/>
          </p:cNvPicPr>
          <p:nvPr/>
        </p:nvPicPr>
        <p:blipFill rotWithShape="1">
          <a:blip r:embed="rId11"/>
          <a:srcRect t="25902" b="30180"/>
          <a:stretch/>
        </p:blipFill>
        <p:spPr bwMode="auto">
          <a:xfrm>
            <a:off x="10489579" y="6490519"/>
            <a:ext cx="1443463" cy="30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30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9" r:id="rId5"/>
    <p:sldLayoutId id="2147483740" r:id="rId6"/>
    <p:sldLayoutId id="2147483741" r:id="rId7"/>
    <p:sldLayoutId id="214748374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Ocean Lidar Update</a:t>
            </a:r>
            <a:br>
              <a:rPr lang="en-US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9272"/>
            <a:ext cx="9144000" cy="2912397"/>
          </a:xfrm>
        </p:spPr>
        <p:txBody>
          <a:bodyPr>
            <a:normAutofit/>
          </a:bodyPr>
          <a:lstStyle/>
          <a:p>
            <a:r>
              <a:rPr lang="en-US" dirty="0" smtClean="0"/>
              <a:t>Chris </a:t>
            </a:r>
            <a:r>
              <a:rPr lang="en-US" dirty="0"/>
              <a:t>Hostetler</a:t>
            </a:r>
            <a:r>
              <a:rPr lang="en-US" baseline="30000" dirty="0"/>
              <a:t> </a:t>
            </a:r>
            <a:r>
              <a:rPr lang="en-US" baseline="30000" dirty="0" smtClean="0"/>
              <a:t>1</a:t>
            </a:r>
            <a:r>
              <a:rPr lang="en-US" dirty="0"/>
              <a:t>, Johnathan Hair</a:t>
            </a:r>
            <a:r>
              <a:rPr lang="en-US" baseline="30000" dirty="0"/>
              <a:t> 1</a:t>
            </a:r>
            <a:r>
              <a:rPr lang="en-US" dirty="0" smtClean="0"/>
              <a:t>, Anthony Cook</a:t>
            </a:r>
            <a:r>
              <a:rPr lang="en-US" baseline="30000" dirty="0" smtClean="0"/>
              <a:t>1</a:t>
            </a:r>
            <a:r>
              <a:rPr lang="en-US" dirty="0" smtClean="0"/>
              <a:t>, David Harper</a:t>
            </a:r>
            <a:r>
              <a:rPr lang="en-US" baseline="30000" dirty="0"/>
              <a:t>1</a:t>
            </a:r>
            <a:r>
              <a:rPr lang="en-US" dirty="0" smtClean="0"/>
              <a:t>, Xiaomei Lu</a:t>
            </a:r>
            <a:r>
              <a:rPr lang="en-US" baseline="30000" dirty="0" smtClean="0"/>
              <a:t>2</a:t>
            </a:r>
            <a:r>
              <a:rPr lang="en-US" dirty="0" smtClean="0"/>
              <a:t>, Yongxiang </a:t>
            </a:r>
            <a:r>
              <a:rPr lang="en-US" dirty="0"/>
              <a:t>Hu</a:t>
            </a:r>
            <a:r>
              <a:rPr lang="en-US" baseline="30000" dirty="0"/>
              <a:t> 1</a:t>
            </a:r>
            <a:r>
              <a:rPr lang="en-US" dirty="0" smtClean="0"/>
              <a:t>, Tory Scola</a:t>
            </a:r>
            <a:r>
              <a:rPr lang="en-US" baseline="30000" dirty="0"/>
              <a:t>1</a:t>
            </a:r>
            <a:r>
              <a:rPr lang="en-US" dirty="0" smtClean="0"/>
              <a:t>, Kathy Powell</a:t>
            </a:r>
            <a:r>
              <a:rPr lang="en-US" baseline="30000" dirty="0"/>
              <a:t>1</a:t>
            </a:r>
            <a:r>
              <a:rPr lang="en-US" dirty="0" smtClean="0"/>
              <a:t>,  </a:t>
            </a:r>
            <a:r>
              <a:rPr lang="en-US" dirty="0"/>
              <a:t>Amy Jo Scarino</a:t>
            </a:r>
            <a:r>
              <a:rPr lang="en-US" baseline="30000" dirty="0"/>
              <a:t> 2</a:t>
            </a:r>
            <a:r>
              <a:rPr lang="en-US" dirty="0"/>
              <a:t>, </a:t>
            </a:r>
            <a:r>
              <a:rPr lang="en-US" dirty="0" smtClean="0"/>
              <a:t>John Smith</a:t>
            </a:r>
            <a:r>
              <a:rPr lang="en-US" baseline="30000" dirty="0" smtClean="0"/>
              <a:t>1</a:t>
            </a:r>
            <a:r>
              <a:rPr lang="en-US" dirty="0" smtClean="0"/>
              <a:t>, Mike </a:t>
            </a:r>
            <a:r>
              <a:rPr lang="en-US" dirty="0" smtClean="0"/>
              <a:t>Behrenfeld</a:t>
            </a:r>
            <a:r>
              <a:rPr lang="en-US" baseline="30000" dirty="0" smtClean="0"/>
              <a:t>3</a:t>
            </a:r>
            <a:endParaRPr lang="en-US" sz="1200" dirty="0"/>
          </a:p>
          <a:p>
            <a:r>
              <a:rPr lang="en-US" sz="1200" baseline="30000" dirty="0"/>
              <a:t> 1 </a:t>
            </a:r>
            <a:r>
              <a:rPr lang="en-US" sz="1200" dirty="0"/>
              <a:t>NASA Langley Research Center, Hampton, </a:t>
            </a:r>
            <a:r>
              <a:rPr lang="en-US" sz="1200" dirty="0" smtClean="0"/>
              <a:t>Virginia, USA                 </a:t>
            </a:r>
            <a:endParaRPr lang="en-US" sz="1200" dirty="0"/>
          </a:p>
          <a:p>
            <a:r>
              <a:rPr lang="en-US" sz="1200" dirty="0"/>
              <a:t> </a:t>
            </a:r>
            <a:r>
              <a:rPr lang="en-US" sz="1200" baseline="30000" dirty="0"/>
              <a:t>2  </a:t>
            </a:r>
            <a:r>
              <a:rPr lang="en-US" sz="1200" dirty="0"/>
              <a:t>Science Systems and Applications, Hampton, </a:t>
            </a:r>
            <a:r>
              <a:rPr lang="en-US" sz="1200" dirty="0" smtClean="0"/>
              <a:t>Virginia, USA</a:t>
            </a:r>
            <a:endParaRPr lang="en-US" sz="1200" baseline="30000" dirty="0"/>
          </a:p>
          <a:p>
            <a:r>
              <a:rPr lang="en-US" sz="1200" baseline="30000" dirty="0" smtClean="0"/>
              <a:t>3</a:t>
            </a:r>
            <a:r>
              <a:rPr lang="en-US" sz="1200" dirty="0"/>
              <a:t> </a:t>
            </a:r>
            <a:r>
              <a:rPr lang="en-US" sz="1200" dirty="0" smtClean="0"/>
              <a:t>Oregon State University, </a:t>
            </a:r>
            <a:r>
              <a:rPr lang="en-US" sz="1200" dirty="0" err="1" smtClean="0"/>
              <a:t>Corvalis</a:t>
            </a:r>
            <a:r>
              <a:rPr lang="en-US" sz="1200" dirty="0" smtClean="0"/>
              <a:t>, Oregon, USA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580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7"/>
    </mc:Choice>
    <mc:Fallback>
      <p:transition spd="slow" advTm="129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into the future: Ocean Blue lidar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111" y="1104996"/>
            <a:ext cx="4982705" cy="56888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High-efficiency 486 nm laser and advanced detector technology would enable an extremely capable </a:t>
            </a:r>
            <a:r>
              <a:rPr lang="en-US" dirty="0" err="1" smtClean="0"/>
              <a:t>SmallSat</a:t>
            </a:r>
            <a:r>
              <a:rPr lang="en-US" dirty="0" smtClean="0"/>
              <a:t> ocean HSRL for depth-resolved measurements of </a:t>
            </a:r>
            <a:r>
              <a:rPr lang="en-US" i="1" dirty="0" err="1" smtClean="0"/>
              <a:t>b</a:t>
            </a:r>
            <a:r>
              <a:rPr lang="en-US" baseline="-25000" dirty="0" err="1" smtClean="0"/>
              <a:t>bp</a:t>
            </a:r>
            <a:r>
              <a:rPr lang="en-US" dirty="0" smtClean="0"/>
              <a:t> and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. 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Left: </a:t>
            </a:r>
            <a:r>
              <a:rPr lang="en-US" dirty="0" err="1" smtClean="0"/>
              <a:t>SmallSat</a:t>
            </a:r>
            <a:r>
              <a:rPr lang="en-US" dirty="0" smtClean="0"/>
              <a:t> lidar concept </a:t>
            </a:r>
          </a:p>
          <a:p>
            <a:pPr lvl="1"/>
            <a:r>
              <a:rPr lang="en-US" dirty="0" smtClean="0"/>
              <a:t>Use 1 slot on a propulsive ESPA ring satellite bus</a:t>
            </a:r>
          </a:p>
          <a:p>
            <a:pPr lvl="1"/>
            <a:r>
              <a:rPr lang="en-US" dirty="0" smtClean="0"/>
              <a:t>Additional instruments in other ESPA ring slots, e.g., ocean color imager, polarimeter</a:t>
            </a:r>
          </a:p>
          <a:p>
            <a:pPr lvl="1"/>
            <a:r>
              <a:rPr lang="en-US" dirty="0" smtClean="0"/>
              <a:t>Full ocean observing system deployed  cost effectively via a shared launch.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Right: Simulated </a:t>
            </a:r>
            <a:r>
              <a:rPr lang="en-US" i="1" dirty="0" err="1" smtClean="0"/>
              <a:t>b</a:t>
            </a:r>
            <a:r>
              <a:rPr lang="en-US" baseline="-25000" dirty="0" err="1" smtClean="0"/>
              <a:t>bp</a:t>
            </a:r>
            <a:r>
              <a:rPr lang="en-US" dirty="0" smtClean="0"/>
              <a:t> precision as a function of depth </a:t>
            </a:r>
          </a:p>
          <a:p>
            <a:pPr lvl="1"/>
            <a:r>
              <a:rPr lang="en-US" dirty="0" smtClean="0"/>
              <a:t>Green: 532-nm 1-</a:t>
            </a:r>
            <a:r>
              <a:rPr lang="el-GR" dirty="0" smtClean="0"/>
              <a:t>σ</a:t>
            </a:r>
            <a:r>
              <a:rPr lang="en-US" dirty="0" smtClean="0"/>
              <a:t> envelope </a:t>
            </a:r>
          </a:p>
          <a:p>
            <a:pPr lvl="1"/>
            <a:r>
              <a:rPr lang="en-US" dirty="0" smtClean="0"/>
              <a:t>Blue: 486-nm </a:t>
            </a:r>
            <a:r>
              <a:rPr lang="en-US" dirty="0"/>
              <a:t>1-</a:t>
            </a:r>
            <a:r>
              <a:rPr lang="el-GR" dirty="0"/>
              <a:t>σ</a:t>
            </a:r>
            <a:r>
              <a:rPr lang="en-US" dirty="0"/>
              <a:t> envelope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else equal except the wavelength of the laser.  </a:t>
            </a:r>
          </a:p>
          <a:p>
            <a:pPr lvl="2"/>
            <a:r>
              <a:rPr lang="en-US" dirty="0" smtClean="0"/>
              <a:t>Laser power was assumed at 15 W, telescope diameter at 70 cm, detector QE at 50%, and horizontal/vertical averaging at 100 km/5 m.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326104" y="1150852"/>
            <a:ext cx="2685339" cy="5450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81606" y="2958722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FF00"/>
                </a:solidFill>
              </a:rPr>
              <a:t>532-nm </a:t>
            </a:r>
          </a:p>
          <a:p>
            <a:pPr algn="ctr"/>
            <a:r>
              <a:rPr lang="en-US" sz="1400" b="1" dirty="0" smtClean="0">
                <a:solidFill>
                  <a:srgbClr val="00FF00"/>
                </a:solidFill>
              </a:rPr>
              <a:t>1-</a:t>
            </a:r>
            <a:r>
              <a:rPr lang="el-GR" sz="1400" b="1" dirty="0">
                <a:solidFill>
                  <a:srgbClr val="00FF00"/>
                </a:solidFill>
              </a:rPr>
              <a:t>σ</a:t>
            </a:r>
            <a:r>
              <a:rPr lang="en-US" sz="1400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0309" y="4128052"/>
            <a:ext cx="86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486-nm 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1-</a:t>
            </a:r>
            <a:r>
              <a:rPr lang="el-GR" sz="1400" b="1" dirty="0">
                <a:solidFill>
                  <a:srgbClr val="0000FF"/>
                </a:solidFill>
              </a:rPr>
              <a:t>σ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303407" y="3443050"/>
            <a:ext cx="208765" cy="256399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372112" y="4613849"/>
            <a:ext cx="98691" cy="261639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>
          <a:xfrm>
            <a:off x="11081606" y="2958722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FF00"/>
                </a:solidFill>
              </a:rPr>
              <a:t>532-nm </a:t>
            </a:r>
          </a:p>
          <a:p>
            <a:pPr algn="ctr"/>
            <a:r>
              <a:rPr lang="en-US" sz="1400" b="1" dirty="0" smtClean="0">
                <a:solidFill>
                  <a:srgbClr val="00FF00"/>
                </a:solidFill>
              </a:rPr>
              <a:t>1-</a:t>
            </a:r>
            <a:r>
              <a:rPr lang="el-GR" sz="1400" b="1" dirty="0">
                <a:solidFill>
                  <a:srgbClr val="00FF00"/>
                </a:solidFill>
              </a:rPr>
              <a:t>σ</a:t>
            </a:r>
            <a:r>
              <a:rPr lang="en-US" sz="1400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1150309" y="4128052"/>
            <a:ext cx="86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486-nm 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1-</a:t>
            </a:r>
            <a:r>
              <a:rPr lang="el-GR" sz="1400" b="1" dirty="0">
                <a:solidFill>
                  <a:srgbClr val="0000FF"/>
                </a:solidFill>
              </a:rPr>
              <a:t>σ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12" name="Straight Arrow Connector 8"/>
          <p:cNvCxnSpPr/>
          <p:nvPr/>
        </p:nvCxnSpPr>
        <p:spPr>
          <a:xfrm flipH="1">
            <a:off x="11303407" y="3443050"/>
            <a:ext cx="208765" cy="256399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0"/>
          <p:cNvCxnSpPr/>
          <p:nvPr/>
        </p:nvCxnSpPr>
        <p:spPr>
          <a:xfrm flipH="1">
            <a:off x="11372112" y="4613849"/>
            <a:ext cx="98691" cy="261639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" y="1150852"/>
            <a:ext cx="4071270" cy="55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75"/>
    </mc:Choice>
    <mc:Fallback>
      <p:transition spd="slow" advTm="11257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 is increasing in ocean lidar</a:t>
            </a:r>
          </a:p>
          <a:p>
            <a:endParaRPr lang="en-US" dirty="0" smtClean="0"/>
          </a:p>
          <a:p>
            <a:r>
              <a:rPr lang="en-US" sz="2000" dirty="0" smtClean="0"/>
              <a:t>Airborne instruments continue to make advances</a:t>
            </a:r>
          </a:p>
          <a:p>
            <a:endParaRPr lang="en-US" sz="2000" dirty="0" smtClean="0"/>
          </a:p>
          <a:p>
            <a:r>
              <a:rPr lang="en-US" sz="2000" dirty="0" smtClean="0"/>
              <a:t>Great science has been done with CALIPSO</a:t>
            </a:r>
          </a:p>
          <a:p>
            <a:endParaRPr lang="en-US" sz="2000" dirty="0" smtClean="0"/>
          </a:p>
          <a:p>
            <a:r>
              <a:rPr lang="en-US" sz="2000" dirty="0" smtClean="0"/>
              <a:t>ICESat-2 showing </a:t>
            </a:r>
            <a:r>
              <a:rPr lang="en-US" sz="2000" smtClean="0"/>
              <a:t>impressive science </a:t>
            </a:r>
            <a:r>
              <a:rPr lang="en-US" sz="2000" dirty="0" smtClean="0"/>
              <a:t>results</a:t>
            </a:r>
          </a:p>
          <a:p>
            <a:endParaRPr lang="en-US" sz="2000" dirty="0" smtClean="0"/>
          </a:p>
          <a:p>
            <a:r>
              <a:rPr lang="en-US" sz="2000" dirty="0" smtClean="0"/>
              <a:t>Ocean capability on A-CCP lidar would provide an advance in information content and accuracy</a:t>
            </a:r>
          </a:p>
          <a:p>
            <a:endParaRPr lang="en-US" sz="2000" dirty="0" smtClean="0"/>
          </a:p>
          <a:p>
            <a:r>
              <a:rPr lang="en-US" sz="2000" dirty="0" smtClean="0"/>
              <a:t>Potential exists for ocean-optimized </a:t>
            </a:r>
            <a:r>
              <a:rPr lang="en-US" sz="2000" dirty="0" err="1" smtClean="0"/>
              <a:t>SmallSat</a:t>
            </a:r>
            <a:r>
              <a:rPr lang="en-US" sz="2000" dirty="0" smtClean="0"/>
              <a:t> satellite lidars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8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3"/>
    </mc:Choice>
    <mc:Fallback>
      <p:transition spd="slow" advTm="144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Airborne Lidar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2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6"/>
    </mc:Choice>
    <mc:Fallback>
      <p:transition spd="slow" advTm="49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upgrade to HSRL-2 for completed in April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246" y="1027595"/>
            <a:ext cx="7563670" cy="1594959"/>
          </a:xfrm>
        </p:spPr>
        <p:txBody>
          <a:bodyPr>
            <a:noAutofit/>
          </a:bodyPr>
          <a:lstStyle/>
          <a:p>
            <a:r>
              <a:rPr lang="en-US" sz="1800" dirty="0" smtClean="0"/>
              <a:t>Particulate backscatter at 355 and 532 nm</a:t>
            </a:r>
          </a:p>
          <a:p>
            <a:r>
              <a:rPr lang="en-US" sz="1800" dirty="0" smtClean="0"/>
              <a:t>Diffuse attenuation at 355 and 532 nm</a:t>
            </a:r>
          </a:p>
          <a:p>
            <a:r>
              <a:rPr lang="en-US" sz="1800" dirty="0" smtClean="0"/>
              <a:t>Chlorophyll fluorescence at 680 nm</a:t>
            </a:r>
          </a:p>
          <a:p>
            <a:r>
              <a:rPr lang="en-US" sz="1800" dirty="0" smtClean="0"/>
              <a:t>CDOM fluorescence at 455 nm</a:t>
            </a:r>
          </a:p>
          <a:p>
            <a:pPr lvl="5"/>
            <a:endParaRPr lang="en-US" sz="11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09" y="1030324"/>
            <a:ext cx="3277286" cy="56852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968886" y="2595174"/>
            <a:ext cx="7607030" cy="4262826"/>
            <a:chOff x="14607438" y="21929974"/>
            <a:chExt cx="6551071" cy="40001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D34D76-8D94-6640-ACE1-8950D437F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34" t="1509" r="2381" b="484"/>
            <a:stretch/>
          </p:blipFill>
          <p:spPr>
            <a:xfrm>
              <a:off x="14607438" y="21929974"/>
              <a:ext cx="6551071" cy="40001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57D10E-E48C-DF46-BAD5-F41CD7D7235D}"/>
                </a:ext>
              </a:extLst>
            </p:cNvPr>
            <p:cNvSpPr txBox="1"/>
            <p:nvPr/>
          </p:nvSpPr>
          <p:spPr>
            <a:xfrm rot="5400000">
              <a:off x="20158202" y="24708428"/>
              <a:ext cx="1677062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noAutofit/>
            </a:bodyPr>
            <a:lstStyle/>
            <a:p>
              <a:r>
                <a:rPr lang="en-US" sz="800" b="1" dirty="0"/>
                <a:t>Relative Backscatter (m</a:t>
              </a:r>
              <a:r>
                <a:rPr lang="en-US" sz="800" b="1" baseline="30000" dirty="0"/>
                <a:t>-1</a:t>
              </a:r>
              <a:r>
                <a:rPr lang="en-US" sz="800" b="1" dirty="0"/>
                <a:t>) (532 nm)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20092459" y="24645899"/>
              <a:ext cx="1720343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    Relative Backscatter (532 nm)        </a:t>
              </a:r>
              <a:endParaRPr lang="en-US" sz="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581211" y="1934876"/>
            <a:ext cx="176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DATA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1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74"/>
    </mc:Choice>
    <mc:Fallback>
      <p:transition spd="slow" advTm="588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20" y="91731"/>
            <a:ext cx="10285380" cy="795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profiling wavelengths provide info on CDOM and particle properties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9B2632-A871-6247-A5D5-23ED23E70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5" t="20223" r="8588" b="18173"/>
          <a:stretch/>
        </p:blipFill>
        <p:spPr>
          <a:xfrm>
            <a:off x="2882630" y="998206"/>
            <a:ext cx="5521328" cy="23167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48467" y="3988241"/>
            <a:ext cx="6170407" cy="2749685"/>
            <a:chOff x="492096" y="1973091"/>
            <a:chExt cx="11750069" cy="4359383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FF5C0CF9-EDC5-8F47-9C8C-FDAE2A239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33" t="6419" r="5886"/>
            <a:stretch/>
          </p:blipFill>
          <p:spPr>
            <a:xfrm>
              <a:off x="492096" y="1973091"/>
              <a:ext cx="11750069" cy="43593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35F9C7-9A06-CD48-B4A0-802949186F40}"/>
                </a:ext>
              </a:extLst>
            </p:cNvPr>
            <p:cNvSpPr txBox="1"/>
            <p:nvPr/>
          </p:nvSpPr>
          <p:spPr>
            <a:xfrm>
              <a:off x="964503" y="4967439"/>
              <a:ext cx="8199602" cy="533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ea typeface="ヒラギノ角ゴ Pro W3" pitchFamily="-105" charset="-128"/>
                </a:rPr>
                <a:t>Coastal Waters – lower ratios as expected (50% change)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9F2436-6E27-B440-B1A2-650CD94ACA83}"/>
                </a:ext>
              </a:extLst>
            </p:cNvPr>
            <p:cNvSpPr txBox="1"/>
            <p:nvPr/>
          </p:nvSpPr>
          <p:spPr>
            <a:xfrm>
              <a:off x="5531442" y="3315276"/>
              <a:ext cx="5476494" cy="533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ea typeface="ヒラギノ角ゴ Pro W3" pitchFamily="-105" charset="-128"/>
                </a:rPr>
                <a:t>Higher Values in mesotrophic water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48467" y="3988241"/>
            <a:ext cx="6170407" cy="2749685"/>
            <a:chOff x="492096" y="1973091"/>
            <a:chExt cx="11750069" cy="4359383"/>
          </a:xfrm>
        </p:grpSpPr>
        <p:pic>
          <p:nvPicPr>
            <p:cNvPr id="5" name="Content Placeholder 6">
              <a:extLst>
                <a:ext uri="{FF2B5EF4-FFF2-40B4-BE49-F238E27FC236}">
                  <a16:creationId xmlns:a16="http://schemas.microsoft.com/office/drawing/2014/main" id="{FF5C0CF9-EDC5-8F47-9C8C-FDAE2A239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33" t="6419" r="5886"/>
            <a:stretch/>
          </p:blipFill>
          <p:spPr>
            <a:xfrm>
              <a:off x="492096" y="1973091"/>
              <a:ext cx="11750069" cy="4359383"/>
            </a:xfrm>
            <a:prstGeom prst="rect">
              <a:avLst/>
            </a:prstGeom>
          </p:spPr>
        </p:pic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DB35F9C7-9A06-CD48-B4A0-802949186F40}"/>
                </a:ext>
              </a:extLst>
            </p:cNvPr>
            <p:cNvSpPr txBox="1"/>
            <p:nvPr/>
          </p:nvSpPr>
          <p:spPr>
            <a:xfrm>
              <a:off x="964503" y="4967439"/>
              <a:ext cx="8199602" cy="533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ea typeface="ヒラギノ角ゴ Pro W3" pitchFamily="-105" charset="-128"/>
                </a:rPr>
                <a:t>Coastal Waters – lower ratios as expected (50% change)</a:t>
              </a: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909F2436-6E27-B440-B1A2-650CD94ACA83}"/>
                </a:ext>
              </a:extLst>
            </p:cNvPr>
            <p:cNvSpPr txBox="1"/>
            <p:nvPr/>
          </p:nvSpPr>
          <p:spPr>
            <a:xfrm>
              <a:off x="5531442" y="3315276"/>
              <a:ext cx="5476494" cy="533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ea typeface="ヒラギノ角ゴ Pro W3" pitchFamily="-105" charset="-128"/>
                </a:rPr>
                <a:t>Higher Values in mesotrophic water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244366" y="1966713"/>
            <a:ext cx="2496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 in particulate backscatter ratio due differences in particle size and composition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10188104" y="3167042"/>
            <a:ext cx="304722" cy="6052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3286" y="2300695"/>
            <a:ext cx="242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Differences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/>
              <a:t> </a:t>
            </a:r>
            <a:r>
              <a:rPr lang="en-US" dirty="0" smtClean="0"/>
              <a:t>due to greater CDOM absorption at 355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15882" y="2156603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Norfolk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1482" y="3436154"/>
            <a:ext cx="268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PRELIMINARY DATA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38927" y="3772289"/>
            <a:ext cx="5675702" cy="3077334"/>
            <a:chOff x="0" y="3735972"/>
            <a:chExt cx="5675702" cy="3077334"/>
          </a:xfrm>
        </p:grpSpPr>
        <p:pic>
          <p:nvPicPr>
            <p:cNvPr id="6" name="Content Placeholder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1" t="5582" r="8234" b="4981"/>
            <a:stretch/>
          </p:blipFill>
          <p:spPr>
            <a:xfrm>
              <a:off x="200886" y="3797819"/>
              <a:ext cx="5406960" cy="27846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1507" y="3837694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00"/>
                  </a:solidFill>
                </a:rPr>
                <a:t>532 </a:t>
              </a:r>
              <a:r>
                <a:rPr lang="en-US" b="1" dirty="0" err="1" smtClean="0">
                  <a:solidFill>
                    <a:srgbClr val="00FF00"/>
                  </a:solidFill>
                </a:rPr>
                <a:t>K</a:t>
              </a:r>
              <a:r>
                <a:rPr lang="en-US" b="1" baseline="-25000" dirty="0" err="1" smtClean="0">
                  <a:solidFill>
                    <a:srgbClr val="00FF00"/>
                  </a:solidFill>
                </a:rPr>
                <a:t>d</a:t>
              </a:r>
              <a:r>
                <a:rPr lang="en-US" b="1" dirty="0" smtClean="0">
                  <a:solidFill>
                    <a:srgbClr val="00FF00"/>
                  </a:solidFill>
                </a:rPr>
                <a:t> </a:t>
              </a:r>
              <a:endParaRPr lang="en-US" b="1" dirty="0">
                <a:solidFill>
                  <a:srgbClr val="00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7963" y="4406628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355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K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d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909" y="641994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-76</a:t>
              </a:r>
              <a:endParaRPr lang="en-US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0296" y="642324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-75.5</a:t>
              </a:r>
              <a:endParaRPr lang="en-US" sz="9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5096" y="640651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-74.5</a:t>
              </a:r>
              <a:endParaRPr lang="en-US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73734" y="640651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-74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38265" y="640651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-73.5</a:t>
              </a:r>
              <a:endParaRPr lang="en-US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86085" y="641994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-73</a:t>
              </a:r>
              <a:endParaRPr lang="en-US" sz="9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34" y="640651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-72.5</a:t>
              </a:r>
              <a:endParaRPr lang="en-US" sz="9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9310" y="640651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-72</a:t>
              </a:r>
              <a:endParaRPr lang="en-US" sz="9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63613" y="6407299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-71.5</a:t>
              </a:r>
              <a:endParaRPr lang="en-US" sz="9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24324" y="641994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-71</a:t>
              </a:r>
              <a:endParaRPr lang="en-US" sz="9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69910" y="6413489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-75</a:t>
              </a:r>
              <a:endParaRPr lang="en-US" sz="9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30257" y="6582474"/>
              <a:ext cx="69121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Longitude</a:t>
              </a:r>
              <a:endParaRPr lang="en-US" sz="9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910" y="4746313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0.16</a:t>
              </a:r>
              <a:endParaRPr lang="en-US" sz="9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512" y="4496276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0.18</a:t>
              </a:r>
              <a:endParaRPr lang="en-US" sz="9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512" y="4244007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0.20</a:t>
              </a:r>
              <a:endParaRPr lang="en-US" sz="9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512" y="3988241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0.22</a:t>
              </a:r>
              <a:endParaRPr lang="en-US" sz="9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512" y="3735972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0.24</a:t>
              </a:r>
              <a:endParaRPr lang="en-US" sz="9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935039"/>
              <a:ext cx="405935" cy="547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70" y="5017787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0.14</a:t>
              </a:r>
              <a:endParaRPr lang="en-US" sz="9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045" y="5254117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0.12</a:t>
              </a:r>
              <a:endParaRPr lang="en-US" sz="9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0" y="5510809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0.10</a:t>
              </a:r>
              <a:endParaRPr lang="en-US" sz="9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6237433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0.04</a:t>
              </a:r>
              <a:endParaRPr lang="en-US" sz="9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54" y="6019169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0.06</a:t>
              </a:r>
              <a:endParaRPr lang="en-US" sz="9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512" y="5776544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0.08</a:t>
              </a:r>
              <a:endParaRPr lang="en-US" sz="900" dirty="0"/>
            </a:p>
          </p:txBody>
        </p:sp>
      </p:grpSp>
      <p:sp>
        <p:nvSpPr>
          <p:cNvPr id="53" name="TextBox 52"/>
          <p:cNvSpPr txBox="1"/>
          <p:nvPr/>
        </p:nvSpPr>
        <p:spPr>
          <a:xfrm rot="16200000">
            <a:off x="-457658" y="5066033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Attenuation, m</a:t>
            </a:r>
            <a:r>
              <a:rPr lang="en-US" sz="1100" baseline="30000" dirty="0" smtClean="0"/>
              <a:t>-1</a:t>
            </a:r>
            <a:endParaRPr lang="en-US" sz="1100" dirty="0"/>
          </a:p>
        </p:txBody>
      </p:sp>
      <p:grpSp>
        <p:nvGrpSpPr>
          <p:cNvPr id="74" name="Group 51"/>
          <p:cNvGrpSpPr/>
          <p:nvPr/>
        </p:nvGrpSpPr>
        <p:grpSpPr>
          <a:xfrm>
            <a:off x="138927" y="3772289"/>
            <a:ext cx="5675702" cy="3077334"/>
            <a:chOff x="0" y="3735972"/>
            <a:chExt cx="5675702" cy="3077334"/>
          </a:xfrm>
        </p:grpSpPr>
        <p:pic>
          <p:nvPicPr>
            <p:cNvPr id="11" name="Content Placeholder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1" t="5582" r="8234" b="4981"/>
            <a:stretch/>
          </p:blipFill>
          <p:spPr>
            <a:xfrm>
              <a:off x="200886" y="3797819"/>
              <a:ext cx="5406960" cy="2784655"/>
            </a:xfrm>
            <a:prstGeom prst="rect">
              <a:avLst/>
            </a:prstGeom>
          </p:spPr>
        </p:pic>
        <p:sp>
          <p:nvSpPr>
            <p:cNvPr id="12" name="TextBox 17"/>
            <p:cNvSpPr txBox="1"/>
            <p:nvPr/>
          </p:nvSpPr>
          <p:spPr>
            <a:xfrm>
              <a:off x="541507" y="3837694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00"/>
                  </a:solidFill>
                </a:rPr>
                <a:t>532 </a:t>
              </a:r>
              <a:r>
                <a:rPr lang="en-US" b="1" dirty="0" err="1" smtClean="0">
                  <a:solidFill>
                    <a:srgbClr val="00FF00"/>
                  </a:solidFill>
                </a:rPr>
                <a:t>K</a:t>
              </a:r>
              <a:r>
                <a:rPr lang="en-US" b="1" baseline="-25000" dirty="0" err="1" smtClean="0">
                  <a:solidFill>
                    <a:srgbClr val="00FF00"/>
                  </a:solidFill>
                </a:rPr>
                <a:t>d</a:t>
              </a:r>
              <a:r>
                <a:rPr lang="en-US" b="1" dirty="0" smtClean="0">
                  <a:solidFill>
                    <a:srgbClr val="00FF00"/>
                  </a:solidFill>
                </a:rPr>
                <a:t> </a:t>
              </a:r>
              <a:endParaRPr lang="en-US" b="1" dirty="0">
                <a:solidFill>
                  <a:srgbClr val="00FF00"/>
                </a:solidFill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2527963" y="4406628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355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K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d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16"/>
            <p:cNvSpPr txBox="1"/>
            <p:nvPr/>
          </p:nvSpPr>
          <p:spPr>
            <a:xfrm>
              <a:off x="246909" y="641994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-76</a:t>
              </a:r>
              <a:endParaRPr lang="en-US" sz="900" dirty="0"/>
            </a:p>
          </p:txBody>
        </p:sp>
        <p:sp>
          <p:nvSpPr>
            <p:cNvPr id="39" name="TextBox 24"/>
            <p:cNvSpPr txBox="1"/>
            <p:nvPr/>
          </p:nvSpPr>
          <p:spPr>
            <a:xfrm>
              <a:off x="750296" y="642324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-75.5</a:t>
              </a:r>
              <a:endParaRPr lang="en-US" sz="900" dirty="0"/>
            </a:p>
          </p:txBody>
        </p:sp>
        <p:sp>
          <p:nvSpPr>
            <p:cNvPr id="40" name="TextBox 25"/>
            <p:cNvSpPr txBox="1"/>
            <p:nvPr/>
          </p:nvSpPr>
          <p:spPr>
            <a:xfrm>
              <a:off x="1755096" y="640651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-74.5</a:t>
              </a:r>
              <a:endParaRPr lang="en-US" sz="900" dirty="0"/>
            </a:p>
          </p:txBody>
        </p:sp>
        <p:sp>
          <p:nvSpPr>
            <p:cNvPr id="41" name="TextBox 26"/>
            <p:cNvSpPr txBox="1"/>
            <p:nvPr/>
          </p:nvSpPr>
          <p:spPr>
            <a:xfrm>
              <a:off x="2273734" y="640651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-74</a:t>
              </a:r>
              <a:endParaRPr lang="en-US" sz="900" dirty="0"/>
            </a:p>
          </p:txBody>
        </p:sp>
        <p:sp>
          <p:nvSpPr>
            <p:cNvPr id="54" name="TextBox 27"/>
            <p:cNvSpPr txBox="1"/>
            <p:nvPr/>
          </p:nvSpPr>
          <p:spPr>
            <a:xfrm>
              <a:off x="2738265" y="640651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-73.5</a:t>
              </a:r>
              <a:endParaRPr lang="en-US" sz="900" dirty="0"/>
            </a:p>
          </p:txBody>
        </p:sp>
        <p:sp>
          <p:nvSpPr>
            <p:cNvPr id="55" name="TextBox 29"/>
            <p:cNvSpPr txBox="1"/>
            <p:nvPr/>
          </p:nvSpPr>
          <p:spPr>
            <a:xfrm>
              <a:off x="3286085" y="641994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-73</a:t>
              </a:r>
              <a:endParaRPr lang="en-US" sz="900" dirty="0"/>
            </a:p>
          </p:txBody>
        </p:sp>
        <p:sp>
          <p:nvSpPr>
            <p:cNvPr id="56" name="TextBox 30"/>
            <p:cNvSpPr txBox="1"/>
            <p:nvPr/>
          </p:nvSpPr>
          <p:spPr>
            <a:xfrm>
              <a:off x="3746534" y="6406514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-72.5</a:t>
              </a:r>
              <a:endParaRPr lang="en-US" sz="900" dirty="0"/>
            </a:p>
          </p:txBody>
        </p:sp>
        <p:sp>
          <p:nvSpPr>
            <p:cNvPr id="57" name="TextBox 31"/>
            <p:cNvSpPr txBox="1"/>
            <p:nvPr/>
          </p:nvSpPr>
          <p:spPr>
            <a:xfrm>
              <a:off x="4329310" y="640651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-72</a:t>
              </a:r>
              <a:endParaRPr lang="en-US" sz="900" dirty="0"/>
            </a:p>
          </p:txBody>
        </p:sp>
        <p:sp>
          <p:nvSpPr>
            <p:cNvPr id="58" name="TextBox 32"/>
            <p:cNvSpPr txBox="1"/>
            <p:nvPr/>
          </p:nvSpPr>
          <p:spPr>
            <a:xfrm>
              <a:off x="4763613" y="6407299"/>
              <a:ext cx="4475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-71.5</a:t>
              </a:r>
              <a:endParaRPr lang="en-US" sz="900" dirty="0"/>
            </a:p>
          </p:txBody>
        </p:sp>
        <p:sp>
          <p:nvSpPr>
            <p:cNvPr id="59" name="TextBox 34"/>
            <p:cNvSpPr txBox="1"/>
            <p:nvPr/>
          </p:nvSpPr>
          <p:spPr>
            <a:xfrm>
              <a:off x="5324324" y="6419944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-71</a:t>
              </a:r>
              <a:endParaRPr lang="en-US" sz="900" dirty="0"/>
            </a:p>
          </p:txBody>
        </p:sp>
        <p:sp>
          <p:nvSpPr>
            <p:cNvPr id="60" name="TextBox 36"/>
            <p:cNvSpPr txBox="1"/>
            <p:nvPr/>
          </p:nvSpPr>
          <p:spPr>
            <a:xfrm>
              <a:off x="1269910" y="6413489"/>
              <a:ext cx="35137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-75</a:t>
              </a:r>
              <a:endParaRPr lang="en-US" sz="900" dirty="0"/>
            </a:p>
          </p:txBody>
        </p:sp>
        <p:sp>
          <p:nvSpPr>
            <p:cNvPr id="61" name="TextBox 37"/>
            <p:cNvSpPr txBox="1"/>
            <p:nvPr/>
          </p:nvSpPr>
          <p:spPr>
            <a:xfrm>
              <a:off x="2630257" y="6582474"/>
              <a:ext cx="69121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Longitude</a:t>
              </a:r>
              <a:endParaRPr lang="en-US" sz="900" dirty="0"/>
            </a:p>
          </p:txBody>
        </p:sp>
        <p:sp>
          <p:nvSpPr>
            <p:cNvPr id="62" name="TextBox 46"/>
            <p:cNvSpPr txBox="1"/>
            <p:nvPr/>
          </p:nvSpPr>
          <p:spPr>
            <a:xfrm>
              <a:off x="14910" y="4746313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0.16</a:t>
              </a:r>
              <a:endParaRPr lang="en-US" sz="900" dirty="0"/>
            </a:p>
          </p:txBody>
        </p:sp>
        <p:sp>
          <p:nvSpPr>
            <p:cNvPr id="63" name="TextBox 47"/>
            <p:cNvSpPr txBox="1"/>
            <p:nvPr/>
          </p:nvSpPr>
          <p:spPr>
            <a:xfrm>
              <a:off x="13512" y="4496276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0.18</a:t>
              </a:r>
              <a:endParaRPr lang="en-US" sz="900" dirty="0"/>
            </a:p>
          </p:txBody>
        </p:sp>
        <p:sp>
          <p:nvSpPr>
            <p:cNvPr id="64" name="TextBox 48"/>
            <p:cNvSpPr txBox="1"/>
            <p:nvPr/>
          </p:nvSpPr>
          <p:spPr>
            <a:xfrm>
              <a:off x="13512" y="4244007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0.20</a:t>
              </a:r>
              <a:endParaRPr lang="en-US" sz="900" dirty="0"/>
            </a:p>
          </p:txBody>
        </p:sp>
        <p:sp>
          <p:nvSpPr>
            <p:cNvPr id="65" name="TextBox 49"/>
            <p:cNvSpPr txBox="1"/>
            <p:nvPr/>
          </p:nvSpPr>
          <p:spPr>
            <a:xfrm>
              <a:off x="13512" y="3988241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0.22</a:t>
              </a:r>
              <a:endParaRPr lang="en-US" sz="900" dirty="0"/>
            </a:p>
          </p:txBody>
        </p:sp>
        <p:sp>
          <p:nvSpPr>
            <p:cNvPr id="66" name="TextBox 50"/>
            <p:cNvSpPr txBox="1"/>
            <p:nvPr/>
          </p:nvSpPr>
          <p:spPr>
            <a:xfrm>
              <a:off x="13512" y="3735972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0.24</a:t>
              </a:r>
              <a:endParaRPr lang="en-US" sz="900" dirty="0"/>
            </a:p>
          </p:txBody>
        </p:sp>
        <p:sp>
          <p:nvSpPr>
            <p:cNvPr id="67" name="Rectangle 20"/>
            <p:cNvSpPr/>
            <p:nvPr/>
          </p:nvSpPr>
          <p:spPr>
            <a:xfrm>
              <a:off x="0" y="4935039"/>
              <a:ext cx="405935" cy="547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45"/>
            <p:cNvSpPr txBox="1"/>
            <p:nvPr/>
          </p:nvSpPr>
          <p:spPr>
            <a:xfrm>
              <a:off x="15170" y="5017787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0.14</a:t>
              </a:r>
              <a:endParaRPr lang="en-US" sz="900" dirty="0"/>
            </a:p>
          </p:txBody>
        </p:sp>
        <p:sp>
          <p:nvSpPr>
            <p:cNvPr id="69" name="TextBox 44"/>
            <p:cNvSpPr txBox="1"/>
            <p:nvPr/>
          </p:nvSpPr>
          <p:spPr>
            <a:xfrm>
              <a:off x="16045" y="5254117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0.12</a:t>
              </a:r>
              <a:endParaRPr lang="en-US" sz="900" dirty="0"/>
            </a:p>
          </p:txBody>
        </p:sp>
        <p:sp>
          <p:nvSpPr>
            <p:cNvPr id="70" name="TextBox 33"/>
            <p:cNvSpPr txBox="1"/>
            <p:nvPr/>
          </p:nvSpPr>
          <p:spPr>
            <a:xfrm>
              <a:off x="0" y="5510809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0.10</a:t>
              </a:r>
              <a:endParaRPr lang="en-US" sz="900" dirty="0"/>
            </a:p>
          </p:txBody>
        </p:sp>
        <p:sp>
          <p:nvSpPr>
            <p:cNvPr id="71" name="TextBox 41"/>
            <p:cNvSpPr txBox="1"/>
            <p:nvPr/>
          </p:nvSpPr>
          <p:spPr>
            <a:xfrm>
              <a:off x="0" y="6237433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0.04</a:t>
              </a:r>
              <a:endParaRPr lang="en-US" sz="900" dirty="0"/>
            </a:p>
          </p:txBody>
        </p:sp>
        <p:sp>
          <p:nvSpPr>
            <p:cNvPr id="72" name="TextBox 42"/>
            <p:cNvSpPr txBox="1"/>
            <p:nvPr/>
          </p:nvSpPr>
          <p:spPr>
            <a:xfrm>
              <a:off x="19354" y="6019169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0.06</a:t>
              </a:r>
              <a:endParaRPr lang="en-US" sz="900" dirty="0"/>
            </a:p>
          </p:txBody>
        </p:sp>
        <p:sp>
          <p:nvSpPr>
            <p:cNvPr id="73" name="TextBox 43"/>
            <p:cNvSpPr txBox="1"/>
            <p:nvPr/>
          </p:nvSpPr>
          <p:spPr>
            <a:xfrm>
              <a:off x="13512" y="5776544"/>
              <a:ext cx="4090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0.08</a:t>
              </a:r>
              <a:endParaRPr lang="en-US" sz="900" dirty="0"/>
            </a:p>
          </p:txBody>
        </p:sp>
      </p:grpSp>
      <p:sp>
        <p:nvSpPr>
          <p:cNvPr id="75" name="TextBox 52"/>
          <p:cNvSpPr txBox="1"/>
          <p:nvPr/>
        </p:nvSpPr>
        <p:spPr>
          <a:xfrm rot="16200000">
            <a:off x="-457658" y="5066033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Attenuation, m</a:t>
            </a:r>
            <a:r>
              <a:rPr lang="en-US" sz="1100" baseline="30000" dirty="0" smtClean="0"/>
              <a:t>-1</a:t>
            </a:r>
            <a:endParaRPr lang="en-US" sz="1100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1564380" y="3224025"/>
            <a:ext cx="298139" cy="538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13"/>
    </mc:Choice>
    <mc:Fallback>
      <p:transition spd="slow" advTm="815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Laser-induced fluorescence of CDOM and chlorophyll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18" y="1159329"/>
            <a:ext cx="7471681" cy="2526846"/>
          </a:xfrm>
        </p:spPr>
        <p:txBody>
          <a:bodyPr>
            <a:normAutofit/>
          </a:bodyPr>
          <a:lstStyle/>
          <a:p>
            <a:r>
              <a:rPr lang="en-US" dirty="0" smtClean="0"/>
              <a:t>CDOM fluorescence measured at 455 nm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Chlorophyll fluorescence measured at 680 nm</a:t>
            </a:r>
          </a:p>
          <a:p>
            <a:pPr lvl="3"/>
            <a:endParaRPr lang="en-US" dirty="0" smtClean="0"/>
          </a:p>
          <a:p>
            <a:r>
              <a:rPr lang="en-US" b="1" smtClean="0">
                <a:solidFill>
                  <a:srgbClr val="FF0000"/>
                </a:solidFill>
              </a:rPr>
              <a:t>Preliminary data </a:t>
            </a:r>
            <a:r>
              <a:rPr lang="en-US" smtClean="0"/>
              <a:t>– </a:t>
            </a:r>
            <a:r>
              <a:rPr lang="en-US" dirty="0" smtClean="0"/>
              <a:t>much work required ahead to calibrate these signals to account for variation in laser energy, atmospheric transmission, and water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4" y="1057274"/>
            <a:ext cx="3464902" cy="25193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8087" y="3654028"/>
            <a:ext cx="9277180" cy="3143250"/>
            <a:chOff x="4905375" y="1042267"/>
            <a:chExt cx="6946483" cy="21216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5375" y="1377931"/>
              <a:ext cx="5219700" cy="17859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29900" y="1042267"/>
              <a:ext cx="3079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ヒラギノ角ゴ Pro W3" pitchFamily="-105" charset="-128"/>
                  <a:cs typeface="Arial" panose="020B0604020202020204" pitchFamily="34" charset="0"/>
                </a:rPr>
                <a:t>Chlorophyll &amp; CDOM Flour Comparison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ヒラギノ角ゴ Pro W3" pitchFamily="-105" charset="-128"/>
                  <a:cs typeface="Arial" panose="020B0604020202020204" pitchFamily="34" charset="0"/>
                </a:rPr>
                <a:t>CAMP2EX - Sept 9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anose="020B0604020202020204" pitchFamily="34" charset="0"/>
                  <a:ea typeface="ヒラギノ角ゴ Pro W3" pitchFamily="-105" charset="-128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ヒラギノ角ゴ Pro W3" pitchFamily="-105" charset="-128"/>
                  <a:cs typeface="Arial" panose="020B0604020202020204" pitchFamily="34" charset="0"/>
                </a:rPr>
                <a:t>, 2019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463961" y="1880175"/>
                  <a:ext cx="1040798" cy="3506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680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𝐹𝑙𝑢𝑜𝑟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650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𝑅𝑎𝑚𝑎𝑛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  <a:latin typeface="Comic Sans MS" pitchFamily="-105" charset="0"/>
                    <a:ea typeface="ヒラギノ角ゴ Pro W3" pitchFamily="-105" charset="-128"/>
                  </a:endParaRPr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3961" y="1880175"/>
                  <a:ext cx="1040798" cy="350609"/>
                </a:xfrm>
                <a:prstGeom prst="rect">
                  <a:avLst/>
                </a:prstGeom>
                <a:blipFill>
                  <a:blip r:embed="rId21"/>
                  <a:stretch>
                    <a:fillRect l="-2924" t="-3448" r="-2339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416336" y="2404050"/>
                  <a:ext cx="1170641" cy="3507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455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𝐹𝑙𝑢𝑜𝑟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532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𝐵𝑟𝑖𝑙𝑙𝑜𝑢𝑖𝑛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0070C0"/>
                    </a:solidFill>
                    <a:latin typeface="Comic Sans MS" pitchFamily="-105" charset="0"/>
                    <a:ea typeface="ヒラギノ角ゴ Pro W3" pitchFamily="-105" charset="-128"/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6336" y="2404050"/>
                  <a:ext cx="1170641" cy="350737"/>
                </a:xfrm>
                <a:prstGeom prst="rect">
                  <a:avLst/>
                </a:prstGeom>
                <a:blipFill>
                  <a:blip r:embed="rId27"/>
                  <a:stretch>
                    <a:fillRect l="-2604" t="-3509" r="-3125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10142736" y="1537275"/>
              <a:ext cx="1709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ヒラギノ角ゴ Pro W3" pitchFamily="-105" charset="-128"/>
                  <a:cs typeface="Arial" panose="020B0604020202020204" pitchFamily="34" charset="0"/>
                </a:rPr>
                <a:t>Signal Normalization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50799" y="2080260"/>
              <a:ext cx="277505" cy="27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ヒラギノ角ゴ Pro W3" pitchFamily="-105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74629" y="2199929"/>
              <a:ext cx="263102" cy="24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ea typeface="ヒラギノ角ゴ Pro W3" pitchFamily="-105" charset="-128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15267" y="5559558"/>
            <a:ext cx="265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CDOM fluorescence normalized to 532-nm Brillouin signal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7558" y="4436404"/>
            <a:ext cx="265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Chlorophyl</a:t>
            </a:r>
            <a:r>
              <a:rPr lang="en-US" dirty="0" smtClean="0">
                <a:solidFill>
                  <a:srgbClr val="FF0000"/>
                </a:solidFill>
              </a:rPr>
              <a:t> fluorescence normalized to 650-nm water Raman signal</a:t>
            </a:r>
          </a:p>
        </p:txBody>
      </p:sp>
    </p:spTree>
    <p:extLst>
      <p:ext uri="{BB962C8B-B14F-4D97-AF65-F5344CB8AC3E}">
        <p14:creationId xmlns:p14="http://schemas.microsoft.com/office/powerpoint/2010/main" val="124267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67"/>
    </mc:Choice>
    <mc:Fallback>
      <p:transition spd="slow" advTm="2836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Spaceborne Lidar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0"/>
    </mc:Choice>
    <mc:Fallback>
      <p:transition spd="slow" advTm="51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science has been done with CALIPSO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7775"/>
            <a:ext cx="4978939" cy="2917551"/>
          </a:xfrm>
        </p:spPr>
        <p:txBody>
          <a:bodyPr>
            <a:noAutofit/>
          </a:bodyPr>
          <a:lstStyle/>
          <a:p>
            <a:r>
              <a:rPr lang="en-US" sz="2000" dirty="0" smtClean="0"/>
              <a:t>Phytoplankton boom-bust cycles</a:t>
            </a:r>
          </a:p>
          <a:p>
            <a:pPr lvl="1"/>
            <a:r>
              <a:rPr lang="en-US" sz="1600" dirty="0" smtClean="0"/>
              <a:t>Behrenfeld et al., </a:t>
            </a:r>
            <a:r>
              <a:rPr lang="en-US" sz="1600" i="1" dirty="0" smtClean="0"/>
              <a:t>Nature Geoscience,</a:t>
            </a:r>
            <a:r>
              <a:rPr lang="en-US" sz="1600" dirty="0" smtClean="0"/>
              <a:t> 2017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Daily vertical migration of ocean animals</a:t>
            </a:r>
          </a:p>
          <a:p>
            <a:pPr lvl="1"/>
            <a:r>
              <a:rPr lang="en-US" sz="1600" dirty="0" smtClean="0"/>
              <a:t>Behrenfeld et al., </a:t>
            </a:r>
            <a:r>
              <a:rPr lang="en-US" sz="1600" i="1" dirty="0" smtClean="0"/>
              <a:t>Nature,</a:t>
            </a:r>
            <a:r>
              <a:rPr lang="en-US" sz="1600" dirty="0" smtClean="0"/>
              <a:t> 2019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2" y="4538020"/>
            <a:ext cx="5187898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11" y="4593656"/>
            <a:ext cx="5574569" cy="2286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/>
          <a:srcRect l="8406" t="17503" r="48503" b="21850"/>
          <a:stretch/>
        </p:blipFill>
        <p:spPr>
          <a:xfrm>
            <a:off x="6109099" y="1247775"/>
            <a:ext cx="2773678" cy="2743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/>
          <a:srcRect l="56573" t="16435" r="147" b="21569"/>
          <a:stretch/>
        </p:blipFill>
        <p:spPr>
          <a:xfrm>
            <a:off x="8974403" y="1230522"/>
            <a:ext cx="272531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3989" r="9343" b="39427"/>
          <a:stretch/>
        </p:blipFill>
        <p:spPr>
          <a:xfrm>
            <a:off x="8231198" y="3811974"/>
            <a:ext cx="1582331" cy="302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933445" y="23397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1007" y="963443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MODIS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22227" y="978233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CALIPSO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10861" y="4099053"/>
            <a:ext cx="22589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Phytoplankton biomass (mg C m</a:t>
            </a:r>
            <a:r>
              <a:rPr lang="en-US" sz="1050" baseline="30000" dirty="0" smtClean="0"/>
              <a:t>-3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cxnSp>
        <p:nvCxnSpPr>
          <p:cNvPr id="20" name="Elbow Connector 19"/>
          <p:cNvCxnSpPr/>
          <p:nvPr/>
        </p:nvCxnSpPr>
        <p:spPr>
          <a:xfrm>
            <a:off x="337663" y="2563387"/>
            <a:ext cx="11252409" cy="1918638"/>
          </a:xfrm>
          <a:prstGeom prst="bentConnector3">
            <a:avLst>
              <a:gd name="adj1" fmla="val 4590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1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039"/>
    </mc:Choice>
    <mc:Fallback>
      <p:transition spd="slow" advTm="950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D2B6C3-BC4B-D84C-B91E-86AE7D773692}"/>
              </a:ext>
            </a:extLst>
          </p:cNvPr>
          <p:cNvSpPr txBox="1">
            <a:spLocks/>
          </p:cNvSpPr>
          <p:nvPr/>
        </p:nvSpPr>
        <p:spPr>
          <a:xfrm>
            <a:off x="1024646" y="944019"/>
            <a:ext cx="9552562" cy="581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observations of depth-resolved structure by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ICESat-2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AD1DB5-784B-1C4D-B320-DF2BFFF9C19B}"/>
              </a:ext>
            </a:extLst>
          </p:cNvPr>
          <p:cNvSpPr/>
          <p:nvPr/>
        </p:nvSpPr>
        <p:spPr>
          <a:xfrm>
            <a:off x="276917" y="6291911"/>
            <a:ext cx="11428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Lu, et al., 2020, ‘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Antarctic spring ice-edge blooms observed from space by ICESat-2.’ Remote Sensing of Environment, 194, p 248-263. </a:t>
            </a:r>
          </a:p>
          <a:p>
            <a:pPr defTabSz="457200"/>
            <a:r>
              <a:rPr lang="en-US" sz="1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Acknowledgments: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CALIPSO/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team and Dr. David Considine of NASA HQ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E7C986-FEC1-C64A-9EF0-DC6D4EE78031}"/>
              </a:ext>
            </a:extLst>
          </p:cNvPr>
          <p:cNvGrpSpPr/>
          <p:nvPr/>
        </p:nvGrpSpPr>
        <p:grpSpPr>
          <a:xfrm>
            <a:off x="1063557" y="1472119"/>
            <a:ext cx="9604443" cy="4721158"/>
            <a:chOff x="281472" y="1483599"/>
            <a:chExt cx="8471983" cy="35393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4359C7-8C7E-6648-8D51-F0B49FC36674}"/>
                </a:ext>
              </a:extLst>
            </p:cNvPr>
            <p:cNvGrpSpPr/>
            <p:nvPr/>
          </p:nvGrpSpPr>
          <p:grpSpPr>
            <a:xfrm>
              <a:off x="281472" y="1731067"/>
              <a:ext cx="8471983" cy="3291840"/>
              <a:chOff x="423538" y="2115609"/>
              <a:chExt cx="8471983" cy="291020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DE08810-E621-2A44-9EE1-7AE2699914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427" b="5426"/>
              <a:stretch/>
            </p:blipFill>
            <p:spPr>
              <a:xfrm>
                <a:off x="423538" y="2115609"/>
                <a:ext cx="5953385" cy="291020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16838A1-66D5-1345-B84F-544C346B2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6920" y="2148460"/>
                <a:ext cx="2498601" cy="2190818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677C201-2859-C34E-B1F4-869357978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6850" y="2487268"/>
                <a:ext cx="1267133" cy="854765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1909823" y="1483599"/>
              <a:ext cx="262745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ICESAT-2 signal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Antarctic spring ice-edge blooms (Xiaomei Lu, Yong Hu, et al.)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653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16"/>
    </mc:Choice>
    <mc:Fallback>
      <p:transition spd="slow" advTm="642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5792" t="3971" b="66293"/>
          <a:stretch/>
        </p:blipFill>
        <p:spPr>
          <a:xfrm rot="19797659">
            <a:off x="5565584" y="1550921"/>
            <a:ext cx="2728180" cy="2742407"/>
          </a:xfrm>
          <a:prstGeom prst="rect">
            <a:avLst/>
          </a:prstGeom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267098" y="40227"/>
            <a:ext cx="10546287" cy="795528"/>
          </a:xfrm>
        </p:spPr>
        <p:txBody>
          <a:bodyPr>
            <a:normAutofit/>
          </a:bodyPr>
          <a:lstStyle/>
          <a:p>
            <a:r>
              <a:rPr lang="en-US" dirty="0" smtClean="0"/>
              <a:t>Aerosols – Clouds, Convection, &amp; Precipitation (A-CCP) 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7435" y="1175642"/>
            <a:ext cx="5486400" cy="5210175"/>
          </a:xfrm>
        </p:spPr>
        <p:txBody>
          <a:bodyPr>
            <a:normAutofit/>
          </a:bodyPr>
          <a:lstStyle/>
          <a:p>
            <a:r>
              <a:rPr lang="en-US" dirty="0" smtClean="0"/>
              <a:t>Decadal Survey mission </a:t>
            </a:r>
          </a:p>
          <a:p>
            <a:pPr lvl="1"/>
            <a:r>
              <a:rPr lang="en-US" dirty="0" smtClean="0"/>
              <a:t>Launch in ~2030</a:t>
            </a:r>
          </a:p>
          <a:p>
            <a:pPr lvl="1"/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ission architectures include lidars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Two of the three lidar concepts under study have ocean profiling capability</a:t>
            </a:r>
          </a:p>
          <a:p>
            <a:pPr lvl="1"/>
            <a:r>
              <a:rPr lang="en-US" dirty="0" smtClean="0"/>
              <a:t>Both implement the HSRL technique at </a:t>
            </a:r>
            <a:r>
              <a:rPr lang="en-US" dirty="0"/>
              <a:t>532 nm with 1-m vertical </a:t>
            </a:r>
            <a:r>
              <a:rPr lang="en-US" dirty="0" smtClean="0"/>
              <a:t>resolution</a:t>
            </a:r>
          </a:p>
          <a:p>
            <a:endParaRPr lang="en-US" dirty="0" smtClean="0"/>
          </a:p>
          <a:p>
            <a:r>
              <a:rPr lang="en-US" dirty="0" err="1" smtClean="0"/>
              <a:t>Downselect</a:t>
            </a:r>
            <a:r>
              <a:rPr lang="en-US" dirty="0" smtClean="0"/>
              <a:t> to final mission architecture options by January 2021</a:t>
            </a:r>
          </a:p>
          <a:p>
            <a:endParaRPr lang="en-US" dirty="0"/>
          </a:p>
          <a:p>
            <a:r>
              <a:rPr lang="en-US" dirty="0" smtClean="0"/>
              <a:t>Science assessment of lidars currently focused on atmospheric capability only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90045" y="1417362"/>
            <a:ext cx="3558119" cy="3119413"/>
            <a:chOff x="6412490" y="1226962"/>
            <a:chExt cx="3425417" cy="2979584"/>
          </a:xfrm>
        </p:grpSpPr>
        <p:grpSp>
          <p:nvGrpSpPr>
            <p:cNvPr id="3" name="Group 2"/>
            <p:cNvGrpSpPr/>
            <p:nvPr/>
          </p:nvGrpSpPr>
          <p:grpSpPr>
            <a:xfrm>
              <a:off x="6412490" y="1226962"/>
              <a:ext cx="3425417" cy="2979584"/>
              <a:chOff x="5540243" y="1162111"/>
              <a:chExt cx="3425417" cy="297958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r="45673"/>
              <a:stretch/>
            </p:blipFill>
            <p:spPr>
              <a:xfrm>
                <a:off x="5540243" y="1162111"/>
                <a:ext cx="3370294" cy="2979584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8667345" y="2308698"/>
                <a:ext cx="243192" cy="6420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767864" y="3362440"/>
                <a:ext cx="197796" cy="574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H="1" flipV="1">
              <a:off x="8816502" y="3142034"/>
              <a:ext cx="236707" cy="713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784939" y="5008494"/>
            <a:ext cx="5096267" cy="1323439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33CC"/>
                </a:solidFill>
              </a:rPr>
              <a:t>Opportunity for ocean community input: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A-CCP Quarterly Forum</a:t>
            </a:r>
          </a:p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22 July  11am EDT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524203"/>
      </p:ext>
    </p:extLst>
  </p:cSld>
  <p:clrMapOvr>
    <a:masterClrMapping/>
  </p:clrMapOvr>
  <p:transition advTm="10963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4|16.6"/>
</p:tagLst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B367B"/>
      </a:dk2>
      <a:lt2>
        <a:srgbClr val="E7E6E6"/>
      </a:lt2>
      <a:accent1>
        <a:srgbClr val="0B3D91"/>
      </a:accent1>
      <a:accent2>
        <a:srgbClr val="ED7D31"/>
      </a:accent2>
      <a:accent3>
        <a:srgbClr val="70AD47"/>
      </a:accent3>
      <a:accent4>
        <a:srgbClr val="FFC000"/>
      </a:accent4>
      <a:accent5>
        <a:srgbClr val="8064A2"/>
      </a:accent5>
      <a:accent6>
        <a:srgbClr val="FF9933"/>
      </a:accent6>
      <a:hlink>
        <a:srgbClr val="0563C1"/>
      </a:hlink>
      <a:folHlink>
        <a:srgbClr val="954F72"/>
      </a:folHlink>
    </a:clrScheme>
    <a:fontScheme name="Generic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4">
      <a:dk1>
        <a:sysClr val="windowText" lastClr="000000"/>
      </a:dk1>
      <a:lt1>
        <a:sysClr val="window" lastClr="FFFFFF"/>
      </a:lt1>
      <a:dk2>
        <a:srgbClr val="0B367B"/>
      </a:dk2>
      <a:lt2>
        <a:srgbClr val="E7E6E6"/>
      </a:lt2>
      <a:accent1>
        <a:srgbClr val="0B3D91"/>
      </a:accent1>
      <a:accent2>
        <a:srgbClr val="ED7D31"/>
      </a:accent2>
      <a:accent3>
        <a:srgbClr val="70AD47"/>
      </a:accent3>
      <a:accent4>
        <a:srgbClr val="FFC000"/>
      </a:accent4>
      <a:accent5>
        <a:srgbClr val="8064A2"/>
      </a:accent5>
      <a:accent6>
        <a:srgbClr val="FF9933"/>
      </a:accent6>
      <a:hlink>
        <a:srgbClr val="0563C1"/>
      </a:hlink>
      <a:folHlink>
        <a:srgbClr val="954F72"/>
      </a:folHlink>
    </a:clrScheme>
    <a:fontScheme name="Generic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0" ma:contentTypeDescription="Create a new document." ma:contentTypeScope="" ma:versionID="492c76f0785267dc0d2d21bbe2b36600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targetNamespace="http://schemas.microsoft.com/office/2006/metadata/properties" ma:root="true" ma:fieldsID="26e68a9df789d831ead619d18dce648e" ns1:_="" ns3:_="">
    <xsd:import namespace="http://schemas.microsoft.com/sharepoint/v3"/>
    <xsd:import namespace="3cb15ddf-dbe9-47ea-851d-c706420581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3C0E6-CB70-4786-B4D9-2774EF78492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3cb15ddf-dbe9-47ea-851d-c70642058130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BA2257-B001-4A54-BB60-C9FE1578A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D1777-EB18-41AB-BE9B-91834A5D1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21492</TotalTime>
  <Words>966</Words>
  <Application>Microsoft Office PowerPoint</Application>
  <PresentationFormat>Widescreen</PresentationFormat>
  <Paragraphs>171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SimSun</vt:lpstr>
      <vt:lpstr>Arial</vt:lpstr>
      <vt:lpstr>Calibri</vt:lpstr>
      <vt:lpstr>Cambria Math</vt:lpstr>
      <vt:lpstr>Comic Sans MS</vt:lpstr>
      <vt:lpstr>Times New Roman</vt:lpstr>
      <vt:lpstr>Wingdings</vt:lpstr>
      <vt:lpstr>ヒラギノ角ゴ Pro W3</vt:lpstr>
      <vt:lpstr>Office Theme</vt:lpstr>
      <vt:lpstr>2_Office Theme</vt:lpstr>
      <vt:lpstr>3_Office Theme</vt:lpstr>
      <vt:lpstr>Ocean Lidar Update  </vt:lpstr>
      <vt:lpstr>Airborne Lidar </vt:lpstr>
      <vt:lpstr>Ocean upgrade to HSRL-2 for completed in April 2019</vt:lpstr>
      <vt:lpstr>Two profiling wavelengths provide info on CDOM and particle properties</vt:lpstr>
      <vt:lpstr>Laser-induced fluorescence of CDOM and chlorophyll</vt:lpstr>
      <vt:lpstr>Spaceborne Lidar </vt:lpstr>
      <vt:lpstr>Much science has been done with CALIPSO</vt:lpstr>
      <vt:lpstr>Antarctic spring ice-edge blooms (Xiaomei Lu, Yong Hu, et al.)</vt:lpstr>
      <vt:lpstr>Aerosols – Clouds, Convection, &amp; Precipitation (A-CCP) Mission</vt:lpstr>
      <vt:lpstr>Further into the future: Ocean Blue lidar concept</vt:lpstr>
      <vt:lpstr>Summary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Lidar Measurements of Ocean Optical Properties made during the North Atlantic Aerosol and Marine Ecosystems Study (NAAMES) using NASA’s High Spectral Resolution Lidar</dc:title>
  <dc:creator>Hair, Johnathan W. (LARC-E304)</dc:creator>
  <cp:lastModifiedBy>Hostetler, Chris A. (LARC-E304)</cp:lastModifiedBy>
  <cp:revision>255</cp:revision>
  <cp:lastPrinted>2018-09-28T18:49:41Z</cp:lastPrinted>
  <dcterms:created xsi:type="dcterms:W3CDTF">2018-09-05T16:44:09Z</dcterms:created>
  <dcterms:modified xsi:type="dcterms:W3CDTF">2020-05-28T19:56:46Z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