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4" r:id="rId2"/>
    <p:sldId id="398" r:id="rId3"/>
    <p:sldId id="399" r:id="rId4"/>
    <p:sldId id="400" r:id="rId5"/>
    <p:sldId id="343" r:id="rId6"/>
    <p:sldId id="344" r:id="rId7"/>
    <p:sldId id="406" r:id="rId8"/>
    <p:sldId id="401" r:id="rId9"/>
    <p:sldId id="408" r:id="rId10"/>
    <p:sldId id="402" r:id="rId11"/>
    <p:sldId id="403" r:id="rId12"/>
    <p:sldId id="393" r:id="rId13"/>
    <p:sldId id="404" r:id="rId14"/>
    <p:sldId id="405" r:id="rId15"/>
    <p:sldId id="390" r:id="rId16"/>
    <p:sldId id="394" r:id="rId17"/>
    <p:sldId id="391" r:id="rId18"/>
    <p:sldId id="392" r:id="rId19"/>
    <p:sldId id="407" r:id="rId20"/>
    <p:sldId id="397" r:id="rId21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000000"/>
    <a:srgbClr val="008000"/>
    <a:srgbClr val="FFCC00"/>
    <a:srgbClr val="CCECFF"/>
    <a:srgbClr val="66CCFF"/>
    <a:srgbClr val="FFFF99"/>
    <a:srgbClr val="CC0000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762" autoAdjust="0"/>
  </p:normalViewPr>
  <p:slideViewPr>
    <p:cSldViewPr>
      <p:cViewPr varScale="1">
        <p:scale>
          <a:sx n="73" d="100"/>
          <a:sy n="73" d="100"/>
        </p:scale>
        <p:origin x="-4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7040" cy="46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defTabSz="939525">
              <a:defRPr sz="13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500" y="1"/>
            <a:ext cx="3067040" cy="46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>
            <a:lvl1pPr algn="r" defTabSz="939525">
              <a:defRPr sz="13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3263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15" y="4447771"/>
            <a:ext cx="5661046" cy="421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5" tIns="46968" rIns="93935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994"/>
            <a:ext cx="3067040" cy="46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defTabSz="939525">
              <a:defRPr sz="13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500" y="8893994"/>
            <a:ext cx="3067040" cy="46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35" tIns="46968" rIns="93935" bIns="46968" numCol="1" anchor="b" anchorCtr="0" compatLnSpc="1">
            <a:prstTxWarp prst="textNoShape">
              <a:avLst/>
            </a:prstTxWarp>
          </a:bodyPr>
          <a:lstStyle>
            <a:lvl1pPr algn="r" defTabSz="939525">
              <a:defRPr sz="1300"/>
            </a:lvl1pPr>
          </a:lstStyle>
          <a:p>
            <a:fld id="{FCFEDDA9-CC03-48B1-BF0D-610DB67CEB7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F9E19A-F04F-4009-866D-924252422A8D}" type="slidenum">
              <a:rPr lang="en-US"/>
              <a:pPr/>
              <a:t>1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01675"/>
            <a:ext cx="4679950" cy="351155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15" y="4447771"/>
            <a:ext cx="5661046" cy="421400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7D65B-55E9-46FB-89C4-D25664E626B9}" type="slidenum">
              <a:rPr lang="en-US"/>
              <a:pPr/>
              <a:t>2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347FD9-BCC4-48E6-9E75-8EDB534C5711}" type="slidenum">
              <a:rPr lang="en-US"/>
              <a:pPr/>
              <a:t>3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502483-88C7-435B-B544-B58457063E6C}" type="slidenum">
              <a:rPr lang="en-US"/>
              <a:pPr/>
              <a:t>4</a:t>
            </a:fld>
            <a:endParaRPr 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08D20-1805-4F2C-8421-5C98514E8B00}" type="slidenum">
              <a:rPr lang="en-US"/>
              <a:pPr/>
              <a:t>5</a:t>
            </a:fld>
            <a:endParaRPr lang="en-US"/>
          </a:p>
        </p:txBody>
      </p:sp>
      <p:sp>
        <p:nvSpPr>
          <p:cNvPr id="190466" name="Rectangle 7"/>
          <p:cNvSpPr txBox="1">
            <a:spLocks noGrp="1" noChangeArrowheads="1"/>
          </p:cNvSpPr>
          <p:nvPr/>
        </p:nvSpPr>
        <p:spPr bwMode="auto">
          <a:xfrm>
            <a:off x="4008500" y="8895540"/>
            <a:ext cx="3067040" cy="46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80" tIns="46741" rIns="93480" bIns="46741" anchor="b"/>
          <a:lstStyle/>
          <a:p>
            <a:pPr algn="r" defTabSz="934896"/>
            <a:fld id="{D9D34115-22F5-40C8-A2CA-E2508E1164E4}" type="slidenum">
              <a:rPr lang="en-US" sz="1300">
                <a:ea typeface="ＭＳ Ｐゴシック" charset="-128"/>
              </a:rPr>
              <a:pPr algn="r" defTabSz="934896"/>
              <a:t>5</a:t>
            </a:fld>
            <a:endParaRPr lang="en-US" sz="1300" dirty="0">
              <a:ea typeface="ＭＳ Ｐゴシック" charset="-128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04850"/>
            <a:ext cx="4679950" cy="3509963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15" y="4447771"/>
            <a:ext cx="5661046" cy="4210907"/>
          </a:xfrm>
        </p:spPr>
        <p:txBody>
          <a:bodyPr lIns="93480" tIns="46741" rIns="93480" bIns="467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A5736-28F0-4AD7-A4AE-A717BF5C49EC}" type="slidenum">
              <a:rPr lang="en-US"/>
              <a:pPr/>
              <a:t>6</a:t>
            </a:fld>
            <a:endParaRPr lang="en-US"/>
          </a:p>
        </p:txBody>
      </p:sp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4008500" y="8895540"/>
            <a:ext cx="3067040" cy="46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480" tIns="46741" rIns="93480" bIns="46741" anchor="b"/>
          <a:lstStyle/>
          <a:p>
            <a:pPr algn="r" defTabSz="934896"/>
            <a:fld id="{38D81B21-7D93-44BA-AE1A-529A44A7D43B}" type="slidenum">
              <a:rPr lang="en-US" sz="1300">
                <a:ea typeface="ＭＳ Ｐゴシック" charset="-128"/>
              </a:rPr>
              <a:pPr algn="r" defTabSz="934896"/>
              <a:t>6</a:t>
            </a:fld>
            <a:endParaRPr lang="en-US" sz="1300" dirty="0">
              <a:ea typeface="ＭＳ Ｐゴシック" charset="-128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04850"/>
            <a:ext cx="4679950" cy="3509963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15" y="4447771"/>
            <a:ext cx="5661046" cy="4210907"/>
          </a:xfrm>
        </p:spPr>
        <p:txBody>
          <a:bodyPr lIns="93480" tIns="46741" rIns="93480" bIns="467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53DFC5-E51A-4C78-9B99-3559048317E4}" type="slidenum">
              <a:rPr lang="en-US"/>
              <a:pPr/>
              <a:t>20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0150" y="701675"/>
            <a:ext cx="4679950" cy="351155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015" y="4447771"/>
            <a:ext cx="5661046" cy="421400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6E806-A458-484A-826D-638B1F4280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AE4BD-39B3-4A8C-8F9B-938DDC4229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1AB7F-A38F-4866-A4DA-71EEFCD48E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EE8CD-6B7E-4D72-8D21-70DD924265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8BD03-E77A-498C-ABB9-A06E96E920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C604-9E87-4D80-9D59-57753283C9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D0D63-C0F3-4DD8-900D-628E044AB7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A1E1C-070A-4820-AC73-7A3DD616E3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F101E-459E-4EB2-869C-E3354939A5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73504-9285-4007-A965-5F98478717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B0097-B588-4891-A7CD-C8011A415C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5353FFF-0F6E-496D-A91C-6C41C73ED56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8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58" name="Object 2"/>
          <p:cNvGraphicFramePr>
            <a:graphicFrameLocks noChangeAspect="1"/>
          </p:cNvGraphicFramePr>
          <p:nvPr/>
        </p:nvGraphicFramePr>
        <p:xfrm>
          <a:off x="-1588" y="0"/>
          <a:ext cx="9144001" cy="6859588"/>
        </p:xfrm>
        <a:graphic>
          <a:graphicData uri="http://schemas.openxmlformats.org/presentationml/2006/ole">
            <p:oleObj spid="_x0000_s121858" name="Image" r:id="rId4" imgW="9866667" imgH="7657143" progId="">
              <p:embed/>
            </p:oleObj>
          </a:graphicData>
        </a:graphic>
      </p:graphicFrame>
      <p:pic>
        <p:nvPicPr>
          <p:cNvPr id="121860" name="Picture 4" descr="nasa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52400"/>
            <a:ext cx="1371600" cy="1201738"/>
          </a:xfrm>
          <a:prstGeom prst="rect">
            <a:avLst/>
          </a:prstGeom>
          <a:noFill/>
        </p:spPr>
      </p:pic>
      <p:sp>
        <p:nvSpPr>
          <p:cNvPr id="121861" name="WordArt 5"/>
          <p:cNvSpPr>
            <a:spLocks noChangeArrowheads="1" noChangeShapeType="1" noTextEdit="1"/>
          </p:cNvSpPr>
          <p:nvPr/>
        </p:nvSpPr>
        <p:spPr bwMode="auto">
          <a:xfrm>
            <a:off x="6019800" y="609600"/>
            <a:ext cx="28194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i="1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814" dir="2020239" algn="ctr" rotWithShape="0">
                    <a:schemeClr val="bg1">
                      <a:alpha val="80000"/>
                    </a:schemeClr>
                  </a:outerShdw>
                </a:effectLst>
                <a:latin typeface="Times New Roman"/>
                <a:cs typeface="Times New Roman"/>
              </a:rPr>
              <a:t>ACE</a:t>
            </a:r>
          </a:p>
        </p:txBody>
      </p:sp>
      <p:grpSp>
        <p:nvGrpSpPr>
          <p:cNvPr id="121870" name="Group 14"/>
          <p:cNvGrpSpPr>
            <a:grpSpLocks/>
          </p:cNvGrpSpPr>
          <p:nvPr/>
        </p:nvGrpSpPr>
        <p:grpSpPr bwMode="auto">
          <a:xfrm>
            <a:off x="152400" y="1828800"/>
            <a:ext cx="2438400" cy="76200"/>
            <a:chOff x="96" y="1152"/>
            <a:chExt cx="1632" cy="48"/>
          </a:xfrm>
        </p:grpSpPr>
        <p:sp>
          <p:nvSpPr>
            <p:cNvPr id="121864" name="Line 8"/>
            <p:cNvSpPr>
              <a:spLocks noChangeShapeType="1"/>
            </p:cNvSpPr>
            <p:nvPr/>
          </p:nvSpPr>
          <p:spPr bwMode="auto">
            <a:xfrm>
              <a:off x="180" y="1152"/>
              <a:ext cx="15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1867" name="Line 11"/>
            <p:cNvSpPr>
              <a:spLocks noChangeShapeType="1"/>
            </p:cNvSpPr>
            <p:nvPr/>
          </p:nvSpPr>
          <p:spPr bwMode="auto">
            <a:xfrm>
              <a:off x="96" y="1200"/>
              <a:ext cx="15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5791200" y="6324600"/>
            <a:ext cx="3200400" cy="461665"/>
          </a:xfrm>
          <a:prstGeom prst="rect">
            <a:avLst/>
          </a:prstGeom>
          <a:solidFill>
            <a:srgbClr val="0000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charset="0"/>
                <a:cs typeface="Arial" charset="0"/>
              </a:rPr>
              <a:t>Michael Behrenfeld</a:t>
            </a:r>
            <a:endParaRPr lang="en-US" sz="2400" b="1" dirty="0">
              <a:solidFill>
                <a:srgbClr val="FFFF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21871" name="AutoShape 15"/>
          <p:cNvSpPr>
            <a:spLocks noChangeArrowheads="1"/>
          </p:cNvSpPr>
          <p:nvPr/>
        </p:nvSpPr>
        <p:spPr bwMode="auto">
          <a:xfrm>
            <a:off x="2667000" y="1752600"/>
            <a:ext cx="6324600" cy="457200"/>
          </a:xfrm>
          <a:prstGeom prst="parallelogram">
            <a:avLst>
              <a:gd name="adj" fmla="val 90941"/>
            </a:avLst>
          </a:prstGeom>
          <a:solidFill>
            <a:srgbClr val="0000FF">
              <a:alpha val="5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863" name="Line 7"/>
          <p:cNvSpPr>
            <a:spLocks noChangeShapeType="1"/>
          </p:cNvSpPr>
          <p:nvPr/>
        </p:nvSpPr>
        <p:spPr bwMode="auto">
          <a:xfrm rot="5400000">
            <a:off x="4723607" y="-2513807"/>
            <a:ext cx="0" cy="85328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2819400" y="1752600"/>
            <a:ext cx="594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FFCC"/>
                </a:solidFill>
                <a:latin typeface="Arial Narrow" pitchFamily="34" charset="0"/>
                <a:cs typeface="Arial" charset="0"/>
              </a:rPr>
              <a:t>Aerosol, Cloud, &amp; Ocean Ecosystem Mission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1677932" y="1691819"/>
            <a:ext cx="249074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Calibri" pitchFamily="34" charset="0"/>
              </a:rPr>
              <a:t>Zia Ahmad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libri" pitchFamily="34" charset="0"/>
              </a:rPr>
              <a:t>Robert Frouin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libri" pitchFamily="34" charset="0"/>
              </a:rPr>
              <a:t>Santiago Gasso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libri" pitchFamily="34" charset="0"/>
              </a:rPr>
              <a:t>Stan Hooker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Calibri" pitchFamily="34" charset="0"/>
              </a:rPr>
              <a:t>Stephane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Maritorena</a:t>
            </a:r>
            <a:endParaRPr lang="en-US" sz="20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</a:rPr>
              <a:t>Nicholas Meskhidze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</a:rPr>
              <a:t>Dave Siegel</a:t>
            </a:r>
            <a:endParaRPr lang="en-US" sz="20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</a:rPr>
              <a:t>Menghua Wang</a:t>
            </a:r>
            <a:endParaRPr lang="en-US" sz="20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Calibri" pitchFamily="34" charset="0"/>
              </a:rPr>
              <a:t>Yong Hu</a:t>
            </a:r>
            <a:endParaRPr lang="en-US" sz="2000" dirty="0">
              <a:latin typeface="Calibri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77932" y="1715515"/>
            <a:ext cx="2513068" cy="4207417"/>
            <a:chOff x="2211332" y="1715515"/>
            <a:chExt cx="2211002" cy="4207417"/>
          </a:xfrm>
        </p:grpSpPr>
        <p:sp>
          <p:nvSpPr>
            <p:cNvPr id="5" name="Rectangle 4"/>
            <p:cNvSpPr/>
            <p:nvPr/>
          </p:nvSpPr>
          <p:spPr bwMode="auto">
            <a:xfrm>
              <a:off x="2211332" y="1715515"/>
              <a:ext cx="2211002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211332" y="2184176"/>
              <a:ext cx="2211002" cy="46602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211332" y="2650205"/>
              <a:ext cx="2211002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211332" y="3118866"/>
              <a:ext cx="2211002" cy="46602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211332" y="3584893"/>
              <a:ext cx="2211002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211332" y="4053554"/>
              <a:ext cx="2211002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211332" y="4522215"/>
              <a:ext cx="2211002" cy="46602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211332" y="4988244"/>
              <a:ext cx="2211002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211332" y="5456905"/>
              <a:ext cx="2211002" cy="46602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193734" y="1691819"/>
            <a:ext cx="3731066" cy="4247317"/>
            <a:chOff x="4422334" y="1691819"/>
            <a:chExt cx="3731066" cy="4247317"/>
          </a:xfrm>
        </p:grpSpPr>
        <p:sp>
          <p:nvSpPr>
            <p:cNvPr id="3" name="TextBox 6"/>
            <p:cNvSpPr txBox="1">
              <a:spLocks noChangeArrowheads="1"/>
            </p:cNvSpPr>
            <p:nvPr/>
          </p:nvSpPr>
          <p:spPr bwMode="auto">
            <a:xfrm>
              <a:off x="4560522" y="1691819"/>
              <a:ext cx="3557320" cy="4247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latin typeface="Calibri" pitchFamily="34" charset="0"/>
                </a:rPr>
                <a:t>Aerosols &amp; </a:t>
              </a:r>
              <a:r>
                <a:rPr lang="en-US" sz="2000" dirty="0" smtClean="0">
                  <a:latin typeface="Calibri" pitchFamily="34" charset="0"/>
                </a:rPr>
                <a:t>Atm</a:t>
              </a:r>
              <a:r>
                <a:rPr lang="en-US" sz="2000" dirty="0">
                  <a:latin typeface="Calibri" pitchFamily="34" charset="0"/>
                </a:rPr>
                <a:t>. </a:t>
              </a:r>
              <a:r>
                <a:rPr lang="en-US" sz="2000" dirty="0" smtClean="0">
                  <a:latin typeface="Calibri" pitchFamily="34" charset="0"/>
                </a:rPr>
                <a:t>correction</a:t>
              </a:r>
              <a:endParaRPr lang="en-US" sz="2000" dirty="0">
                <a:latin typeface="Calibri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Calibri" pitchFamily="34" charset="0"/>
                </a:rPr>
                <a:t>Atmospheric Correction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Calibri" pitchFamily="34" charset="0"/>
                </a:rPr>
                <a:t>Aerosols &amp; polarization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err="1">
                  <a:latin typeface="Calibri" pitchFamily="34" charset="0"/>
                </a:rPr>
                <a:t>OSPREy</a:t>
              </a:r>
              <a:r>
                <a:rPr lang="en-US" sz="2000" dirty="0">
                  <a:latin typeface="Calibri" pitchFamily="34" charset="0"/>
                </a:rPr>
                <a:t> modifications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Calibri" pitchFamily="34" charset="0"/>
                </a:rPr>
                <a:t>UV bands for CDOM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Calibri" pitchFamily="34" charset="0"/>
                </a:rPr>
                <a:t>Marine </a:t>
              </a:r>
              <a:r>
                <a:rPr lang="en-US" sz="2000" dirty="0" smtClean="0">
                  <a:latin typeface="Calibri" pitchFamily="34" charset="0"/>
                </a:rPr>
                <a:t>aerosols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Calibri" pitchFamily="34" charset="0"/>
                </a:rPr>
                <a:t>Carbon workshop (June)</a:t>
              </a:r>
              <a:endParaRPr lang="en-US" sz="2000" dirty="0">
                <a:latin typeface="Calibri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Calibri" pitchFamily="34" charset="0"/>
                </a:rPr>
                <a:t>Atm. Corr. for dust coastal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err="1" smtClean="0">
                  <a:latin typeface="Calibri" pitchFamily="34" charset="0"/>
                </a:rPr>
                <a:t>Lidar</a:t>
              </a:r>
              <a:r>
                <a:rPr lang="en-US" sz="2000" dirty="0" smtClean="0">
                  <a:latin typeface="Calibri" pitchFamily="34" charset="0"/>
                </a:rPr>
                <a:t> subsurface/surface returns</a:t>
              </a:r>
              <a:endParaRPr lang="en-US" sz="2000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422334" y="1715515"/>
              <a:ext cx="3731066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422334" y="2184176"/>
              <a:ext cx="3731066" cy="46602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422334" y="2650205"/>
              <a:ext cx="3731066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422334" y="3118866"/>
              <a:ext cx="3731066" cy="46602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422334" y="3584893"/>
              <a:ext cx="3731066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422334" y="4053554"/>
              <a:ext cx="3731066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422334" y="4522215"/>
              <a:ext cx="3731066" cy="46602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422334" y="4988244"/>
              <a:ext cx="3731066" cy="46866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422334" y="5456905"/>
              <a:ext cx="3731066" cy="46602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/>
            </a:p>
          </p:txBody>
        </p:sp>
      </p:grpSp>
      <p:sp>
        <p:nvSpPr>
          <p:cNvPr id="26" name="TextBox 218"/>
          <p:cNvSpPr txBox="1">
            <a:spLocks noChangeArrowheads="1"/>
          </p:cNvSpPr>
          <p:nvPr/>
        </p:nvSpPr>
        <p:spPr bwMode="auto">
          <a:xfrm>
            <a:off x="1816120" y="1209993"/>
            <a:ext cx="17908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latin typeface="Calibri" pitchFamily="34" charset="0"/>
              </a:rPr>
              <a:t>2011 Proposals</a:t>
            </a:r>
          </a:p>
        </p:txBody>
      </p:sp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-76200" y="152400"/>
            <a:ext cx="2344738" cy="1511300"/>
            <a:chOff x="-54" y="96"/>
            <a:chExt cx="1477" cy="952"/>
          </a:xfrm>
        </p:grpSpPr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96" y="96"/>
            <a:ext cx="932" cy="885"/>
          </p:xfrm>
          <a:graphic>
            <a:graphicData uri="http://schemas.openxmlformats.org/presentationml/2006/ole">
              <p:oleObj spid="_x0000_s305154" name="Image" r:id="rId3" imgW="3961905" imgH="3669841" progId="">
                <p:embed/>
              </p:oleObj>
            </a:graphicData>
          </a:graphic>
        </p:graphicFrame>
        <p:sp>
          <p:nvSpPr>
            <p:cNvPr id="30" name="Oval 5"/>
            <p:cNvSpPr>
              <a:spLocks noChangeArrowheads="1"/>
            </p:cNvSpPr>
            <p:nvPr/>
          </p:nvSpPr>
          <p:spPr bwMode="auto">
            <a:xfrm rot="-2652361">
              <a:off x="-54" y="299"/>
              <a:ext cx="1477" cy="74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1066800" y="352425"/>
            <a:ext cx="71802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 Ocean Funded Activities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" name="Oval 31"/>
          <p:cNvSpPr/>
          <p:nvPr/>
        </p:nvSpPr>
        <p:spPr>
          <a:xfrm>
            <a:off x="1143000" y="2286000"/>
            <a:ext cx="228600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143000" y="3276600"/>
            <a:ext cx="228600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143000" y="3733800"/>
            <a:ext cx="228600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143000" y="4191000"/>
            <a:ext cx="228600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143000" y="4648200"/>
            <a:ext cx="228600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43000" y="5105400"/>
            <a:ext cx="228600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43000" y="5562600"/>
            <a:ext cx="228600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43000" y="1828800"/>
            <a:ext cx="228600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143000" y="2743200"/>
            <a:ext cx="228600" cy="2286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062831"/>
            <a:ext cx="4648200" cy="333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2411" y="152400"/>
            <a:ext cx="4722989" cy="252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3786187" cy="1977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61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620768"/>
            <a:ext cx="2895600" cy="2084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209800"/>
            <a:ext cx="3200400" cy="227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  <a:solidFill>
            <a:srgbClr val="FFFFFF">
              <a:alpha val="61176"/>
            </a:srgbClr>
          </a:solidFill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4400" y="914400"/>
              <a:ext cx="7239000" cy="519847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399"/>
            <a:ext cx="8153400" cy="643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52400" y="152400"/>
            <a:ext cx="8458200" cy="6400800"/>
            <a:chOff x="152400" y="152400"/>
            <a:chExt cx="8458200" cy="6400800"/>
          </a:xfrm>
        </p:grpSpPr>
        <p:sp>
          <p:nvSpPr>
            <p:cNvPr id="4" name="Rectangle 3"/>
            <p:cNvSpPr/>
            <p:nvPr/>
          </p:nvSpPr>
          <p:spPr>
            <a:xfrm>
              <a:off x="152400" y="152400"/>
              <a:ext cx="8458200" cy="6400800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09600" y="1600200"/>
              <a:ext cx="78486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Objective</a:t>
              </a:r>
              <a:r>
                <a:rPr lang="en-US" b="1" dirty="0" smtClean="0"/>
                <a:t>:  Use information from the ACE </a:t>
              </a:r>
              <a:r>
                <a:rPr lang="en-US" b="1" dirty="0" err="1" smtClean="0"/>
                <a:t>polarimeter</a:t>
              </a:r>
              <a:r>
                <a:rPr lang="en-US" b="1" dirty="0" smtClean="0"/>
                <a:t> to improve atmospheric corrections of OES data</a:t>
              </a:r>
            </a:p>
            <a:p>
              <a:endParaRPr lang="en-US" b="1" dirty="0" smtClean="0"/>
            </a:p>
            <a:p>
              <a:r>
                <a:rPr lang="en-US" b="1" dirty="0" smtClean="0">
                  <a:solidFill>
                    <a:srgbClr val="0000FF"/>
                  </a:solidFill>
                </a:rPr>
                <a:t>Step #1</a:t>
              </a:r>
              <a:r>
                <a:rPr lang="en-US" b="1" dirty="0" smtClean="0"/>
                <a:t>:  correct </a:t>
              </a:r>
              <a:r>
                <a:rPr lang="en-US" b="1" dirty="0" err="1" smtClean="0"/>
                <a:t>polarimeter</a:t>
              </a:r>
              <a:r>
                <a:rPr lang="en-US" b="1" dirty="0" smtClean="0"/>
                <a:t> TOA </a:t>
              </a:r>
              <a:r>
                <a:rPr lang="en-US" b="1" dirty="0" err="1" smtClean="0"/>
                <a:t>reflectances</a:t>
              </a:r>
              <a:r>
                <a:rPr lang="en-US" b="1" dirty="0" smtClean="0"/>
                <a:t> for molecular and aerosol scattering using NIR and SWIR bands, as with classic correction scheme</a:t>
              </a:r>
            </a:p>
            <a:p>
              <a:endParaRPr lang="en-US" b="1" dirty="0" smtClean="0"/>
            </a:p>
            <a:p>
              <a:r>
                <a:rPr lang="en-US" b="1" dirty="0" smtClean="0">
                  <a:solidFill>
                    <a:srgbClr val="0000FF"/>
                  </a:solidFill>
                </a:rPr>
                <a:t>Step #2:</a:t>
              </a:r>
              <a:r>
                <a:rPr lang="en-US" b="1" dirty="0" smtClean="0"/>
                <a:t>  use the residual signal in all </a:t>
              </a:r>
              <a:r>
                <a:rPr lang="en-US" b="1" dirty="0" err="1" smtClean="0"/>
                <a:t>polarimeter</a:t>
              </a:r>
              <a:r>
                <a:rPr lang="en-US" b="1" dirty="0" smtClean="0"/>
                <a:t> viewing directions to constrain aerosol absorption and then transfer this information to the OES atmospheric correction</a:t>
              </a:r>
            </a:p>
            <a:p>
              <a:endParaRPr lang="en-US" b="1" dirty="0" smtClean="0"/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Outcome</a:t>
              </a:r>
              <a:r>
                <a:rPr lang="en-US" b="1" dirty="0" smtClean="0"/>
                <a:t>:  Approach shows significant potential, but additional work is needed to minimize regression errors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96820"/>
            <a:ext cx="4400550" cy="1960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867400"/>
            <a:ext cx="7505700" cy="79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549806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Outcomes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276600"/>
            <a:ext cx="5867400" cy="239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133600"/>
            <a:ext cx="76295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4876" y="1990690"/>
            <a:ext cx="13901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Objectives 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1000" y="0"/>
            <a:ext cx="8458200" cy="6629400"/>
            <a:chOff x="381000" y="0"/>
            <a:chExt cx="8458200" cy="6629400"/>
          </a:xfrm>
        </p:grpSpPr>
        <p:sp>
          <p:nvSpPr>
            <p:cNvPr id="9" name="Rectangle 8"/>
            <p:cNvSpPr/>
            <p:nvPr/>
          </p:nvSpPr>
          <p:spPr>
            <a:xfrm>
              <a:off x="381000" y="0"/>
              <a:ext cx="8458200" cy="6629400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" y="1905000"/>
              <a:ext cx="784860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Objective</a:t>
              </a:r>
              <a:r>
                <a:rPr lang="en-US" b="1" dirty="0" smtClean="0"/>
                <a:t>:  Modeling investigation on retrieval of marine biogenic aerosols (MBA)</a:t>
              </a:r>
            </a:p>
            <a:p>
              <a:endParaRPr lang="en-US" dirty="0" smtClean="0"/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</a:t>
              </a:r>
              <a:r>
                <a:rPr lang="en-US" dirty="0" smtClean="0"/>
                <a:t> evaluate typical microphysical properties based on laboratory, field, and modeling studies to date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</a:t>
              </a:r>
              <a:r>
                <a:rPr lang="en-US" dirty="0" smtClean="0"/>
                <a:t> identify suitable </a:t>
              </a:r>
              <a:r>
                <a:rPr lang="en-US" dirty="0" err="1" smtClean="0"/>
                <a:t>radiative</a:t>
              </a:r>
              <a:r>
                <a:rPr lang="en-US" dirty="0" smtClean="0"/>
                <a:t> transfer code  for modeling</a:t>
              </a:r>
            </a:p>
            <a:p>
              <a:pPr>
                <a:buFont typeface="Arial" pitchFamily="34" charset="0"/>
                <a:buChar char="•"/>
              </a:pPr>
              <a:r>
                <a:rPr lang="en-US" dirty="0" smtClean="0"/>
                <a:t> </a:t>
              </a:r>
              <a:r>
                <a:rPr lang="en-US" dirty="0" smtClean="0"/>
                <a:t> consider attributes of ACE </a:t>
              </a:r>
              <a:r>
                <a:rPr lang="en-US" dirty="0" err="1" smtClean="0"/>
                <a:t>intruments</a:t>
              </a:r>
              <a:r>
                <a:rPr lang="en-US" dirty="0" smtClean="0"/>
                <a:t> that may allow MBA retrievals</a:t>
              </a:r>
            </a:p>
            <a:p>
              <a:pPr>
                <a:buFont typeface="Arial" pitchFamily="34" charset="0"/>
                <a:buChar char="•"/>
              </a:pPr>
              <a:endParaRPr lang="en-US" b="1" dirty="0" smtClean="0"/>
            </a:p>
            <a:p>
              <a:r>
                <a:rPr lang="en-US" b="1" dirty="0" smtClean="0">
                  <a:solidFill>
                    <a:srgbClr val="FF0000"/>
                  </a:solidFill>
                </a:rPr>
                <a:t>Outcome</a:t>
              </a:r>
              <a:r>
                <a:rPr lang="en-US" b="1" dirty="0" smtClean="0"/>
                <a:t>:  (1) model constructed</a:t>
              </a:r>
              <a:r>
                <a:rPr lang="en-US" b="1" dirty="0" smtClean="0"/>
                <a:t> </a:t>
              </a:r>
              <a:r>
                <a:rPr lang="en-US" b="1" dirty="0" smtClean="0"/>
                <a:t>(2) total intensity measurements  do not appear to be sufficient to retrieve MBA’s  (3) multi-wavelength, multi-angle </a:t>
              </a:r>
              <a:r>
                <a:rPr lang="en-US" b="1" dirty="0" err="1" smtClean="0"/>
                <a:t>polarimeter</a:t>
              </a:r>
              <a:r>
                <a:rPr lang="en-US" b="1" dirty="0" smtClean="0"/>
                <a:t> measurements show some potential, but additional work is needed.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6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228600" y="76200"/>
            <a:ext cx="8763000" cy="6629400"/>
            <a:chOff x="228600" y="76200"/>
            <a:chExt cx="8763000" cy="6629400"/>
          </a:xfrm>
        </p:grpSpPr>
        <p:sp>
          <p:nvSpPr>
            <p:cNvPr id="9" name="Rectangle 8"/>
            <p:cNvSpPr/>
            <p:nvPr/>
          </p:nvSpPr>
          <p:spPr>
            <a:xfrm>
              <a:off x="228600" y="76200"/>
              <a:ext cx="8763000" cy="6629400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280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1150" y="1333500"/>
              <a:ext cx="6115050" cy="476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84203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95800" y="61354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Stephane</a:t>
            </a:r>
            <a:r>
              <a:rPr lang="en-US" dirty="0" smtClean="0"/>
              <a:t> </a:t>
            </a:r>
            <a:r>
              <a:rPr lang="en-US" dirty="0" err="1" smtClean="0"/>
              <a:t>Maritorena</a:t>
            </a:r>
            <a:endParaRPr lang="en-US" dirty="0" smtClean="0"/>
          </a:p>
          <a:p>
            <a:r>
              <a:rPr lang="en-US" dirty="0" smtClean="0"/>
              <a:t>David Court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458200" cy="632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686800" cy="639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157" y="152400"/>
            <a:ext cx="785404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6200" y="152400"/>
            <a:ext cx="2344738" cy="1511300"/>
            <a:chOff x="-54" y="96"/>
            <a:chExt cx="1477" cy="952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96" y="96"/>
            <a:ext cx="932" cy="885"/>
          </p:xfrm>
          <a:graphic>
            <a:graphicData uri="http://schemas.openxmlformats.org/presentationml/2006/ole">
              <p:oleObj spid="_x0000_s324610" name="Image" r:id="rId3" imgW="3961905" imgH="3669841" progId="">
                <p:embed/>
              </p:oleObj>
            </a:graphicData>
          </a:graphic>
        </p:graphicFrame>
        <p:sp>
          <p:nvSpPr>
            <p:cNvPr id="4" name="Oval 5"/>
            <p:cNvSpPr>
              <a:spLocks noChangeArrowheads="1"/>
            </p:cNvSpPr>
            <p:nvPr/>
          </p:nvSpPr>
          <p:spPr bwMode="auto">
            <a:xfrm rot="-2652361">
              <a:off x="-54" y="299"/>
              <a:ext cx="1477" cy="74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charset="0"/>
              </a:endParaRPr>
            </a:p>
          </p:txBody>
        </p:sp>
      </p:grpSp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1066800" y="352425"/>
            <a:ext cx="71802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 2012 Activities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905000"/>
            <a:ext cx="495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funded studies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Chlorophyll fluorescence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Raman effects 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Field study on carbon export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 idx="4294967295"/>
          </p:nvPr>
        </p:nvSpPr>
        <p:spPr>
          <a:xfrm>
            <a:off x="1143000" y="152400"/>
            <a:ext cx="7848600" cy="762000"/>
          </a:xfrm>
        </p:spPr>
        <p:txBody>
          <a:bodyPr/>
          <a:lstStyle/>
          <a:p>
            <a:r>
              <a:rPr lang="en-US" sz="2800">
                <a:latin typeface="Times New Roman" pitchFamily="18" charset="0"/>
              </a:rPr>
              <a:t>Aerosol, Cloud, Ocean Ecosystem  (ACE) Mission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143000"/>
            <a:ext cx="8686800" cy="4572000"/>
          </a:xfrm>
        </p:spPr>
        <p:txBody>
          <a:bodyPr/>
          <a:lstStyle/>
          <a:p>
            <a:pPr marL="0" indent="0" defTabSz="457200">
              <a:buFontTx/>
              <a:buNone/>
            </a:pPr>
            <a:r>
              <a:rPr lang="en-US" sz="2400">
                <a:solidFill>
                  <a:srgbClr val="CC0000"/>
                </a:solidFill>
                <a:latin typeface="Times New Roman" pitchFamily="18" charset="0"/>
              </a:rPr>
              <a:t>Objective: “…reduce the uncertainty in climate forcing in aerosol-cloud interactions and ocean ecosystem CO</a:t>
            </a:r>
            <a:r>
              <a:rPr lang="en-US" sz="2400" baseline="-25000">
                <a:solidFill>
                  <a:srgbClr val="CC0000"/>
                </a:solidFill>
                <a:latin typeface="Times New Roman" pitchFamily="18" charset="0"/>
              </a:rPr>
              <a:t>2</a:t>
            </a:r>
            <a:r>
              <a:rPr lang="en-US" sz="2400">
                <a:solidFill>
                  <a:srgbClr val="CC0000"/>
                </a:solidFill>
                <a:latin typeface="Times New Roman" pitchFamily="18" charset="0"/>
              </a:rPr>
              <a:t> uptake” – 														</a:t>
            </a:r>
            <a:r>
              <a:rPr lang="en-US" sz="1800" i="1">
                <a:solidFill>
                  <a:srgbClr val="CC0000"/>
                </a:solidFill>
                <a:latin typeface="Times New Roman" pitchFamily="18" charset="0"/>
              </a:rPr>
              <a:t>NAS Decadal Survey pg 4-4</a:t>
            </a:r>
          </a:p>
          <a:p>
            <a:pPr marL="0" indent="0" defTabSz="457200">
              <a:buFontTx/>
              <a:buNone/>
            </a:pPr>
            <a:r>
              <a:rPr lang="en-US" sz="800" i="1">
                <a:solidFill>
                  <a:srgbClr val="CC0000"/>
                </a:solidFill>
                <a:latin typeface="Times New Roman" pitchFamily="18" charset="0"/>
              </a:rPr>
              <a:t> </a:t>
            </a:r>
            <a:endParaRPr lang="en-US" sz="800">
              <a:latin typeface="Times New Roman" pitchFamily="18" charset="0"/>
            </a:endParaRPr>
          </a:p>
          <a:p>
            <a:pPr marL="285750" lvl="1" indent="-171450" defTabSz="457200"/>
            <a:r>
              <a:rPr lang="en-US" sz="2400">
                <a:latin typeface="Times New Roman" pitchFamily="18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Aerosol &amp; cloud science objectives are</a:t>
            </a:r>
            <a:r>
              <a:rPr lang="en-US" sz="2400">
                <a:latin typeface="Times New Roman" pitchFamily="18" charset="0"/>
              </a:rPr>
              <a:t>: </a:t>
            </a:r>
          </a:p>
          <a:p>
            <a:pPr marL="800100" lvl="2" defTabSz="457200"/>
            <a:r>
              <a:rPr lang="en-US" sz="1800">
                <a:latin typeface="Times New Roman" pitchFamily="18" charset="0"/>
              </a:rPr>
              <a:t>characterize cloud types, droplet properties, cloud dynamics &amp; feedbacks</a:t>
            </a:r>
          </a:p>
          <a:p>
            <a:pPr marL="800100" lvl="2" defTabSz="457200"/>
            <a:r>
              <a:rPr lang="en-US" sz="1800">
                <a:latin typeface="Times New Roman" pitchFamily="18" charset="0"/>
              </a:rPr>
              <a:t>decrease the uncertainty in aerosol forcing as a component in climate change</a:t>
            </a:r>
          </a:p>
          <a:p>
            <a:pPr marL="800100" lvl="2" defTabSz="457200"/>
            <a:r>
              <a:rPr lang="en-US" sz="1800">
                <a:latin typeface="Times New Roman" pitchFamily="18" charset="0"/>
              </a:rPr>
              <a:t>quantify the role of aerosols in cloud formation, alteration of cloud properties and changes in precipitation.</a:t>
            </a:r>
          </a:p>
          <a:p>
            <a:pPr marL="800100" lvl="2" defTabSz="457200">
              <a:buFontTx/>
              <a:buNone/>
            </a:pPr>
            <a:r>
              <a:rPr lang="en-US" sz="1800">
                <a:latin typeface="Times New Roman" pitchFamily="18" charset="0"/>
              </a:rPr>
              <a:t>  </a:t>
            </a:r>
          </a:p>
          <a:p>
            <a:pPr marL="285750" lvl="1" indent="-171450" defTabSz="457200"/>
            <a:r>
              <a:rPr lang="en-US" sz="2400">
                <a:latin typeface="Times New Roman" pitchFamily="18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Ocean ecosystem science objectives are:</a:t>
            </a:r>
            <a:r>
              <a:rPr lang="en-US" sz="2400">
                <a:latin typeface="Times New Roman" pitchFamily="18" charset="0"/>
              </a:rPr>
              <a:t> </a:t>
            </a:r>
          </a:p>
          <a:p>
            <a:pPr marL="800100" lvl="2" defTabSz="457200"/>
            <a:r>
              <a:rPr lang="en-US" sz="1800">
                <a:latin typeface="Times New Roman" pitchFamily="18" charset="0"/>
              </a:rPr>
              <a:t>characterize and quantify changes in the ocean biosphere</a:t>
            </a:r>
          </a:p>
          <a:p>
            <a:pPr marL="800100" lvl="2" defTabSz="457200"/>
            <a:r>
              <a:rPr lang="en-US" sz="1800">
                <a:latin typeface="Times New Roman" pitchFamily="18" charset="0"/>
              </a:rPr>
              <a:t>quantify the amount of dissolved organic matter, carbon,</a:t>
            </a:r>
          </a:p>
          <a:p>
            <a:pPr marL="800100" lvl="2" defTabSz="457200">
              <a:buFontTx/>
              <a:buNone/>
            </a:pPr>
            <a:r>
              <a:rPr lang="en-US" sz="1800">
                <a:latin typeface="Times New Roman" pitchFamily="18" charset="0"/>
              </a:rPr>
              <a:t>    and other biogeochemical species to define the role of the </a:t>
            </a:r>
          </a:p>
          <a:p>
            <a:pPr marL="800100" lvl="2" defTabSz="457200">
              <a:buFontTx/>
              <a:buNone/>
            </a:pPr>
            <a:r>
              <a:rPr lang="en-US" sz="1800">
                <a:latin typeface="Times New Roman" pitchFamily="18" charset="0"/>
              </a:rPr>
              <a:t>    oceans in the carbon cycle (e.g., uptake and storage)</a:t>
            </a:r>
          </a:p>
        </p:txBody>
      </p:sp>
      <p:pic>
        <p:nvPicPr>
          <p:cNvPr id="123910" name="Picture 6" descr="Untitled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809625"/>
            <a:ext cx="6715125" cy="257175"/>
          </a:xfrm>
          <a:prstGeom prst="rect">
            <a:avLst/>
          </a:prstGeom>
          <a:noFill/>
        </p:spPr>
      </p:pic>
      <p:pic>
        <p:nvPicPr>
          <p:cNvPr id="123911" name="Picture 7" descr="nasa icon 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76200"/>
            <a:ext cx="1066800" cy="1066800"/>
          </a:xfrm>
          <a:prstGeom prst="rect">
            <a:avLst/>
          </a:prstGeom>
          <a:noFill/>
        </p:spPr>
      </p:pic>
      <p:pic>
        <p:nvPicPr>
          <p:cNvPr id="123912" name="Picture 8" descr="000a4bd4_med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5788" y="4000500"/>
            <a:ext cx="1931987" cy="2552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386" name="Object 2"/>
          <p:cNvGraphicFramePr>
            <a:graphicFrameLocks noChangeAspect="1"/>
          </p:cNvGraphicFramePr>
          <p:nvPr/>
        </p:nvGraphicFramePr>
        <p:xfrm>
          <a:off x="-1588" y="0"/>
          <a:ext cx="9144001" cy="6859588"/>
        </p:xfrm>
        <a:graphic>
          <a:graphicData uri="http://schemas.openxmlformats.org/presentationml/2006/ole">
            <p:oleObj spid="_x0000_s302082" name="Image" r:id="rId4" imgW="9866667" imgH="7657143" progId="">
              <p:embed/>
            </p:oleObj>
          </a:graphicData>
        </a:graphic>
      </p:graphicFrame>
      <p:pic>
        <p:nvPicPr>
          <p:cNvPr id="144387" name="Picture 3" descr="nasa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52400"/>
            <a:ext cx="1371600" cy="1201738"/>
          </a:xfrm>
          <a:prstGeom prst="rect">
            <a:avLst/>
          </a:prstGeom>
          <a:noFill/>
        </p:spPr>
      </p:pic>
      <p:sp>
        <p:nvSpPr>
          <p:cNvPr id="144388" name="WordArt 4"/>
          <p:cNvSpPr>
            <a:spLocks noChangeArrowheads="1" noChangeShapeType="1" noTextEdit="1"/>
          </p:cNvSpPr>
          <p:nvPr/>
        </p:nvSpPr>
        <p:spPr bwMode="auto">
          <a:xfrm>
            <a:off x="6019800" y="609600"/>
            <a:ext cx="28194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i="1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814" dir="2020239" algn="ctr" rotWithShape="0">
                    <a:schemeClr val="bg1">
                      <a:alpha val="80000"/>
                    </a:schemeClr>
                  </a:outerShdw>
                </a:effectLst>
                <a:latin typeface="Times New Roman"/>
                <a:cs typeface="Times New Roman"/>
              </a:rPr>
              <a:t>ACE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2971800" y="3581400"/>
            <a:ext cx="3657600" cy="823913"/>
          </a:xfrm>
          <a:prstGeom prst="rect">
            <a:avLst/>
          </a:prstGeom>
          <a:solidFill>
            <a:srgbClr val="0000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i="1">
                <a:solidFill>
                  <a:schemeClr val="bg1"/>
                </a:solidFill>
                <a:latin typeface="Times New Roman" charset="0"/>
                <a:cs typeface="Arial" charset="0"/>
              </a:rPr>
              <a:t>Thank You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1828800"/>
            <a:ext cx="2438400" cy="76200"/>
            <a:chOff x="96" y="1152"/>
            <a:chExt cx="1632" cy="48"/>
          </a:xfrm>
        </p:grpSpPr>
        <p:sp>
          <p:nvSpPr>
            <p:cNvPr id="144391" name="Line 7"/>
            <p:cNvSpPr>
              <a:spLocks noChangeShapeType="1"/>
            </p:cNvSpPr>
            <p:nvPr/>
          </p:nvSpPr>
          <p:spPr bwMode="auto">
            <a:xfrm>
              <a:off x="180" y="1152"/>
              <a:ext cx="15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4392" name="Line 8"/>
            <p:cNvSpPr>
              <a:spLocks noChangeShapeType="1"/>
            </p:cNvSpPr>
            <p:nvPr/>
          </p:nvSpPr>
          <p:spPr bwMode="auto">
            <a:xfrm>
              <a:off x="96" y="1200"/>
              <a:ext cx="154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394" name="AutoShape 10"/>
          <p:cNvSpPr>
            <a:spLocks noChangeArrowheads="1"/>
          </p:cNvSpPr>
          <p:nvPr/>
        </p:nvSpPr>
        <p:spPr bwMode="auto">
          <a:xfrm>
            <a:off x="2667000" y="1752600"/>
            <a:ext cx="6324600" cy="457200"/>
          </a:xfrm>
          <a:prstGeom prst="parallelogram">
            <a:avLst>
              <a:gd name="adj" fmla="val 90941"/>
            </a:avLst>
          </a:prstGeom>
          <a:solidFill>
            <a:srgbClr val="0000FF">
              <a:alpha val="5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4395" name="Line 11"/>
          <p:cNvSpPr>
            <a:spLocks noChangeShapeType="1"/>
          </p:cNvSpPr>
          <p:nvPr/>
        </p:nvSpPr>
        <p:spPr bwMode="auto">
          <a:xfrm rot="5400000">
            <a:off x="4723607" y="-2513807"/>
            <a:ext cx="0" cy="853281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2819400" y="1752600"/>
            <a:ext cx="594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00FFCC"/>
                </a:solidFill>
                <a:latin typeface="Arial Narrow" pitchFamily="34" charset="0"/>
                <a:cs typeface="Arial" charset="0"/>
              </a:rPr>
              <a:t>Aerosol, Cloud, &amp; Ocean Ecosystem Mission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/>
          </p:cNvSpPr>
          <p:nvPr/>
        </p:nvSpPr>
        <p:spPr bwMode="auto">
          <a:xfrm>
            <a:off x="647700" y="1524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ACE Instrument Payload</a:t>
            </a:r>
          </a:p>
        </p:txBody>
      </p:sp>
      <p:pic>
        <p:nvPicPr>
          <p:cNvPr id="128003" name="Picture 3" descr="Untitled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809625"/>
            <a:ext cx="6715125" cy="257175"/>
          </a:xfrm>
          <a:prstGeom prst="rect">
            <a:avLst/>
          </a:prstGeom>
          <a:noFill/>
        </p:spPr>
      </p:pic>
      <p:pic>
        <p:nvPicPr>
          <p:cNvPr id="128004" name="Picture 4" descr="nasa icon wh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76200"/>
            <a:ext cx="1066800" cy="1066800"/>
          </a:xfrm>
          <a:prstGeom prst="rect">
            <a:avLst/>
          </a:prstGeom>
          <a:noFill/>
        </p:spPr>
      </p:pic>
      <p:sp>
        <p:nvSpPr>
          <p:cNvPr id="128010" name="Content Placeholder 2"/>
          <p:cNvSpPr>
            <a:spLocks/>
          </p:cNvSpPr>
          <p:nvPr/>
        </p:nvSpPr>
        <p:spPr bwMode="auto">
          <a:xfrm>
            <a:off x="0" y="762000"/>
            <a:ext cx="838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</a:pPr>
            <a:endParaRPr lang="en-US" sz="2000">
              <a:latin typeface="Times New Roman" pitchFamily="18" charset="0"/>
            </a:endParaRPr>
          </a:p>
          <a:p>
            <a:pPr marL="346075" lvl="1" indent="-231775" defTabSz="457200">
              <a:spcBef>
                <a:spcPct val="20000"/>
              </a:spcBef>
              <a:buFontTx/>
              <a:buChar char="–"/>
            </a:pPr>
            <a:r>
              <a:rPr lang="en-US">
                <a:latin typeface="Times New Roman" pitchFamily="18" charset="0"/>
              </a:rPr>
              <a:t>HSR Lidar for aerosol/cloud heights, aerosol properties, &amp; ocean particle load</a:t>
            </a:r>
          </a:p>
          <a:p>
            <a:pPr marL="346075" lvl="1" indent="-231775" defTabSz="457200">
              <a:spcBef>
                <a:spcPct val="20000"/>
              </a:spcBef>
              <a:buFontTx/>
              <a:buChar char="–"/>
            </a:pPr>
            <a:r>
              <a:rPr lang="en-US">
                <a:latin typeface="Times New Roman" pitchFamily="18" charset="0"/>
              </a:rPr>
              <a:t>Multi-angle, swath polarimeter for imaging aerosol and clouds </a:t>
            </a:r>
          </a:p>
          <a:p>
            <a:pPr marL="346075" lvl="1" indent="-231775" defTabSz="457200">
              <a:spcBef>
                <a:spcPct val="20000"/>
              </a:spcBef>
              <a:buFontTx/>
              <a:buChar char="–"/>
            </a:pPr>
            <a:r>
              <a:rPr lang="en-US">
                <a:latin typeface="Times New Roman" pitchFamily="18" charset="0"/>
              </a:rPr>
              <a:t>Ocean Ecosystem Spectrometer  (OES) </a:t>
            </a:r>
          </a:p>
          <a:p>
            <a:pPr marL="346075" lvl="1" indent="-231775" defTabSz="457200">
              <a:spcBef>
                <a:spcPct val="20000"/>
              </a:spcBef>
              <a:buFontTx/>
              <a:buChar char="–"/>
            </a:pPr>
            <a:r>
              <a:rPr lang="en-US">
                <a:latin typeface="Times New Roman" pitchFamily="18" charset="0"/>
              </a:rPr>
              <a:t>Dual frequency radar for cloud properties and precipitation</a:t>
            </a:r>
          </a:p>
          <a:p>
            <a:pPr marL="346075" lvl="1" indent="-231775" defTabSz="45720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CC0000"/>
                </a:solidFill>
                <a:latin typeface="Times New Roman" pitchFamily="18" charset="0"/>
              </a:rPr>
              <a:t>IR multi-channel imager for cloud temperatures and heights </a:t>
            </a:r>
          </a:p>
          <a:p>
            <a:pPr marL="346075" lvl="1" indent="-231775" defTabSz="45720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CC0000"/>
                </a:solidFill>
                <a:latin typeface="Times New Roman" pitchFamily="18" charset="0"/>
              </a:rPr>
              <a:t>High frequency swath radiometer for cloud ice measurements  </a:t>
            </a:r>
          </a:p>
          <a:p>
            <a:pPr marL="346075" lvl="1" indent="-231775" defTabSz="45720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CC0000"/>
                </a:solidFill>
                <a:latin typeface="Times New Roman" pitchFamily="18" charset="0"/>
              </a:rPr>
              <a:t>Low frequency swath radiometer for precipitation measurements </a:t>
            </a:r>
          </a:p>
          <a:p>
            <a:pPr marL="346075" lvl="1" indent="-231775" defTabSz="45720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CC0000"/>
                </a:solidFill>
                <a:latin typeface="Times New Roman" pitchFamily="18" charset="0"/>
              </a:rPr>
              <a:t>Microwave temperature/humidity sounder</a:t>
            </a:r>
            <a:endParaRPr lang="en-US" sz="20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28011" name="TextBox 3"/>
          <p:cNvSpPr txBox="1">
            <a:spLocks noChangeArrowheads="1"/>
          </p:cNvSpPr>
          <p:nvPr/>
        </p:nvSpPr>
        <p:spPr bwMode="auto">
          <a:xfrm>
            <a:off x="6705600" y="2057400"/>
            <a:ext cx="2116138" cy="9525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400" b="1">
                <a:latin typeface="Times New Roman" pitchFamily="18" charset="0"/>
                <a:ea typeface="ＭＳ Ｐゴシック" charset="-128"/>
              </a:rPr>
              <a:t>Black</a:t>
            </a:r>
            <a:r>
              <a:rPr lang="en-US" sz="1400">
                <a:latin typeface="Times New Roman" pitchFamily="18" charset="0"/>
                <a:ea typeface="ＭＳ Ｐゴシック" charset="-128"/>
              </a:rPr>
              <a:t> – Specified by NAS</a:t>
            </a:r>
          </a:p>
          <a:p>
            <a:pPr defTabSz="457200"/>
            <a:r>
              <a:rPr lang="en-US" sz="1400">
                <a:latin typeface="Times New Roman" pitchFamily="18" charset="0"/>
                <a:ea typeface="ＭＳ Ｐゴシック" charset="-128"/>
              </a:rPr>
              <a:t>              Decadal Survey</a:t>
            </a:r>
          </a:p>
          <a:p>
            <a:pPr defTabSz="457200"/>
            <a:r>
              <a:rPr lang="en-US" sz="1400" b="1">
                <a:solidFill>
                  <a:srgbClr val="CC0000"/>
                </a:solidFill>
                <a:latin typeface="Times New Roman" pitchFamily="18" charset="0"/>
                <a:ea typeface="ＭＳ Ｐゴシック" charset="-128"/>
              </a:rPr>
              <a:t>Red</a:t>
            </a:r>
            <a:r>
              <a:rPr lang="en-US" sz="1400">
                <a:latin typeface="Times New Roman" pitchFamily="18" charset="0"/>
                <a:ea typeface="ＭＳ Ｐゴシック" charset="-128"/>
              </a:rPr>
              <a:t> – Cloud Science</a:t>
            </a:r>
          </a:p>
          <a:p>
            <a:pPr defTabSz="457200"/>
            <a:r>
              <a:rPr lang="en-US" sz="1400">
                <a:latin typeface="Times New Roman" pitchFamily="18" charset="0"/>
                <a:ea typeface="ＭＳ Ｐゴシック" charset="-128"/>
              </a:rPr>
              <a:t>	 Team Additions</a:t>
            </a:r>
          </a:p>
        </p:txBody>
      </p:sp>
      <p:pic>
        <p:nvPicPr>
          <p:cNvPr id="12801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925888"/>
            <a:ext cx="6629400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298"/>
          <p:cNvSpPr>
            <a:spLocks noChangeArrowheads="1"/>
          </p:cNvSpPr>
          <p:nvPr/>
        </p:nvSpPr>
        <p:spPr bwMode="auto">
          <a:xfrm>
            <a:off x="2822575" y="5397500"/>
            <a:ext cx="430213" cy="9842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graphicFrame>
        <p:nvGraphicFramePr>
          <p:cNvPr id="187396" name="Object 297"/>
          <p:cNvGraphicFramePr>
            <a:graphicFrameLocks noChangeAspect="1"/>
          </p:cNvGraphicFramePr>
          <p:nvPr/>
        </p:nvGraphicFramePr>
        <p:xfrm>
          <a:off x="2835275" y="2354263"/>
          <a:ext cx="422275" cy="2957512"/>
        </p:xfrm>
        <a:graphic>
          <a:graphicData uri="http://schemas.openxmlformats.org/presentationml/2006/ole">
            <p:oleObj spid="_x0000_s303106" name="Image" r:id="rId4" imgW="977778" imgH="8165079" progId="">
              <p:embed/>
            </p:oleObj>
          </a:graphicData>
        </a:graphic>
      </p:graphicFrame>
      <p:grpSp>
        <p:nvGrpSpPr>
          <p:cNvPr id="2" name="Group 328"/>
          <p:cNvGrpSpPr>
            <a:grpSpLocks/>
          </p:cNvGrpSpPr>
          <p:nvPr/>
        </p:nvGrpSpPr>
        <p:grpSpPr bwMode="auto">
          <a:xfrm>
            <a:off x="2743200" y="2992438"/>
            <a:ext cx="685800" cy="3186112"/>
            <a:chOff x="2400" y="1757"/>
            <a:chExt cx="432" cy="1977"/>
          </a:xfrm>
        </p:grpSpPr>
        <p:sp>
          <p:nvSpPr>
            <p:cNvPr id="187398" name="Rectangle 329"/>
            <p:cNvSpPr>
              <a:spLocks noChangeArrowheads="1"/>
            </p:cNvSpPr>
            <p:nvPr/>
          </p:nvSpPr>
          <p:spPr bwMode="auto">
            <a:xfrm>
              <a:off x="2448" y="1873"/>
              <a:ext cx="384" cy="1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399" name="Rectangle 330"/>
            <p:cNvSpPr>
              <a:spLocks noChangeArrowheads="1"/>
            </p:cNvSpPr>
            <p:nvPr/>
          </p:nvSpPr>
          <p:spPr bwMode="auto">
            <a:xfrm>
              <a:off x="2400" y="2192"/>
              <a:ext cx="384" cy="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00" name="Rectangle 331"/>
            <p:cNvSpPr>
              <a:spLocks noChangeArrowheads="1"/>
            </p:cNvSpPr>
            <p:nvPr/>
          </p:nvSpPr>
          <p:spPr bwMode="auto">
            <a:xfrm>
              <a:off x="2448" y="2270"/>
              <a:ext cx="384" cy="4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01" name="Rectangle 332"/>
            <p:cNvSpPr>
              <a:spLocks noChangeArrowheads="1"/>
            </p:cNvSpPr>
            <p:nvPr/>
          </p:nvSpPr>
          <p:spPr bwMode="auto">
            <a:xfrm>
              <a:off x="2448" y="2767"/>
              <a:ext cx="384" cy="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02" name="Rectangle 333"/>
            <p:cNvSpPr>
              <a:spLocks noChangeArrowheads="1"/>
            </p:cNvSpPr>
            <p:nvPr/>
          </p:nvSpPr>
          <p:spPr bwMode="auto">
            <a:xfrm>
              <a:off x="2448" y="3349"/>
              <a:ext cx="384" cy="1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03" name="Rectangle 334"/>
            <p:cNvSpPr>
              <a:spLocks noChangeArrowheads="1"/>
            </p:cNvSpPr>
            <p:nvPr/>
          </p:nvSpPr>
          <p:spPr bwMode="auto">
            <a:xfrm>
              <a:off x="2448" y="1757"/>
              <a:ext cx="384" cy="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04" name="Rectangle 335"/>
            <p:cNvSpPr>
              <a:spLocks noChangeArrowheads="1"/>
            </p:cNvSpPr>
            <p:nvPr/>
          </p:nvSpPr>
          <p:spPr bwMode="auto">
            <a:xfrm>
              <a:off x="2448" y="2029"/>
              <a:ext cx="384" cy="1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05" name="Rectangle 336"/>
            <p:cNvSpPr>
              <a:spLocks noChangeArrowheads="1"/>
            </p:cNvSpPr>
            <p:nvPr/>
          </p:nvSpPr>
          <p:spPr bwMode="auto">
            <a:xfrm>
              <a:off x="2448" y="3543"/>
              <a:ext cx="384" cy="1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06" name="Rectangle 337"/>
            <p:cNvSpPr>
              <a:spLocks noChangeArrowheads="1"/>
            </p:cNvSpPr>
            <p:nvPr/>
          </p:nvSpPr>
          <p:spPr bwMode="auto">
            <a:xfrm>
              <a:off x="2448" y="3706"/>
              <a:ext cx="384" cy="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07" name="Rectangle 338"/>
            <p:cNvSpPr>
              <a:spLocks noChangeArrowheads="1"/>
            </p:cNvSpPr>
            <p:nvPr/>
          </p:nvSpPr>
          <p:spPr bwMode="auto">
            <a:xfrm>
              <a:off x="2448" y="2844"/>
              <a:ext cx="384" cy="3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</p:grpSp>
      <p:sp>
        <p:nvSpPr>
          <p:cNvPr id="187410" name="Line 243"/>
          <p:cNvSpPr>
            <a:spLocks noChangeShapeType="1"/>
          </p:cNvSpPr>
          <p:nvPr/>
        </p:nvSpPr>
        <p:spPr bwMode="auto">
          <a:xfrm flipH="1">
            <a:off x="5473700" y="914400"/>
            <a:ext cx="12700" cy="569118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Box 244"/>
          <p:cNvSpPr txBox="1">
            <a:spLocks noChangeArrowheads="1"/>
          </p:cNvSpPr>
          <p:nvPr/>
        </p:nvSpPr>
        <p:spPr bwMode="auto">
          <a:xfrm>
            <a:off x="2590800" y="974725"/>
            <a:ext cx="541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/>
            <a:r>
              <a:rPr lang="en-US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rPr>
              <a:t>HERITAGE SENSORS                                             OES</a:t>
            </a:r>
            <a:endParaRPr lang="en-US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charset="0"/>
              <a:cs typeface="Arial" charset="0"/>
            </a:endParaRPr>
          </a:p>
        </p:txBody>
      </p:sp>
      <p:sp>
        <p:nvSpPr>
          <p:cNvPr id="187433" name="Text Box 266"/>
          <p:cNvSpPr txBox="1">
            <a:spLocks noChangeArrowheads="1"/>
          </p:cNvSpPr>
          <p:nvPr/>
        </p:nvSpPr>
        <p:spPr bwMode="auto">
          <a:xfrm rot="-5400000">
            <a:off x="791369" y="6157119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 i="1">
                <a:solidFill>
                  <a:srgbClr val="006600"/>
                </a:solidFill>
                <a:latin typeface="Calibri" charset="0"/>
              </a:rPr>
              <a:t>SWIR</a:t>
            </a:r>
          </a:p>
        </p:txBody>
      </p:sp>
      <p:sp>
        <p:nvSpPr>
          <p:cNvPr id="187434" name="Text Box 267"/>
          <p:cNvSpPr txBox="1">
            <a:spLocks noChangeArrowheads="1"/>
          </p:cNvSpPr>
          <p:nvPr/>
        </p:nvSpPr>
        <p:spPr bwMode="auto">
          <a:xfrm>
            <a:off x="4038600" y="2919413"/>
            <a:ext cx="11430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000" i="1">
                <a:latin typeface="Calibri" charset="0"/>
              </a:rPr>
              <a:t>Total pigment or Chlorophyll-a</a:t>
            </a:r>
          </a:p>
          <a:p>
            <a:pPr defTabSz="457200"/>
            <a:r>
              <a:rPr lang="en-US" sz="1000">
                <a:solidFill>
                  <a:srgbClr val="0000FF"/>
                </a:solidFill>
                <a:latin typeface="Calibri" charset="0"/>
              </a:rPr>
              <a:t>but major errors due to absorption by dissolved organics</a:t>
            </a:r>
          </a:p>
          <a:p>
            <a:pPr defTabSz="457200"/>
            <a:endParaRPr lang="en-US" sz="1000">
              <a:solidFill>
                <a:srgbClr val="0000FF"/>
              </a:solidFill>
              <a:latin typeface="Calibri" charset="0"/>
            </a:endParaRPr>
          </a:p>
          <a:p>
            <a:pPr defTabSz="457200"/>
            <a:endParaRPr lang="en-US" sz="600">
              <a:solidFill>
                <a:srgbClr val="0000FF"/>
              </a:solidFill>
              <a:latin typeface="Calibri" charset="0"/>
            </a:endParaRPr>
          </a:p>
          <a:p>
            <a:pPr defTabSz="457200"/>
            <a:r>
              <a:rPr lang="en-US" sz="1000" i="1">
                <a:latin typeface="Calibri" charset="0"/>
              </a:rPr>
              <a:t>Atmospheric Correction/ MODIS chlorophyll</a:t>
            </a:r>
          </a:p>
          <a:p>
            <a:pPr defTabSz="457200"/>
            <a:r>
              <a:rPr lang="en-US" sz="1000" i="1">
                <a:latin typeface="Calibri" charset="0"/>
              </a:rPr>
              <a:t>fluorescence</a:t>
            </a:r>
          </a:p>
        </p:txBody>
      </p:sp>
      <p:graphicFrame>
        <p:nvGraphicFramePr>
          <p:cNvPr id="187435" name="Object 268"/>
          <p:cNvGraphicFramePr>
            <a:graphicFrameLocks noChangeAspect="1"/>
          </p:cNvGraphicFramePr>
          <p:nvPr/>
        </p:nvGraphicFramePr>
        <p:xfrm>
          <a:off x="1676400" y="2354263"/>
          <a:ext cx="423863" cy="2876550"/>
        </p:xfrm>
        <a:graphic>
          <a:graphicData uri="http://schemas.openxmlformats.org/presentationml/2006/ole">
            <p:oleObj spid="_x0000_s303107" name="Image" r:id="rId5" imgW="977778" imgH="8165079" progId="">
              <p:embed/>
            </p:oleObj>
          </a:graphicData>
        </a:graphic>
      </p:graphicFrame>
      <p:sp>
        <p:nvSpPr>
          <p:cNvPr id="187436" name="Rectangle 269"/>
          <p:cNvSpPr>
            <a:spLocks noChangeArrowheads="1"/>
          </p:cNvSpPr>
          <p:nvPr/>
        </p:nvSpPr>
        <p:spPr bwMode="auto">
          <a:xfrm>
            <a:off x="1679575" y="5319713"/>
            <a:ext cx="430213" cy="106203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37" name="Rectangle 270"/>
          <p:cNvSpPr>
            <a:spLocks noChangeArrowheads="1"/>
          </p:cNvSpPr>
          <p:nvPr/>
        </p:nvSpPr>
        <p:spPr bwMode="auto">
          <a:xfrm>
            <a:off x="1681163" y="2260600"/>
            <a:ext cx="430212" cy="627063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38" name="Rectangle 271"/>
          <p:cNvSpPr>
            <a:spLocks noChangeArrowheads="1"/>
          </p:cNvSpPr>
          <p:nvPr/>
        </p:nvSpPr>
        <p:spPr bwMode="auto">
          <a:xfrm>
            <a:off x="1682750" y="2252663"/>
            <a:ext cx="430213" cy="412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39" name="Rectangle 272"/>
          <p:cNvSpPr>
            <a:spLocks noChangeArrowheads="1"/>
          </p:cNvSpPr>
          <p:nvPr/>
        </p:nvSpPr>
        <p:spPr bwMode="auto">
          <a:xfrm>
            <a:off x="1600200" y="2190750"/>
            <a:ext cx="609600" cy="925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40" name="Rectangle 273"/>
          <p:cNvSpPr>
            <a:spLocks noChangeArrowheads="1"/>
          </p:cNvSpPr>
          <p:nvPr/>
        </p:nvSpPr>
        <p:spPr bwMode="auto">
          <a:xfrm>
            <a:off x="1600200" y="3176588"/>
            <a:ext cx="609600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41" name="Rectangle 274"/>
          <p:cNvSpPr>
            <a:spLocks noChangeArrowheads="1"/>
          </p:cNvSpPr>
          <p:nvPr/>
        </p:nvSpPr>
        <p:spPr bwMode="auto">
          <a:xfrm>
            <a:off x="1600200" y="3670300"/>
            <a:ext cx="609600" cy="123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42" name="Rectangle 275"/>
          <p:cNvSpPr>
            <a:spLocks noChangeArrowheads="1"/>
          </p:cNvSpPr>
          <p:nvPr/>
        </p:nvSpPr>
        <p:spPr bwMode="auto">
          <a:xfrm>
            <a:off x="1600200" y="3856038"/>
            <a:ext cx="609600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43" name="Rectangle 276"/>
          <p:cNvSpPr>
            <a:spLocks noChangeArrowheads="1"/>
          </p:cNvSpPr>
          <p:nvPr/>
        </p:nvSpPr>
        <p:spPr bwMode="auto">
          <a:xfrm>
            <a:off x="1600200" y="4595813"/>
            <a:ext cx="609600" cy="8620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endParaRPr lang="en-US">
              <a:latin typeface="Calibri" charset="0"/>
            </a:endParaRPr>
          </a:p>
        </p:txBody>
      </p:sp>
      <p:sp>
        <p:nvSpPr>
          <p:cNvPr id="187444" name="Rectangle 277"/>
          <p:cNvSpPr>
            <a:spLocks noChangeArrowheads="1"/>
          </p:cNvSpPr>
          <p:nvPr/>
        </p:nvSpPr>
        <p:spPr bwMode="auto">
          <a:xfrm>
            <a:off x="1600200" y="5397500"/>
            <a:ext cx="609600" cy="1103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grpSp>
        <p:nvGrpSpPr>
          <p:cNvPr id="3" name="Group 278"/>
          <p:cNvGrpSpPr>
            <a:grpSpLocks/>
          </p:cNvGrpSpPr>
          <p:nvPr/>
        </p:nvGrpSpPr>
        <p:grpSpPr bwMode="auto">
          <a:xfrm>
            <a:off x="2133600" y="2190750"/>
            <a:ext cx="685800" cy="4254500"/>
            <a:chOff x="1584" y="912"/>
            <a:chExt cx="432" cy="3312"/>
          </a:xfrm>
        </p:grpSpPr>
        <p:graphicFrame>
          <p:nvGraphicFramePr>
            <p:cNvPr id="187446" name="Object 279"/>
            <p:cNvGraphicFramePr>
              <a:graphicFrameLocks noChangeAspect="1"/>
            </p:cNvGraphicFramePr>
            <p:nvPr/>
          </p:nvGraphicFramePr>
          <p:xfrm>
            <a:off x="1680" y="1039"/>
            <a:ext cx="266" cy="2240"/>
          </p:xfrm>
          <a:graphic>
            <a:graphicData uri="http://schemas.openxmlformats.org/presentationml/2006/ole">
              <p:oleObj spid="_x0000_s303111" name="Image" r:id="rId6" imgW="977778" imgH="8165079" progId="">
                <p:embed/>
              </p:oleObj>
            </a:graphicData>
          </a:graphic>
        </p:graphicFrame>
        <p:sp>
          <p:nvSpPr>
            <p:cNvPr id="187447" name="Rectangle 280"/>
            <p:cNvSpPr>
              <a:spLocks noChangeArrowheads="1"/>
            </p:cNvSpPr>
            <p:nvPr/>
          </p:nvSpPr>
          <p:spPr bwMode="auto">
            <a:xfrm>
              <a:off x="1682" y="3348"/>
              <a:ext cx="271" cy="827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48" name="Rectangle 281"/>
            <p:cNvSpPr>
              <a:spLocks noChangeArrowheads="1"/>
            </p:cNvSpPr>
            <p:nvPr/>
          </p:nvSpPr>
          <p:spPr bwMode="auto">
            <a:xfrm>
              <a:off x="1683" y="966"/>
              <a:ext cx="271" cy="488"/>
            </a:xfrm>
            <a:prstGeom prst="rect">
              <a:avLst/>
            </a:prstGeom>
            <a:solidFill>
              <a:srgbClr val="66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49" name="Rectangle 282"/>
            <p:cNvSpPr>
              <a:spLocks noChangeArrowheads="1"/>
            </p:cNvSpPr>
            <p:nvPr/>
          </p:nvSpPr>
          <p:spPr bwMode="auto">
            <a:xfrm>
              <a:off x="1684" y="960"/>
              <a:ext cx="271" cy="32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0" name="Rectangle 283"/>
            <p:cNvSpPr>
              <a:spLocks noChangeArrowheads="1"/>
            </p:cNvSpPr>
            <p:nvPr/>
          </p:nvSpPr>
          <p:spPr bwMode="auto">
            <a:xfrm>
              <a:off x="1584" y="912"/>
              <a:ext cx="384" cy="4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1" name="Rectangle 284"/>
            <p:cNvSpPr>
              <a:spLocks noChangeArrowheads="1"/>
            </p:cNvSpPr>
            <p:nvPr/>
          </p:nvSpPr>
          <p:spPr bwMode="auto">
            <a:xfrm>
              <a:off x="1632" y="1680"/>
              <a:ext cx="384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2" name="Rectangle 285"/>
            <p:cNvSpPr>
              <a:spLocks noChangeArrowheads="1"/>
            </p:cNvSpPr>
            <p:nvPr/>
          </p:nvSpPr>
          <p:spPr bwMode="auto">
            <a:xfrm>
              <a:off x="1632" y="2016"/>
              <a:ext cx="384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3" name="Rectangle 286"/>
            <p:cNvSpPr>
              <a:spLocks noChangeArrowheads="1"/>
            </p:cNvSpPr>
            <p:nvPr/>
          </p:nvSpPr>
          <p:spPr bwMode="auto">
            <a:xfrm>
              <a:off x="1632" y="2208"/>
              <a:ext cx="384" cy="5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4" name="Rectangle 287"/>
            <p:cNvSpPr>
              <a:spLocks noChangeArrowheads="1"/>
            </p:cNvSpPr>
            <p:nvPr/>
          </p:nvSpPr>
          <p:spPr bwMode="auto">
            <a:xfrm>
              <a:off x="1632" y="2784"/>
              <a:ext cx="384" cy="6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5" name="Rectangle 288"/>
            <p:cNvSpPr>
              <a:spLocks noChangeArrowheads="1"/>
            </p:cNvSpPr>
            <p:nvPr/>
          </p:nvSpPr>
          <p:spPr bwMode="auto">
            <a:xfrm>
              <a:off x="1632" y="3504"/>
              <a:ext cx="384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6" name="Rectangle 289"/>
            <p:cNvSpPr>
              <a:spLocks noChangeArrowheads="1"/>
            </p:cNvSpPr>
            <p:nvPr/>
          </p:nvSpPr>
          <p:spPr bwMode="auto">
            <a:xfrm>
              <a:off x="1632" y="1008"/>
              <a:ext cx="384" cy="4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7" name="Rectangle 290"/>
            <p:cNvSpPr>
              <a:spLocks noChangeArrowheads="1"/>
            </p:cNvSpPr>
            <p:nvPr/>
          </p:nvSpPr>
          <p:spPr bwMode="auto">
            <a:xfrm>
              <a:off x="1632" y="1536"/>
              <a:ext cx="384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8" name="Rectangle 291"/>
            <p:cNvSpPr>
              <a:spLocks noChangeArrowheads="1"/>
            </p:cNvSpPr>
            <p:nvPr/>
          </p:nvSpPr>
          <p:spPr bwMode="auto">
            <a:xfrm>
              <a:off x="1632" y="1872"/>
              <a:ext cx="384" cy="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59" name="Rectangle 292"/>
            <p:cNvSpPr>
              <a:spLocks noChangeArrowheads="1"/>
            </p:cNvSpPr>
            <p:nvPr/>
          </p:nvSpPr>
          <p:spPr bwMode="auto">
            <a:xfrm>
              <a:off x="1632" y="3744"/>
              <a:ext cx="384" cy="4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</p:grpSp>
      <p:graphicFrame>
        <p:nvGraphicFramePr>
          <p:cNvPr id="187460" name="Object 293"/>
          <p:cNvGraphicFramePr>
            <a:graphicFrameLocks noChangeAspect="1"/>
          </p:cNvGraphicFramePr>
          <p:nvPr/>
        </p:nvGraphicFramePr>
        <p:xfrm>
          <a:off x="3429000" y="2354263"/>
          <a:ext cx="422275" cy="2876550"/>
        </p:xfrm>
        <a:graphic>
          <a:graphicData uri="http://schemas.openxmlformats.org/presentationml/2006/ole">
            <p:oleObj spid="_x0000_s303108" name="Image" r:id="rId7" imgW="977778" imgH="8165079" progId="">
              <p:embed/>
            </p:oleObj>
          </a:graphicData>
        </a:graphic>
      </p:graphicFrame>
      <p:sp>
        <p:nvSpPr>
          <p:cNvPr id="187461" name="Rectangle 294"/>
          <p:cNvSpPr>
            <a:spLocks noChangeArrowheads="1"/>
          </p:cNvSpPr>
          <p:nvPr/>
        </p:nvSpPr>
        <p:spPr bwMode="auto">
          <a:xfrm>
            <a:off x="3432175" y="5319713"/>
            <a:ext cx="430213" cy="106203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62" name="Rectangle 295"/>
          <p:cNvSpPr>
            <a:spLocks noChangeArrowheads="1"/>
          </p:cNvSpPr>
          <p:nvPr/>
        </p:nvSpPr>
        <p:spPr bwMode="auto">
          <a:xfrm>
            <a:off x="3433763" y="2260600"/>
            <a:ext cx="430212" cy="627063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63" name="Rectangle 296"/>
          <p:cNvSpPr>
            <a:spLocks noChangeArrowheads="1"/>
          </p:cNvSpPr>
          <p:nvPr/>
        </p:nvSpPr>
        <p:spPr bwMode="auto">
          <a:xfrm>
            <a:off x="3435350" y="2252663"/>
            <a:ext cx="430213" cy="412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64" name="Rectangle 299"/>
          <p:cNvSpPr>
            <a:spLocks noChangeArrowheads="1"/>
          </p:cNvSpPr>
          <p:nvPr/>
        </p:nvSpPr>
        <p:spPr bwMode="auto">
          <a:xfrm>
            <a:off x="2824163" y="2260600"/>
            <a:ext cx="430212" cy="627063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65" name="Rectangle 300"/>
          <p:cNvSpPr>
            <a:spLocks noChangeArrowheads="1"/>
          </p:cNvSpPr>
          <p:nvPr/>
        </p:nvSpPr>
        <p:spPr bwMode="auto">
          <a:xfrm>
            <a:off x="2825750" y="2252663"/>
            <a:ext cx="430213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66" name="Rectangle 301"/>
          <p:cNvSpPr>
            <a:spLocks noChangeArrowheads="1"/>
          </p:cNvSpPr>
          <p:nvPr/>
        </p:nvSpPr>
        <p:spPr bwMode="auto">
          <a:xfrm>
            <a:off x="2667000" y="2190750"/>
            <a:ext cx="609600" cy="615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67" name="Rectangle 302"/>
          <p:cNvSpPr>
            <a:spLocks noChangeArrowheads="1"/>
          </p:cNvSpPr>
          <p:nvPr/>
        </p:nvSpPr>
        <p:spPr bwMode="auto">
          <a:xfrm>
            <a:off x="2743200" y="2314575"/>
            <a:ext cx="609600" cy="615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grpSp>
        <p:nvGrpSpPr>
          <p:cNvPr id="4" name="Group 303"/>
          <p:cNvGrpSpPr>
            <a:grpSpLocks/>
          </p:cNvGrpSpPr>
          <p:nvPr/>
        </p:nvGrpSpPr>
        <p:grpSpPr bwMode="auto">
          <a:xfrm>
            <a:off x="3352800" y="2992438"/>
            <a:ext cx="719138" cy="3187700"/>
            <a:chOff x="1968" y="1726"/>
            <a:chExt cx="453" cy="2008"/>
          </a:xfrm>
        </p:grpSpPr>
        <p:sp>
          <p:nvSpPr>
            <p:cNvPr id="187469" name="Rectangle 304"/>
            <p:cNvSpPr>
              <a:spLocks noChangeArrowheads="1"/>
            </p:cNvSpPr>
            <p:nvPr/>
          </p:nvSpPr>
          <p:spPr bwMode="auto">
            <a:xfrm>
              <a:off x="2016" y="1843"/>
              <a:ext cx="384" cy="1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70" name="Rectangle 305"/>
            <p:cNvSpPr>
              <a:spLocks noChangeArrowheads="1"/>
            </p:cNvSpPr>
            <p:nvPr/>
          </p:nvSpPr>
          <p:spPr bwMode="auto">
            <a:xfrm>
              <a:off x="2016" y="2037"/>
              <a:ext cx="384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71" name="Rectangle 306"/>
            <p:cNvSpPr>
              <a:spLocks noChangeArrowheads="1"/>
            </p:cNvSpPr>
            <p:nvPr/>
          </p:nvSpPr>
          <p:spPr bwMode="auto">
            <a:xfrm>
              <a:off x="2016" y="2270"/>
              <a:ext cx="384" cy="4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72" name="Rectangle 307"/>
            <p:cNvSpPr>
              <a:spLocks noChangeArrowheads="1"/>
            </p:cNvSpPr>
            <p:nvPr/>
          </p:nvSpPr>
          <p:spPr bwMode="auto">
            <a:xfrm>
              <a:off x="2016" y="2736"/>
              <a:ext cx="384" cy="50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73" name="Rectangle 308"/>
            <p:cNvSpPr>
              <a:spLocks noChangeArrowheads="1"/>
            </p:cNvSpPr>
            <p:nvPr/>
          </p:nvSpPr>
          <p:spPr bwMode="auto">
            <a:xfrm>
              <a:off x="2016" y="3318"/>
              <a:ext cx="384" cy="1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74" name="Rectangle 309"/>
            <p:cNvSpPr>
              <a:spLocks noChangeArrowheads="1"/>
            </p:cNvSpPr>
            <p:nvPr/>
          </p:nvSpPr>
          <p:spPr bwMode="auto">
            <a:xfrm>
              <a:off x="2016" y="1726"/>
              <a:ext cx="384" cy="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75" name="Rectangle 310"/>
            <p:cNvSpPr>
              <a:spLocks noChangeArrowheads="1"/>
            </p:cNvSpPr>
            <p:nvPr/>
          </p:nvSpPr>
          <p:spPr bwMode="auto">
            <a:xfrm>
              <a:off x="2016" y="1998"/>
              <a:ext cx="384" cy="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76" name="Rectangle 311"/>
            <p:cNvSpPr>
              <a:spLocks noChangeArrowheads="1"/>
            </p:cNvSpPr>
            <p:nvPr/>
          </p:nvSpPr>
          <p:spPr bwMode="auto">
            <a:xfrm>
              <a:off x="2016" y="3534"/>
              <a:ext cx="384" cy="1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  <p:sp>
          <p:nvSpPr>
            <p:cNvPr id="187477" name="Rectangle 312"/>
            <p:cNvSpPr>
              <a:spLocks noChangeArrowheads="1"/>
            </p:cNvSpPr>
            <p:nvPr/>
          </p:nvSpPr>
          <p:spPr bwMode="auto">
            <a:xfrm flipV="1">
              <a:off x="1968" y="3705"/>
              <a:ext cx="453" cy="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defTabSz="457200"/>
              <a:endParaRPr lang="en-US">
                <a:latin typeface="Calibri" charset="0"/>
              </a:endParaRPr>
            </a:p>
          </p:txBody>
        </p:sp>
      </p:grpSp>
      <p:sp>
        <p:nvSpPr>
          <p:cNvPr id="187478" name="Text Box 313"/>
          <p:cNvSpPr txBox="1">
            <a:spLocks noChangeArrowheads="1"/>
          </p:cNvSpPr>
          <p:nvPr/>
        </p:nvSpPr>
        <p:spPr bwMode="auto">
          <a:xfrm>
            <a:off x="4038600" y="5183188"/>
            <a:ext cx="1066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000" i="1">
                <a:latin typeface="Calibri" charset="0"/>
              </a:rPr>
              <a:t>Atmospheric</a:t>
            </a:r>
          </a:p>
          <a:p>
            <a:pPr defTabSz="457200"/>
            <a:r>
              <a:rPr lang="en-US" sz="1000" i="1">
                <a:latin typeface="Calibri" charset="0"/>
              </a:rPr>
              <a:t>Correction</a:t>
            </a:r>
          </a:p>
          <a:p>
            <a:pPr defTabSz="457200"/>
            <a:r>
              <a:rPr lang="en-US" sz="1000">
                <a:latin typeface="Calibri" charset="0"/>
              </a:rPr>
              <a:t>(clear ocean)</a:t>
            </a:r>
          </a:p>
        </p:txBody>
      </p:sp>
      <p:sp>
        <p:nvSpPr>
          <p:cNvPr id="187479" name="Text Box 314"/>
          <p:cNvSpPr txBox="1">
            <a:spLocks noChangeArrowheads="1"/>
          </p:cNvSpPr>
          <p:nvPr/>
        </p:nvSpPr>
        <p:spPr bwMode="auto">
          <a:xfrm>
            <a:off x="4038600" y="5945188"/>
            <a:ext cx="1066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000" i="1">
                <a:latin typeface="Calibri" charset="0"/>
              </a:rPr>
              <a:t>Atmospheric</a:t>
            </a:r>
          </a:p>
          <a:p>
            <a:pPr defTabSz="457200"/>
            <a:r>
              <a:rPr lang="en-US" sz="1000" i="1">
                <a:latin typeface="Calibri" charset="0"/>
              </a:rPr>
              <a:t>Correction</a:t>
            </a:r>
          </a:p>
          <a:p>
            <a:pPr defTabSz="457200"/>
            <a:r>
              <a:rPr lang="en-US" sz="1000">
                <a:latin typeface="Calibri" charset="0"/>
              </a:rPr>
              <a:t>(coastal)</a:t>
            </a:r>
            <a:endParaRPr lang="en-US" sz="1000" b="1">
              <a:solidFill>
                <a:srgbClr val="0000FF"/>
              </a:solidFill>
              <a:latin typeface="Calibri" charset="0"/>
            </a:endParaRPr>
          </a:p>
        </p:txBody>
      </p:sp>
      <p:graphicFrame>
        <p:nvGraphicFramePr>
          <p:cNvPr id="187480" name="Object 315"/>
          <p:cNvGraphicFramePr>
            <a:graphicFrameLocks noChangeAspect="1"/>
          </p:cNvGraphicFramePr>
          <p:nvPr/>
        </p:nvGraphicFramePr>
        <p:xfrm>
          <a:off x="1490663" y="2865438"/>
          <a:ext cx="119062" cy="2176462"/>
        </p:xfrm>
        <a:graphic>
          <a:graphicData uri="http://schemas.openxmlformats.org/presentationml/2006/ole">
            <p:oleObj spid="_x0000_s303109" name="Image" r:id="rId8" imgW="977778" imgH="8165079" progId="">
              <p:embed/>
            </p:oleObj>
          </a:graphicData>
        </a:graphic>
      </p:graphicFrame>
      <p:sp>
        <p:nvSpPr>
          <p:cNvPr id="187481" name="Rectangle 316"/>
          <p:cNvSpPr>
            <a:spLocks noChangeArrowheads="1"/>
          </p:cNvSpPr>
          <p:nvPr/>
        </p:nvSpPr>
        <p:spPr bwMode="auto">
          <a:xfrm>
            <a:off x="1492250" y="4965700"/>
            <a:ext cx="107950" cy="15668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82" name="Rectangle 317"/>
          <p:cNvSpPr>
            <a:spLocks noChangeArrowheads="1"/>
          </p:cNvSpPr>
          <p:nvPr/>
        </p:nvSpPr>
        <p:spPr bwMode="auto">
          <a:xfrm>
            <a:off x="1485900" y="2363788"/>
            <a:ext cx="117475" cy="533400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83" name="Text Box 318"/>
          <p:cNvSpPr txBox="1">
            <a:spLocks noChangeArrowheads="1"/>
          </p:cNvSpPr>
          <p:nvPr/>
        </p:nvSpPr>
        <p:spPr bwMode="auto">
          <a:xfrm rot="-5400000">
            <a:off x="846138" y="5362575"/>
            <a:ext cx="411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 i="1">
                <a:solidFill>
                  <a:srgbClr val="006600"/>
                </a:solidFill>
                <a:latin typeface="Calibri" charset="0"/>
              </a:rPr>
              <a:t>NIR</a:t>
            </a:r>
          </a:p>
        </p:txBody>
      </p:sp>
      <p:sp>
        <p:nvSpPr>
          <p:cNvPr id="187484" name="Text Box 319"/>
          <p:cNvSpPr txBox="1">
            <a:spLocks noChangeArrowheads="1"/>
          </p:cNvSpPr>
          <p:nvPr/>
        </p:nvSpPr>
        <p:spPr bwMode="auto">
          <a:xfrm rot="-5400000">
            <a:off x="749300" y="3824288"/>
            <a:ext cx="604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 i="1">
                <a:solidFill>
                  <a:srgbClr val="006600"/>
                </a:solidFill>
                <a:latin typeface="Calibri" charset="0"/>
              </a:rPr>
              <a:t>Visible</a:t>
            </a:r>
          </a:p>
        </p:txBody>
      </p:sp>
      <p:sp>
        <p:nvSpPr>
          <p:cNvPr id="187485" name="Text Box 320"/>
          <p:cNvSpPr txBox="1">
            <a:spLocks noChangeArrowheads="1"/>
          </p:cNvSpPr>
          <p:nvPr/>
        </p:nvSpPr>
        <p:spPr bwMode="auto">
          <a:xfrm rot="-5400000">
            <a:off x="620713" y="2498725"/>
            <a:ext cx="8651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 i="1">
                <a:solidFill>
                  <a:srgbClr val="006600"/>
                </a:solidFill>
                <a:latin typeface="Calibri" charset="0"/>
              </a:rPr>
              <a:t>Ultraviolet</a:t>
            </a:r>
          </a:p>
        </p:txBody>
      </p:sp>
      <p:sp>
        <p:nvSpPr>
          <p:cNvPr id="187486" name="AutoShape 321"/>
          <p:cNvSpPr>
            <a:spLocks/>
          </p:cNvSpPr>
          <p:nvPr/>
        </p:nvSpPr>
        <p:spPr bwMode="auto">
          <a:xfrm>
            <a:off x="1262063" y="2363788"/>
            <a:ext cx="152400" cy="457200"/>
          </a:xfrm>
          <a:prstGeom prst="leftBrace">
            <a:avLst>
              <a:gd name="adj1" fmla="val 2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87" name="AutoShape 322"/>
          <p:cNvSpPr>
            <a:spLocks/>
          </p:cNvSpPr>
          <p:nvPr/>
        </p:nvSpPr>
        <p:spPr bwMode="auto">
          <a:xfrm>
            <a:off x="1219200" y="2897188"/>
            <a:ext cx="185738" cy="2057400"/>
          </a:xfrm>
          <a:prstGeom prst="leftBrace">
            <a:avLst>
              <a:gd name="adj1" fmla="val 9230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88" name="AutoShape 323"/>
          <p:cNvSpPr>
            <a:spLocks/>
          </p:cNvSpPr>
          <p:nvPr/>
        </p:nvSpPr>
        <p:spPr bwMode="auto">
          <a:xfrm>
            <a:off x="1262063" y="5030788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89" name="AutoShape 324"/>
          <p:cNvSpPr>
            <a:spLocks/>
          </p:cNvSpPr>
          <p:nvPr/>
        </p:nvSpPr>
        <p:spPr bwMode="auto">
          <a:xfrm>
            <a:off x="1262063" y="6021388"/>
            <a:ext cx="152400" cy="457200"/>
          </a:xfrm>
          <a:prstGeom prst="leftBrace">
            <a:avLst>
              <a:gd name="adj1" fmla="val 2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90" name="Rectangle 325"/>
          <p:cNvSpPr>
            <a:spLocks noChangeArrowheads="1"/>
          </p:cNvSpPr>
          <p:nvPr/>
        </p:nvSpPr>
        <p:spPr bwMode="auto">
          <a:xfrm>
            <a:off x="4038600" y="2363788"/>
            <a:ext cx="1143000" cy="4157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91" name="Rectangle 326"/>
          <p:cNvSpPr>
            <a:spLocks noChangeArrowheads="1"/>
          </p:cNvSpPr>
          <p:nvPr/>
        </p:nvSpPr>
        <p:spPr bwMode="auto">
          <a:xfrm>
            <a:off x="4038600" y="2363788"/>
            <a:ext cx="1143000" cy="5016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200" b="1">
                <a:latin typeface="Calibri" charset="0"/>
              </a:rPr>
              <a:t>Products</a:t>
            </a:r>
          </a:p>
        </p:txBody>
      </p:sp>
      <p:sp>
        <p:nvSpPr>
          <p:cNvPr id="187493" name="Rectangle 339"/>
          <p:cNvSpPr>
            <a:spLocks noChangeArrowheads="1"/>
          </p:cNvSpPr>
          <p:nvPr/>
        </p:nvSpPr>
        <p:spPr bwMode="auto">
          <a:xfrm>
            <a:off x="2743200" y="2178050"/>
            <a:ext cx="609600" cy="709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94" name="Rectangle 340"/>
          <p:cNvSpPr>
            <a:spLocks noChangeArrowheads="1"/>
          </p:cNvSpPr>
          <p:nvPr/>
        </p:nvSpPr>
        <p:spPr bwMode="auto">
          <a:xfrm>
            <a:off x="3352800" y="2128838"/>
            <a:ext cx="609600" cy="801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95" name="Rectangle 341"/>
          <p:cNvSpPr>
            <a:spLocks noChangeArrowheads="1"/>
          </p:cNvSpPr>
          <p:nvPr/>
        </p:nvSpPr>
        <p:spPr bwMode="auto">
          <a:xfrm>
            <a:off x="1600200" y="2363788"/>
            <a:ext cx="2438400" cy="50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96" name="Text Box 342"/>
          <p:cNvSpPr txBox="1">
            <a:spLocks noChangeArrowheads="1"/>
          </p:cNvSpPr>
          <p:nvPr/>
        </p:nvSpPr>
        <p:spPr bwMode="auto">
          <a:xfrm>
            <a:off x="1981200" y="2451100"/>
            <a:ext cx="1511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400" i="1">
                <a:latin typeface="Calibri" charset="0"/>
              </a:rPr>
              <a:t>No Measurements</a:t>
            </a:r>
          </a:p>
        </p:txBody>
      </p:sp>
      <p:sp>
        <p:nvSpPr>
          <p:cNvPr id="187497" name="Rectangle 343"/>
          <p:cNvSpPr>
            <a:spLocks noChangeArrowheads="1"/>
          </p:cNvSpPr>
          <p:nvPr/>
        </p:nvSpPr>
        <p:spPr bwMode="auto">
          <a:xfrm>
            <a:off x="1600200" y="4311650"/>
            <a:ext cx="24384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98" name="Rectangle 344"/>
          <p:cNvSpPr>
            <a:spLocks noChangeArrowheads="1"/>
          </p:cNvSpPr>
          <p:nvPr/>
        </p:nvSpPr>
        <p:spPr bwMode="auto">
          <a:xfrm>
            <a:off x="1600200" y="2863850"/>
            <a:ext cx="24384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99" name="Rectangle 345"/>
          <p:cNvSpPr>
            <a:spLocks noChangeArrowheads="1"/>
          </p:cNvSpPr>
          <p:nvPr/>
        </p:nvSpPr>
        <p:spPr bwMode="auto">
          <a:xfrm>
            <a:off x="1600200" y="5988050"/>
            <a:ext cx="2438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500" name="Text Box 346"/>
          <p:cNvSpPr txBox="1">
            <a:spLocks noChangeArrowheads="1"/>
          </p:cNvSpPr>
          <p:nvPr/>
        </p:nvSpPr>
        <p:spPr bwMode="auto">
          <a:xfrm rot="-5400000">
            <a:off x="1416844" y="1654969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>
                <a:latin typeface="Calibri" charset="0"/>
              </a:rPr>
              <a:t>CZCS</a:t>
            </a:r>
          </a:p>
          <a:p>
            <a:pPr defTabSz="457200"/>
            <a:r>
              <a:rPr lang="en-US" sz="1200" b="1">
                <a:latin typeface="Calibri" charset="0"/>
              </a:rPr>
              <a:t>(1978-1985)</a:t>
            </a:r>
          </a:p>
        </p:txBody>
      </p:sp>
      <p:sp>
        <p:nvSpPr>
          <p:cNvPr id="187501" name="Text Box 347"/>
          <p:cNvSpPr txBox="1">
            <a:spLocks noChangeArrowheads="1"/>
          </p:cNvSpPr>
          <p:nvPr/>
        </p:nvSpPr>
        <p:spPr bwMode="auto">
          <a:xfrm rot="-5400000">
            <a:off x="2130425" y="1768475"/>
            <a:ext cx="72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>
                <a:latin typeface="Calibri" charset="0"/>
              </a:rPr>
              <a:t>SeaWiFS</a:t>
            </a:r>
          </a:p>
          <a:p>
            <a:pPr defTabSz="457200"/>
            <a:r>
              <a:rPr lang="en-US" sz="1200" b="1">
                <a:latin typeface="Calibri" charset="0"/>
              </a:rPr>
              <a:t>(1997- )</a:t>
            </a:r>
          </a:p>
        </p:txBody>
      </p:sp>
      <p:sp>
        <p:nvSpPr>
          <p:cNvPr id="187502" name="Text Box 348"/>
          <p:cNvSpPr txBox="1">
            <a:spLocks noChangeArrowheads="1"/>
          </p:cNvSpPr>
          <p:nvPr/>
        </p:nvSpPr>
        <p:spPr bwMode="auto">
          <a:xfrm rot="-5400000">
            <a:off x="2693193" y="1793082"/>
            <a:ext cx="671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>
                <a:latin typeface="Calibri" charset="0"/>
              </a:rPr>
              <a:t>MODIS</a:t>
            </a:r>
          </a:p>
          <a:p>
            <a:pPr defTabSz="457200"/>
            <a:r>
              <a:rPr lang="en-US" sz="1200" b="1">
                <a:latin typeface="Calibri" charset="0"/>
              </a:rPr>
              <a:t>(2002- )</a:t>
            </a:r>
            <a:endParaRPr lang="en-US" sz="600" b="1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187503" name="Text Box 349"/>
          <p:cNvSpPr txBox="1">
            <a:spLocks noChangeArrowheads="1"/>
          </p:cNvSpPr>
          <p:nvPr/>
        </p:nvSpPr>
        <p:spPr bwMode="auto">
          <a:xfrm rot="-5400000">
            <a:off x="3385344" y="1966119"/>
            <a:ext cx="514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>
                <a:latin typeface="Calibri" charset="0"/>
              </a:rPr>
              <a:t>VIIRS</a:t>
            </a:r>
            <a:endParaRPr lang="en-US" sz="600" b="1">
              <a:latin typeface="Calibri" charset="0"/>
            </a:endParaRPr>
          </a:p>
        </p:txBody>
      </p:sp>
      <p:sp>
        <p:nvSpPr>
          <p:cNvPr id="187504" name="AutoShape 350"/>
          <p:cNvSpPr>
            <a:spLocks noChangeArrowheads="1"/>
          </p:cNvSpPr>
          <p:nvPr/>
        </p:nvSpPr>
        <p:spPr bwMode="auto">
          <a:xfrm flipV="1">
            <a:off x="1709738" y="2328863"/>
            <a:ext cx="381000" cy="76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505" name="AutoShape 351"/>
          <p:cNvSpPr>
            <a:spLocks noChangeArrowheads="1"/>
          </p:cNvSpPr>
          <p:nvPr/>
        </p:nvSpPr>
        <p:spPr bwMode="auto">
          <a:xfrm flipV="1">
            <a:off x="2317750" y="2328863"/>
            <a:ext cx="381000" cy="76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506" name="AutoShape 352"/>
          <p:cNvSpPr>
            <a:spLocks noChangeArrowheads="1"/>
          </p:cNvSpPr>
          <p:nvPr/>
        </p:nvSpPr>
        <p:spPr bwMode="auto">
          <a:xfrm flipV="1">
            <a:off x="2857500" y="2328863"/>
            <a:ext cx="381000" cy="76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507" name="AutoShape 353"/>
          <p:cNvSpPr>
            <a:spLocks noChangeArrowheads="1"/>
          </p:cNvSpPr>
          <p:nvPr/>
        </p:nvSpPr>
        <p:spPr bwMode="auto">
          <a:xfrm flipV="1">
            <a:off x="3462338" y="2328863"/>
            <a:ext cx="381000" cy="76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08" name="Rectangle 241"/>
          <p:cNvSpPr>
            <a:spLocks noChangeArrowheads="1"/>
          </p:cNvSpPr>
          <p:nvPr/>
        </p:nvSpPr>
        <p:spPr bwMode="auto">
          <a:xfrm>
            <a:off x="7616825" y="6015038"/>
            <a:ext cx="609600" cy="201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09" name="Rectangle 242"/>
          <p:cNvSpPr>
            <a:spLocks noChangeArrowheads="1"/>
          </p:cNvSpPr>
          <p:nvPr/>
        </p:nvSpPr>
        <p:spPr bwMode="auto">
          <a:xfrm>
            <a:off x="7616825" y="6350000"/>
            <a:ext cx="609600" cy="133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12" name="Rectangle 245"/>
          <p:cNvSpPr>
            <a:spLocks noChangeArrowheads="1"/>
          </p:cNvSpPr>
          <p:nvPr/>
        </p:nvSpPr>
        <p:spPr bwMode="auto">
          <a:xfrm>
            <a:off x="7159625" y="2054225"/>
            <a:ext cx="1066800" cy="3063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457200"/>
            <a:r>
              <a:rPr lang="en-US" sz="1200" b="1">
                <a:latin typeface="Calibri" charset="0"/>
              </a:rPr>
              <a:t>Products</a:t>
            </a:r>
          </a:p>
        </p:txBody>
      </p:sp>
      <p:sp>
        <p:nvSpPr>
          <p:cNvPr id="187413" name="Text Box 246"/>
          <p:cNvSpPr txBox="1">
            <a:spLocks noChangeArrowheads="1"/>
          </p:cNvSpPr>
          <p:nvPr/>
        </p:nvSpPr>
        <p:spPr bwMode="auto">
          <a:xfrm rot="-5400000">
            <a:off x="5677694" y="6160294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 i="1">
                <a:solidFill>
                  <a:srgbClr val="006600"/>
                </a:solidFill>
                <a:latin typeface="Calibri" charset="0"/>
              </a:rPr>
              <a:t>SWIR</a:t>
            </a:r>
          </a:p>
        </p:txBody>
      </p:sp>
      <p:sp>
        <p:nvSpPr>
          <p:cNvPr id="187414" name="Text Box 247"/>
          <p:cNvSpPr txBox="1">
            <a:spLocks noChangeArrowheads="1"/>
          </p:cNvSpPr>
          <p:nvPr/>
        </p:nvSpPr>
        <p:spPr bwMode="auto">
          <a:xfrm rot="-5400000">
            <a:off x="5732463" y="5387975"/>
            <a:ext cx="411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 i="1">
                <a:solidFill>
                  <a:srgbClr val="006600"/>
                </a:solidFill>
                <a:latin typeface="Calibri" charset="0"/>
              </a:rPr>
              <a:t>NIR</a:t>
            </a:r>
          </a:p>
        </p:txBody>
      </p:sp>
      <p:sp>
        <p:nvSpPr>
          <p:cNvPr id="187415" name="Text Box 248"/>
          <p:cNvSpPr txBox="1">
            <a:spLocks noChangeArrowheads="1"/>
          </p:cNvSpPr>
          <p:nvPr/>
        </p:nvSpPr>
        <p:spPr bwMode="auto">
          <a:xfrm rot="-5400000">
            <a:off x="5635625" y="3829050"/>
            <a:ext cx="604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 i="1">
                <a:solidFill>
                  <a:srgbClr val="006600"/>
                </a:solidFill>
                <a:latin typeface="Calibri" charset="0"/>
              </a:rPr>
              <a:t>Visible</a:t>
            </a:r>
          </a:p>
        </p:txBody>
      </p:sp>
      <p:sp>
        <p:nvSpPr>
          <p:cNvPr id="187416" name="Text Box 249"/>
          <p:cNvSpPr txBox="1">
            <a:spLocks noChangeArrowheads="1"/>
          </p:cNvSpPr>
          <p:nvPr/>
        </p:nvSpPr>
        <p:spPr bwMode="auto">
          <a:xfrm rot="-5400000">
            <a:off x="5505450" y="2493963"/>
            <a:ext cx="8651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200" b="1" i="1">
                <a:solidFill>
                  <a:srgbClr val="006600"/>
                </a:solidFill>
                <a:latin typeface="Calibri" charset="0"/>
              </a:rPr>
              <a:t>Ultraviolet</a:t>
            </a:r>
          </a:p>
        </p:txBody>
      </p:sp>
      <p:sp>
        <p:nvSpPr>
          <p:cNvPr id="187417" name="AutoShape 250"/>
          <p:cNvSpPr>
            <a:spLocks/>
          </p:cNvSpPr>
          <p:nvPr/>
        </p:nvSpPr>
        <p:spPr bwMode="auto">
          <a:xfrm>
            <a:off x="6135688" y="2360613"/>
            <a:ext cx="152400" cy="463550"/>
          </a:xfrm>
          <a:prstGeom prst="leftBrace">
            <a:avLst>
              <a:gd name="adj1" fmla="val 2534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18" name="AutoShape 251"/>
          <p:cNvSpPr>
            <a:spLocks/>
          </p:cNvSpPr>
          <p:nvPr/>
        </p:nvSpPr>
        <p:spPr bwMode="auto">
          <a:xfrm>
            <a:off x="6092825" y="2900363"/>
            <a:ext cx="185738" cy="2084387"/>
          </a:xfrm>
          <a:prstGeom prst="leftBrace">
            <a:avLst>
              <a:gd name="adj1" fmla="val 93518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19" name="AutoShape 252"/>
          <p:cNvSpPr>
            <a:spLocks/>
          </p:cNvSpPr>
          <p:nvPr/>
        </p:nvSpPr>
        <p:spPr bwMode="auto">
          <a:xfrm>
            <a:off x="6135688" y="5059363"/>
            <a:ext cx="152400" cy="927100"/>
          </a:xfrm>
          <a:prstGeom prst="leftBrace">
            <a:avLst>
              <a:gd name="adj1" fmla="val 50694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20" name="AutoShape 253"/>
          <p:cNvSpPr>
            <a:spLocks/>
          </p:cNvSpPr>
          <p:nvPr/>
        </p:nvSpPr>
        <p:spPr bwMode="auto">
          <a:xfrm>
            <a:off x="6135688" y="6064250"/>
            <a:ext cx="152400" cy="461963"/>
          </a:xfrm>
          <a:prstGeom prst="leftBrace">
            <a:avLst>
              <a:gd name="adj1" fmla="val 2526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graphicFrame>
        <p:nvGraphicFramePr>
          <p:cNvPr id="187421" name="Object 254"/>
          <p:cNvGraphicFramePr>
            <a:graphicFrameLocks noChangeAspect="1"/>
          </p:cNvGraphicFramePr>
          <p:nvPr/>
        </p:nvGraphicFramePr>
        <p:xfrm>
          <a:off x="6324600" y="2851150"/>
          <a:ext cx="412750" cy="2203450"/>
        </p:xfrm>
        <a:graphic>
          <a:graphicData uri="http://schemas.openxmlformats.org/presentationml/2006/ole">
            <p:oleObj spid="_x0000_s303110" name="Image" r:id="rId9" imgW="977778" imgH="8165079" progId="">
              <p:embed/>
            </p:oleObj>
          </a:graphicData>
        </a:graphic>
      </p:graphicFrame>
      <p:sp>
        <p:nvSpPr>
          <p:cNvPr id="187422" name="Rectangle 255"/>
          <p:cNvSpPr>
            <a:spLocks noChangeArrowheads="1"/>
          </p:cNvSpPr>
          <p:nvPr/>
        </p:nvSpPr>
        <p:spPr bwMode="auto">
          <a:xfrm>
            <a:off x="6324600" y="4978400"/>
            <a:ext cx="392113" cy="158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23" name="Rectangle 256"/>
          <p:cNvSpPr>
            <a:spLocks noChangeArrowheads="1"/>
          </p:cNvSpPr>
          <p:nvPr/>
        </p:nvSpPr>
        <p:spPr bwMode="auto">
          <a:xfrm>
            <a:off x="6324600" y="2344738"/>
            <a:ext cx="392113" cy="538162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24" name="Rectangle 257"/>
          <p:cNvSpPr>
            <a:spLocks noChangeArrowheads="1"/>
          </p:cNvSpPr>
          <p:nvPr/>
        </p:nvSpPr>
        <p:spPr bwMode="auto">
          <a:xfrm>
            <a:off x="6321425" y="5854700"/>
            <a:ext cx="423863" cy="250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25" name="Rectangle 258"/>
          <p:cNvSpPr>
            <a:spLocks noChangeArrowheads="1"/>
          </p:cNvSpPr>
          <p:nvPr/>
        </p:nvSpPr>
        <p:spPr bwMode="auto">
          <a:xfrm>
            <a:off x="6321425" y="6230938"/>
            <a:ext cx="423863" cy="74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26" name="Rectangle 259"/>
          <p:cNvSpPr>
            <a:spLocks noChangeArrowheads="1"/>
          </p:cNvSpPr>
          <p:nvPr/>
        </p:nvSpPr>
        <p:spPr bwMode="auto">
          <a:xfrm>
            <a:off x="6321425" y="6472238"/>
            <a:ext cx="423863" cy="153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27" name="Rectangle 260"/>
          <p:cNvSpPr>
            <a:spLocks noChangeArrowheads="1"/>
          </p:cNvSpPr>
          <p:nvPr/>
        </p:nvSpPr>
        <p:spPr bwMode="auto">
          <a:xfrm>
            <a:off x="6702425" y="2363788"/>
            <a:ext cx="457200" cy="3584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28" name="Text Box 261"/>
          <p:cNvSpPr txBox="1">
            <a:spLocks noChangeArrowheads="1"/>
          </p:cNvSpPr>
          <p:nvPr/>
        </p:nvSpPr>
        <p:spPr bwMode="auto">
          <a:xfrm rot="-5400000">
            <a:off x="5732463" y="3878263"/>
            <a:ext cx="234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b="1">
                <a:solidFill>
                  <a:srgbClr val="0000FF"/>
                </a:solidFill>
                <a:latin typeface="Calibri" charset="0"/>
              </a:rPr>
              <a:t>5 nm resolution (345 – 775 nm)</a:t>
            </a:r>
          </a:p>
          <a:p>
            <a:pPr algn="ctr" defTabSz="457200"/>
            <a:r>
              <a:rPr lang="en-US" sz="1200" b="1">
                <a:solidFill>
                  <a:srgbClr val="0000FF"/>
                </a:solidFill>
                <a:latin typeface="Calibri" charset="0"/>
              </a:rPr>
              <a:t>26 required “multispectral” bands</a:t>
            </a:r>
          </a:p>
        </p:txBody>
      </p:sp>
      <p:sp>
        <p:nvSpPr>
          <p:cNvPr id="187429" name="Rectangle 262"/>
          <p:cNvSpPr>
            <a:spLocks noChangeArrowheads="1"/>
          </p:cNvSpPr>
          <p:nvPr/>
        </p:nvSpPr>
        <p:spPr bwMode="auto">
          <a:xfrm>
            <a:off x="6702425" y="5948363"/>
            <a:ext cx="457200" cy="555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30" name="Text Box 263"/>
          <p:cNvSpPr txBox="1">
            <a:spLocks noChangeArrowheads="1"/>
          </p:cNvSpPr>
          <p:nvPr/>
        </p:nvSpPr>
        <p:spPr bwMode="auto">
          <a:xfrm rot="-5400000">
            <a:off x="6612732" y="6007894"/>
            <a:ext cx="63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1200" b="1">
                <a:solidFill>
                  <a:srgbClr val="0000FF"/>
                </a:solidFill>
                <a:latin typeface="Calibri" charset="0"/>
              </a:rPr>
              <a:t>3 SWIR</a:t>
            </a:r>
          </a:p>
          <a:p>
            <a:pPr algn="ctr" defTabSz="457200"/>
            <a:r>
              <a:rPr lang="en-US" sz="1200" b="1">
                <a:solidFill>
                  <a:srgbClr val="0000FF"/>
                </a:solidFill>
                <a:latin typeface="Calibri" charset="0"/>
              </a:rPr>
              <a:t>bands</a:t>
            </a:r>
          </a:p>
        </p:txBody>
      </p:sp>
      <p:sp>
        <p:nvSpPr>
          <p:cNvPr id="187431" name="Rectangle 264"/>
          <p:cNvSpPr>
            <a:spLocks noChangeArrowheads="1"/>
          </p:cNvSpPr>
          <p:nvPr/>
        </p:nvSpPr>
        <p:spPr bwMode="auto">
          <a:xfrm>
            <a:off x="7158038" y="2363788"/>
            <a:ext cx="1147762" cy="414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432" name="Text Box 265"/>
          <p:cNvSpPr txBox="1">
            <a:spLocks noChangeArrowheads="1"/>
          </p:cNvSpPr>
          <p:nvPr/>
        </p:nvSpPr>
        <p:spPr bwMode="auto">
          <a:xfrm>
            <a:off x="7170738" y="2374900"/>
            <a:ext cx="1135062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Absorbing aerosols</a:t>
            </a:r>
          </a:p>
          <a:p>
            <a:pPr defTabSz="457200">
              <a:lnSpc>
                <a:spcPct val="95000"/>
              </a:lnSpc>
            </a:pPr>
            <a:endParaRPr lang="en-US" sz="1000" i="1">
              <a:latin typeface="Calibri" charset="0"/>
            </a:endParaRP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Dissolved organics</a:t>
            </a:r>
          </a:p>
          <a:p>
            <a:pPr defTabSz="457200">
              <a:lnSpc>
                <a:spcPct val="95000"/>
              </a:lnSpc>
            </a:pPr>
            <a:endParaRPr lang="en-US" sz="1000" i="1">
              <a:latin typeface="Calibri" charset="0"/>
            </a:endParaRP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Phytoplankton pigments</a:t>
            </a:r>
          </a:p>
          <a:p>
            <a:pPr defTabSz="457200">
              <a:lnSpc>
                <a:spcPct val="95000"/>
              </a:lnSpc>
            </a:pPr>
            <a:endParaRPr lang="en-US" sz="1000" i="1">
              <a:latin typeface="Calibri" charset="0"/>
            </a:endParaRP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Functional groups</a:t>
            </a:r>
          </a:p>
          <a:p>
            <a:pPr defTabSz="457200">
              <a:lnSpc>
                <a:spcPct val="95000"/>
              </a:lnSpc>
            </a:pPr>
            <a:endParaRPr lang="en-US" sz="1000" i="1">
              <a:latin typeface="Calibri" charset="0"/>
            </a:endParaRP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Particle sizes</a:t>
            </a:r>
          </a:p>
          <a:p>
            <a:pPr defTabSz="457200">
              <a:lnSpc>
                <a:spcPct val="95000"/>
              </a:lnSpc>
            </a:pPr>
            <a:endParaRPr lang="en-US" sz="1000" i="1">
              <a:latin typeface="Calibri" charset="0"/>
            </a:endParaRP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Physiology</a:t>
            </a:r>
          </a:p>
          <a:p>
            <a:pPr defTabSz="457200">
              <a:lnSpc>
                <a:spcPct val="95000"/>
              </a:lnSpc>
            </a:pPr>
            <a:endParaRPr lang="en-US" sz="1000" i="1">
              <a:latin typeface="Calibri" charset="0"/>
            </a:endParaRP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Pigment fluorescence</a:t>
            </a:r>
          </a:p>
          <a:p>
            <a:pPr defTabSz="457200">
              <a:lnSpc>
                <a:spcPct val="95000"/>
              </a:lnSpc>
            </a:pPr>
            <a:endParaRPr lang="en-US" sz="1000" i="1">
              <a:latin typeface="Calibri" charset="0"/>
            </a:endParaRP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Coastal biology</a:t>
            </a:r>
          </a:p>
          <a:p>
            <a:pPr defTabSz="457200">
              <a:lnSpc>
                <a:spcPct val="95000"/>
              </a:lnSpc>
            </a:pPr>
            <a:endParaRPr lang="en-US" sz="1000" i="1">
              <a:latin typeface="Calibri" charset="0"/>
            </a:endParaRP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Atmospheric correction</a:t>
            </a:r>
          </a:p>
          <a:p>
            <a:pPr defTabSz="457200">
              <a:lnSpc>
                <a:spcPct val="95000"/>
              </a:lnSpc>
            </a:pPr>
            <a:r>
              <a:rPr lang="en-US" sz="1000">
                <a:latin typeface="Calibri" charset="0"/>
              </a:rPr>
              <a:t>(clear ocean)</a:t>
            </a:r>
          </a:p>
          <a:p>
            <a:pPr defTabSz="457200">
              <a:lnSpc>
                <a:spcPct val="95000"/>
              </a:lnSpc>
            </a:pPr>
            <a:endParaRPr lang="en-US" sz="1000">
              <a:latin typeface="Calibri" charset="0"/>
            </a:endParaRP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Atmospheric</a:t>
            </a: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Correction</a:t>
            </a:r>
          </a:p>
          <a:p>
            <a:pPr defTabSz="457200">
              <a:lnSpc>
                <a:spcPct val="95000"/>
              </a:lnSpc>
            </a:pPr>
            <a:r>
              <a:rPr lang="en-US" sz="1000">
                <a:latin typeface="Calibri" charset="0"/>
              </a:rPr>
              <a:t>(coastal) </a:t>
            </a:r>
            <a:r>
              <a:rPr lang="en-US" sz="1000" i="1">
                <a:latin typeface="Calibri" charset="0"/>
              </a:rPr>
              <a:t>&amp;</a:t>
            </a:r>
          </a:p>
          <a:p>
            <a:pPr defTabSz="457200">
              <a:lnSpc>
                <a:spcPct val="95000"/>
              </a:lnSpc>
            </a:pPr>
            <a:r>
              <a:rPr lang="en-US" sz="1000" i="1">
                <a:latin typeface="Calibri" charset="0"/>
              </a:rPr>
              <a:t>Aerosol/cloud properties</a:t>
            </a:r>
            <a:endParaRPr lang="en-US" sz="1000">
              <a:latin typeface="Calibri" charset="0"/>
            </a:endParaRPr>
          </a:p>
        </p:txBody>
      </p:sp>
      <p:sp>
        <p:nvSpPr>
          <p:cNvPr id="187510" name="Rectangle 356"/>
          <p:cNvSpPr>
            <a:spLocks noChangeArrowheads="1"/>
          </p:cNvSpPr>
          <p:nvPr/>
        </p:nvSpPr>
        <p:spPr bwMode="auto">
          <a:xfrm>
            <a:off x="6324600" y="6015038"/>
            <a:ext cx="381000" cy="6826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511" name="Text Box 357"/>
          <p:cNvSpPr txBox="1">
            <a:spLocks noChangeArrowheads="1"/>
          </p:cNvSpPr>
          <p:nvPr/>
        </p:nvSpPr>
        <p:spPr bwMode="auto">
          <a:xfrm>
            <a:off x="171450" y="933450"/>
            <a:ext cx="131445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/>
            <a:r>
              <a:rPr lang="en-US" sz="1200" u="sng">
                <a:latin typeface="Calibri" charset="0"/>
              </a:rPr>
              <a:t>“Multispectral”</a:t>
            </a:r>
          </a:p>
          <a:p>
            <a:pPr defTabSz="457200" eaLnBrk="0" hangingPunct="0"/>
            <a:r>
              <a:rPr lang="en-US" sz="1200" u="sng">
                <a:latin typeface="Calibri" charset="0"/>
              </a:rPr>
              <a:t>Ocean Bands</a:t>
            </a:r>
            <a:endParaRPr lang="en-US" sz="1200">
              <a:latin typeface="Calibri" charset="0"/>
            </a:endParaRPr>
          </a:p>
          <a:p>
            <a:pPr defTabSz="457200" eaLnBrk="0" hangingPunct="0"/>
            <a:r>
              <a:rPr lang="en-US" sz="1200">
                <a:latin typeface="Calibri" charset="0"/>
              </a:rPr>
              <a:t>CZCS: 4</a:t>
            </a:r>
          </a:p>
          <a:p>
            <a:pPr defTabSz="457200" eaLnBrk="0" hangingPunct="0"/>
            <a:r>
              <a:rPr lang="en-US" sz="1200">
                <a:latin typeface="Calibri" charset="0"/>
              </a:rPr>
              <a:t>SeaWiFS: 8</a:t>
            </a:r>
          </a:p>
          <a:p>
            <a:pPr defTabSz="457200" eaLnBrk="0" hangingPunct="0"/>
            <a:r>
              <a:rPr lang="en-US" sz="1200">
                <a:latin typeface="Calibri" charset="0"/>
              </a:rPr>
              <a:t>MODIS: 9</a:t>
            </a:r>
          </a:p>
          <a:p>
            <a:pPr defTabSz="457200" eaLnBrk="0" hangingPunct="0"/>
            <a:r>
              <a:rPr lang="en-US" sz="1200">
                <a:latin typeface="Calibri" charset="0"/>
              </a:rPr>
              <a:t>VIIRS: 7</a:t>
            </a:r>
          </a:p>
        </p:txBody>
      </p:sp>
      <p:sp>
        <p:nvSpPr>
          <p:cNvPr id="187512" name="Text Box 358"/>
          <p:cNvSpPr txBox="1">
            <a:spLocks noChangeArrowheads="1"/>
          </p:cNvSpPr>
          <p:nvPr/>
        </p:nvSpPr>
        <p:spPr bwMode="auto">
          <a:xfrm>
            <a:off x="5678488" y="1438275"/>
            <a:ext cx="28559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800">
                <a:latin typeface="Calibri" charset="0"/>
              </a:rPr>
              <a:t> </a:t>
            </a:r>
            <a:r>
              <a:rPr lang="en-US" sz="1200">
                <a:latin typeface="Calibri" charset="0"/>
              </a:rPr>
              <a:t>86 “hyperspectral” bands + 3 SWIR bands</a:t>
            </a:r>
          </a:p>
          <a:p>
            <a:pPr defTabSz="457200"/>
            <a:r>
              <a:rPr lang="en-US" sz="1200">
                <a:latin typeface="Calibri" charset="0"/>
              </a:rPr>
              <a:t>26 “multispectral” bands</a:t>
            </a:r>
          </a:p>
        </p:txBody>
      </p:sp>
      <p:sp>
        <p:nvSpPr>
          <p:cNvPr id="187514" name="Rectangle 337"/>
          <p:cNvSpPr>
            <a:spLocks noChangeArrowheads="1"/>
          </p:cNvSpPr>
          <p:nvPr/>
        </p:nvSpPr>
        <p:spPr bwMode="auto">
          <a:xfrm>
            <a:off x="2805113" y="6238875"/>
            <a:ext cx="1138237" cy="46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latin typeface="Calibri" charset="0"/>
            </a:endParaRPr>
          </a:p>
        </p:txBody>
      </p:sp>
      <p:sp>
        <p:nvSpPr>
          <p:cNvPr id="187517" name="Rectangle 3"/>
          <p:cNvSpPr>
            <a:spLocks noChangeArrowheads="1"/>
          </p:cNvSpPr>
          <p:nvPr/>
        </p:nvSpPr>
        <p:spPr bwMode="auto">
          <a:xfrm>
            <a:off x="457200" y="15240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187518" name="Title 1"/>
          <p:cNvSpPr>
            <a:spLocks/>
          </p:cNvSpPr>
          <p:nvPr/>
        </p:nvSpPr>
        <p:spPr bwMode="auto">
          <a:xfrm>
            <a:off x="914400" y="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charset="0"/>
              </a:rPr>
              <a:t>OES – Expanded spectral resolution &amp; range focused on enabling improved retrievals and expanded products</a:t>
            </a:r>
          </a:p>
        </p:txBody>
      </p:sp>
      <p:pic>
        <p:nvPicPr>
          <p:cNvPr id="187519" name="Picture 127" descr="Untitled-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809625"/>
            <a:ext cx="6715125" cy="257175"/>
          </a:xfrm>
          <a:prstGeom prst="rect">
            <a:avLst/>
          </a:prstGeom>
          <a:noFill/>
        </p:spPr>
      </p:pic>
      <p:pic>
        <p:nvPicPr>
          <p:cNvPr id="187520" name="Picture 128" descr="nasa icon whit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" y="76200"/>
            <a:ext cx="685800" cy="68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-76200" y="152400"/>
            <a:ext cx="2344738" cy="1511300"/>
            <a:chOff x="-54" y="96"/>
            <a:chExt cx="1477" cy="952"/>
          </a:xfrm>
        </p:grpSpPr>
        <p:graphicFrame>
          <p:nvGraphicFramePr>
            <p:cNvPr id="11" name="Object 3"/>
            <p:cNvGraphicFramePr>
              <a:graphicFrameLocks noChangeAspect="1"/>
            </p:cNvGraphicFramePr>
            <p:nvPr/>
          </p:nvGraphicFramePr>
          <p:xfrm>
            <a:off x="96" y="96"/>
            <a:ext cx="932" cy="885"/>
          </p:xfrm>
          <a:graphic>
            <a:graphicData uri="http://schemas.openxmlformats.org/presentationml/2006/ole">
              <p:oleObj spid="_x0000_s275457" name="Image" r:id="rId4" imgW="3961905" imgH="3669841" progId="">
                <p:embed/>
              </p:oleObj>
            </a:graphicData>
          </a:graphic>
        </p:graphicFrame>
        <p:sp>
          <p:nvSpPr>
            <p:cNvPr id="12" name="Oval 5"/>
            <p:cNvSpPr>
              <a:spLocks noChangeArrowheads="1"/>
            </p:cNvSpPr>
            <p:nvPr/>
          </p:nvSpPr>
          <p:spPr bwMode="auto">
            <a:xfrm rot="-2652361">
              <a:off x="-54" y="299"/>
              <a:ext cx="1477" cy="74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89442" name="Text Box 2"/>
          <p:cNvSpPr txBox="1">
            <a:spLocks noChangeArrowheads="1"/>
          </p:cNvSpPr>
          <p:nvPr/>
        </p:nvSpPr>
        <p:spPr bwMode="auto">
          <a:xfrm>
            <a:off x="228600" y="1676400"/>
            <a:ext cx="8655050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34950" indent="-234950">
              <a:buFontTx/>
              <a:buChar char="•"/>
            </a:pPr>
            <a:r>
              <a:rPr lang="en-US" dirty="0">
                <a:latin typeface="Times New Roman" charset="0"/>
              </a:rPr>
              <a:t>Normalized water-leaving radiances 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Stan Hooker</a:t>
            </a:r>
          </a:p>
          <a:p>
            <a:pPr marL="234950" indent="-234950">
              <a:buFontTx/>
              <a:buChar char="•"/>
            </a:pPr>
            <a:r>
              <a:rPr lang="en-US" dirty="0">
                <a:latin typeface="Times New Roman" charset="0"/>
              </a:rPr>
              <a:t>Chlorophyll-a 	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Stan Hooker</a:t>
            </a:r>
          </a:p>
          <a:p>
            <a:pPr marL="234950" indent="-234950">
              <a:buFontTx/>
              <a:buChar char="•"/>
            </a:pPr>
            <a:r>
              <a:rPr lang="en-US" dirty="0">
                <a:latin typeface="Times New Roman" charset="0"/>
              </a:rPr>
              <a:t>Diffuse attenuation coefficient (490 nm) 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Stan Hooker</a:t>
            </a:r>
          </a:p>
          <a:p>
            <a:pPr marL="234950" indent="-234950">
              <a:buFontTx/>
              <a:buChar char="•"/>
            </a:pPr>
            <a:endParaRPr lang="en-US" dirty="0">
              <a:solidFill>
                <a:schemeClr val="accent2"/>
              </a:solidFill>
              <a:latin typeface="Times New Roman" charset="0"/>
            </a:endParaRPr>
          </a:p>
          <a:p>
            <a:pPr marL="234950" indent="-234950">
              <a:buFontTx/>
              <a:buChar char="•"/>
            </a:pPr>
            <a:endParaRPr lang="en-US" dirty="0">
              <a:latin typeface="Times New Roman" charset="0"/>
            </a:endParaRP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CC0000"/>
                </a:solidFill>
                <a:latin typeface="Times New Roman" charset="0"/>
              </a:rPr>
              <a:t>Inherent optical properties 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Norm </a:t>
            </a:r>
            <a:r>
              <a:rPr lang="en-US" dirty="0" smtClean="0">
                <a:solidFill>
                  <a:schemeClr val="accent2"/>
                </a:solidFill>
                <a:latin typeface="Times New Roman" charset="0"/>
              </a:rPr>
              <a:t>Nelson, Emmanuel Boss</a:t>
            </a:r>
            <a:endParaRPr lang="en-US" dirty="0">
              <a:solidFill>
                <a:schemeClr val="accent2"/>
              </a:solidFill>
              <a:latin typeface="Times New Roman" charset="0"/>
            </a:endParaRP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CC0000"/>
                </a:solidFill>
                <a:latin typeface="Times New Roman" charset="0"/>
              </a:rPr>
              <a:t>Spectral </a:t>
            </a:r>
            <a:r>
              <a:rPr lang="en-US" dirty="0" err="1">
                <a:solidFill>
                  <a:srgbClr val="CC0000"/>
                </a:solidFill>
                <a:latin typeface="Times New Roman" charset="0"/>
              </a:rPr>
              <a:t>Kd</a:t>
            </a:r>
            <a:r>
              <a:rPr lang="en-US" dirty="0">
                <a:solidFill>
                  <a:srgbClr val="CC0000"/>
                </a:solidFill>
                <a:latin typeface="Times New Roman" charset="0"/>
              </a:rPr>
              <a:t> 	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Stan Hooker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CC0000"/>
                </a:solidFill>
                <a:latin typeface="Times New Roman" charset="0"/>
              </a:rPr>
              <a:t>Spectral RSR 	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Stan Hooker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CC0000"/>
                </a:solidFill>
                <a:latin typeface="Times New Roman" charset="0"/>
              </a:rPr>
              <a:t>Particulate organic carbon concentration 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Darius Stramski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CC0000"/>
                </a:solidFill>
                <a:latin typeface="Times New Roman" charset="0"/>
              </a:rPr>
              <a:t>Primary production 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Mike Behrenfeld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CC0000"/>
                </a:solidFill>
                <a:latin typeface="Times New Roman" charset="0"/>
              </a:rPr>
              <a:t>Calcite concentration 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Barney Balch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CC0000"/>
                </a:solidFill>
                <a:latin typeface="Times New Roman" charset="0"/>
              </a:rPr>
              <a:t>Colored dissolved organic matter 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Norm Nelson, Antonio </a:t>
            </a:r>
            <a:r>
              <a:rPr lang="en-US" dirty="0" err="1">
                <a:solidFill>
                  <a:schemeClr val="accent2"/>
                </a:solidFill>
                <a:latin typeface="Times New Roman" charset="0"/>
              </a:rPr>
              <a:t>Mannino</a:t>
            </a:r>
            <a:endParaRPr lang="en-US" dirty="0">
              <a:solidFill>
                <a:schemeClr val="accent2"/>
              </a:solidFill>
              <a:latin typeface="Times New Roman" charset="0"/>
            </a:endParaRPr>
          </a:p>
          <a:p>
            <a:pPr marL="234950" indent="-234950">
              <a:buFontTx/>
              <a:buChar char="•"/>
            </a:pPr>
            <a:r>
              <a:rPr lang="en-US" dirty="0" err="1">
                <a:solidFill>
                  <a:srgbClr val="CC0000"/>
                </a:solidFill>
                <a:latin typeface="Times New Roman" charset="0"/>
              </a:rPr>
              <a:t>Photosynthetically</a:t>
            </a:r>
            <a:r>
              <a:rPr lang="en-US" dirty="0">
                <a:solidFill>
                  <a:srgbClr val="CC0000"/>
                </a:solidFill>
                <a:latin typeface="Times New Roman" charset="0"/>
              </a:rPr>
              <a:t> available radiation 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Robert Frouin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CC0000"/>
                </a:solidFill>
                <a:latin typeface="Times New Roman" charset="0"/>
              </a:rPr>
              <a:t>Fluorescence line height 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Mike Behrenfeld</a:t>
            </a:r>
          </a:p>
          <a:p>
            <a:pPr marL="234950" indent="-234950">
              <a:buFontTx/>
              <a:buChar char="•"/>
            </a:pPr>
            <a:r>
              <a:rPr lang="en-US" dirty="0" err="1">
                <a:solidFill>
                  <a:srgbClr val="CC0000"/>
                </a:solidFill>
                <a:latin typeface="Times New Roman" charset="0"/>
              </a:rPr>
              <a:t>Euphotic</a:t>
            </a:r>
            <a:r>
              <a:rPr lang="en-US" dirty="0">
                <a:solidFill>
                  <a:srgbClr val="CC0000"/>
                </a:solidFill>
                <a:latin typeface="Times New Roman" charset="0"/>
              </a:rPr>
              <a:t> depth 	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Zhongping Lee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CC0000"/>
                </a:solidFill>
                <a:latin typeface="Times New Roman" charset="0"/>
              </a:rPr>
              <a:t>Total suspended matter 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Rick </a:t>
            </a:r>
            <a:r>
              <a:rPr lang="en-US" dirty="0" err="1">
                <a:solidFill>
                  <a:schemeClr val="accent2"/>
                </a:solidFill>
                <a:latin typeface="Times New Roman" charset="0"/>
              </a:rPr>
              <a:t>Stumpf</a:t>
            </a:r>
            <a:endParaRPr lang="en-US" dirty="0">
              <a:solidFill>
                <a:schemeClr val="accent2"/>
              </a:solidFill>
              <a:latin typeface="Times New Roman" charset="0"/>
            </a:endParaRPr>
          </a:p>
          <a:p>
            <a:pPr marL="234950" indent="-234950">
              <a:buFontTx/>
              <a:buChar char="•"/>
            </a:pPr>
            <a:r>
              <a:rPr lang="en-US" dirty="0" err="1">
                <a:solidFill>
                  <a:srgbClr val="CC0000"/>
                </a:solidFill>
                <a:latin typeface="Times New Roman" charset="0"/>
              </a:rPr>
              <a:t>Trichodesmium</a:t>
            </a:r>
            <a:r>
              <a:rPr lang="en-US" dirty="0">
                <a:solidFill>
                  <a:srgbClr val="CC0000"/>
                </a:solidFill>
                <a:latin typeface="Times New Roman" charset="0"/>
              </a:rPr>
              <a:t> concentration 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Toby Westberry</a:t>
            </a:r>
          </a:p>
        </p:txBody>
      </p:sp>
      <p:sp>
        <p:nvSpPr>
          <p:cNvPr id="189443" name="Text Box 4"/>
          <p:cNvSpPr txBox="1">
            <a:spLocks noChangeArrowheads="1"/>
          </p:cNvSpPr>
          <p:nvPr/>
        </p:nvSpPr>
        <p:spPr bwMode="auto">
          <a:xfrm>
            <a:off x="1447800" y="1295400"/>
            <a:ext cx="197779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charset="0"/>
                <a:ea typeface="ＭＳ Ｐゴシック" charset="-128"/>
              </a:rPr>
              <a:t>3 Heritage CDRs</a:t>
            </a:r>
            <a:endParaRPr 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89444" name="Text Box 5"/>
          <p:cNvSpPr txBox="1">
            <a:spLocks noChangeArrowheads="1"/>
          </p:cNvSpPr>
          <p:nvPr/>
        </p:nvSpPr>
        <p:spPr bwMode="auto">
          <a:xfrm>
            <a:off x="1130997" y="2698750"/>
            <a:ext cx="267900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0000"/>
                </a:solidFill>
                <a:latin typeface="Times New Roman" charset="0"/>
                <a:ea typeface="ＭＳ Ｐゴシック" charset="-128"/>
              </a:rPr>
              <a:t>12 ACE Candidate </a:t>
            </a:r>
            <a:r>
              <a:rPr lang="en-US" b="1" dirty="0">
                <a:solidFill>
                  <a:srgbClr val="CC0000"/>
                </a:solidFill>
                <a:latin typeface="Times New Roman" charset="0"/>
                <a:ea typeface="ＭＳ Ｐゴシック" charset="-128"/>
              </a:rPr>
              <a:t>CDRs</a:t>
            </a:r>
            <a:endParaRPr lang="en-US" dirty="0">
              <a:solidFill>
                <a:srgbClr val="CC0000"/>
              </a:solidFill>
              <a:ea typeface="ＭＳ Ｐゴシック" charset="-128"/>
            </a:endParaRPr>
          </a:p>
        </p:txBody>
      </p:sp>
      <p:sp>
        <p:nvSpPr>
          <p:cNvPr id="189445" name="Rectangle 3"/>
          <p:cNvSpPr>
            <a:spLocks noChangeArrowheads="1"/>
          </p:cNvSpPr>
          <p:nvPr/>
        </p:nvSpPr>
        <p:spPr bwMode="auto">
          <a:xfrm>
            <a:off x="457200" y="15240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>
              <a:solidFill>
                <a:schemeClr val="tx2"/>
              </a:solidFill>
              <a:ea typeface="ＭＳ Ｐゴシック" charset="-128"/>
            </a:endParaRPr>
          </a:p>
        </p:txBody>
      </p:sp>
      <p:sp>
        <p:nvSpPr>
          <p:cNvPr id="189449" name="Text Box 9"/>
          <p:cNvSpPr txBox="1">
            <a:spLocks noChangeArrowheads="1"/>
          </p:cNvSpPr>
          <p:nvPr/>
        </p:nvSpPr>
        <p:spPr bwMode="auto">
          <a:xfrm>
            <a:off x="5715000" y="1066800"/>
            <a:ext cx="2286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 i="1">
                <a:solidFill>
                  <a:schemeClr val="accent2"/>
                </a:solidFill>
                <a:latin typeface="Times New Roman" charset="0"/>
              </a:rPr>
              <a:t>Field Accuracy Assessment Lead</a:t>
            </a: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1066800" y="352425"/>
            <a:ext cx="71802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 Ocean Parameters &amp; Climate Data Records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-76200" y="152400"/>
            <a:ext cx="2344738" cy="1511300"/>
            <a:chOff x="-54" y="96"/>
            <a:chExt cx="1477" cy="952"/>
          </a:xfrm>
        </p:grpSpPr>
        <p:graphicFrame>
          <p:nvGraphicFramePr>
            <p:cNvPr id="15" name="Object 3"/>
            <p:cNvGraphicFramePr>
              <a:graphicFrameLocks noChangeAspect="1"/>
            </p:cNvGraphicFramePr>
            <p:nvPr/>
          </p:nvGraphicFramePr>
          <p:xfrm>
            <a:off x="96" y="96"/>
            <a:ext cx="932" cy="885"/>
          </p:xfrm>
          <a:graphic>
            <a:graphicData uri="http://schemas.openxmlformats.org/presentationml/2006/ole">
              <p:oleObj spid="_x0000_s273409" name="Image" r:id="rId4" imgW="3961905" imgH="3669841" progId="">
                <p:embed/>
              </p:oleObj>
            </a:graphicData>
          </a:graphic>
        </p:graphicFrame>
        <p:sp>
          <p:nvSpPr>
            <p:cNvPr id="18" name="Oval 5"/>
            <p:cNvSpPr>
              <a:spLocks noChangeArrowheads="1"/>
            </p:cNvSpPr>
            <p:nvPr/>
          </p:nvSpPr>
          <p:spPr bwMode="auto">
            <a:xfrm rot="-2652361">
              <a:off x="-54" y="299"/>
              <a:ext cx="1477" cy="74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19" name="Rectangle 33"/>
          <p:cNvSpPr>
            <a:spLocks noChangeArrowheads="1"/>
          </p:cNvSpPr>
          <p:nvPr/>
        </p:nvSpPr>
        <p:spPr bwMode="auto">
          <a:xfrm>
            <a:off x="1066800" y="352425"/>
            <a:ext cx="71802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 Ocean Parameters &amp; Climate Data Records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1490" name="Text Box 6"/>
          <p:cNvSpPr txBox="1">
            <a:spLocks noChangeArrowheads="1"/>
          </p:cNvSpPr>
          <p:nvPr/>
        </p:nvSpPr>
        <p:spPr bwMode="auto">
          <a:xfrm>
            <a:off x="1391698" y="1295400"/>
            <a:ext cx="218970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Times New Roman" charset="0"/>
                <a:ea typeface="ＭＳ Ｐゴシック" charset="-128"/>
              </a:rPr>
              <a:t>7 Research </a:t>
            </a:r>
            <a:r>
              <a:rPr lang="en-US" b="1" dirty="0">
                <a:solidFill>
                  <a:srgbClr val="008000"/>
                </a:solidFill>
                <a:latin typeface="Times New Roman" charset="0"/>
                <a:ea typeface="ＭＳ Ｐゴシック" charset="-128"/>
              </a:rPr>
              <a:t>products</a:t>
            </a:r>
            <a:endParaRPr lang="en-US" dirty="0">
              <a:solidFill>
                <a:srgbClr val="008000"/>
              </a:solidFill>
              <a:ea typeface="ＭＳ Ｐゴシック" charset="-128"/>
            </a:endParaRPr>
          </a:p>
        </p:txBody>
      </p:sp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228600" y="1881188"/>
            <a:ext cx="86423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Particle size distributions &amp; composition</a:t>
            </a:r>
            <a:r>
              <a:rPr lang="en-US" dirty="0">
                <a:latin typeface="Times New Roman" charset="0"/>
              </a:rPr>
              <a:t> 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Dave Siegel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Phytoplankton carbon</a:t>
            </a:r>
            <a:r>
              <a:rPr lang="en-US" dirty="0">
                <a:latin typeface="Times New Roman" charset="0"/>
              </a:rPr>
              <a:t> 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Mike Behrenfeld, Joe Salisbury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Dissolved organic matter/carbon</a:t>
            </a:r>
            <a:r>
              <a:rPr lang="en-US" dirty="0">
                <a:latin typeface="Times New Roman" charset="0"/>
              </a:rPr>
              <a:t> 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Antonio </a:t>
            </a:r>
            <a:r>
              <a:rPr lang="en-US" dirty="0" err="1">
                <a:solidFill>
                  <a:schemeClr val="accent2"/>
                </a:solidFill>
                <a:latin typeface="Times New Roman" charset="0"/>
              </a:rPr>
              <a:t>Mannino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, Joe Salisbury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Physiological properties</a:t>
            </a:r>
            <a:r>
              <a:rPr lang="en-US" dirty="0">
                <a:latin typeface="Times New Roman" charset="0"/>
              </a:rPr>
              <a:t> 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Mike Behrenfeld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Other plant pigment</a:t>
            </a:r>
            <a:r>
              <a:rPr lang="en-US" dirty="0">
                <a:latin typeface="Times New Roman" charset="0"/>
              </a:rPr>
              <a:t> 				</a:t>
            </a:r>
            <a:r>
              <a:rPr lang="en-US" dirty="0">
                <a:solidFill>
                  <a:schemeClr val="accent2"/>
                </a:solidFill>
                <a:latin typeface="Times New Roman" charset="0"/>
              </a:rPr>
              <a:t>Stan Hooker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Export production</a:t>
            </a:r>
          </a:p>
          <a:p>
            <a:pPr marL="234950" indent="-234950">
              <a:buFontTx/>
              <a:buChar char="•"/>
            </a:pPr>
            <a:r>
              <a:rPr lang="en-US" dirty="0">
                <a:solidFill>
                  <a:srgbClr val="008000"/>
                </a:solidFill>
                <a:latin typeface="Times New Roman" charset="0"/>
              </a:rPr>
              <a:t>Taxonomic groups</a:t>
            </a:r>
          </a:p>
        </p:txBody>
      </p:sp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5867400" y="1143000"/>
            <a:ext cx="2286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b="1" i="1">
                <a:solidFill>
                  <a:schemeClr val="accent2"/>
                </a:solidFill>
                <a:latin typeface="Times New Roman" charset="0"/>
              </a:rPr>
              <a:t>Field Accuracy Assessment Lead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438400" y="3200400"/>
            <a:ext cx="4343400" cy="3291414"/>
            <a:chOff x="2667000" y="3581400"/>
            <a:chExt cx="3702103" cy="2910414"/>
          </a:xfrm>
        </p:grpSpPr>
        <p:pic>
          <p:nvPicPr>
            <p:cNvPr id="19149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717119">
              <a:off x="4429691" y="3983632"/>
              <a:ext cx="1939412" cy="25081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149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99714" y="3581400"/>
              <a:ext cx="1936303" cy="25019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1500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0897645">
              <a:off x="2667000" y="3979431"/>
              <a:ext cx="1926980" cy="25050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2057400" y="4419600"/>
            <a:ext cx="52280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PRODUCT ASSESSMENTS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3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Parameter Description</a:t>
            </a:r>
          </a:p>
          <a:p>
            <a:pPr lvl="3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Measurement Methodology</a:t>
            </a:r>
          </a:p>
          <a:p>
            <a:pPr lvl="3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Error analysis</a:t>
            </a:r>
          </a:p>
          <a:p>
            <a:pPr lvl="3"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Accuracy Assessment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76200" y="152400"/>
            <a:ext cx="2344738" cy="1511300"/>
            <a:chOff x="-54" y="96"/>
            <a:chExt cx="1477" cy="952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96" y="96"/>
            <a:ext cx="932" cy="885"/>
          </p:xfrm>
          <a:graphic>
            <a:graphicData uri="http://schemas.openxmlformats.org/presentationml/2006/ole">
              <p:oleObj spid="_x0000_s323586" name="Image" r:id="rId3" imgW="3961905" imgH="3669841" progId="">
                <p:embed/>
              </p:oleObj>
            </a:graphicData>
          </a:graphic>
        </p:graphicFrame>
        <p:sp>
          <p:nvSpPr>
            <p:cNvPr id="4" name="Oval 5"/>
            <p:cNvSpPr>
              <a:spLocks noChangeArrowheads="1"/>
            </p:cNvSpPr>
            <p:nvPr/>
          </p:nvSpPr>
          <p:spPr bwMode="auto">
            <a:xfrm rot="-2652361">
              <a:off x="-54" y="299"/>
              <a:ext cx="1477" cy="74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 charset="0"/>
              </a:endParaRPr>
            </a:p>
          </p:txBody>
        </p:sp>
      </p:grpSp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1066800" y="352425"/>
            <a:ext cx="71802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 2011 Activities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507153"/>
            <a:ext cx="8458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Continue assessment of 22 ACE products – defining baseline and threshold ranges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PACE support – e.g., evaluating minimum requirements for water leaving radiance uncertainties / atmospheric corrections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UCSB Workshop – Carbon fluxes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9 other funded studies focused on advanced ACE ocean retrievals and aerosol properties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HQ review of NRC Decadal Survey Missions (December)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-76200" y="152400"/>
            <a:ext cx="2344738" cy="1511300"/>
            <a:chOff x="-54" y="96"/>
            <a:chExt cx="1477" cy="952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96" y="96"/>
            <a:ext cx="932" cy="885"/>
          </p:xfrm>
          <a:graphic>
            <a:graphicData uri="http://schemas.openxmlformats.org/presentationml/2006/ole">
              <p:oleObj spid="_x0000_s304131" name="Image" r:id="rId3" imgW="3961905" imgH="3669841" progId="">
                <p:embed/>
              </p:oleObj>
            </a:graphicData>
          </a:graphic>
        </p:graphicFrame>
        <p:sp>
          <p:nvSpPr>
            <p:cNvPr id="5" name="Oval 5"/>
            <p:cNvSpPr>
              <a:spLocks noChangeArrowheads="1"/>
            </p:cNvSpPr>
            <p:nvPr/>
          </p:nvSpPr>
          <p:spPr bwMode="auto">
            <a:xfrm rot="-2652361">
              <a:off x="-54" y="299"/>
              <a:ext cx="1477" cy="74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1066800" y="352425"/>
            <a:ext cx="73914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 Ocean Parameters – Baseline &amp; Threshold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14400"/>
            <a:ext cx="7867650" cy="568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-76200" y="152400"/>
            <a:ext cx="2344738" cy="1511300"/>
            <a:chOff x="-54" y="96"/>
            <a:chExt cx="1477" cy="952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96" y="96"/>
            <a:ext cx="932" cy="885"/>
          </p:xfrm>
          <a:graphic>
            <a:graphicData uri="http://schemas.openxmlformats.org/presentationml/2006/ole">
              <p:oleObj spid="_x0000_s326657" name="Image" r:id="rId3" imgW="3961905" imgH="3669841" progId="">
                <p:embed/>
              </p:oleObj>
            </a:graphicData>
          </a:graphic>
        </p:graphicFrame>
        <p:sp>
          <p:nvSpPr>
            <p:cNvPr id="7" name="Oval 5"/>
            <p:cNvSpPr>
              <a:spLocks noChangeArrowheads="1"/>
            </p:cNvSpPr>
            <p:nvPr/>
          </p:nvSpPr>
          <p:spPr bwMode="auto">
            <a:xfrm rot="-2652361">
              <a:off x="-54" y="299"/>
              <a:ext cx="1477" cy="74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charset="0"/>
              </a:endParaRPr>
            </a:p>
          </p:txBody>
        </p:sp>
      </p:grpSp>
      <p:sp>
        <p:nvSpPr>
          <p:cNvPr id="8" name="Rectangle 33"/>
          <p:cNvSpPr>
            <a:spLocks noChangeArrowheads="1"/>
          </p:cNvSpPr>
          <p:nvPr/>
        </p:nvSpPr>
        <p:spPr bwMode="auto">
          <a:xfrm>
            <a:off x="1066800" y="352425"/>
            <a:ext cx="73914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 Ocean Parameters – Baseline &amp; Threshold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4400" y="990600"/>
            <a:ext cx="7239000" cy="5638800"/>
            <a:chOff x="457200" y="535942"/>
            <a:chExt cx="8181975" cy="6322058"/>
          </a:xfrm>
        </p:grpSpPr>
        <p:pic>
          <p:nvPicPr>
            <p:cNvPr id="33689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951968"/>
              <a:ext cx="8181975" cy="5906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689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389" y="535942"/>
              <a:ext cx="8127274" cy="464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6287</TotalTime>
  <Words>672</Words>
  <Application>Microsoft Office PowerPoint</Application>
  <PresentationFormat>On-screen Show (4:3)</PresentationFormat>
  <Paragraphs>203</Paragraphs>
  <Slides>20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Image</vt:lpstr>
      <vt:lpstr>Slide 1</vt:lpstr>
      <vt:lpstr>Aerosol, Cloud, Ocean Ecosystem  (ACE) Mission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Oregon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Behrenfeld, Michael</dc:creator>
  <cp:lastModifiedBy>behrenfm</cp:lastModifiedBy>
  <cp:revision>178</cp:revision>
  <dcterms:created xsi:type="dcterms:W3CDTF">2010-04-21T17:43:38Z</dcterms:created>
  <dcterms:modified xsi:type="dcterms:W3CDTF">2012-04-23T18:37:47Z</dcterms:modified>
</cp:coreProperties>
</file>