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09" r:id="rId1"/>
  </p:sldMasterIdLst>
  <p:notesMasterIdLst>
    <p:notesMasterId r:id="rId14"/>
  </p:notes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123" d="100"/>
          <a:sy n="123" d="100"/>
        </p:scale>
        <p:origin x="-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8C148-33C8-694E-ABC2-B964DB61A5B4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B621E-5802-5E44-B20B-C39BA8101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031F95-A187-334A-9AF8-80E69450BB69}" type="slidenum">
              <a:rPr lang="en-US" altLang="ja-JP">
                <a:solidFill>
                  <a:srgbClr val="000000"/>
                </a:solidFill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2</a:t>
            </a:fld>
            <a:endParaRPr lang="en-US" altLang="ja-JP">
              <a:solidFill>
                <a:srgbClr val="000000"/>
              </a:solidFill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Arial" pitchFamily="-65" charset="0"/>
              <a:ea typeface="ＭＳ Ｐ明朝" pitchFamily="-65" charset="-128"/>
              <a:cs typeface="ＭＳ Ｐ明朝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723D8F-C4A9-41D8-8DD9-654C9CC04DEC}" type="datetime1">
              <a:rPr lang="en-US" smtClean="0"/>
              <a:pPr/>
              <a:t>4/17/12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0A443-4677-9340-9DC3-BE6BC284D9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D985D-41A0-4705-858A-FEEDE5B81603}" type="datetime1">
              <a:rPr lang="en-US" smtClean="0"/>
              <a:pPr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0A443-4677-9340-9DC3-BE6BC284D9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76000EA5-56D8-5C4D-9A1B-3DF1D357B521}" type="datetimeFigureOut">
              <a:rPr lang="en-US" smtClean="0"/>
              <a:pPr/>
              <a:t>4/17/12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492E38C-E6A0-BE4B-A2CE-C6ED129DE3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180255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Skia"/>
                <a:cs typeface="Skia"/>
              </a:rPr>
              <a:t>I</a:t>
            </a:r>
            <a:r>
              <a:rPr lang="en-US" b="0" dirty="0" smtClean="0">
                <a:latin typeface="Skia"/>
                <a:cs typeface="Skia"/>
              </a:rPr>
              <a:t>nternational </a:t>
            </a:r>
            <a:r>
              <a:rPr lang="en-US" i="1" dirty="0" smtClean="0">
                <a:latin typeface="Skia"/>
                <a:cs typeface="Skia"/>
              </a:rPr>
              <a:t>N</a:t>
            </a:r>
            <a:r>
              <a:rPr lang="en-US" b="0" dirty="0" smtClean="0">
                <a:latin typeface="Skia"/>
                <a:cs typeface="Skia"/>
              </a:rPr>
              <a:t>etwork for </a:t>
            </a:r>
            <a:r>
              <a:rPr lang="en-US" i="1" dirty="0" smtClean="0">
                <a:latin typeface="Skia"/>
                <a:cs typeface="Skia"/>
              </a:rPr>
              <a:t>S</a:t>
            </a:r>
            <a:r>
              <a:rPr lang="en-US" b="0" dirty="0" smtClean="0">
                <a:latin typeface="Skia"/>
                <a:cs typeface="Skia"/>
              </a:rPr>
              <a:t>ensor </a:t>
            </a:r>
            <a:r>
              <a:rPr lang="en-US" i="1" dirty="0" err="1" smtClean="0">
                <a:latin typeface="Skia"/>
                <a:cs typeface="Skia"/>
              </a:rPr>
              <a:t>I</a:t>
            </a:r>
            <a:r>
              <a:rPr lang="en-US" b="0" dirty="0" err="1" smtClean="0">
                <a:latin typeface="Skia"/>
                <a:cs typeface="Skia"/>
              </a:rPr>
              <a:t>n</a:t>
            </a:r>
            <a:r>
              <a:rPr lang="en-US" i="1" dirty="0" err="1" smtClean="0">
                <a:latin typeface="Skia"/>
                <a:cs typeface="Skia"/>
              </a:rPr>
              <a:t>T</a:t>
            </a:r>
            <a:r>
              <a:rPr lang="en-US" b="0" dirty="0" err="1" smtClean="0">
                <a:latin typeface="Skia"/>
                <a:cs typeface="Skia"/>
              </a:rPr>
              <a:t>ercomparison</a:t>
            </a:r>
            <a:r>
              <a:rPr lang="en-US" b="0" dirty="0" smtClean="0">
                <a:latin typeface="Skia"/>
                <a:cs typeface="Skia"/>
              </a:rPr>
              <a:t> and </a:t>
            </a:r>
            <a:br>
              <a:rPr lang="en-US" b="0" dirty="0" smtClean="0">
                <a:latin typeface="Skia"/>
                <a:cs typeface="Skia"/>
              </a:rPr>
            </a:br>
            <a:r>
              <a:rPr lang="en-US" i="1" dirty="0" smtClean="0">
                <a:latin typeface="Skia"/>
                <a:cs typeface="Skia"/>
              </a:rPr>
              <a:t>U</a:t>
            </a:r>
            <a:r>
              <a:rPr lang="en-US" b="0" dirty="0" smtClean="0">
                <a:latin typeface="Skia"/>
                <a:cs typeface="Skia"/>
              </a:rPr>
              <a:t>ncertainty assessment for </a:t>
            </a:r>
            <a:r>
              <a:rPr lang="en-US" i="1" dirty="0" smtClean="0">
                <a:latin typeface="Skia"/>
                <a:cs typeface="Skia"/>
              </a:rPr>
              <a:t>O</a:t>
            </a:r>
            <a:r>
              <a:rPr lang="en-US" b="0" dirty="0" smtClean="0">
                <a:latin typeface="Skia"/>
                <a:cs typeface="Skia"/>
              </a:rPr>
              <a:t>cean </a:t>
            </a:r>
            <a:r>
              <a:rPr lang="en-US" i="1" dirty="0" err="1" smtClean="0">
                <a:latin typeface="Skia"/>
                <a:cs typeface="Skia"/>
              </a:rPr>
              <a:t>C</a:t>
            </a:r>
            <a:r>
              <a:rPr lang="en-US" b="0" dirty="0" err="1" smtClean="0">
                <a:latin typeface="Skia"/>
                <a:cs typeface="Skia"/>
              </a:rPr>
              <a:t>olour</a:t>
            </a:r>
            <a:r>
              <a:rPr lang="en-US" b="0" dirty="0" smtClean="0">
                <a:latin typeface="Skia"/>
                <a:cs typeface="Skia"/>
              </a:rPr>
              <a:t> </a:t>
            </a:r>
            <a:r>
              <a:rPr lang="en-US" i="1" dirty="0" smtClean="0">
                <a:latin typeface="Skia"/>
                <a:cs typeface="Skia"/>
              </a:rPr>
              <a:t>R</a:t>
            </a:r>
            <a:r>
              <a:rPr lang="en-US" b="0" dirty="0" smtClean="0">
                <a:latin typeface="Skia"/>
                <a:cs typeface="Skia"/>
              </a:rPr>
              <a:t>adiometry (</a:t>
            </a:r>
            <a:r>
              <a:rPr lang="en-US" i="1" dirty="0" smtClean="0">
                <a:latin typeface="Skia"/>
                <a:cs typeface="Skia"/>
              </a:rPr>
              <a:t>INSITU</a:t>
            </a:r>
            <a:r>
              <a:rPr lang="en-US" i="1" dirty="0">
                <a:latin typeface="Skia"/>
                <a:cs typeface="Skia"/>
              </a:rPr>
              <a:t>-</a:t>
            </a:r>
            <a:r>
              <a:rPr lang="en-US" i="1" dirty="0" smtClean="0">
                <a:latin typeface="Skia"/>
                <a:cs typeface="Skia"/>
              </a:rPr>
              <a:t>OCR</a:t>
            </a:r>
            <a:r>
              <a:rPr lang="en-US" b="0" dirty="0" smtClean="0">
                <a:latin typeface="Skia"/>
                <a:cs typeface="Skia"/>
              </a:rPr>
              <a:t>)</a:t>
            </a:r>
            <a:endParaRPr lang="en-US" b="0" dirty="0">
              <a:latin typeface="Skia"/>
              <a:cs typeface="Sk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Skia"/>
                <a:cs typeface="Skia"/>
              </a:rPr>
              <a:t>working </a:t>
            </a:r>
            <a:r>
              <a:rPr lang="en-US" dirty="0" smtClean="0">
                <a:latin typeface="Skia"/>
                <a:cs typeface="Skia"/>
              </a:rPr>
              <a:t>toward</a:t>
            </a:r>
            <a:r>
              <a:rPr lang="en-US" dirty="0" smtClean="0">
                <a:latin typeface="Skia"/>
                <a:cs typeface="Skia"/>
              </a:rPr>
              <a:t> high accuracy </a:t>
            </a:r>
            <a:r>
              <a:rPr lang="en-US" dirty="0" smtClean="0">
                <a:latin typeface="Skia"/>
                <a:cs typeface="Skia"/>
              </a:rPr>
              <a:t>and consistency of </a:t>
            </a:r>
            <a:r>
              <a:rPr lang="en-US" dirty="0" smtClean="0">
                <a:latin typeface="Skia"/>
                <a:cs typeface="Skia"/>
              </a:rPr>
              <a:t>essential climate </a:t>
            </a:r>
            <a:r>
              <a:rPr lang="en-US" dirty="0" smtClean="0">
                <a:latin typeface="Skia"/>
                <a:cs typeface="Skia"/>
              </a:rPr>
              <a:t>variables from multiple satellite ocean </a:t>
            </a:r>
            <a:r>
              <a:rPr lang="en-US" dirty="0" smtClean="0">
                <a:latin typeface="Skia"/>
                <a:cs typeface="Skia"/>
              </a:rPr>
              <a:t>color missions</a:t>
            </a:r>
          </a:p>
          <a:p>
            <a:r>
              <a:rPr lang="en-US" dirty="0" smtClean="0">
                <a:latin typeface="Skia"/>
                <a:cs typeface="Skia"/>
              </a:rPr>
              <a:t>…a joint </a:t>
            </a:r>
            <a:r>
              <a:rPr lang="en-US" dirty="0" smtClean="0">
                <a:latin typeface="Skia"/>
                <a:cs typeface="Skia"/>
              </a:rPr>
              <a:t>CEOS/IOCCG</a:t>
            </a:r>
            <a:r>
              <a:rPr lang="en-US" dirty="0" smtClean="0">
                <a:latin typeface="Skia"/>
                <a:cs typeface="Skia"/>
              </a:rPr>
              <a:t> </a:t>
            </a:r>
            <a:r>
              <a:rPr lang="en-US" dirty="0" smtClean="0">
                <a:latin typeface="Skia"/>
                <a:cs typeface="Skia"/>
              </a:rPr>
              <a:t>i</a:t>
            </a:r>
            <a:r>
              <a:rPr lang="en-US" dirty="0" smtClean="0">
                <a:latin typeface="Skia"/>
                <a:cs typeface="Skia"/>
              </a:rPr>
              <a:t>nitiative…</a:t>
            </a:r>
          </a:p>
          <a:p>
            <a:endParaRPr lang="en-US" dirty="0" smtClean="0">
              <a:latin typeface="Skia"/>
              <a:cs typeface="Skia"/>
            </a:endParaRPr>
          </a:p>
          <a:p>
            <a:endParaRPr lang="en-US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Improving traceability of in situ measurements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Continuous consolidation and update of measurement protocols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Centralized </a:t>
            </a:r>
            <a:r>
              <a:rPr lang="en-US" sz="2400" dirty="0" smtClean="0">
                <a:latin typeface="Skia"/>
                <a:cs typeface="Skia"/>
              </a:rPr>
              <a:t>open access data repositories should be </a:t>
            </a:r>
            <a:r>
              <a:rPr lang="en-US" sz="2400" dirty="0" smtClean="0">
                <a:latin typeface="Skia"/>
                <a:cs typeface="Skia"/>
              </a:rPr>
              <a:t>established</a:t>
            </a:r>
          </a:p>
          <a:p>
            <a:r>
              <a:rPr lang="en-US" sz="2400" dirty="0" smtClean="0">
                <a:latin typeface="Skia"/>
                <a:cs typeface="Skia"/>
              </a:rPr>
              <a:t>Uncertainty </a:t>
            </a:r>
            <a:r>
              <a:rPr lang="en-US" sz="2400" dirty="0" smtClean="0">
                <a:latin typeface="Skia"/>
                <a:cs typeface="Skia"/>
              </a:rPr>
              <a:t>budgets</a:t>
            </a:r>
          </a:p>
          <a:p>
            <a:r>
              <a:rPr lang="en-US" sz="2400" dirty="0" smtClean="0">
                <a:latin typeface="Skia"/>
                <a:cs typeface="Skia"/>
              </a:rPr>
              <a:t>Quality Assurance of in situ data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Priority for variables to be </a:t>
            </a:r>
            <a:r>
              <a:rPr lang="en-US" sz="2400" dirty="0" smtClean="0">
                <a:latin typeface="Skia"/>
                <a:cs typeface="Skia"/>
              </a:rPr>
              <a:t>collected</a:t>
            </a:r>
          </a:p>
          <a:p>
            <a:r>
              <a:rPr lang="en-US" sz="2400" dirty="0" smtClean="0">
                <a:latin typeface="Skia"/>
                <a:cs typeface="Skia"/>
              </a:rPr>
              <a:t>General coordination of field campaign  </a:t>
            </a:r>
          </a:p>
          <a:p>
            <a:endParaRPr lang="en-US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en-US" sz="3600" b="1" i="1" kern="1200" spc="-3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In</a:t>
            </a:r>
            <a:r>
              <a:rPr lang="en-US" sz="3600" i="1" spc="-300" dirty="0" smtClean="0">
                <a:latin typeface="Skia"/>
                <a:cs typeface="Skia"/>
              </a:rPr>
              <a:t> </a:t>
            </a:r>
            <a:r>
              <a:rPr lang="en-US" sz="3600" b="1" i="1" kern="1200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situ</a:t>
            </a:r>
            <a:r>
              <a:rPr lang="en-US" sz="3600" i="1" spc="-300" dirty="0" smtClean="0">
                <a:latin typeface="Skia"/>
                <a:cs typeface="Skia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data</a:t>
            </a:r>
            <a:r>
              <a:rPr lang="en-US" sz="3600" dirty="0" smtClean="0">
                <a:latin typeface="Skia"/>
                <a:cs typeface="Skia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generation</a:t>
            </a:r>
            <a:r>
              <a:rPr lang="en-US" sz="3600" dirty="0" smtClean="0">
                <a:latin typeface="Skia"/>
                <a:cs typeface="Skia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and</a:t>
            </a:r>
            <a:r>
              <a:rPr lang="en-US" sz="3600" dirty="0" smtClean="0">
                <a:latin typeface="Skia"/>
                <a:cs typeface="Skia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Skia"/>
                <a:ea typeface="+mj-ea"/>
                <a:cs typeface="Skia"/>
              </a:rPr>
              <a:t>handling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Accessibility to data</a:t>
            </a:r>
            <a:r>
              <a:rPr lang="en-US" sz="2400" dirty="0" smtClean="0">
                <a:latin typeface="Skia"/>
                <a:cs typeface="Skia"/>
              </a:rPr>
              <a:t> </a:t>
            </a:r>
            <a:r>
              <a:rPr lang="en-US" sz="2400" dirty="0" smtClean="0">
                <a:latin typeface="Skia"/>
                <a:cs typeface="Skia"/>
              </a:rPr>
              <a:t>/</a:t>
            </a:r>
            <a:r>
              <a:rPr lang="en-US" sz="2400" dirty="0" smtClean="0">
                <a:latin typeface="Skia"/>
                <a:cs typeface="Skia"/>
              </a:rPr>
              <a:t> distribution </a:t>
            </a:r>
            <a:r>
              <a:rPr lang="en-US" sz="2400" dirty="0" smtClean="0">
                <a:latin typeface="Skia"/>
                <a:cs typeface="Skia"/>
              </a:rPr>
              <a:t>of </a:t>
            </a:r>
            <a:r>
              <a:rPr lang="en-US" sz="2400" dirty="0" smtClean="0">
                <a:latin typeface="Skia"/>
                <a:cs typeface="Skia"/>
              </a:rPr>
              <a:t>large data volumes </a:t>
            </a:r>
          </a:p>
          <a:p>
            <a:r>
              <a:rPr lang="en-US" sz="2400" dirty="0" smtClean="0">
                <a:latin typeface="Skia"/>
                <a:cs typeface="Skia"/>
              </a:rPr>
              <a:t>Accessibility to documentation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Common </a:t>
            </a:r>
            <a:r>
              <a:rPr lang="en-US" sz="2400" dirty="0" smtClean="0">
                <a:latin typeface="Skia"/>
                <a:cs typeface="Skia"/>
              </a:rPr>
              <a:t>data format</a:t>
            </a:r>
            <a:r>
              <a:rPr lang="en-US" sz="2400" dirty="0" smtClean="0">
                <a:latin typeface="Skia"/>
                <a:cs typeface="Skia"/>
              </a:rPr>
              <a:t> for </a:t>
            </a:r>
            <a:r>
              <a:rPr lang="en-US" sz="2400" dirty="0" smtClean="0">
                <a:latin typeface="Skia"/>
                <a:cs typeface="Skia"/>
              </a:rPr>
              <a:t>the storage of the satellite data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Support for open source data processing and visualization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Community processor for in situ data </a:t>
            </a:r>
            <a:endParaRPr lang="en-US" sz="2400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Information </a:t>
            </a:r>
            <a:r>
              <a:rPr lang="en-US" sz="3600" dirty="0" smtClean="0">
                <a:latin typeface="Skia"/>
                <a:cs typeface="Skia"/>
              </a:rPr>
              <a:t>management and support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First draft went out for comment from the working group participants on March 15, 2012</a:t>
            </a:r>
          </a:p>
          <a:p>
            <a:r>
              <a:rPr lang="en-US" sz="2400" dirty="0" smtClean="0">
                <a:latin typeface="Skia"/>
                <a:cs typeface="Skia"/>
              </a:rPr>
              <a:t>Comments currently being incorporated</a:t>
            </a:r>
          </a:p>
          <a:p>
            <a:r>
              <a:rPr lang="en-US" sz="2400" dirty="0" smtClean="0">
                <a:latin typeface="Skia"/>
                <a:cs typeface="Skia"/>
              </a:rPr>
              <a:t>Anticipated delivery by the end of May 2012</a:t>
            </a:r>
            <a:endParaRPr lang="en-US" sz="2400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The </a:t>
            </a:r>
            <a:r>
              <a:rPr lang="en-US" sz="3600" dirty="0" smtClean="0">
                <a:latin typeface="Skia"/>
                <a:cs typeface="Skia"/>
              </a:rPr>
              <a:t>w</a:t>
            </a:r>
            <a:r>
              <a:rPr lang="en-US" sz="3600" dirty="0" smtClean="0">
                <a:latin typeface="Skia"/>
                <a:cs typeface="Skia"/>
              </a:rPr>
              <a:t>hite </a:t>
            </a:r>
            <a:r>
              <a:rPr lang="en-US" sz="3600" dirty="0" smtClean="0">
                <a:latin typeface="Skia"/>
                <a:cs typeface="Skia"/>
              </a:rPr>
              <a:t>p</a:t>
            </a:r>
            <a:r>
              <a:rPr lang="en-US" sz="3600" dirty="0" smtClean="0">
                <a:latin typeface="Skia"/>
                <a:cs typeface="Skia"/>
              </a:rPr>
              <a:t>aper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5448" y="910897"/>
            <a:ext cx="8031655" cy="5132174"/>
          </a:xfrm>
        </p:spPr>
        <p:txBody>
          <a:bodyPr wrap="square">
            <a:spAutoFit/>
          </a:bodyPr>
          <a:lstStyle/>
          <a:p>
            <a:pPr marL="357188" indent="-357188">
              <a:lnSpc>
                <a:spcPct val="90000"/>
              </a:lnSpc>
            </a:pPr>
            <a:r>
              <a:rPr lang="en-US" altLang="ja-JP" sz="1600" dirty="0" smtClean="0">
                <a:latin typeface="Skia"/>
                <a:cs typeface="Skia"/>
              </a:rPr>
              <a:t>January 2010	</a:t>
            </a:r>
          </a:p>
          <a:p>
            <a:pPr marL="613220" lvl="1" indent="-357188">
              <a:lnSpc>
                <a:spcPct val="90000"/>
              </a:lnSpc>
              <a:spcBef>
                <a:spcPts val="400"/>
              </a:spcBef>
            </a:pPr>
            <a:r>
              <a:rPr lang="en-US" altLang="ja-JP" sz="1400" dirty="0" smtClean="0">
                <a:latin typeface="Skia"/>
                <a:cs typeface="Skia"/>
              </a:rPr>
              <a:t>Proposal for an </a:t>
            </a:r>
            <a:r>
              <a:rPr lang="en-US" altLang="ja-JP" sz="1400" dirty="0">
                <a:latin typeface="Skia"/>
                <a:cs typeface="Skia"/>
              </a:rPr>
              <a:t>international SIMBIOS-like activity at IOCCG#15</a:t>
            </a:r>
            <a:r>
              <a:rPr lang="en-US" altLang="ja-JP" sz="1400" dirty="0" smtClean="0">
                <a:latin typeface="Skia"/>
                <a:cs typeface="Skia"/>
              </a:rPr>
              <a:t> </a:t>
            </a:r>
            <a:endParaRPr lang="en-US" altLang="ja-JP" sz="1400" dirty="0" smtClean="0">
              <a:latin typeface="Skia"/>
              <a:cs typeface="Skia"/>
            </a:endParaRPr>
          </a:p>
          <a:p>
            <a:pPr marL="357188" indent="-357188">
              <a:lnSpc>
                <a:spcPct val="90000"/>
              </a:lnSpc>
            </a:pPr>
            <a:r>
              <a:rPr lang="en-US" altLang="ja-JP" sz="1600" dirty="0" smtClean="0">
                <a:latin typeface="Skia"/>
                <a:cs typeface="Skia"/>
              </a:rPr>
              <a:t>April 2010</a:t>
            </a:r>
          </a:p>
          <a:p>
            <a:pPr marL="757238" lvl="1" indent="-357188">
              <a:lnSpc>
                <a:spcPct val="90000"/>
              </a:lnSpc>
            </a:pPr>
            <a:r>
              <a:rPr lang="en-US" altLang="ja-JP" sz="1400" dirty="0" smtClean="0">
                <a:latin typeface="Skia"/>
                <a:cs typeface="Skia"/>
              </a:rPr>
              <a:t>Meetings </a:t>
            </a:r>
            <a:r>
              <a:rPr lang="en-US" altLang="ja-JP" sz="1400" dirty="0">
                <a:latin typeface="Skia"/>
                <a:cs typeface="Skia"/>
              </a:rPr>
              <a:t>at </a:t>
            </a:r>
            <a:r>
              <a:rPr lang="en-US" altLang="ja-JP" sz="1400" b="1" dirty="0">
                <a:latin typeface="Skia"/>
                <a:cs typeface="Skia"/>
              </a:rPr>
              <a:t>Oceans from Space </a:t>
            </a:r>
            <a:r>
              <a:rPr lang="en-US" altLang="ja-JP" sz="1400" dirty="0">
                <a:latin typeface="Skia"/>
                <a:cs typeface="Skia"/>
              </a:rPr>
              <a:t>conference in </a:t>
            </a:r>
            <a:r>
              <a:rPr lang="en-US" altLang="ja-JP" sz="1400" dirty="0" smtClean="0">
                <a:latin typeface="Skia"/>
                <a:cs typeface="Skia"/>
              </a:rPr>
              <a:t>Venice: </a:t>
            </a:r>
          </a:p>
          <a:p>
            <a:pPr marL="994982" lvl="2" indent="-357188">
              <a:lnSpc>
                <a:spcPct val="90000"/>
              </a:lnSpc>
            </a:pPr>
            <a:r>
              <a:rPr lang="en-US" altLang="ja-JP" sz="1200" dirty="0" smtClean="0">
                <a:latin typeface="Skia"/>
                <a:cs typeface="Skia"/>
              </a:rPr>
              <a:t>Town </a:t>
            </a:r>
            <a:r>
              <a:rPr lang="en-US" altLang="ja-JP" sz="1200" dirty="0">
                <a:latin typeface="Skia"/>
                <a:cs typeface="Skia"/>
              </a:rPr>
              <a:t>Hall meeting on OCR-VC</a:t>
            </a:r>
            <a:r>
              <a:rPr lang="en-US" altLang="ja-JP" sz="1200" dirty="0" smtClean="0">
                <a:latin typeface="Skia"/>
                <a:cs typeface="Skia"/>
              </a:rPr>
              <a:t> </a:t>
            </a:r>
          </a:p>
          <a:p>
            <a:pPr marL="994982" lvl="2" indent="-357188">
              <a:lnSpc>
                <a:spcPct val="90000"/>
              </a:lnSpc>
            </a:pPr>
            <a:r>
              <a:rPr lang="en-US" altLang="ja-JP" sz="1200" dirty="0" smtClean="0">
                <a:latin typeface="Skia"/>
                <a:cs typeface="Skia"/>
              </a:rPr>
              <a:t>D</a:t>
            </a:r>
            <a:r>
              <a:rPr lang="en-US" altLang="ja-JP" sz="1200" dirty="0" smtClean="0">
                <a:latin typeface="Skia"/>
                <a:cs typeface="Skia"/>
              </a:rPr>
              <a:t>edicated </a:t>
            </a:r>
            <a:r>
              <a:rPr lang="en-US" altLang="ja-JP" sz="1200" dirty="0">
                <a:latin typeface="Skia"/>
                <a:cs typeface="Skia"/>
              </a:rPr>
              <a:t>side–session on INSITU-</a:t>
            </a:r>
            <a:r>
              <a:rPr lang="en-US" altLang="ja-JP" sz="1200" dirty="0" smtClean="0">
                <a:latin typeface="Skia"/>
                <a:cs typeface="Skia"/>
              </a:rPr>
              <a:t>OCR</a:t>
            </a:r>
            <a:endParaRPr lang="en-US" altLang="ja-JP" sz="1200" dirty="0" smtClean="0">
              <a:latin typeface="Skia"/>
              <a:cs typeface="Skia"/>
            </a:endParaRPr>
          </a:p>
          <a:p>
            <a:pPr marL="341313" indent="-341313">
              <a:lnSpc>
                <a:spcPct val="90000"/>
              </a:lnSpc>
            </a:pPr>
            <a:r>
              <a:rPr lang="en-US" altLang="ja-JP" sz="1600" dirty="0" smtClean="0">
                <a:latin typeface="Skia"/>
                <a:cs typeface="Skia"/>
              </a:rPr>
              <a:t>October</a:t>
            </a:r>
            <a:r>
              <a:rPr lang="en-US" altLang="ja-JP" sz="1600" b="1" dirty="0" smtClean="0">
                <a:latin typeface="Skia"/>
                <a:cs typeface="Skia"/>
              </a:rPr>
              <a:t> 2010</a:t>
            </a:r>
          </a:p>
          <a:p>
            <a:pPr marL="757238" lvl="1" indent="-357188">
              <a:lnSpc>
                <a:spcPct val="90000"/>
              </a:lnSpc>
            </a:pPr>
            <a:r>
              <a:rPr lang="en-US" altLang="ja-JP" sz="1400" dirty="0" smtClean="0">
                <a:latin typeface="Skia"/>
                <a:cs typeface="Skia"/>
              </a:rPr>
              <a:t>OCR </a:t>
            </a:r>
            <a:r>
              <a:rPr lang="en-US" altLang="ja-JP" sz="1400" dirty="0">
                <a:latin typeface="Skia"/>
                <a:cs typeface="Skia"/>
              </a:rPr>
              <a:t>workshop in conjunction with WGCV-IVOS conference</a:t>
            </a:r>
            <a:r>
              <a:rPr lang="en-US" altLang="ja-JP" sz="1400" dirty="0" smtClean="0">
                <a:latin typeface="Skia"/>
                <a:cs typeface="Skia"/>
              </a:rPr>
              <a:t> </a:t>
            </a:r>
            <a:r>
              <a:rPr lang="en-US" altLang="ja-JP" sz="1400" dirty="0" smtClean="0">
                <a:latin typeface="Skia"/>
                <a:cs typeface="Skia"/>
              </a:rPr>
              <a:t>at </a:t>
            </a:r>
            <a:r>
              <a:rPr lang="en-US" altLang="ja-JP" sz="1400" dirty="0" smtClean="0">
                <a:latin typeface="Skia"/>
                <a:cs typeface="Skia"/>
              </a:rPr>
              <a:t>JRC</a:t>
            </a:r>
          </a:p>
          <a:p>
            <a:pPr marL="757238" lvl="1" indent="-357188">
              <a:lnSpc>
                <a:spcPct val="90000"/>
              </a:lnSpc>
            </a:pPr>
            <a:r>
              <a:rPr lang="en-US" altLang="ja-JP" sz="1400" dirty="0" smtClean="0">
                <a:latin typeface="Skia"/>
                <a:cs typeface="Skia"/>
              </a:rPr>
              <a:t>INSITU-OCR was introduced to space agency principals in the CEOS plenary in Rio, Brazil</a:t>
            </a:r>
            <a:endParaRPr lang="en-US" altLang="ja-JP" sz="1400" dirty="0" smtClean="0">
              <a:latin typeface="Skia"/>
              <a:cs typeface="Skia"/>
            </a:endParaRPr>
          </a:p>
          <a:p>
            <a:pPr marL="357188" indent="-357188" eaLnBrk="1" hangingPunct="1">
              <a:lnSpc>
                <a:spcPct val="90000"/>
              </a:lnSpc>
              <a:spcBef>
                <a:spcPts val="400"/>
              </a:spcBef>
            </a:pPr>
            <a:r>
              <a:rPr lang="en-US" altLang="ja-JP" sz="1600" b="1" dirty="0" smtClean="0">
                <a:latin typeface="Skia"/>
                <a:cs typeface="Skia"/>
              </a:rPr>
              <a:t>February 2011</a:t>
            </a:r>
          </a:p>
          <a:p>
            <a:pPr marL="757238" lvl="1" indent="-357188">
              <a:lnSpc>
                <a:spcPct val="90000"/>
              </a:lnSpc>
              <a:spcBef>
                <a:spcPts val="400"/>
              </a:spcBef>
            </a:pPr>
            <a:r>
              <a:rPr lang="en-US" altLang="ja-JP" sz="1400" dirty="0" smtClean="0">
                <a:latin typeface="Skia"/>
                <a:cs typeface="Skia"/>
              </a:rPr>
              <a:t>D</a:t>
            </a:r>
            <a:r>
              <a:rPr lang="en-US" altLang="ja-JP" sz="1400" dirty="0" smtClean="0">
                <a:latin typeface="Skia"/>
                <a:cs typeface="Skia"/>
              </a:rPr>
              <a:t>iscussion continued </a:t>
            </a:r>
            <a:r>
              <a:rPr lang="en-US" altLang="ja-JP" sz="1400" dirty="0" smtClean="0">
                <a:latin typeface="Skia"/>
                <a:cs typeface="Skia"/>
              </a:rPr>
              <a:t>at </a:t>
            </a:r>
            <a:r>
              <a:rPr lang="en-US" altLang="ja-JP" sz="1400" dirty="0" smtClean="0">
                <a:latin typeface="Skia"/>
                <a:cs typeface="Skia"/>
              </a:rPr>
              <a:t>IOCCG#16</a:t>
            </a:r>
          </a:p>
          <a:p>
            <a:pPr marL="357188" indent="-357188">
              <a:lnSpc>
                <a:spcPct val="90000"/>
              </a:lnSpc>
              <a:spcBef>
                <a:spcPts val="400"/>
              </a:spcBef>
            </a:pPr>
            <a:r>
              <a:rPr lang="en-US" altLang="ja-JP" sz="1600" b="1" dirty="0" smtClean="0">
                <a:latin typeface="Skia"/>
                <a:cs typeface="Skia"/>
              </a:rPr>
              <a:t>March 2011</a:t>
            </a:r>
          </a:p>
          <a:p>
            <a:pPr marL="757238" lvl="1" indent="-357188">
              <a:lnSpc>
                <a:spcPct val="90000"/>
              </a:lnSpc>
              <a:spcBef>
                <a:spcPts val="400"/>
              </a:spcBef>
            </a:pPr>
            <a:r>
              <a:rPr lang="en-US" altLang="ja-JP" sz="1200" dirty="0" smtClean="0">
                <a:latin typeface="Skia"/>
                <a:cs typeface="Skia"/>
              </a:rPr>
              <a:t>…a</a:t>
            </a:r>
            <a:r>
              <a:rPr lang="en-US" altLang="ja-JP" sz="1200" dirty="0" smtClean="0">
                <a:latin typeface="Skia"/>
                <a:cs typeface="Skia"/>
              </a:rPr>
              <a:t>nd at CEOS </a:t>
            </a:r>
            <a:r>
              <a:rPr lang="en-US" altLang="ja-JP" sz="1200" dirty="0">
                <a:latin typeface="Skia"/>
                <a:cs typeface="Skia"/>
              </a:rPr>
              <a:t>SIT</a:t>
            </a:r>
            <a:r>
              <a:rPr lang="en-US" altLang="ja-JP" sz="1200" dirty="0" smtClean="0">
                <a:latin typeface="Skia"/>
                <a:cs typeface="Skia"/>
              </a:rPr>
              <a:t> – Tokyo</a:t>
            </a:r>
          </a:p>
          <a:p>
            <a:pPr marL="357188" indent="-357188">
              <a:spcBef>
                <a:spcPts val="400"/>
              </a:spcBef>
            </a:pPr>
            <a:r>
              <a:rPr lang="en-US" altLang="ja-JP" sz="1600" dirty="0" smtClean="0">
                <a:latin typeface="Skia"/>
                <a:cs typeface="Skia"/>
              </a:rPr>
              <a:t>November 2011</a:t>
            </a:r>
          </a:p>
          <a:p>
            <a:pPr marL="757238" lvl="1" indent="-357188">
              <a:spcBef>
                <a:spcPts val="400"/>
              </a:spcBef>
            </a:pPr>
            <a:r>
              <a:rPr lang="en-US" altLang="ja-JP" sz="1400" dirty="0" smtClean="0">
                <a:latin typeface="Skia"/>
                <a:cs typeface="Skia"/>
              </a:rPr>
              <a:t>Working group formed</a:t>
            </a:r>
          </a:p>
          <a:p>
            <a:pPr marL="357188" indent="-357188">
              <a:spcBef>
                <a:spcPts val="400"/>
              </a:spcBef>
            </a:pPr>
            <a:r>
              <a:rPr lang="en-US" altLang="ja-JP" sz="1600" dirty="0" smtClean="0">
                <a:latin typeface="Skia"/>
                <a:cs typeface="Skia"/>
              </a:rPr>
              <a:t>February 2012</a:t>
            </a:r>
          </a:p>
          <a:p>
            <a:pPr marL="757238" lvl="1" indent="-357188">
              <a:spcBef>
                <a:spcPts val="400"/>
              </a:spcBef>
            </a:pPr>
            <a:r>
              <a:rPr lang="en-US" altLang="ja-JP" sz="1400" dirty="0" smtClean="0">
                <a:latin typeface="Skia"/>
                <a:cs typeface="Skia"/>
              </a:rPr>
              <a:t>Workshop held at Goddard</a:t>
            </a:r>
          </a:p>
          <a:p>
            <a:pPr marL="357188" indent="-357188">
              <a:spcBef>
                <a:spcPts val="400"/>
              </a:spcBef>
            </a:pPr>
            <a:r>
              <a:rPr lang="en-US" altLang="ja-JP" sz="1600" dirty="0" smtClean="0">
                <a:latin typeface="Skia"/>
                <a:cs typeface="Skia"/>
              </a:rPr>
              <a:t>Today</a:t>
            </a:r>
          </a:p>
          <a:p>
            <a:pPr marL="757238" lvl="1" indent="-357188">
              <a:spcBef>
                <a:spcPts val="400"/>
              </a:spcBef>
            </a:pPr>
            <a:r>
              <a:rPr lang="en-US" altLang="ja-JP" sz="1400" dirty="0" smtClean="0">
                <a:latin typeface="Skia"/>
                <a:cs typeface="Skia"/>
              </a:rPr>
              <a:t>You get to listen to me…</a:t>
            </a:r>
            <a:endParaRPr lang="en-US" altLang="ja-JP" sz="1400" dirty="0">
              <a:latin typeface="Skia"/>
              <a:cs typeface="Skia"/>
            </a:endParaRPr>
          </a:p>
        </p:txBody>
      </p:sp>
      <p:sp>
        <p:nvSpPr>
          <p:cNvPr id="45060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5C904F-2F5F-1A4C-839D-F71B91AB7EC6}" type="slidenum">
              <a:rPr lang="en-GB" altLang="ja-JP">
                <a:latin typeface="Skia"/>
                <a:ea typeface="ＭＳ Ｐゴシック" pitchFamily="-65" charset="-128"/>
                <a:cs typeface="Skia"/>
              </a:rPr>
              <a:pPr/>
              <a:t>2</a:t>
            </a:fld>
            <a:endParaRPr lang="en-GB" altLang="ja-JP">
              <a:latin typeface="Skia"/>
              <a:ea typeface="ＭＳ Ｐゴシック" pitchFamily="-65" charset="-128"/>
              <a:cs typeface="Skia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447" y="-1"/>
            <a:ext cx="8031655" cy="646331"/>
          </a:xfrm>
        </p:spPr>
        <p:txBody>
          <a:bodyPr wrap="square" anchor="t">
            <a:spAutoFit/>
          </a:bodyPr>
          <a:lstStyle/>
          <a:p>
            <a:pPr algn="ctr" eaLnBrk="1" hangingPunct="1"/>
            <a:r>
              <a:rPr lang="en-US" altLang="ja-JP" sz="3600" dirty="0">
                <a:latin typeface="Skia"/>
                <a:cs typeface="Skia"/>
              </a:rPr>
              <a:t>INSITU-OCR 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10315B-8477-A143-B399-7AE17DF88571}" type="slidenum">
              <a:rPr lang="ja-JP" altLang="en-US">
                <a:latin typeface="Skia"/>
                <a:ea typeface="ＭＳ Ｐゴシック" pitchFamily="-65" charset="-128"/>
                <a:cs typeface="Skia"/>
              </a:rPr>
              <a:pPr/>
              <a:t>3</a:t>
            </a:fld>
            <a:endParaRPr lang="ja-JP" altLang="en-US">
              <a:latin typeface="Skia"/>
              <a:ea typeface="ＭＳ Ｐゴシック" pitchFamily="-65" charset="-128"/>
              <a:cs typeface="Skia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2875"/>
            <a:ext cx="7620000" cy="646331"/>
          </a:xfrm>
        </p:spPr>
        <p:txBody>
          <a:bodyPr wrap="square" anchor="t">
            <a:spAutoFit/>
          </a:bodyPr>
          <a:lstStyle/>
          <a:p>
            <a:pPr algn="ctr" eaLnBrk="1" hangingPunct="1"/>
            <a:r>
              <a:rPr lang="en-US" altLang="ja-JP" sz="3600" dirty="0" smtClean="0">
                <a:latin typeface="Skia"/>
                <a:cs typeface="Skia"/>
              </a:rPr>
              <a:t>What</a:t>
            </a:r>
            <a:r>
              <a:rPr lang="en-US" altLang="ja-JP" sz="3600" b="1" dirty="0" smtClean="0">
                <a:solidFill>
                  <a:srgbClr val="00B0F0"/>
                </a:solidFill>
                <a:latin typeface="Skia"/>
                <a:cs typeface="Skia"/>
              </a:rPr>
              <a:t> </a:t>
            </a:r>
            <a:r>
              <a:rPr lang="en-US" altLang="ja-JP" sz="3600" dirty="0" smtClean="0">
                <a:latin typeface="Skia"/>
                <a:cs typeface="Skia"/>
              </a:rPr>
              <a:t>is</a:t>
            </a:r>
            <a:r>
              <a:rPr lang="en-US" altLang="ja-JP" sz="3600" b="1" dirty="0" smtClean="0">
                <a:solidFill>
                  <a:srgbClr val="00B0F0"/>
                </a:solidFill>
                <a:latin typeface="Skia"/>
                <a:cs typeface="Skia"/>
              </a:rPr>
              <a:t> </a:t>
            </a:r>
            <a:r>
              <a:rPr lang="en-US" altLang="ja-JP" sz="3600" dirty="0" smtClean="0">
                <a:latin typeface="Skia"/>
                <a:cs typeface="Skia"/>
              </a:rPr>
              <a:t>it, really?</a:t>
            </a:r>
            <a:endParaRPr lang="en-US" altLang="ja-JP" sz="3600" dirty="0">
              <a:latin typeface="Skia"/>
              <a:cs typeface="Skia"/>
            </a:endParaRPr>
          </a:p>
        </p:txBody>
      </p:sp>
      <p:sp>
        <p:nvSpPr>
          <p:cNvPr id="60420" name="Rectangle 3"/>
          <p:cNvSpPr txBox="1">
            <a:spLocks noChangeArrowheads="1"/>
          </p:cNvSpPr>
          <p:nvPr/>
        </p:nvSpPr>
        <p:spPr bwMode="auto">
          <a:xfrm>
            <a:off x="296863" y="971550"/>
            <a:ext cx="8596312" cy="5611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57188" lvl="1" indent="-357188">
              <a:lnSpc>
                <a:spcPct val="90000"/>
              </a:lnSpc>
              <a:spcBef>
                <a:spcPts val="400"/>
              </a:spcBef>
              <a:buFont typeface="Arial" pitchFamily="-65" charset="0"/>
              <a:buChar char="•"/>
            </a:pPr>
            <a:r>
              <a:rPr lang="en-US" altLang="ja-JP" sz="2400" dirty="0">
                <a:latin typeface="Skia"/>
                <a:cs typeface="Skia"/>
              </a:rPr>
              <a:t>Blend IOCCG plans with OCR workshop and WGCV-IVOS workshop recommendations</a:t>
            </a:r>
          </a:p>
          <a:p>
            <a:pPr marL="814388" lvl="2" indent="-357188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>
                <a:latin typeface="Skia"/>
                <a:cs typeface="Skia"/>
              </a:rPr>
              <a:t>Review of current “best practices”</a:t>
            </a:r>
          </a:p>
          <a:p>
            <a:pPr marL="814388" lvl="2" indent="-357188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>
                <a:latin typeface="Skia"/>
                <a:cs typeface="Skia"/>
              </a:rPr>
              <a:t>Discussion of gap-analysis for INSITU-OCR/</a:t>
            </a:r>
            <a:r>
              <a:rPr lang="en-US" altLang="ja-JP" sz="2000" dirty="0" err="1">
                <a:latin typeface="Skia"/>
                <a:cs typeface="Skia"/>
              </a:rPr>
              <a:t>CalVal</a:t>
            </a:r>
            <a:endParaRPr lang="en-US" altLang="ja-JP" sz="2000" dirty="0">
              <a:latin typeface="Skia"/>
              <a:cs typeface="Skia"/>
            </a:endParaRPr>
          </a:p>
          <a:p>
            <a:pPr marL="814388" lvl="2" indent="-357188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>
                <a:latin typeface="Skia"/>
                <a:cs typeface="Skia"/>
              </a:rPr>
              <a:t>Cooperate to the next WGCV/IVOS comparisons (OCR)</a:t>
            </a:r>
            <a:endParaRPr lang="en-US" altLang="ja-JP" sz="2000" dirty="0" smtClean="0">
              <a:latin typeface="Skia"/>
              <a:cs typeface="Skia"/>
            </a:endParaRPr>
          </a:p>
          <a:p>
            <a:pPr marL="357188" indent="-357188" eaLnBrk="0" hangingPunct="0">
              <a:spcBef>
                <a:spcPts val="400"/>
              </a:spcBef>
              <a:buFont typeface="Arial" pitchFamily="-65" charset="0"/>
              <a:buChar char="•"/>
            </a:pPr>
            <a:r>
              <a:rPr lang="en-US" altLang="ja-JP" sz="2400" dirty="0" smtClean="0">
                <a:latin typeface="Skia"/>
                <a:cs typeface="Skia"/>
              </a:rPr>
              <a:t>Goal – a community </a:t>
            </a:r>
            <a:r>
              <a:rPr lang="en-US" altLang="ja-JP" sz="2400" dirty="0">
                <a:latin typeface="Skia"/>
                <a:cs typeface="Skia"/>
              </a:rPr>
              <a:t>white-paper on requirements for inter-agency initiative on INSITU-OCR </a:t>
            </a:r>
          </a:p>
          <a:p>
            <a:pPr marL="814388" lvl="2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>
                <a:latin typeface="Skia"/>
                <a:cs typeface="Skia"/>
              </a:rPr>
              <a:t>Harmonize existing OCR programs and identify gaps of networking as per </a:t>
            </a:r>
            <a:r>
              <a:rPr lang="en-US" altLang="ja-JP" sz="2000" dirty="0" smtClean="0">
                <a:latin typeface="Skia"/>
                <a:cs typeface="Skia"/>
              </a:rPr>
              <a:t>schematic</a:t>
            </a:r>
          </a:p>
          <a:p>
            <a:pPr marL="814388" lvl="2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 smtClean="0">
                <a:latin typeface="Skia"/>
                <a:cs typeface="Skia"/>
              </a:rPr>
              <a:t>Integrating </a:t>
            </a:r>
            <a:r>
              <a:rPr lang="en-US" altLang="ja-JP" sz="2000" dirty="0" smtClean="0">
                <a:latin typeface="Skia"/>
                <a:cs typeface="Skia"/>
              </a:rPr>
              <a:t>and rationalizing inter-agency efforts</a:t>
            </a:r>
            <a:r>
              <a:rPr lang="en-US" altLang="ja-JP" sz="2000" dirty="0" smtClean="0">
                <a:latin typeface="Skia"/>
                <a:cs typeface="Skia"/>
              </a:rPr>
              <a:t> for:</a:t>
            </a:r>
          </a:p>
          <a:p>
            <a:pPr marL="1271588" lvl="3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dirty="0" smtClean="0">
                <a:latin typeface="Skia"/>
                <a:cs typeface="Skia"/>
              </a:rPr>
              <a:t>satellite </a:t>
            </a:r>
            <a:r>
              <a:rPr lang="en-US" altLang="ja-JP" dirty="0" smtClean="0">
                <a:latin typeface="Skia"/>
                <a:cs typeface="Skia"/>
              </a:rPr>
              <a:t>sensor inter-comparisons </a:t>
            </a:r>
          </a:p>
          <a:p>
            <a:pPr marL="1271588" lvl="3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dirty="0" smtClean="0">
                <a:latin typeface="Skia"/>
                <a:cs typeface="Skia"/>
              </a:rPr>
              <a:t>uncertainty assessment for remote sensing products</a:t>
            </a:r>
          </a:p>
          <a:p>
            <a:pPr marL="1271588" lvl="3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dirty="0" smtClean="0">
                <a:latin typeface="Skia"/>
                <a:cs typeface="Skia"/>
              </a:rPr>
              <a:t>emphasis on requirements for the generation of Ocean Color Radiometry Essential Climate Variables (ECV) </a:t>
            </a:r>
          </a:p>
          <a:p>
            <a:pPr marL="814388" lvl="2" indent="-357188" eaLnBrk="0" hangingPunct="0">
              <a:lnSpc>
                <a:spcPct val="90000"/>
              </a:lnSpc>
              <a:spcBef>
                <a:spcPts val="400"/>
              </a:spcBef>
              <a:buFont typeface="Symbol" pitchFamily="-65" charset="2"/>
              <a:buChar char="-"/>
            </a:pPr>
            <a:r>
              <a:rPr lang="en-US" altLang="ja-JP" sz="2000" dirty="0" smtClean="0">
                <a:latin typeface="Skia"/>
                <a:cs typeface="Skia"/>
              </a:rPr>
              <a:t>A prioritized effort of the CEOS Ocean Color Radiometry Virtual Constellation (OCR-VC</a:t>
            </a:r>
            <a:r>
              <a:rPr lang="en-US" altLang="ja-JP" sz="2000" dirty="0" smtClean="0">
                <a:latin typeface="Skia"/>
                <a:cs typeface="Skia"/>
              </a:rPr>
              <a:t>)</a:t>
            </a:r>
          </a:p>
          <a:p>
            <a:pPr marL="814388" lvl="2" indent="-357188" algn="r" eaLnBrk="0" hangingPunct="0">
              <a:lnSpc>
                <a:spcPct val="90000"/>
              </a:lnSpc>
              <a:spcBef>
                <a:spcPts val="400"/>
              </a:spcBef>
            </a:pPr>
            <a:r>
              <a:rPr lang="en-US" altLang="ja-JP" sz="2400" b="1" i="1" dirty="0" smtClean="0">
                <a:latin typeface="Skia"/>
                <a:cs typeface="Skia"/>
              </a:rPr>
              <a:t>Core </a:t>
            </a:r>
            <a:r>
              <a:rPr lang="en-US" altLang="ja-JP" sz="2400" b="1" i="1" dirty="0" smtClean="0">
                <a:latin typeface="Skia"/>
                <a:cs typeface="Skia"/>
              </a:rPr>
              <a:t>office – good </a:t>
            </a:r>
            <a:r>
              <a:rPr lang="en-US" altLang="ja-JP" sz="2400" b="1" i="1" dirty="0" smtClean="0">
                <a:latin typeface="Skia"/>
                <a:cs typeface="Skia"/>
              </a:rPr>
              <a:t>idea?</a:t>
            </a:r>
            <a:endParaRPr lang="en-US" altLang="ja-JP" sz="24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27" dirty="0" smtClean="0">
                <a:latin typeface="Skia"/>
                <a:cs typeface="Skia"/>
              </a:rPr>
              <a:t>Agency Representatives 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EC/JRC –</a:t>
            </a:r>
            <a:r>
              <a:rPr lang="en-US" sz="2595" dirty="0" smtClean="0">
                <a:latin typeface="Skia"/>
                <a:cs typeface="Skia"/>
              </a:rPr>
              <a:t> Giuseppe </a:t>
            </a:r>
            <a:r>
              <a:rPr lang="en-US" sz="2595" dirty="0" err="1" smtClean="0">
                <a:latin typeface="Skia"/>
                <a:cs typeface="Skia"/>
              </a:rPr>
              <a:t>Zibordi</a:t>
            </a:r>
            <a:r>
              <a:rPr lang="en-US" sz="2595" dirty="0" smtClean="0">
                <a:latin typeface="Skia"/>
                <a:cs typeface="Skia"/>
              </a:rPr>
              <a:t> </a:t>
            </a:r>
            <a:r>
              <a:rPr lang="en-US" sz="2595" dirty="0" smtClean="0">
                <a:latin typeface="Skia"/>
                <a:cs typeface="Skia"/>
              </a:rPr>
              <a:t>(co-lead</a:t>
            </a:r>
            <a:r>
              <a:rPr lang="en-US" sz="2595" dirty="0" smtClean="0">
                <a:latin typeface="Skia"/>
                <a:cs typeface="Skia"/>
              </a:rPr>
              <a:t>)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NASA </a:t>
            </a:r>
            <a:r>
              <a:rPr lang="en-US" sz="2595" dirty="0" smtClean="0">
                <a:latin typeface="Skia"/>
                <a:cs typeface="Skia"/>
              </a:rPr>
              <a:t>– Sean Bailey (co-lead</a:t>
            </a:r>
            <a:r>
              <a:rPr lang="en-US" sz="2595" dirty="0" smtClean="0">
                <a:latin typeface="Skia"/>
                <a:cs typeface="Skia"/>
              </a:rPr>
              <a:t>)</a:t>
            </a:r>
          </a:p>
          <a:p>
            <a:pPr lvl="1"/>
            <a:r>
              <a:rPr lang="en-US" sz="2595" i="1" dirty="0" smtClean="0">
                <a:solidFill>
                  <a:srgbClr val="595959"/>
                </a:solidFill>
                <a:latin typeface="Skia"/>
                <a:cs typeface="Skia"/>
              </a:rPr>
              <a:t>IOCCG – David </a:t>
            </a:r>
            <a:r>
              <a:rPr lang="en-US" sz="2595" i="1" dirty="0" smtClean="0">
                <a:solidFill>
                  <a:srgbClr val="595959"/>
                </a:solidFill>
                <a:latin typeface="Skia"/>
                <a:cs typeface="Skia"/>
              </a:rPr>
              <a:t>Antoine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ESA – Philippe </a:t>
            </a:r>
            <a:r>
              <a:rPr lang="en-US" sz="2595" dirty="0" err="1" smtClean="0">
                <a:latin typeface="Skia"/>
                <a:cs typeface="Skia"/>
              </a:rPr>
              <a:t>Goryl</a:t>
            </a:r>
            <a:endParaRPr lang="en-US" sz="2595" dirty="0" smtClean="0">
              <a:latin typeface="Skia"/>
              <a:cs typeface="Skia"/>
            </a:endParaRPr>
          </a:p>
          <a:p>
            <a:pPr lvl="1"/>
            <a:r>
              <a:rPr lang="en-US" sz="2595" dirty="0" smtClean="0">
                <a:latin typeface="Skia"/>
                <a:cs typeface="Skia"/>
              </a:rPr>
              <a:t>CNES –Bertrand  </a:t>
            </a:r>
            <a:r>
              <a:rPr lang="en-US" sz="2595" dirty="0" err="1" smtClean="0">
                <a:latin typeface="Skia"/>
                <a:cs typeface="Skia"/>
              </a:rPr>
              <a:t>Fougnie</a:t>
            </a:r>
            <a:endParaRPr lang="en-US" sz="2595" dirty="0" smtClean="0">
              <a:latin typeface="Skia"/>
              <a:cs typeface="Skia"/>
            </a:endParaRPr>
          </a:p>
          <a:p>
            <a:pPr lvl="1"/>
            <a:r>
              <a:rPr lang="en-US" sz="2595" dirty="0" smtClean="0">
                <a:latin typeface="Skia"/>
                <a:cs typeface="Skia"/>
              </a:rPr>
              <a:t>NOAA – </a:t>
            </a:r>
            <a:r>
              <a:rPr lang="en-US" sz="2595" dirty="0" err="1" smtClean="0">
                <a:latin typeface="Skia"/>
                <a:cs typeface="Skia"/>
              </a:rPr>
              <a:t>Menghua</a:t>
            </a:r>
            <a:r>
              <a:rPr lang="en-US" sz="2595" dirty="0" smtClean="0">
                <a:latin typeface="Skia"/>
                <a:cs typeface="Skia"/>
              </a:rPr>
              <a:t> Wang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NASA </a:t>
            </a:r>
            <a:r>
              <a:rPr lang="en-US" sz="2595" dirty="0" smtClean="0">
                <a:latin typeface="Skia"/>
                <a:cs typeface="Skia"/>
              </a:rPr>
              <a:t>– Bryan </a:t>
            </a:r>
            <a:r>
              <a:rPr lang="en-US" sz="2595" dirty="0" smtClean="0">
                <a:latin typeface="Skia"/>
                <a:cs typeface="Skia"/>
              </a:rPr>
              <a:t>Franz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NIST – Carol </a:t>
            </a:r>
            <a:r>
              <a:rPr lang="en-US" sz="2595" dirty="0" smtClean="0">
                <a:latin typeface="Skia"/>
                <a:cs typeface="Skia"/>
              </a:rPr>
              <a:t>Johnson</a:t>
            </a:r>
          </a:p>
          <a:p>
            <a:pPr lvl="1"/>
            <a:r>
              <a:rPr lang="en-US" sz="2595" dirty="0" smtClean="0">
                <a:latin typeface="Skia"/>
                <a:cs typeface="Skia"/>
              </a:rPr>
              <a:t>JAXA – Hiroshi </a:t>
            </a:r>
            <a:r>
              <a:rPr lang="en-US" sz="2595" dirty="0" smtClean="0">
                <a:latin typeface="Skia"/>
                <a:cs typeface="Skia"/>
              </a:rPr>
              <a:t>Murakami</a:t>
            </a:r>
          </a:p>
          <a:p>
            <a:pPr lvl="1"/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EUMETSAT – </a:t>
            </a:r>
            <a:r>
              <a:rPr lang="en-US" sz="2595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Ewa</a:t>
            </a:r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 </a:t>
            </a:r>
            <a:r>
              <a:rPr lang="en-US" sz="2595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Kwiatkowska</a:t>
            </a:r>
            <a:endParaRPr lang="en-US" sz="2595" i="1" dirty="0" smtClean="0">
              <a:solidFill>
                <a:schemeClr val="tx1">
                  <a:lumMod val="65000"/>
                  <a:lumOff val="35000"/>
                </a:schemeClr>
              </a:solidFill>
              <a:latin typeface="Skia"/>
              <a:cs typeface="Skia"/>
            </a:endParaRPr>
          </a:p>
          <a:p>
            <a:pPr lvl="1"/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KORDI </a:t>
            </a:r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– Yu-Hwan </a:t>
            </a:r>
            <a:r>
              <a:rPr lang="en-US" sz="2595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Ahn</a:t>
            </a:r>
            <a:endParaRPr lang="en-US" sz="2595" i="1" dirty="0" smtClean="0">
              <a:solidFill>
                <a:schemeClr val="tx1">
                  <a:lumMod val="65000"/>
                  <a:lumOff val="35000"/>
                </a:schemeClr>
              </a:solidFill>
              <a:latin typeface="Skia"/>
              <a:cs typeface="Skia"/>
            </a:endParaRPr>
          </a:p>
          <a:p>
            <a:pPr lvl="1"/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ISRO – </a:t>
            </a:r>
            <a:r>
              <a:rPr lang="en-US" sz="2595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Prakash</a:t>
            </a:r>
            <a:r>
              <a:rPr lang="en-US" sz="2595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 </a:t>
            </a:r>
            <a:r>
              <a:rPr lang="en-US" sz="2595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kia"/>
                <a:cs typeface="Skia"/>
              </a:rPr>
              <a:t>Chauhan</a:t>
            </a:r>
            <a:endParaRPr lang="en-US" sz="2595" i="1" dirty="0" smtClean="0">
              <a:solidFill>
                <a:schemeClr val="tx1">
                  <a:lumMod val="65000"/>
                  <a:lumOff val="35000"/>
                </a:schemeClr>
              </a:solidFill>
              <a:latin typeface="Skia"/>
              <a:cs typeface="Skia"/>
            </a:endParaRPr>
          </a:p>
          <a:p>
            <a:endParaRPr lang="en-US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Working group participants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situ.jpg"/>
          <p:cNvPicPr>
            <a:picLocks noGrp="1" noChangeAspect="1"/>
          </p:cNvPicPr>
          <p:nvPr>
            <p:ph idx="1"/>
          </p:nvPr>
        </p:nvPicPr>
        <p:blipFill>
          <a:blip r:embed="rId2"/>
          <a:srcRect t="-6078" b="-6078"/>
          <a:stretch>
            <a:fillRect/>
          </a:stretch>
        </p:blipFill>
        <p:spPr>
          <a:xfrm>
            <a:off x="609600" y="1481328"/>
            <a:ext cx="8077200" cy="4442149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kia"/>
                <a:cs typeface="Skia"/>
              </a:rPr>
              <a:t>There was a meeting…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heers.1024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920" r="-17920"/>
          <a:stretch>
            <a:fillRect/>
          </a:stretch>
        </p:blipFill>
        <p:spPr>
          <a:xfrm>
            <a:off x="609600" y="1481328"/>
            <a:ext cx="8077200" cy="4442149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latin typeface="Skia"/>
                <a:cs typeface="Skia"/>
              </a:rPr>
              <a:t>…we worked really hard…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Primarily addressed </a:t>
            </a:r>
            <a:r>
              <a:rPr lang="en-US" sz="2400" dirty="0" smtClean="0">
                <a:latin typeface="Skia"/>
                <a:cs typeface="Skia"/>
              </a:rPr>
              <a:t>to</a:t>
            </a:r>
            <a:r>
              <a:rPr lang="en-US" sz="2400" dirty="0" smtClean="0">
                <a:latin typeface="Skia"/>
                <a:cs typeface="Skia"/>
              </a:rPr>
              <a:t> the Space </a:t>
            </a:r>
            <a:r>
              <a:rPr lang="en-US" sz="2400" dirty="0" smtClean="0">
                <a:latin typeface="Skia"/>
                <a:cs typeface="Skia"/>
              </a:rPr>
              <a:t>Agencies contributing to the Ocean Color Radiometer – Virtual Constellation (OCR-VC</a:t>
            </a:r>
            <a:r>
              <a:rPr lang="en-US" sz="2400" dirty="0" smtClean="0">
                <a:latin typeface="Skia"/>
                <a:cs typeface="Skia"/>
              </a:rPr>
              <a:t>)</a:t>
            </a:r>
          </a:p>
          <a:p>
            <a:r>
              <a:rPr lang="en-US" sz="2400" dirty="0" smtClean="0">
                <a:latin typeface="Skia"/>
                <a:cs typeface="Skia"/>
              </a:rPr>
              <a:t>Over 30 recommendations under 4 categories:  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space </a:t>
            </a:r>
            <a:r>
              <a:rPr lang="en-US" sz="2000" dirty="0" smtClean="0">
                <a:latin typeface="Skia"/>
                <a:cs typeface="Skia"/>
              </a:rPr>
              <a:t>sensor radiometric calibration, characterization and temporal </a:t>
            </a:r>
            <a:r>
              <a:rPr lang="en-US" sz="2000" dirty="0" smtClean="0">
                <a:latin typeface="Skia"/>
                <a:cs typeface="Skia"/>
              </a:rPr>
              <a:t>stability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development </a:t>
            </a:r>
            <a:r>
              <a:rPr lang="en-US" sz="2000" dirty="0" smtClean="0">
                <a:latin typeface="Skia"/>
                <a:cs typeface="Skia"/>
              </a:rPr>
              <a:t>and assessment of satellite </a:t>
            </a:r>
            <a:r>
              <a:rPr lang="en-US" sz="2000" dirty="0" smtClean="0">
                <a:latin typeface="Skia"/>
                <a:cs typeface="Skia"/>
              </a:rPr>
              <a:t>products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in </a:t>
            </a:r>
            <a:r>
              <a:rPr lang="en-US" sz="2000" dirty="0" smtClean="0">
                <a:latin typeface="Skia"/>
                <a:cs typeface="Skia"/>
              </a:rPr>
              <a:t>situ data generation and </a:t>
            </a:r>
            <a:r>
              <a:rPr lang="en-US" sz="2000" dirty="0" smtClean="0">
                <a:latin typeface="Skia"/>
                <a:cs typeface="Skia"/>
              </a:rPr>
              <a:t>handling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information </a:t>
            </a:r>
            <a:r>
              <a:rPr lang="en-US" sz="2000" dirty="0" smtClean="0">
                <a:latin typeface="Skia"/>
                <a:cs typeface="Skia"/>
              </a:rPr>
              <a:t>management and </a:t>
            </a:r>
            <a:r>
              <a:rPr lang="en-US" sz="2000" dirty="0" smtClean="0">
                <a:latin typeface="Skia"/>
                <a:cs typeface="Skia"/>
              </a:rPr>
              <a:t>support</a:t>
            </a:r>
            <a:endParaRPr lang="en-US" sz="2000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…and came up with some recommendations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Pre</a:t>
            </a:r>
            <a:r>
              <a:rPr lang="en-US" sz="2400" dirty="0" smtClean="0">
                <a:latin typeface="Skia"/>
                <a:cs typeface="Skia"/>
              </a:rPr>
              <a:t>-launch calibration and characterization </a:t>
            </a:r>
            <a:r>
              <a:rPr lang="en-US" sz="2400" dirty="0" smtClean="0">
                <a:latin typeface="Skia"/>
                <a:cs typeface="Skia"/>
              </a:rPr>
              <a:t>data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Comprehensive</a:t>
            </a:r>
          </a:p>
          <a:p>
            <a:pPr lvl="1"/>
            <a:r>
              <a:rPr lang="en-US" sz="2000" dirty="0" smtClean="0">
                <a:latin typeface="Skia"/>
                <a:cs typeface="Skia"/>
              </a:rPr>
              <a:t>Open </a:t>
            </a:r>
            <a:r>
              <a:rPr lang="en-US" sz="2000" dirty="0" smtClean="0">
                <a:latin typeface="Skia"/>
                <a:cs typeface="Skia"/>
              </a:rPr>
              <a:t>access</a:t>
            </a:r>
            <a:r>
              <a:rPr lang="en-US" sz="20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Permanent working group on space sensors calibration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Vicarious Calibration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Support </a:t>
            </a:r>
            <a:r>
              <a:rPr lang="en-US" sz="2400" dirty="0" smtClean="0">
                <a:latin typeface="Skia"/>
                <a:cs typeface="Skia"/>
              </a:rPr>
              <a:t>for calibration teams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Assess and correct for instrument degradation </a:t>
            </a:r>
            <a:endParaRPr lang="en-US" sz="2400" dirty="0" smtClean="0">
              <a:latin typeface="Skia"/>
              <a:cs typeface="Skia"/>
            </a:endParaRPr>
          </a:p>
          <a:p>
            <a:r>
              <a:rPr lang="en-US" sz="2400" dirty="0" smtClean="0">
                <a:latin typeface="Skia"/>
                <a:cs typeface="Skia"/>
              </a:rPr>
              <a:t>Inter-comparisons from pre-launch through operations </a:t>
            </a:r>
            <a:endParaRPr lang="en-US" sz="2400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C</a:t>
            </a:r>
            <a:r>
              <a:rPr lang="en-US" sz="3600" dirty="0" smtClean="0">
                <a:latin typeface="Skia"/>
                <a:cs typeface="Skia"/>
              </a:rPr>
              <a:t>alibration</a:t>
            </a:r>
            <a:r>
              <a:rPr lang="en-US" sz="3600" dirty="0" smtClean="0">
                <a:latin typeface="Skia"/>
                <a:cs typeface="Skia"/>
              </a:rPr>
              <a:t>, characterization and temporal stability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Skia"/>
                <a:cs typeface="Skia"/>
              </a:rPr>
              <a:t>Distribution </a:t>
            </a:r>
            <a:r>
              <a:rPr lang="en-US" sz="2400" dirty="0" smtClean="0">
                <a:latin typeface="Skia"/>
                <a:cs typeface="Skia"/>
              </a:rPr>
              <a:t>of </a:t>
            </a:r>
            <a:r>
              <a:rPr lang="en-US" sz="2400" dirty="0" smtClean="0">
                <a:latin typeface="Skia"/>
                <a:cs typeface="Skia"/>
              </a:rPr>
              <a:t>un-calibrated </a:t>
            </a:r>
            <a:r>
              <a:rPr lang="en-US" sz="2400" dirty="0" smtClean="0">
                <a:latin typeface="Skia"/>
                <a:cs typeface="Skia"/>
              </a:rPr>
              <a:t>data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</a:t>
            </a:r>
            <a:r>
              <a:rPr lang="en-US" sz="2400" dirty="0" smtClean="0">
                <a:latin typeface="Skia"/>
                <a:cs typeface="Skia"/>
              </a:rPr>
              <a:t>ommon </a:t>
            </a:r>
            <a:r>
              <a:rPr lang="en-US" sz="2400" dirty="0" smtClean="0">
                <a:latin typeface="Skia"/>
                <a:cs typeface="Skia"/>
              </a:rPr>
              <a:t>algorithms /</a:t>
            </a:r>
            <a:r>
              <a:rPr lang="en-US" sz="2400" dirty="0" smtClean="0">
                <a:latin typeface="Skia"/>
                <a:cs typeface="Skia"/>
              </a:rPr>
              <a:t> open </a:t>
            </a:r>
            <a:r>
              <a:rPr lang="en-US" sz="2400" dirty="0" smtClean="0">
                <a:latin typeface="Skia"/>
                <a:cs typeface="Skia"/>
              </a:rPr>
              <a:t>access to source </a:t>
            </a:r>
            <a:r>
              <a:rPr lang="en-US" sz="2400" dirty="0" smtClean="0">
                <a:latin typeface="Skia"/>
                <a:cs typeface="Skia"/>
              </a:rPr>
              <a:t>code </a:t>
            </a:r>
            <a:r>
              <a:rPr lang="en-US" sz="2400" dirty="0" smtClean="0">
                <a:latin typeface="Skia"/>
                <a:cs typeface="Skia"/>
              </a:rPr>
              <a:t>for processing algorithms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D</a:t>
            </a:r>
            <a:r>
              <a:rPr lang="en-US" sz="2400" dirty="0" smtClean="0">
                <a:latin typeface="Skia"/>
                <a:cs typeface="Skia"/>
              </a:rPr>
              <a:t>evelopment </a:t>
            </a:r>
            <a:r>
              <a:rPr lang="en-US" sz="2400" dirty="0" smtClean="0">
                <a:latin typeface="Skia"/>
                <a:cs typeface="Skia"/>
              </a:rPr>
              <a:t>of regional bio-optical algorithms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W</a:t>
            </a:r>
            <a:r>
              <a:rPr lang="en-US" sz="2400" dirty="0" smtClean="0">
                <a:latin typeface="Skia"/>
                <a:cs typeface="Skia"/>
              </a:rPr>
              <a:t>orking </a:t>
            </a:r>
            <a:r>
              <a:rPr lang="en-US" sz="2400" dirty="0" smtClean="0">
                <a:latin typeface="Skia"/>
                <a:cs typeface="Skia"/>
              </a:rPr>
              <a:t>group on algorithms topic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Require uncertainties for bio</a:t>
            </a:r>
            <a:r>
              <a:rPr lang="en-US" sz="2400" dirty="0" smtClean="0">
                <a:latin typeface="Skia"/>
                <a:cs typeface="Skia"/>
              </a:rPr>
              <a:t>-optical algorithms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Support long </a:t>
            </a:r>
            <a:r>
              <a:rPr lang="en-US" sz="2400" dirty="0" smtClean="0">
                <a:latin typeface="Skia"/>
                <a:cs typeface="Skia"/>
              </a:rPr>
              <a:t>term-measurement programs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Develop/maintain validation </a:t>
            </a:r>
            <a:r>
              <a:rPr lang="en-US" sz="2400" dirty="0" smtClean="0">
                <a:latin typeface="Skia"/>
                <a:cs typeface="Skia"/>
              </a:rPr>
              <a:t>protocols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Generate Level</a:t>
            </a:r>
            <a:r>
              <a:rPr lang="en-US" sz="2400" dirty="0" smtClean="0">
                <a:latin typeface="Skia"/>
                <a:cs typeface="Skia"/>
              </a:rPr>
              <a:t>-3 data </a:t>
            </a:r>
            <a:r>
              <a:rPr lang="en-US" sz="2400" dirty="0" smtClean="0">
                <a:latin typeface="Skia"/>
                <a:cs typeface="Skia"/>
              </a:rPr>
              <a:t>products</a:t>
            </a:r>
          </a:p>
          <a:p>
            <a:r>
              <a:rPr lang="en-US" sz="2400" dirty="0" smtClean="0">
                <a:latin typeface="Skia"/>
                <a:cs typeface="Skia"/>
              </a:rPr>
              <a:t>C</a:t>
            </a:r>
            <a:r>
              <a:rPr lang="en-US" sz="2400" dirty="0" smtClean="0">
                <a:latin typeface="Skia"/>
                <a:cs typeface="Skia"/>
              </a:rPr>
              <a:t>onsistent </a:t>
            </a:r>
            <a:r>
              <a:rPr lang="en-US" sz="2400" dirty="0" smtClean="0">
                <a:latin typeface="Skia"/>
                <a:cs typeface="Skia"/>
              </a:rPr>
              <a:t>set of ancillary data sources</a:t>
            </a:r>
            <a:r>
              <a:rPr lang="en-US" sz="2400" dirty="0" smtClean="0">
                <a:latin typeface="Skia"/>
                <a:cs typeface="Skia"/>
              </a:rPr>
              <a:t> </a:t>
            </a:r>
          </a:p>
          <a:p>
            <a:r>
              <a:rPr lang="en-US" sz="2400" dirty="0" smtClean="0">
                <a:latin typeface="Skia"/>
                <a:cs typeface="Skia"/>
              </a:rPr>
              <a:t>C</a:t>
            </a:r>
            <a:r>
              <a:rPr lang="en-US" sz="2400" dirty="0" smtClean="0">
                <a:latin typeface="Skia"/>
                <a:cs typeface="Skia"/>
              </a:rPr>
              <a:t>ommon </a:t>
            </a:r>
            <a:r>
              <a:rPr lang="en-US" sz="2400" dirty="0" smtClean="0">
                <a:latin typeface="Skia"/>
                <a:cs typeface="Skia"/>
              </a:rPr>
              <a:t>aerosol models </a:t>
            </a:r>
            <a:endParaRPr lang="en-US" sz="2400" dirty="0">
              <a:latin typeface="Skia"/>
              <a:cs typeface="Sk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Skia"/>
                <a:cs typeface="Skia"/>
              </a:rPr>
              <a:t>Development </a:t>
            </a:r>
            <a:r>
              <a:rPr lang="en-US" sz="3600" dirty="0" smtClean="0">
                <a:latin typeface="Skia"/>
                <a:cs typeface="Skia"/>
              </a:rPr>
              <a:t>and assessment of satellite products</a:t>
            </a:r>
            <a:endParaRPr lang="en-US" sz="3600" dirty="0">
              <a:latin typeface="Skia"/>
              <a:cs typeface="Sk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254</TotalTime>
  <Words>659</Words>
  <Application>Microsoft Macintosh PowerPoint</Application>
  <PresentationFormat>On-screen Show (4:3)</PresentationFormat>
  <Paragraphs>100</Paragraphs>
  <Slides>12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International Network for Sensor InTercomparison and  Uncertainty assessment for Ocean Colour Radiometry (INSITU-OCR)</vt:lpstr>
      <vt:lpstr>INSITU-OCR evolution</vt:lpstr>
      <vt:lpstr>What is it, really?</vt:lpstr>
      <vt:lpstr>Working group participants</vt:lpstr>
      <vt:lpstr>There was a meeting…</vt:lpstr>
      <vt:lpstr>…we worked really hard…</vt:lpstr>
      <vt:lpstr>…and came up with some recommendations</vt:lpstr>
      <vt:lpstr>Calibration, characterization and temporal stability</vt:lpstr>
      <vt:lpstr>Development and assessment of satellite products</vt:lpstr>
      <vt:lpstr>In situ data generation and handling</vt:lpstr>
      <vt:lpstr>Information management and support</vt:lpstr>
      <vt:lpstr>The white paper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Network for Sensor InTercomparison and  Uncertainty assessment for Ocean Colour Radiometry (INSITU-OCR)</dc:title>
  <dc:creator>Sean Bailey</dc:creator>
  <cp:lastModifiedBy>Sean Bailey</cp:lastModifiedBy>
  <cp:revision>26</cp:revision>
  <dcterms:created xsi:type="dcterms:W3CDTF">2012-04-17T19:02:27Z</dcterms:created>
  <dcterms:modified xsi:type="dcterms:W3CDTF">2012-04-17T23:16:30Z</dcterms:modified>
</cp:coreProperties>
</file>