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6" r:id="rId3"/>
    <p:sldId id="287" r:id="rId4"/>
    <p:sldId id="288" r:id="rId5"/>
    <p:sldId id="277" r:id="rId6"/>
    <p:sldId id="259" r:id="rId7"/>
    <p:sldId id="276" r:id="rId8"/>
    <p:sldId id="291" r:id="rId9"/>
    <p:sldId id="289" r:id="rId10"/>
    <p:sldId id="260" r:id="rId11"/>
    <p:sldId id="261" r:id="rId12"/>
    <p:sldId id="293" r:id="rId13"/>
    <p:sldId id="262" r:id="rId14"/>
    <p:sldId id="297" r:id="rId15"/>
    <p:sldId id="290" r:id="rId16"/>
    <p:sldId id="280" r:id="rId17"/>
    <p:sldId id="265" r:id="rId18"/>
    <p:sldId id="282" r:id="rId19"/>
    <p:sldId id="266" r:id="rId20"/>
    <p:sldId id="267" r:id="rId21"/>
    <p:sldId id="271" r:id="rId22"/>
    <p:sldId id="272" r:id="rId23"/>
    <p:sldId id="294" r:id="rId24"/>
    <p:sldId id="295" r:id="rId25"/>
    <p:sldId id="296" r:id="rId26"/>
    <p:sldId id="273" r:id="rId27"/>
    <p:sldId id="29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81D8"/>
    <a:srgbClr val="13B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2895" autoAdjust="0"/>
  </p:normalViewPr>
  <p:slideViewPr>
    <p:cSldViewPr showGuides="1">
      <p:cViewPr varScale="1">
        <p:scale>
          <a:sx n="72" d="100"/>
          <a:sy n="72" d="100"/>
        </p:scale>
        <p:origin x="1651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1CA2C-8E2E-464C-A503-7BFB91C02054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CB43B-BE16-4180-875C-6603C1E8C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63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CB43B-BE16-4180-875C-6603C1E8CC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31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Transition offshore scene, larger gulf , arrows, we covered a larger temporal and spatial coverage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CB43B-BE16-4180-875C-6603C1E8CC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34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Although both rivers originate from the same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source, the physical environments after branching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much different, where the Mississippi is heavily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traveled by boats and has been altered by dredging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locks. The Atchafalaya, in contrast, is a more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pristine river allowing for more leaching of organics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 the river.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CB43B-BE16-4180-875C-6603C1E8CC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81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CB43B-BE16-4180-875C-6603C1E8CC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79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cluster analysis as a thumbnail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CB43B-BE16-4180-875C-6603C1E8CC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20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 annual wind flow direction,</a:t>
            </a:r>
            <a:r>
              <a:rPr lang="en-US" baseline="0" dirty="0"/>
              <a:t> persistent easterly winds moves the plume towards the west of the Mississippi delta</a:t>
            </a:r>
            <a:endParaRPr lang="en-US" dirty="0"/>
          </a:p>
          <a:p>
            <a:r>
              <a:rPr lang="en-US" dirty="0"/>
              <a:t>Prevailing</a:t>
            </a:r>
            <a:r>
              <a:rPr lang="en-US" baseline="0" dirty="0"/>
              <a:t> southwesterly winds</a:t>
            </a:r>
            <a:r>
              <a:rPr lang="en-US" dirty="0"/>
              <a:t> moves</a:t>
            </a:r>
            <a:r>
              <a:rPr lang="en-US" baseline="0" dirty="0"/>
              <a:t> the plume in the western direction and are generally restricted at the inner-shelf</a:t>
            </a:r>
          </a:p>
          <a:p>
            <a:r>
              <a:rPr lang="en-US" baseline="0" dirty="0"/>
              <a:t>two events one in summer due to reversal of winds the MS river flow moved offshore affecting some stations of the continental slope and another event in Spring-10, which followed a period of high river discharge and strong southwesterly winds favoring upwelling and show how those influenced the optical properties.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CB43B-BE16-4180-875C-6603C1E8CC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50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Strong wind vectors at the slope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CB43B-BE16-4180-875C-6603C1E8CC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1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than the</a:t>
            </a:r>
            <a:r>
              <a:rPr lang="en-US" baseline="0" dirty="0"/>
              <a:t> estuarine stations CDOM dominated the light absorption properties for the rest of the continental margin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CB43B-BE16-4180-875C-6603C1E8CC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98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CB43B-BE16-4180-875C-6603C1E8CC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89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CB43B-BE16-4180-875C-6603C1E8CC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53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Quickly summarize</a:t>
            </a:r>
            <a:r>
              <a:rPr lang="en-US" baseline="0" dirty="0"/>
              <a:t> </a:t>
            </a:r>
            <a:r>
              <a:rPr lang="en-US" dirty="0" err="1"/>
              <a:t>chemtax</a:t>
            </a:r>
            <a:r>
              <a:rPr lang="en-US" dirty="0"/>
              <a:t> graphs highlights and summarize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CB43B-BE16-4180-875C-6603C1E8CC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901B-0700-4F83-A054-27E520BB59B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AFAF-0551-454F-8289-7F578127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42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901B-0700-4F83-A054-27E520BB59B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AFAF-0551-454F-8289-7F578127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6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901B-0700-4F83-A054-27E520BB59B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AFAF-0551-454F-8289-7F578127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12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901B-0700-4F83-A054-27E520BB59B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AFAF-0551-454F-8289-7F578127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73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901B-0700-4F83-A054-27E520BB59B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AFAF-0551-454F-8289-7F578127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96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901B-0700-4F83-A054-27E520BB59B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AFAF-0551-454F-8289-7F578127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20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901B-0700-4F83-A054-27E520BB59B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AFAF-0551-454F-8289-7F578127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48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901B-0700-4F83-A054-27E520BB59B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AFAF-0551-454F-8289-7F578127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48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901B-0700-4F83-A054-27E520BB59B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AFAF-0551-454F-8289-7F578127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28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901B-0700-4F83-A054-27E520BB59B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AFAF-0551-454F-8289-7F578127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75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901B-0700-4F83-A054-27E520BB59B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AAFAF-0551-454F-8289-7F578127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0901B-0700-4F83-A054-27E520BB59B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AAFAF-0551-454F-8289-7F578127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0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hyperlink" Target="http://marine.usgs.gov/fact-sheets/LAwetlands/lawetlands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"/><Relationship Id="rId4" Type="http://schemas.openxmlformats.org/officeDocument/2006/relationships/image" Target="../media/image12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"/><Relationship Id="rId4" Type="http://schemas.openxmlformats.org/officeDocument/2006/relationships/image" Target="../media/image14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04800"/>
            <a:ext cx="8839200" cy="2438400"/>
          </a:xfrm>
        </p:spPr>
        <p:txBody>
          <a:bodyPr>
            <a:normAutofit/>
          </a:bodyPr>
          <a:lstStyle/>
          <a:p>
            <a:r>
              <a:rPr lang="en-US" sz="3200" b="1" dirty="0"/>
              <a:t>Variations in light absorption by phytoplankton, non-algal particles and colored dissolved organic matter in continental shelf waters of the northern Gulf of Mexico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048000"/>
            <a:ext cx="7689928" cy="2133600"/>
          </a:xfrm>
        </p:spPr>
        <p:txBody>
          <a:bodyPr>
            <a:normAutofit fontScale="62500" lnSpcReduction="20000"/>
          </a:bodyPr>
          <a:lstStyle/>
          <a:p>
            <a:r>
              <a:rPr lang="en-US" sz="4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Sumit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Chakraborty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Steven </a:t>
            </a:r>
            <a:r>
              <a:rPr lang="en-US" sz="4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Lohrenz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</a:p>
          <a:p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University of Southern Mississippi</a:t>
            </a:r>
          </a:p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*UMASS Dartmouth</a:t>
            </a:r>
          </a:p>
          <a:p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OCRT 2012</a:t>
            </a:r>
          </a:p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Seattle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6" y="5257800"/>
            <a:ext cx="1555830" cy="1460197"/>
          </a:xfrm>
          <a:prstGeom prst="rect">
            <a:avLst/>
          </a:prstGeom>
        </p:spPr>
      </p:pic>
      <p:pic>
        <p:nvPicPr>
          <p:cNvPr id="5" name="Picture 64" descr="nsf logo 20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458" y="5257800"/>
            <a:ext cx="1536542" cy="149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638800"/>
            <a:ext cx="3956317" cy="95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45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200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2400" b="1" dirty="0" err="1"/>
              <a:t>Chla</a:t>
            </a:r>
            <a:r>
              <a:rPr lang="en-US" sz="2400" b="1" dirty="0"/>
              <a:t> –specific phytoplankton absorption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473" y="4424972"/>
            <a:ext cx="5060673" cy="1837072"/>
          </a:xfrm>
        </p:spPr>
        <p:txBody>
          <a:bodyPr>
            <a:noAutofit/>
          </a:bodyPr>
          <a:lstStyle/>
          <a:p>
            <a:r>
              <a:rPr lang="en-US" sz="2000" dirty="0"/>
              <a:t>a </a:t>
            </a:r>
            <a:r>
              <a:rPr lang="en-US" sz="2000" baseline="-25000" dirty="0"/>
              <a:t>ɸ</a:t>
            </a:r>
            <a:r>
              <a:rPr lang="en-US" sz="2000" dirty="0"/>
              <a:t> *  tend to decrease with increasing </a:t>
            </a:r>
            <a:r>
              <a:rPr lang="en-US" sz="2000" dirty="0" err="1"/>
              <a:t>Tchla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/>
              <a:t>(</a:t>
            </a:r>
            <a:r>
              <a:rPr lang="en-US" sz="2000" dirty="0" err="1"/>
              <a:t>e.g</a:t>
            </a:r>
            <a:r>
              <a:rPr lang="en-US" sz="2000" dirty="0"/>
              <a:t>, </a:t>
            </a:r>
            <a:r>
              <a:rPr lang="en-US" sz="2000" dirty="0" err="1"/>
              <a:t>Lohrenz</a:t>
            </a:r>
            <a:r>
              <a:rPr lang="en-US" sz="2000" dirty="0"/>
              <a:t> et  al(2003), </a:t>
            </a:r>
            <a:r>
              <a:rPr lang="en-US" sz="2000" dirty="0" err="1"/>
              <a:t>Bricaud</a:t>
            </a:r>
            <a:r>
              <a:rPr lang="en-US" sz="2000" dirty="0"/>
              <a:t> et al (2010)) </a:t>
            </a:r>
          </a:p>
          <a:p>
            <a:r>
              <a:rPr lang="en-US" sz="2000" dirty="0"/>
              <a:t>Transition in phytoplankton size from estuarine to slope (open ocean conditions) stations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21" y="3721748"/>
            <a:ext cx="4184179" cy="3136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073" y="759942"/>
            <a:ext cx="4344584" cy="29738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38800" y="3885170"/>
            <a:ext cx="228600" cy="150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59942"/>
            <a:ext cx="4648200" cy="36650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400" y="1066800"/>
            <a:ext cx="228600" cy="150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20600416">
            <a:off x="6110856" y="2632591"/>
            <a:ext cx="3023829" cy="5077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234250">
            <a:off x="7464795" y="3326376"/>
            <a:ext cx="1003409" cy="1211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5800" y="966865"/>
            <a:ext cx="228600" cy="150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966865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Tchla</a:t>
            </a:r>
            <a:r>
              <a:rPr lang="en-US" dirty="0"/>
              <a:t> (2-42 mg m</a:t>
            </a:r>
            <a:r>
              <a:rPr lang="en-US" baseline="30000" dirty="0"/>
              <a:t>-3</a:t>
            </a:r>
            <a:r>
              <a:rPr lang="en-US" dirty="0"/>
              <a:t>) – estuarine</a:t>
            </a:r>
          </a:p>
          <a:p>
            <a:r>
              <a:rPr lang="en-US" dirty="0"/>
              <a:t>          (0.7-22.3 mg -</a:t>
            </a:r>
            <a:r>
              <a:rPr lang="en-US" baseline="30000" dirty="0"/>
              <a:t>3</a:t>
            </a:r>
            <a:r>
              <a:rPr lang="en-US" dirty="0"/>
              <a:t>)- inner-shelf</a:t>
            </a:r>
          </a:p>
          <a:p>
            <a:r>
              <a:rPr lang="en-US" dirty="0"/>
              <a:t>          (0.1-3.4 mg m</a:t>
            </a:r>
            <a:r>
              <a:rPr lang="en-US" baseline="30000" dirty="0"/>
              <a:t>-3</a:t>
            </a:r>
            <a:r>
              <a:rPr lang="en-US" dirty="0"/>
              <a:t>)- mid-shelf</a:t>
            </a:r>
          </a:p>
          <a:p>
            <a:r>
              <a:rPr lang="en-US" dirty="0"/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01541" y="3974068"/>
            <a:ext cx="289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Tchla</a:t>
            </a:r>
            <a:r>
              <a:rPr lang="en-US" dirty="0"/>
              <a:t> ( 0.04-3.8 mg </a:t>
            </a:r>
            <a:r>
              <a:rPr lang="en-US" baseline="30000" dirty="0"/>
              <a:t>-3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76174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solidFill>
            <a:srgbClr val="FFC000"/>
          </a:solidFill>
        </p:spPr>
        <p:txBody>
          <a:bodyPr/>
          <a:lstStyle/>
          <a:p>
            <a:r>
              <a:rPr lang="en-US" dirty="0"/>
              <a:t>Phytoplankton absorption (440nm)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95800"/>
            <a:ext cx="1828800" cy="14702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3" y="838200"/>
            <a:ext cx="4862117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36" y="914399"/>
            <a:ext cx="4464064" cy="3358159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 noGrp="1"/>
          </p:cNvSpPr>
          <p:nvPr>
            <p:ph idx="1"/>
          </p:nvPr>
        </p:nvSpPr>
        <p:spPr>
          <a:xfrm>
            <a:off x="2057400" y="4527030"/>
            <a:ext cx="6934200" cy="172137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/>
              <a:t>Inverse relationship with PPC/</a:t>
            </a:r>
            <a:r>
              <a:rPr lang="en-US" sz="8000" dirty="0" err="1"/>
              <a:t>Tchla</a:t>
            </a:r>
            <a:r>
              <a:rPr lang="en-US" sz="8000" dirty="0"/>
              <a:t> ,  highest values obtained at the slope stations  suggesting  higher </a:t>
            </a:r>
            <a:r>
              <a:rPr lang="en-US" sz="8000" dirty="0" err="1"/>
              <a:t>photoacclimation</a:t>
            </a:r>
            <a:r>
              <a:rPr lang="en-US" sz="8000" dirty="0"/>
              <a:t> at deeper waters –smaller size fraction, significant seasonal variation were also observed</a:t>
            </a:r>
          </a:p>
          <a:p>
            <a:pPr marL="0" indent="0">
              <a:buNone/>
            </a:pPr>
            <a:r>
              <a:rPr lang="en-US" sz="8000" dirty="0"/>
              <a:t>  </a:t>
            </a:r>
          </a:p>
          <a:p>
            <a:r>
              <a:rPr lang="en-US" sz="8000" dirty="0"/>
              <a:t>No particular trend was observed with PSC/</a:t>
            </a:r>
            <a:r>
              <a:rPr lang="en-US" sz="8000" dirty="0" err="1"/>
              <a:t>Tchla</a:t>
            </a:r>
            <a:r>
              <a:rPr lang="en-US" sz="8000" dirty="0"/>
              <a:t> </a:t>
            </a:r>
            <a:r>
              <a:rPr lang="en-US" sz="8000" dirty="0" err="1"/>
              <a:t>vs</a:t>
            </a:r>
            <a:r>
              <a:rPr lang="en-US" sz="8000" dirty="0"/>
              <a:t> </a:t>
            </a:r>
            <a:r>
              <a:rPr lang="en-US" sz="8000" dirty="0" err="1"/>
              <a:t>TChla</a:t>
            </a:r>
            <a:r>
              <a:rPr lang="en-US" sz="8000" dirty="0"/>
              <a:t>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897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" y="0"/>
            <a:ext cx="4559508" cy="395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626" y="2133600"/>
            <a:ext cx="4334608" cy="3886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570" y="381736"/>
            <a:ext cx="1705220" cy="137086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249076" y="381000"/>
            <a:ext cx="1256124" cy="1371599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6716538">
            <a:off x="1131745" y="1138956"/>
            <a:ext cx="1280485" cy="1077084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-83608" y="3951905"/>
            <a:ext cx="5872398" cy="2362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“ </a:t>
            </a:r>
            <a:r>
              <a:rPr lang="en-US" sz="1900" dirty="0"/>
              <a:t>size index”, </a:t>
            </a:r>
            <a:r>
              <a:rPr lang="en-US" sz="1900" dirty="0" err="1"/>
              <a:t>Bricaud</a:t>
            </a:r>
            <a:r>
              <a:rPr lang="en-US" sz="1900" dirty="0"/>
              <a:t> et al. (2004) </a:t>
            </a:r>
          </a:p>
          <a:p>
            <a:pPr marL="0" indent="0">
              <a:buNone/>
            </a:pPr>
            <a:r>
              <a:rPr lang="en-US" sz="1900" dirty="0"/>
              <a:t>a “rough estimator” of algal size  </a:t>
            </a:r>
          </a:p>
          <a:p>
            <a:pPr marL="0" indent="0">
              <a:buNone/>
            </a:pPr>
            <a:r>
              <a:rPr lang="en-US" sz="1800" dirty="0"/>
              <a:t>SI (µm) = [1*(Pico %) + 5*(Nano %) + 50* (Micro %)]/100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% of Micro, Nano and Pico derived from </a:t>
            </a:r>
          </a:p>
          <a:p>
            <a:pPr marL="0" indent="0">
              <a:buNone/>
            </a:pPr>
            <a:r>
              <a:rPr lang="en-US" sz="2000" dirty="0"/>
              <a:t>DPA (</a:t>
            </a:r>
            <a:r>
              <a:rPr lang="en-US" sz="2000" dirty="0" err="1"/>
              <a:t>Vidussi</a:t>
            </a:r>
            <a:r>
              <a:rPr lang="en-US" sz="2000" dirty="0"/>
              <a:t> et al. 2001) and modified by</a:t>
            </a:r>
          </a:p>
          <a:p>
            <a:pPr marL="0" indent="0">
              <a:buNone/>
            </a:pPr>
            <a:r>
              <a:rPr lang="en-US" sz="2000" dirty="0"/>
              <a:t> Hirata et al (2011)</a:t>
            </a:r>
          </a:p>
        </p:txBody>
      </p:sp>
    </p:spTree>
    <p:extLst>
      <p:ext uri="{BB962C8B-B14F-4D97-AF65-F5344CB8AC3E}">
        <p14:creationId xmlns:p14="http://schemas.microsoft.com/office/powerpoint/2010/main" val="21953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458200" cy="762000"/>
          </a:xfrm>
          <a:solidFill>
            <a:srgbClr val="FFC000"/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Community structure derived from HPLC-CHEMTAX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154"/>
            <a:ext cx="7772400" cy="54456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120197"/>
            <a:ext cx="1149096" cy="516636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733800" y="1600200"/>
            <a:ext cx="1295400" cy="167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93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634"/>
            <a:ext cx="7543800" cy="617673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48640"/>
            <a:ext cx="1149096" cy="51663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477000" y="838200"/>
            <a:ext cx="1219200" cy="1828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581400" y="548640"/>
            <a:ext cx="381000" cy="6705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124200" y="548640"/>
            <a:ext cx="838200" cy="5943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419600" y="4038600"/>
            <a:ext cx="609600" cy="16764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133600" y="5257800"/>
            <a:ext cx="381000" cy="9144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429000" y="5410200"/>
            <a:ext cx="342900" cy="5334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987321" y="5461416"/>
            <a:ext cx="457200" cy="6096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781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19200" y="0"/>
            <a:ext cx="6553200" cy="6096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Light Absorption by CDOM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14694" y="609600"/>
            <a:ext cx="9020987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Large Spatial and Temporal variability in CDOM spectral slopes, much larger than some other large scale coastal scale studies (e.g. </a:t>
            </a:r>
            <a:r>
              <a:rPr lang="en-US" sz="2800" dirty="0" err="1"/>
              <a:t>Babin</a:t>
            </a:r>
            <a:r>
              <a:rPr lang="en-US" sz="2800" dirty="0"/>
              <a:t> et.al (2003))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9200" y="6216585"/>
            <a:ext cx="708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</a:t>
            </a:r>
            <a:r>
              <a:rPr lang="en-US" sz="2000" baseline="-25000" dirty="0"/>
              <a:t>CDOM</a:t>
            </a:r>
            <a:r>
              <a:rPr lang="en-US" sz="2000" dirty="0"/>
              <a:t> (350-500), </a:t>
            </a:r>
            <a:r>
              <a:rPr lang="en-US" sz="2400" dirty="0" err="1"/>
              <a:t>a</a:t>
            </a:r>
            <a:r>
              <a:rPr lang="en-US" sz="2400" baseline="-25000" dirty="0" err="1"/>
              <a:t>cDOM</a:t>
            </a:r>
            <a:r>
              <a:rPr lang="en-US" sz="2400" dirty="0"/>
              <a:t>(λ)=</a:t>
            </a:r>
            <a:r>
              <a:rPr lang="en-US" sz="2400" dirty="0" err="1"/>
              <a:t>a</a:t>
            </a:r>
            <a:r>
              <a:rPr lang="en-US" sz="2400" baseline="-25000" dirty="0" err="1"/>
              <a:t>cDOM</a:t>
            </a:r>
            <a:r>
              <a:rPr lang="en-US" sz="2400" dirty="0"/>
              <a:t>(</a:t>
            </a:r>
            <a:r>
              <a:rPr lang="en-US" sz="2400" dirty="0" err="1"/>
              <a:t>λ</a:t>
            </a:r>
            <a:r>
              <a:rPr lang="en-US" sz="2400" baseline="-25000" dirty="0" err="1"/>
              <a:t>r</a:t>
            </a:r>
            <a:r>
              <a:rPr lang="en-US" sz="2400" dirty="0"/>
              <a:t>)</a:t>
            </a:r>
            <a:r>
              <a:rPr lang="en-US" sz="2400" dirty="0" err="1"/>
              <a:t>exp</a:t>
            </a:r>
            <a:r>
              <a:rPr lang="en-US" sz="2400" dirty="0"/>
              <a:t>(-</a:t>
            </a:r>
            <a:r>
              <a:rPr lang="en-US" sz="2400" dirty="0" err="1"/>
              <a:t>S</a:t>
            </a:r>
            <a:r>
              <a:rPr lang="en-US" sz="2400" baseline="-25000" dirty="0" err="1"/>
              <a:t>cDOM</a:t>
            </a:r>
            <a:r>
              <a:rPr lang="en-US" sz="2400" dirty="0"/>
              <a:t>(λ-</a:t>
            </a:r>
            <a:r>
              <a:rPr lang="en-US" sz="2400" dirty="0" err="1"/>
              <a:t>λr</a:t>
            </a:r>
            <a:r>
              <a:rPr lang="en-US" sz="2400" dirty="0"/>
              <a:t>))</a:t>
            </a:r>
          </a:p>
          <a:p>
            <a:r>
              <a:rPr lang="en-US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057399"/>
            <a:ext cx="9022470" cy="415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43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" y="395257"/>
            <a:ext cx="6614652" cy="525780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277897" y="793667"/>
            <a:ext cx="2514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Significant difference between in Mississippi and Atchafalaya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endmembers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  <a:p>
            <a:r>
              <a:rPr lang="en-US" b="1" dirty="0"/>
              <a:t>Considerable scatter at mid-salinity implies potential source due to enhanced primary productivity or its bacterial degradation</a:t>
            </a:r>
          </a:p>
          <a:p>
            <a:endParaRPr lang="en-US" b="1" dirty="0"/>
          </a:p>
          <a:p>
            <a:endParaRPr lang="en-US" dirty="0"/>
          </a:p>
          <a:p>
            <a:r>
              <a:rPr lang="en-US" b="1" dirty="0">
                <a:solidFill>
                  <a:srgbClr val="7030A0"/>
                </a:solidFill>
              </a:rPr>
              <a:t>Post storm low </a:t>
            </a:r>
          </a:p>
        </p:txBody>
      </p:sp>
      <p:sp>
        <p:nvSpPr>
          <p:cNvPr id="2" name="Right Arrow 1"/>
          <p:cNvSpPr/>
          <p:nvPr/>
        </p:nvSpPr>
        <p:spPr>
          <a:xfrm rot="9648015">
            <a:off x="4244158" y="3624800"/>
            <a:ext cx="1886802" cy="1065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p Arrow 2"/>
          <p:cNvSpPr/>
          <p:nvPr/>
        </p:nvSpPr>
        <p:spPr>
          <a:xfrm rot="2443472">
            <a:off x="1455579" y="4242459"/>
            <a:ext cx="149339" cy="1221613"/>
          </a:xfrm>
          <a:prstGeom prst="up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240971" y="1447800"/>
            <a:ext cx="368300" cy="10668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240971" y="2590800"/>
            <a:ext cx="368300" cy="32652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240971" y="2590800"/>
            <a:ext cx="587829" cy="43335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446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1642" y="5105400"/>
            <a:ext cx="4842435" cy="12192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Canals dredged for navigation and hydrocarbon exploration in Louisiana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135" y="216310"/>
            <a:ext cx="4267200" cy="290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93954" y="3135840"/>
            <a:ext cx="4202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USGS (</a:t>
            </a:r>
            <a:r>
              <a:rPr lang="en-US" dirty="0">
                <a:hlinkClick r:id="rId4"/>
              </a:rPr>
              <a:t>Fact Sheet on Louisiana Coastal Wetlands</a:t>
            </a:r>
            <a:r>
              <a:rPr lang="en-US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476" y="3782171"/>
            <a:ext cx="4036106" cy="3027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27" y="216310"/>
            <a:ext cx="4475098" cy="306029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7760874">
            <a:off x="3323254" y="3976583"/>
            <a:ext cx="2303741" cy="241258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428537" y="5811995"/>
            <a:ext cx="857195" cy="291674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1653" y="3320506"/>
            <a:ext cx="4296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A more pristine environment prevails at the Atchafalaya River Basins (</a:t>
            </a:r>
            <a:r>
              <a:rPr lang="en-US" sz="2400" dirty="0" err="1"/>
              <a:t>Conmy</a:t>
            </a:r>
            <a:r>
              <a:rPr lang="en-US" sz="2400" dirty="0"/>
              <a:t> et.al, 2004)</a:t>
            </a:r>
          </a:p>
        </p:txBody>
      </p:sp>
    </p:spTree>
    <p:extLst>
      <p:ext uri="{BB962C8B-B14F-4D97-AF65-F5344CB8AC3E}">
        <p14:creationId xmlns:p14="http://schemas.microsoft.com/office/powerpoint/2010/main" val="2532936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07194" y="3906419"/>
            <a:ext cx="2036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Flux of offshore low </a:t>
            </a:r>
            <a:r>
              <a:rPr lang="en-US" dirty="0" err="1"/>
              <a:t>cDOM</a:t>
            </a:r>
            <a:r>
              <a:rPr lang="en-US" dirty="0"/>
              <a:t> waters </a:t>
            </a:r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80871" y="54428"/>
            <a:ext cx="8801058" cy="6770915"/>
            <a:chOff x="199102" y="130326"/>
            <a:chExt cx="8801058" cy="6770915"/>
          </a:xfrm>
        </p:grpSpPr>
        <p:grpSp>
          <p:nvGrpSpPr>
            <p:cNvPr id="12" name="Group 11"/>
            <p:cNvGrpSpPr/>
            <p:nvPr/>
          </p:nvGrpSpPr>
          <p:grpSpPr>
            <a:xfrm>
              <a:off x="199102" y="130326"/>
              <a:ext cx="8801058" cy="6770915"/>
              <a:chOff x="196644" y="76199"/>
              <a:chExt cx="8801058" cy="6770915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3825773" y="6447004"/>
                <a:ext cx="51719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Satellite images from </a:t>
                </a:r>
                <a:r>
                  <a:rPr lang="en-US" sz="2000" b="1" dirty="0" err="1"/>
                  <a:t>D’Sa</a:t>
                </a:r>
                <a:r>
                  <a:rPr lang="en-US" sz="2000" b="1" dirty="0"/>
                  <a:t> and </a:t>
                </a:r>
                <a:r>
                  <a:rPr lang="en-US" sz="2000" b="1" dirty="0" err="1"/>
                  <a:t>Korobkin</a:t>
                </a:r>
                <a:r>
                  <a:rPr lang="en-US" sz="2000" b="1" dirty="0"/>
                  <a:t> (2006</a:t>
                </a:r>
                <a:r>
                  <a:rPr lang="en-US" dirty="0"/>
                  <a:t>)</a:t>
                </a: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196644" y="76199"/>
                <a:ext cx="6813756" cy="6415059"/>
                <a:chOff x="196644" y="76199"/>
                <a:chExt cx="6813756" cy="6415059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76199"/>
                  <a:ext cx="6781800" cy="29398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644" y="3429000"/>
                  <a:ext cx="6813755" cy="30622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6" name="Right Arrow 5"/>
                <p:cNvSpPr/>
                <p:nvPr/>
              </p:nvSpPr>
              <p:spPr>
                <a:xfrm rot="3809137">
                  <a:off x="824053" y="3775122"/>
                  <a:ext cx="490316" cy="271712"/>
                </a:xfrm>
                <a:prstGeom prst="rightArrow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ight Arrow 6"/>
                <p:cNvSpPr/>
                <p:nvPr/>
              </p:nvSpPr>
              <p:spPr>
                <a:xfrm rot="14394684">
                  <a:off x="4555744" y="5606501"/>
                  <a:ext cx="1162434" cy="310317"/>
                </a:xfrm>
                <a:prstGeom prst="rightArrow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2377972" y="229382"/>
                  <a:ext cx="205740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Pre Hurricane Rita</a:t>
                  </a:r>
                </a:p>
              </p:txBody>
            </p:sp>
            <p:sp>
              <p:nvSpPr>
                <p:cNvPr id="9" name="Right Arrow 8"/>
                <p:cNvSpPr/>
                <p:nvPr/>
              </p:nvSpPr>
              <p:spPr>
                <a:xfrm rot="14763843">
                  <a:off x="4479275" y="2388622"/>
                  <a:ext cx="990600" cy="248542"/>
                </a:xfrm>
                <a:prstGeom prst="rightArrow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1" name="TextBox 10"/>
            <p:cNvSpPr txBox="1"/>
            <p:nvPr/>
          </p:nvSpPr>
          <p:spPr>
            <a:xfrm>
              <a:off x="2245554" y="3541646"/>
              <a:ext cx="2344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Post Hurricane Rita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107194" y="5143589"/>
            <a:ext cx="1650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</a:t>
            </a:r>
            <a:r>
              <a:rPr lang="en-US" dirty="0" err="1"/>
              <a:t>Kd</a:t>
            </a:r>
            <a:r>
              <a:rPr lang="en-US" dirty="0"/>
              <a:t>(490</a:t>
            </a:r>
            <a:r>
              <a:rPr lang="en-US" b="1" dirty="0"/>
              <a:t>) </a:t>
            </a:r>
            <a:r>
              <a:rPr lang="en-US" b="1" dirty="0" err="1"/>
              <a:t>Lohrenz</a:t>
            </a:r>
            <a:r>
              <a:rPr lang="en-US" b="1" dirty="0"/>
              <a:t> (2008)</a:t>
            </a:r>
          </a:p>
        </p:txBody>
      </p:sp>
      <p:sp>
        <p:nvSpPr>
          <p:cNvPr id="3" name="Rectangle 2"/>
          <p:cNvSpPr/>
          <p:nvPr/>
        </p:nvSpPr>
        <p:spPr>
          <a:xfrm>
            <a:off x="4256880" y="1326660"/>
            <a:ext cx="867323" cy="883140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238077" y="4724400"/>
            <a:ext cx="867323" cy="883140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2400" y="3445985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Land fall and subsequent flooding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68394" y="1062671"/>
            <a:ext cx="2149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CDOM at the inner-shelf prior to Hurricane Rita </a:t>
            </a:r>
          </a:p>
        </p:txBody>
      </p:sp>
    </p:spTree>
    <p:extLst>
      <p:ext uri="{BB962C8B-B14F-4D97-AF65-F5344CB8AC3E}">
        <p14:creationId xmlns:p14="http://schemas.microsoft.com/office/powerpoint/2010/main" val="1848947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1114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dirty="0"/>
              <a:t>Light Absorption by NAP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878264"/>
            <a:ext cx="7543800" cy="567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69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solidFill>
            <a:srgbClr val="FFC000"/>
          </a:solidFill>
        </p:spPr>
        <p:txBody>
          <a:bodyPr/>
          <a:lstStyle/>
          <a:p>
            <a:r>
              <a:rPr lang="en-US" b="1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work was supported by funding from NASA (NNX10AU06G) and NSF (OCE-0752254). </a:t>
            </a:r>
          </a:p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you: </a:t>
            </a:r>
          </a:p>
          <a:p>
            <a:pPr lvl="1"/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Simon Wright and Dr. Harry Higgins for the latest version of CHEMTAX (v 1.95).</a:t>
            </a:r>
          </a:p>
          <a:p>
            <a:pPr lvl="1"/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</a:t>
            </a:r>
            <a:r>
              <a:rPr 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Donsang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providing the current data from by the Intra-Americas Sea Ocean </a:t>
            </a:r>
            <a:r>
              <a:rPr lang="en-US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Nowcast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/Forecast System (IASNFS).  </a:t>
            </a:r>
          </a:p>
          <a:p>
            <a:pPr lvl="1"/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Joe Metzger for providing the NOGAPS wind reanalysis products . </a:t>
            </a:r>
          </a:p>
          <a:p>
            <a:pPr lvl="1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Sarah Epps for sharing the SPM data</a:t>
            </a:r>
          </a:p>
          <a:p>
            <a:pPr lvl="1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Captain and crew of  R/V Cape Hatteras, R/V Hugh. R Sharp  </a:t>
            </a:r>
          </a:p>
          <a:p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000" dirty="0"/>
          </a:p>
          <a:p>
            <a:endParaRPr lang="en-US" sz="3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536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73" y="3429000"/>
            <a:ext cx="4848827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" y="-76200"/>
            <a:ext cx="9160467" cy="3581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9000"/>
            <a:ext cx="4648200" cy="349667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67000" y="25026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baseline="-25000" dirty="0"/>
              <a:t>NAP</a:t>
            </a:r>
            <a:r>
              <a:rPr lang="en-US" dirty="0"/>
              <a:t> (380-730)</a:t>
            </a:r>
          </a:p>
        </p:txBody>
      </p:sp>
    </p:spTree>
    <p:extLst>
      <p:ext uri="{BB962C8B-B14F-4D97-AF65-F5344CB8AC3E}">
        <p14:creationId xmlns:p14="http://schemas.microsoft.com/office/powerpoint/2010/main" val="2419007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029"/>
            <a:ext cx="8229600" cy="885371"/>
          </a:xfrm>
        </p:spPr>
        <p:txBody>
          <a:bodyPr/>
          <a:lstStyle/>
          <a:p>
            <a:r>
              <a:rPr lang="en-US" dirty="0"/>
              <a:t>Ocean Color Implications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90600"/>
            <a:ext cx="729317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66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001000" cy="990600"/>
          </a:xfrm>
        </p:spPr>
        <p:txBody>
          <a:bodyPr/>
          <a:lstStyle/>
          <a:p>
            <a:r>
              <a:rPr lang="en-US" dirty="0"/>
              <a:t>QAA match-ups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65" y="990600"/>
            <a:ext cx="739446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28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7315200" cy="5502968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/>
              <a:t>QAA match-ups</a:t>
            </a:r>
          </a:p>
        </p:txBody>
      </p:sp>
    </p:spTree>
    <p:extLst>
      <p:ext uri="{BB962C8B-B14F-4D97-AF65-F5344CB8AC3E}">
        <p14:creationId xmlns:p14="http://schemas.microsoft.com/office/powerpoint/2010/main" val="3145387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3826"/>
            <a:ext cx="7066712" cy="531604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QAA match-ups</a:t>
            </a:r>
          </a:p>
        </p:txBody>
      </p:sp>
    </p:spTree>
    <p:extLst>
      <p:ext uri="{BB962C8B-B14F-4D97-AF65-F5344CB8AC3E}">
        <p14:creationId xmlns:p14="http://schemas.microsoft.com/office/powerpoint/2010/main" val="463344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7743"/>
            <a:ext cx="7239000" cy="5445646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4446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QAA match-ups</a:t>
            </a:r>
          </a:p>
        </p:txBody>
      </p:sp>
    </p:spTree>
    <p:extLst>
      <p:ext uri="{BB962C8B-B14F-4D97-AF65-F5344CB8AC3E}">
        <p14:creationId xmlns:p14="http://schemas.microsoft.com/office/powerpoint/2010/main" val="4110689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581"/>
            <a:ext cx="8229600" cy="889819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River discharge, winds and currents, are the important environmental forcing</a:t>
            </a:r>
          </a:p>
          <a:p>
            <a:r>
              <a:rPr lang="en-US" dirty="0"/>
              <a:t> Significant variability existed at the inner-shelf and slope station, short term events can have drastic impact on phytoplankton community and light absorbing components</a:t>
            </a:r>
          </a:p>
          <a:p>
            <a:r>
              <a:rPr lang="en-US" dirty="0"/>
              <a:t>Wider dynamic range of  spectral slope values for CDOM and NAP  </a:t>
            </a:r>
          </a:p>
          <a:p>
            <a:r>
              <a:rPr lang="en-US" dirty="0"/>
              <a:t>Over all the QAA performance were encouraging, though </a:t>
            </a:r>
            <a:r>
              <a:rPr lang="en-US" dirty="0" err="1"/>
              <a:t>disprepancies</a:t>
            </a:r>
            <a:r>
              <a:rPr lang="en-US" dirty="0"/>
              <a:t> between </a:t>
            </a:r>
            <a:r>
              <a:rPr lang="en-US" dirty="0" err="1"/>
              <a:t>modelled</a:t>
            </a:r>
            <a:r>
              <a:rPr lang="en-US" dirty="0"/>
              <a:t> and observed values were particularly at 412 and inner-shelf regions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964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8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590800"/>
            <a:ext cx="8229600" cy="106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79266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924800" cy="769257"/>
          </a:xfrm>
          <a:solidFill>
            <a:srgbClr val="FFC000"/>
          </a:solidFill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09600" y="1219200"/>
            <a:ext cx="82296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</a:pPr>
            <a:r>
              <a:rPr lang="en-US" sz="2800" b="1" dirty="0"/>
              <a:t>Introduction and Background</a:t>
            </a:r>
          </a:p>
          <a:p>
            <a:pPr lvl="1"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/>
              <a:t>Light absorption constituents</a:t>
            </a:r>
          </a:p>
          <a:p>
            <a:pPr lvl="1"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/>
              <a:t>Northern Gulf of Mexico study region</a:t>
            </a:r>
          </a:p>
          <a:p>
            <a:pPr>
              <a:buClr>
                <a:srgbClr val="FFC000"/>
              </a:buClr>
            </a:pPr>
            <a:r>
              <a:rPr lang="en-US" sz="2800" b="1" dirty="0"/>
              <a:t>Patterns of light absorption</a:t>
            </a:r>
          </a:p>
          <a:p>
            <a:pPr lvl="1"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/>
              <a:t>Relative contribution of phytoplankton, CDOM and NAP</a:t>
            </a:r>
          </a:p>
          <a:p>
            <a:pPr lvl="1"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/>
              <a:t>Variations in spectral slopes</a:t>
            </a:r>
          </a:p>
          <a:p>
            <a:pPr lvl="1"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400" dirty="0"/>
              <a:t>Regional and seasonal variability</a:t>
            </a:r>
          </a:p>
          <a:p>
            <a:pPr>
              <a:buClr>
                <a:srgbClr val="FFC000"/>
              </a:buClr>
            </a:pPr>
            <a:r>
              <a:rPr lang="en-US" sz="2800" b="1" dirty="0"/>
              <a:t>Match-ups of MODIS derived </a:t>
            </a:r>
            <a:r>
              <a:rPr lang="en-US" sz="2800" b="1" dirty="0" err="1"/>
              <a:t>Chla</a:t>
            </a:r>
            <a:r>
              <a:rPr lang="en-US" sz="2800" b="1" dirty="0"/>
              <a:t> (OC3) and QAA products with in-situ data</a:t>
            </a:r>
          </a:p>
          <a:p>
            <a:pPr>
              <a:buClr>
                <a:srgbClr val="FFC000"/>
              </a:buClr>
            </a:pPr>
            <a:r>
              <a:rPr lang="en-US" sz="2800" b="1" dirty="0"/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623455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solidFill>
            <a:srgbClr val="FFC000"/>
          </a:solidFill>
        </p:spPr>
        <p:txBody>
          <a:bodyPr/>
          <a:lstStyle/>
          <a:p>
            <a:r>
              <a:rPr lang="en-US" b="1" dirty="0"/>
              <a:t>Light absorption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7743"/>
            <a:ext cx="8991600" cy="144065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/>
              <a:t>Absorption an inherent optical property and is the sum of individual components within the water column </a:t>
            </a:r>
          </a:p>
          <a:p>
            <a:pPr marL="0" indent="0" algn="ctr">
              <a:buNone/>
            </a:pPr>
            <a:r>
              <a:rPr lang="en-US" dirty="0" err="1"/>
              <a:t>a</a:t>
            </a:r>
            <a:r>
              <a:rPr lang="en-US" baseline="-25000" dirty="0" err="1"/>
              <a:t>T</a:t>
            </a:r>
            <a:r>
              <a:rPr lang="en-US" dirty="0"/>
              <a:t>(w)= a</a:t>
            </a:r>
            <a:r>
              <a:rPr lang="en-US" baseline="-25000" dirty="0"/>
              <a:t>w</a:t>
            </a:r>
            <a:r>
              <a:rPr lang="en-US" dirty="0"/>
              <a:t>(</a:t>
            </a:r>
            <a:r>
              <a:rPr lang="el-GR" dirty="0"/>
              <a:t>λ</a:t>
            </a:r>
            <a:r>
              <a:rPr lang="en-US" dirty="0"/>
              <a:t>)+</a:t>
            </a:r>
            <a:r>
              <a:rPr lang="en-US" dirty="0" err="1"/>
              <a:t>a</a:t>
            </a:r>
            <a:r>
              <a:rPr lang="en-US" baseline="-25000" dirty="0" err="1"/>
              <a:t>CDOM</a:t>
            </a:r>
            <a:r>
              <a:rPr lang="en-US" dirty="0"/>
              <a:t>(</a:t>
            </a:r>
            <a:r>
              <a:rPr lang="el-GR" dirty="0"/>
              <a:t>λ</a:t>
            </a:r>
            <a:r>
              <a:rPr lang="en-US" dirty="0"/>
              <a:t>)+</a:t>
            </a:r>
            <a:r>
              <a:rPr lang="en-US" dirty="0" err="1"/>
              <a:t>a</a:t>
            </a:r>
            <a:r>
              <a:rPr lang="en-US" baseline="-25000" dirty="0" err="1"/>
              <a:t>ɸ</a:t>
            </a:r>
            <a:r>
              <a:rPr lang="en-US" dirty="0"/>
              <a:t>()+</a:t>
            </a:r>
            <a:r>
              <a:rPr lang="en-US" dirty="0" err="1"/>
              <a:t>a</a:t>
            </a:r>
            <a:r>
              <a:rPr lang="en-US" baseline="-25000" dirty="0" err="1"/>
              <a:t>NAP</a:t>
            </a:r>
            <a:r>
              <a:rPr lang="en-US" dirty="0"/>
              <a:t>(</a:t>
            </a:r>
            <a:r>
              <a:rPr lang="el-GR" dirty="0"/>
              <a:t>λ</a:t>
            </a:r>
            <a:r>
              <a:rPr lang="en-US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9075" y="4638675"/>
            <a:ext cx="2514600" cy="1771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819650"/>
            <a:ext cx="2514600" cy="1885950"/>
          </a:xfrm>
          <a:prstGeom prst="rect">
            <a:avLst/>
          </a:prstGeom>
        </p:spPr>
      </p:pic>
      <p:sp>
        <p:nvSpPr>
          <p:cNvPr id="9" name="Up Arrow 8"/>
          <p:cNvSpPr/>
          <p:nvPr/>
        </p:nvSpPr>
        <p:spPr>
          <a:xfrm rot="5400000">
            <a:off x="3645575" y="4807005"/>
            <a:ext cx="603356" cy="2560506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New Picture (3)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317" y="2762563"/>
            <a:ext cx="3761707" cy="264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1676400" y="3886200"/>
            <a:ext cx="3352800" cy="9334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72000" y="4819650"/>
            <a:ext cx="2057400" cy="94297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835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86001"/>
            <a:ext cx="7772400" cy="457199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690" y="14514"/>
            <a:ext cx="3991225" cy="27057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65314"/>
            <a:ext cx="4114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Font typeface="Arial" pitchFamily="34" charset="0"/>
              <a:buChar char="•"/>
            </a:pPr>
            <a:r>
              <a:rPr lang="en-US" sz="2800" b="1" dirty="0"/>
              <a:t>Issues</a:t>
            </a:r>
          </a:p>
          <a:p>
            <a:pPr marL="285750" indent="-285750">
              <a:buClr>
                <a:srgbClr val="FFC000"/>
              </a:buClr>
              <a:buFont typeface="Arial" pitchFamily="34" charset="0"/>
              <a:buChar char="•"/>
            </a:pPr>
            <a:r>
              <a:rPr lang="en-US" b="1" dirty="0"/>
              <a:t>Coastal Eutrophication</a:t>
            </a:r>
          </a:p>
          <a:p>
            <a:pPr marL="285750" indent="-285750">
              <a:buClr>
                <a:srgbClr val="FFC000"/>
              </a:buClr>
              <a:buFont typeface="Arial" pitchFamily="34" charset="0"/>
              <a:buChar char="•"/>
            </a:pPr>
            <a:r>
              <a:rPr lang="en-US" b="1" dirty="0"/>
              <a:t>Erosion</a:t>
            </a:r>
          </a:p>
          <a:p>
            <a:pPr marL="285750" indent="-285750">
              <a:buClr>
                <a:srgbClr val="FFC000"/>
              </a:buClr>
              <a:buFont typeface="Arial" pitchFamily="34" charset="0"/>
              <a:buChar char="•"/>
            </a:pPr>
            <a:r>
              <a:rPr lang="en-US" b="1" dirty="0"/>
              <a:t>Hypoxia</a:t>
            </a:r>
          </a:p>
          <a:p>
            <a:pPr marL="285750" indent="-285750">
              <a:buClr>
                <a:srgbClr val="FFC000"/>
              </a:buClr>
              <a:buFont typeface="Arial" pitchFamily="34" charset="0"/>
              <a:buChar char="•"/>
            </a:pPr>
            <a:r>
              <a:rPr lang="en-US" b="1" dirty="0"/>
              <a:t>Wetland loss and flooding</a:t>
            </a:r>
          </a:p>
          <a:p>
            <a:pPr marL="285750" indent="-285750">
              <a:buClr>
                <a:srgbClr val="FFC000"/>
              </a:buClr>
              <a:buFont typeface="Arial" pitchFamily="34" charset="0"/>
              <a:buChar char="•"/>
            </a:pPr>
            <a:r>
              <a:rPr lang="en-US" b="1" dirty="0"/>
              <a:t>Tropical storms</a:t>
            </a:r>
          </a:p>
          <a:p>
            <a:pPr marL="285750" indent="-285750">
              <a:buClr>
                <a:srgbClr val="FFC000"/>
              </a:buClr>
              <a:buFont typeface="Arial" pitchFamily="34" charset="0"/>
              <a:buChar char="•"/>
            </a:pPr>
            <a:r>
              <a:rPr lang="en-US" b="1" dirty="0"/>
              <a:t>2010 Oil Spill (unknown impact)</a:t>
            </a:r>
          </a:p>
        </p:txBody>
      </p:sp>
    </p:spTree>
    <p:extLst>
      <p:ext uri="{BB962C8B-B14F-4D97-AF65-F5344CB8AC3E}">
        <p14:creationId xmlns:p14="http://schemas.microsoft.com/office/powerpoint/2010/main" val="3467847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41" y="783486"/>
            <a:ext cx="5468059" cy="4419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657"/>
            <a:ext cx="7543800" cy="729343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>Present Study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838200"/>
            <a:ext cx="4267200" cy="5715000"/>
          </a:xfrm>
        </p:spPr>
        <p:txBody>
          <a:bodyPr>
            <a:normAutofit/>
          </a:bodyPr>
          <a:lstStyle/>
          <a:p>
            <a:r>
              <a:rPr lang="en-US" sz="2000" dirty="0"/>
              <a:t>GULF CARBON - A total of 5 cruise  9 transects across the continental  margin of Northern Gulf of Mexico, Post </a:t>
            </a:r>
            <a:r>
              <a:rPr lang="en-US" sz="2000" dirty="0" err="1"/>
              <a:t>Hurrincane</a:t>
            </a:r>
            <a:r>
              <a:rPr lang="en-US" sz="2000" dirty="0"/>
              <a:t> Rita-2005</a:t>
            </a:r>
          </a:p>
          <a:p>
            <a:r>
              <a:rPr lang="en-US" sz="2000" dirty="0"/>
              <a:t>Water samples from CTD cast , filtered and stored for laboratory analysis</a:t>
            </a:r>
          </a:p>
          <a:p>
            <a:r>
              <a:rPr lang="en-US" sz="2000" dirty="0"/>
              <a:t>Cluster Analysis based on with T,S, </a:t>
            </a:r>
            <a:r>
              <a:rPr lang="en-US" sz="2000" dirty="0" err="1"/>
              <a:t>Chla</a:t>
            </a:r>
            <a:r>
              <a:rPr lang="en-US" sz="2000" dirty="0"/>
              <a:t>, Bottom depth – 4 major groups were obtained  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928016" y="5203200"/>
            <a:ext cx="426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Estuarine </a:t>
            </a:r>
          </a:p>
          <a:p>
            <a:r>
              <a:rPr lang="en-US" dirty="0"/>
              <a:t>Inner-Shelf stations</a:t>
            </a:r>
          </a:p>
          <a:p>
            <a:r>
              <a:rPr lang="en-US" dirty="0"/>
              <a:t>Stations at the Mid-Shelf</a:t>
            </a:r>
          </a:p>
          <a:p>
            <a:r>
              <a:rPr lang="en-US" dirty="0"/>
              <a:t>Stations representing the offshore (slope) waters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4305300" y="5310663"/>
            <a:ext cx="533400" cy="76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05300" y="5562600"/>
            <a:ext cx="533400" cy="762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05300" y="5865664"/>
            <a:ext cx="533400" cy="76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267200" y="6172200"/>
            <a:ext cx="533400" cy="76200"/>
          </a:xfrm>
          <a:prstGeom prst="rect">
            <a:avLst/>
          </a:prstGeom>
          <a:solidFill>
            <a:srgbClr val="0281D8"/>
          </a:solidFill>
          <a:ln>
            <a:solidFill>
              <a:srgbClr val="0281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3"/>
          <p:cNvPicPr>
            <a:picLocks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91000"/>
            <a:ext cx="3145038" cy="24895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660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990600"/>
            <a:ext cx="4637315" cy="3088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1771"/>
            <a:ext cx="8305800" cy="947057"/>
          </a:xfrm>
          <a:solidFill>
            <a:srgbClr val="FFC000"/>
          </a:solidFill>
        </p:spPr>
        <p:txBody>
          <a:bodyPr/>
          <a:lstStyle/>
          <a:p>
            <a:r>
              <a:rPr lang="en-US" b="1" dirty="0"/>
              <a:t>Regional hydrology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600" y="4826139"/>
            <a:ext cx="4292600" cy="139227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Salinity –plume influenced (27.5-31.2) and non plume influenced (&gt;34)</a:t>
            </a:r>
          </a:p>
          <a:p>
            <a:r>
              <a:rPr lang="en-US" dirty="0"/>
              <a:t>South-westerly winds (wind stress 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573157" y="3235439"/>
            <a:ext cx="714829" cy="72398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46600" y="4109153"/>
            <a:ext cx="4557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Discharge in liters/sec (Data :http://waterwatch.usgs.gov)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74" y="1066791"/>
            <a:ext cx="4632974" cy="28956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22801"/>
            <a:ext cx="3898431" cy="25989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514" y="1008743"/>
            <a:ext cx="4557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Salinity field Summer-2009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0886" y="3959423"/>
            <a:ext cx="4557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NOGAPS wind stress (N m</a:t>
            </a:r>
            <a:r>
              <a:rPr lang="en-US" sz="1400" b="1" baseline="30000" dirty="0"/>
              <a:t>-2</a:t>
            </a:r>
            <a:r>
              <a:rPr lang="en-US" sz="1400" b="1" dirty="0"/>
              <a:t>) Summer-2009</a:t>
            </a:r>
          </a:p>
        </p:txBody>
      </p:sp>
      <p:sp>
        <p:nvSpPr>
          <p:cNvPr id="5" name="Oval 4"/>
          <p:cNvSpPr/>
          <p:nvPr/>
        </p:nvSpPr>
        <p:spPr>
          <a:xfrm rot="19418153">
            <a:off x="2096564" y="2507711"/>
            <a:ext cx="1871521" cy="60941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5155799">
            <a:off x="1843333" y="4945140"/>
            <a:ext cx="509577" cy="1154274"/>
          </a:xfrm>
          <a:prstGeom prst="downArrow">
            <a:avLst/>
          </a:prstGeom>
          <a:solidFill>
            <a:schemeClr val="accent1">
              <a:alpha val="14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0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990600"/>
            <a:ext cx="4637315" cy="308896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4300" y="21771"/>
            <a:ext cx="8801100" cy="904077"/>
          </a:xfrm>
          <a:solidFill>
            <a:srgbClr val="FFC000"/>
          </a:solidFill>
        </p:spPr>
        <p:txBody>
          <a:bodyPr/>
          <a:lstStyle/>
          <a:p>
            <a:r>
              <a:rPr lang="en-US" b="1" dirty="0"/>
              <a:t>Regional hydrology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47799" y="4724400"/>
            <a:ext cx="4294831" cy="19050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Extension of low salinity waters from high discharge prior to the cruise</a:t>
            </a:r>
          </a:p>
          <a:p>
            <a:r>
              <a:rPr lang="en-US" dirty="0"/>
              <a:t>Upwelling favorable winds (Huang et.al (2012 in prep)</a:t>
            </a:r>
          </a:p>
          <a:p>
            <a:r>
              <a:rPr lang="en-US" dirty="0"/>
              <a:t>Temperature was ~ 2˚C lower at the slope stations compared to MODIS SST climatology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001000" y="1600200"/>
            <a:ext cx="3810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9" y="990600"/>
            <a:ext cx="4397622" cy="299654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39126" y="3944684"/>
            <a:ext cx="4724400" cy="2913316"/>
            <a:chOff x="-215716" y="3792379"/>
            <a:chExt cx="4724400" cy="291331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19" y="3962400"/>
              <a:ext cx="4038131" cy="274329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-215716" y="3792379"/>
              <a:ext cx="4724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itchFamily="34" charset="0"/>
                  <a:cs typeface="Arial" pitchFamily="34" charset="0"/>
                </a:rPr>
                <a:t>NOGAPS winds stress  March (1-7)-2010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987623"/>
            <a:ext cx="4557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Salinity field Spring-2010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7799" y="4031473"/>
            <a:ext cx="4557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Discharge in liters/sec (Data :http://waterwatch.usgs.gov)</a:t>
            </a:r>
          </a:p>
        </p:txBody>
      </p:sp>
      <p:sp>
        <p:nvSpPr>
          <p:cNvPr id="2" name="Right Arrow 1"/>
          <p:cNvSpPr/>
          <p:nvPr/>
        </p:nvSpPr>
        <p:spPr>
          <a:xfrm rot="5400000">
            <a:off x="2076963" y="2457963"/>
            <a:ext cx="457199" cy="11327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06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71"/>
            <a:ext cx="8229600" cy="1143000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en-US" sz="2800" dirty="0"/>
              <a:t>Relative contribution of each component to the total non-water light absorption (at 440nm)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593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69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3425</TotalTime>
  <Words>1106</Words>
  <Application>Microsoft Office PowerPoint</Application>
  <PresentationFormat>On-screen Show (4:3)</PresentationFormat>
  <Paragraphs>143</Paragraphs>
  <Slides>27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Variations in light absorption by phytoplankton, non-algal particles and colored dissolved organic matter in continental shelf waters of the northern Gulf of Mexico</vt:lpstr>
      <vt:lpstr>Acknowledgements</vt:lpstr>
      <vt:lpstr>Outline</vt:lpstr>
      <vt:lpstr>Light absorption</vt:lpstr>
      <vt:lpstr>PowerPoint Presentation</vt:lpstr>
      <vt:lpstr>Present Study </vt:lpstr>
      <vt:lpstr>Regional hydrology</vt:lpstr>
      <vt:lpstr>Regional hydrology</vt:lpstr>
      <vt:lpstr>Relative contribution of each component to the total non-water light absorption (at 440nm) </vt:lpstr>
      <vt:lpstr>Chla –specific phytoplankton absorption </vt:lpstr>
      <vt:lpstr>Phytoplankton absorption (440nm)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Light Absorption by NAP</vt:lpstr>
      <vt:lpstr>PowerPoint Presentation</vt:lpstr>
      <vt:lpstr>Ocean Color Implications</vt:lpstr>
      <vt:lpstr>QAA match-ups</vt:lpstr>
      <vt:lpstr>QAA match-ups</vt:lpstr>
      <vt:lpstr>QAA match-ups</vt:lpstr>
      <vt:lpstr>QAA match-ups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Edwards, Wendy X. (GSFC-613.0)[SCIENCE SYSTEMS AND APPLICATIONS INC]</cp:lastModifiedBy>
  <cp:revision>149</cp:revision>
  <dcterms:created xsi:type="dcterms:W3CDTF">2012-04-12T13:29:56Z</dcterms:created>
  <dcterms:modified xsi:type="dcterms:W3CDTF">2025-12-23T20:14:57Z</dcterms:modified>
</cp:coreProperties>
</file>