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15" r:id="rId2"/>
    <p:sldId id="316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37" r:id="rId11"/>
    <p:sldId id="326" r:id="rId12"/>
    <p:sldId id="327" r:id="rId13"/>
    <p:sldId id="328" r:id="rId14"/>
    <p:sldId id="329" r:id="rId15"/>
    <p:sldId id="330" r:id="rId16"/>
    <p:sldId id="332" r:id="rId17"/>
    <p:sldId id="333" r:id="rId18"/>
    <p:sldId id="335" r:id="rId19"/>
    <p:sldId id="274" r:id="rId20"/>
    <p:sldId id="336" r:id="rId21"/>
    <p:sldId id="340" r:id="rId22"/>
    <p:sldId id="341" r:id="rId23"/>
    <p:sldId id="339" r:id="rId24"/>
    <p:sldId id="338" r:id="rId25"/>
    <p:sldId id="31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11" autoAdjust="0"/>
    <p:restoredTop sz="94660"/>
  </p:normalViewPr>
  <p:slideViewPr>
    <p:cSldViewPr showGuides="1">
      <p:cViewPr varScale="1">
        <p:scale>
          <a:sx n="80" d="100"/>
          <a:sy n="8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55B7E-4928-431A-A922-2B4672607489}" type="datetimeFigureOut">
              <a:rPr lang="en-US" smtClean="0"/>
              <a:pPr/>
              <a:t>5/12/2010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6DB8C-5188-4B03-8DC9-F322FFDCBC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6DB8C-5188-4B03-8DC9-F322FFDCBC3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6DB8C-5188-4B03-8DC9-F322FFDCBC3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D67FA2-5D8A-4BA4-A80F-5547064ECADF}" type="slidenum">
              <a:rPr lang="fr-FR" smtClean="0">
                <a:latin typeface="Times New Roman" pitchFamily="18" charset="0"/>
              </a:rPr>
              <a:pPr/>
              <a:t>11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-106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4EC8E9-FDF0-46F5-B0C3-61775CAA0508}" type="slidenum">
              <a:rPr lang="fr-FR" smtClean="0">
                <a:latin typeface="Times New Roman" pitchFamily="18" charset="0"/>
              </a:rPr>
              <a:pPr/>
              <a:t>12</a:t>
            </a:fld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7AC028-D8D0-4676-9D1C-455F7186F570}" type="slidenum">
              <a:rPr lang="fr-FR" smtClean="0">
                <a:latin typeface="Times New Roman" pitchFamily="18" charset="0"/>
              </a:rPr>
              <a:pPr/>
              <a:t>13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-106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183A10-BF25-43BB-AC29-23470C34A9C9}" type="slidenum">
              <a:rPr lang="fr-FR" smtClean="0">
                <a:latin typeface="Times New Roman" pitchFamily="18" charset="0"/>
              </a:rPr>
              <a:pPr/>
              <a:t>14</a:t>
            </a:fld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smtClean="0">
                <a:latin typeface="Times New Roman" pitchFamily="18" charset="0"/>
                <a:ea typeface="ＭＳ Ｐゴシック" pitchFamily="-106" charset="-128"/>
              </a:rPr>
              <a:t>general poisiton paper in</a:t>
            </a:r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97E0C6-96DB-4577-A84C-77F567DC22D3}" type="slidenum">
              <a:rPr lang="fr-FR" smtClean="0">
                <a:latin typeface="Times New Roman" pitchFamily="18" charset="0"/>
              </a:rPr>
              <a:pPr/>
              <a:t>15</a:t>
            </a:fld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-106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B3AF29-D2AB-48BD-8269-F6CDB79AFAD6}" type="slidenum">
              <a:rPr lang="fr-FR" smtClean="0">
                <a:latin typeface="Times New Roman" pitchFamily="18" charset="0"/>
              </a:rPr>
              <a:pPr/>
              <a:t>16</a:t>
            </a:fld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-106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CE4912-0ACA-4A97-AFCB-6C139C84F6F7}" type="slidenum">
              <a:rPr lang="fr-FR" smtClean="0">
                <a:latin typeface="Times New Roman" pitchFamily="18" charset="0"/>
              </a:rPr>
              <a:pPr/>
              <a:t>17</a:t>
            </a:fld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 fontScale="92500"/>
          </a:bodyPr>
          <a:lstStyle/>
          <a:p>
            <a:r>
              <a:rPr lang="en-US" sz="1600" dirty="0" smtClean="0">
                <a:latin typeface="Times New Roman" pitchFamily="18" charset="0"/>
                <a:ea typeface="ＭＳ Ｐゴシック" pitchFamily="-106" charset="-128"/>
              </a:rPr>
              <a:t>Here The point of view of a biologist is that the </a:t>
            </a:r>
            <a:r>
              <a:rPr lang="en-US" sz="1600" dirty="0" err="1" smtClean="0">
                <a:latin typeface="Times New Roman" pitchFamily="18" charset="0"/>
                <a:ea typeface="ＭＳ Ｐゴシック" pitchFamily="-106" charset="-128"/>
              </a:rPr>
              <a:t>manag</a:t>
            </a:r>
            <a:r>
              <a:rPr lang="fr-FR" sz="1600" dirty="0" smtClean="0">
                <a:latin typeface="Times New Roman" pitchFamily="18" charset="0"/>
                <a:ea typeface="ＭＳ Ｐゴシック" pitchFamily="-106" charset="-128"/>
              </a:rPr>
              <a:t>e</a:t>
            </a:r>
            <a:r>
              <a:rPr lang="en-US" sz="1600" dirty="0" err="1" smtClean="0">
                <a:latin typeface="Times New Roman" pitchFamily="18" charset="0"/>
                <a:ea typeface="ＭＳ Ｐゴシック" pitchFamily="-106" charset="-128"/>
              </a:rPr>
              <a:t>ment</a:t>
            </a:r>
            <a:r>
              <a:rPr lang="en-US" sz="1600" dirty="0" smtClean="0">
                <a:latin typeface="Times New Roman" pitchFamily="18" charset="0"/>
                <a:ea typeface="ＭＳ Ｐゴシック" pitchFamily="-106" charset="-128"/>
              </a:rPr>
              <a:t> of bio-data</a:t>
            </a:r>
            <a:r>
              <a:rPr lang="fr-FR" sz="1600" dirty="0" smtClean="0">
                <a:latin typeface="Times New Roman" pitchFamily="18" charset="0"/>
                <a:ea typeface="ＭＳ Ｐゴシック" pitchFamily="-106" charset="-128"/>
              </a:rPr>
              <a:t>… This </a:t>
            </a:r>
            <a:r>
              <a:rPr lang="fr-FR" sz="1600" dirty="0" err="1" smtClean="0">
                <a:latin typeface="Times New Roman" pitchFamily="18" charset="0"/>
                <a:ea typeface="ＭＳ Ｐゴシック" pitchFamily="-106" charset="-128"/>
              </a:rPr>
              <a:t>is</a:t>
            </a:r>
            <a:r>
              <a:rPr lang="fr-FR" sz="1600" dirty="0" smtClean="0">
                <a:latin typeface="Times New Roman" pitchFamily="18" charset="0"/>
                <a:ea typeface="ＭＳ Ｐゴシック" pitchFamily="-106" charset="-128"/>
              </a:rPr>
              <a:t> </a:t>
            </a:r>
            <a:r>
              <a:rPr lang="fr-FR" sz="1600" dirty="0" err="1" smtClean="0">
                <a:latin typeface="Times New Roman" pitchFamily="18" charset="0"/>
                <a:ea typeface="ＭＳ Ｐゴシック" pitchFamily="-106" charset="-128"/>
              </a:rPr>
              <a:t>because</a:t>
            </a:r>
            <a:r>
              <a:rPr lang="fr-FR" sz="1600" dirty="0" smtClean="0">
                <a:latin typeface="Times New Roman" pitchFamily="18" charset="0"/>
                <a:ea typeface="ＭＳ Ｐゴシック" pitchFamily="-106" charset="-128"/>
              </a:rPr>
              <a:t> of the use </a:t>
            </a:r>
            <a:r>
              <a:rPr lang="fr-FR" sz="1600" dirty="0" err="1" smtClean="0">
                <a:latin typeface="Times New Roman" pitchFamily="18" charset="0"/>
                <a:ea typeface="ＭＳ Ｐゴシック" pitchFamily="-106" charset="-128"/>
              </a:rPr>
              <a:t>different</a:t>
            </a:r>
            <a:r>
              <a:rPr lang="fr-FR" sz="1600" dirty="0" smtClean="0">
                <a:latin typeface="Times New Roman" pitchFamily="18" charset="0"/>
                <a:ea typeface="ＭＳ Ｐゴシック" pitchFamily="-106" charset="-128"/>
              </a:rPr>
              <a:t> </a:t>
            </a:r>
            <a:r>
              <a:rPr lang="fr-FR" sz="1600" dirty="0" err="1" smtClean="0">
                <a:latin typeface="Times New Roman" pitchFamily="18" charset="0"/>
                <a:ea typeface="ＭＳ Ｐゴシック" pitchFamily="-106" charset="-128"/>
              </a:rPr>
              <a:t>platforms</a:t>
            </a:r>
            <a:r>
              <a:rPr lang="fr-FR" sz="1600" dirty="0" smtClean="0">
                <a:latin typeface="Times New Roman" pitchFamily="18" charset="0"/>
                <a:ea typeface="ＭＳ Ｐゴシック" pitchFamily="-106" charset="-128"/>
              </a:rPr>
              <a:t> and </a:t>
            </a:r>
            <a:r>
              <a:rPr lang="fr-FR" sz="1600" dirty="0" err="1" smtClean="0">
                <a:latin typeface="Times New Roman" pitchFamily="18" charset="0"/>
                <a:ea typeface="ＭＳ Ｐゴシック" pitchFamily="-106" charset="-128"/>
              </a:rPr>
              <a:t>different</a:t>
            </a:r>
            <a:r>
              <a:rPr lang="fr-FR" sz="1600" dirty="0" smtClean="0">
                <a:latin typeface="Times New Roman" pitchFamily="18" charset="0"/>
                <a:ea typeface="ＭＳ Ｐゴシック" pitchFamily="-106" charset="-128"/>
              </a:rPr>
              <a:t> </a:t>
            </a:r>
            <a:r>
              <a:rPr lang="fr-FR" sz="1600" dirty="0" err="1" smtClean="0">
                <a:latin typeface="Times New Roman" pitchFamily="18" charset="0"/>
                <a:ea typeface="ＭＳ Ｐゴシック" pitchFamily="-106" charset="-128"/>
              </a:rPr>
              <a:t>ways</a:t>
            </a:r>
            <a:r>
              <a:rPr lang="fr-FR" sz="1600" dirty="0" smtClean="0">
                <a:latin typeface="Times New Roman" pitchFamily="18" charset="0"/>
                <a:ea typeface="ＭＳ Ｐゴシック" pitchFamily="-106" charset="-128"/>
              </a:rPr>
              <a:t> of </a:t>
            </a:r>
            <a:r>
              <a:rPr lang="fr-FR" sz="1600" dirty="0" err="1" smtClean="0">
                <a:latin typeface="Times New Roman" pitchFamily="18" charset="0"/>
                <a:ea typeface="ＭＳ Ｐゴシック" pitchFamily="-106" charset="-128"/>
              </a:rPr>
              <a:t>measurement</a:t>
            </a:r>
            <a:endParaRPr lang="fr-FR" sz="1600" dirty="0" smtClean="0">
              <a:latin typeface="Times New Roman" pitchFamily="18" charset="0"/>
              <a:ea typeface="ＭＳ Ｐゴシック" pitchFamily="-106" charset="-128"/>
            </a:endParaRPr>
          </a:p>
          <a:p>
            <a:endParaRPr lang="fr-FR" sz="1600" dirty="0" smtClean="0">
              <a:latin typeface="Times New Roman" pitchFamily="18" charset="0"/>
              <a:ea typeface="ＭＳ Ｐゴシック" pitchFamily="-106" charset="-128"/>
            </a:endParaRPr>
          </a:p>
          <a:p>
            <a:r>
              <a:rPr lang="fr-FR" sz="1600" dirty="0" err="1" smtClean="0">
                <a:latin typeface="Times New Roman" pitchFamily="18" charset="0"/>
                <a:ea typeface="ＭＳ Ｐゴシック" pitchFamily="-106" charset="-128"/>
              </a:rPr>
              <a:t>We</a:t>
            </a:r>
            <a:r>
              <a:rPr lang="fr-FR" sz="1600" dirty="0" smtClean="0">
                <a:latin typeface="Times New Roman" pitchFamily="18" charset="0"/>
                <a:ea typeface="ＭＳ Ｐゴシック" pitchFamily="-106" charset="-128"/>
              </a:rPr>
              <a:t> </a:t>
            </a:r>
            <a:r>
              <a:rPr lang="fr-FR" sz="1600" dirty="0" err="1" smtClean="0">
                <a:latin typeface="Times New Roman" pitchFamily="18" charset="0"/>
                <a:ea typeface="ＭＳ Ｐゴシック" pitchFamily="-106" charset="-128"/>
              </a:rPr>
              <a:t>heard</a:t>
            </a:r>
            <a:r>
              <a:rPr lang="fr-FR" sz="1600" dirty="0" smtClean="0">
                <a:latin typeface="Times New Roman" pitchFamily="18" charset="0"/>
                <a:ea typeface="ＭＳ Ｐゴシック" pitchFamily="-106" charset="-128"/>
              </a:rPr>
              <a:t> a lot of data format and data langage but </a:t>
            </a:r>
            <a:r>
              <a:rPr lang="fr-FR" sz="1600" dirty="0" err="1" smtClean="0">
                <a:latin typeface="Times New Roman" pitchFamily="18" charset="0"/>
                <a:ea typeface="ＭＳ Ｐゴシック" pitchFamily="-106" charset="-128"/>
              </a:rPr>
              <a:t>this</a:t>
            </a:r>
            <a:r>
              <a:rPr lang="fr-FR" sz="1600" dirty="0" smtClean="0">
                <a:latin typeface="Times New Roman" pitchFamily="18" charset="0"/>
                <a:ea typeface="ＭＳ Ｐゴシック" pitchFamily="-106" charset="-128"/>
              </a:rPr>
              <a:t> a real issue.</a:t>
            </a:r>
          </a:p>
          <a:p>
            <a:r>
              <a:rPr lang="fr-FR" sz="1600" dirty="0" smtClean="0">
                <a:latin typeface="Times New Roman" pitchFamily="18" charset="0"/>
                <a:ea typeface="ＭＳ Ｐゴシック" pitchFamily="-106" charset="-128"/>
              </a:rPr>
              <a:t>For the sole </a:t>
            </a:r>
            <a:r>
              <a:rPr lang="fr-FR" sz="1600" dirty="0" err="1" smtClean="0">
                <a:latin typeface="Times New Roman" pitchFamily="18" charset="0"/>
                <a:ea typeface="ＭＳ Ｐゴシック" pitchFamily="-106" charset="-128"/>
              </a:rPr>
              <a:t>Chla</a:t>
            </a:r>
            <a:r>
              <a:rPr lang="fr-FR" sz="1600" dirty="0" smtClean="0">
                <a:latin typeface="Times New Roman" pitchFamily="18" charset="0"/>
                <a:ea typeface="ＭＳ Ｐゴシック" pitchFamily="-106" charset="-128"/>
              </a:rPr>
              <a:t> </a:t>
            </a:r>
            <a:r>
              <a:rPr lang="fr-FR" sz="1600" dirty="0" err="1" smtClean="0">
                <a:latin typeface="Times New Roman" pitchFamily="18" charset="0"/>
                <a:ea typeface="ＭＳ Ｐゴシック" pitchFamily="-106" charset="-128"/>
              </a:rPr>
              <a:t>which</a:t>
            </a:r>
            <a:r>
              <a:rPr lang="fr-FR" sz="1600" dirty="0" smtClean="0">
                <a:latin typeface="Times New Roman" pitchFamily="18" charset="0"/>
                <a:ea typeface="ＭＳ Ｐゴシック" pitchFamily="-106" charset="-128"/>
              </a:rPr>
              <a:t> </a:t>
            </a:r>
            <a:r>
              <a:rPr lang="fr-FR" sz="1600" dirty="0" err="1" smtClean="0">
                <a:latin typeface="Times New Roman" pitchFamily="18" charset="0"/>
                <a:ea typeface="ＭＳ Ｐゴシック" pitchFamily="-106" charset="-128"/>
              </a:rPr>
              <a:t>is</a:t>
            </a:r>
            <a:r>
              <a:rPr lang="fr-FR" sz="1600" dirty="0" smtClean="0">
                <a:latin typeface="Times New Roman" pitchFamily="18" charset="0"/>
                <a:ea typeface="ＭＳ Ｐゴシック" pitchFamily="-106" charset="-128"/>
              </a:rPr>
              <a:t> a </a:t>
            </a:r>
            <a:r>
              <a:rPr lang="fr-FR" sz="1600" dirty="0" err="1" smtClean="0">
                <a:latin typeface="Times New Roman" pitchFamily="18" charset="0"/>
                <a:ea typeface="ＭＳ Ｐゴシック" pitchFamily="-106" charset="-128"/>
              </a:rPr>
              <a:t>key</a:t>
            </a:r>
            <a:r>
              <a:rPr lang="fr-FR" sz="1600" dirty="0" smtClean="0">
                <a:latin typeface="Times New Roman" pitchFamily="18" charset="0"/>
                <a:ea typeface="ＭＳ Ｐゴシック" pitchFamily="-106" charset="-128"/>
              </a:rPr>
              <a:t> </a:t>
            </a:r>
            <a:r>
              <a:rPr lang="fr-FR" sz="1600" dirty="0" err="1" smtClean="0">
                <a:latin typeface="Times New Roman" pitchFamily="18" charset="0"/>
                <a:ea typeface="ＭＳ Ｐゴシック" pitchFamily="-106" charset="-128"/>
              </a:rPr>
              <a:t>measurement</a:t>
            </a:r>
            <a:r>
              <a:rPr lang="fr-FR" sz="1600" dirty="0" smtClean="0">
                <a:latin typeface="Times New Roman" pitchFamily="18" charset="0"/>
                <a:ea typeface="ＭＳ Ｐゴシック" pitchFamily="-106" charset="-128"/>
              </a:rPr>
              <a:t> in </a:t>
            </a:r>
            <a:r>
              <a:rPr lang="fr-FR" sz="1600" dirty="0" err="1" smtClean="0">
                <a:latin typeface="Times New Roman" pitchFamily="18" charset="0"/>
                <a:ea typeface="ＭＳ Ｐゴシック" pitchFamily="-106" charset="-128"/>
              </a:rPr>
              <a:t>ecosystem</a:t>
            </a:r>
            <a:r>
              <a:rPr lang="fr-FR" sz="1600" dirty="0" smtClean="0">
                <a:latin typeface="Times New Roman" pitchFamily="18" charset="0"/>
                <a:ea typeface="ＭＳ Ｐゴシック" pitchFamily="-106" charset="-128"/>
              </a:rPr>
              <a:t> </a:t>
            </a:r>
            <a:r>
              <a:rPr lang="fr-FR" sz="1600" dirty="0" err="1" smtClean="0">
                <a:latin typeface="Times New Roman" pitchFamily="18" charset="0"/>
                <a:ea typeface="ＭＳ Ｐゴシック" pitchFamily="-106" charset="-128"/>
              </a:rPr>
              <a:t>studies</a:t>
            </a:r>
            <a:r>
              <a:rPr lang="fr-FR" sz="1600" dirty="0" smtClean="0">
                <a:latin typeface="Times New Roman" pitchFamily="18" charset="0"/>
                <a:ea typeface="ＭＳ Ｐゴシック" pitchFamily="-106" charset="-128"/>
              </a:rPr>
              <a:t>…</a:t>
            </a:r>
            <a:endParaRPr lang="en-US" sz="1600" dirty="0" smtClean="0">
              <a:latin typeface="Times New Roman" pitchFamily="18" charset="0"/>
              <a:ea typeface="ＭＳ Ｐゴシック" pitchFamily="-106" charset="-128"/>
            </a:endParaRPr>
          </a:p>
          <a:p>
            <a:r>
              <a:rPr lang="en-US" sz="1600" dirty="0" smtClean="0">
                <a:latin typeface="Times New Roman" pitchFamily="18" charset="0"/>
                <a:ea typeface="ＭＳ Ｐゴシック" pitchFamily="-106" charset="-128"/>
              </a:rPr>
              <a:t>I would say that if such aspect has been </a:t>
            </a:r>
            <a:r>
              <a:rPr lang="en-US" sz="1600" dirty="0" err="1" smtClean="0">
                <a:latin typeface="Times New Roman" pitchFamily="18" charset="0"/>
                <a:ea typeface="ＭＳ Ｐゴシック" pitchFamily="-106" charset="-128"/>
              </a:rPr>
              <a:t>developped</a:t>
            </a:r>
            <a:r>
              <a:rPr lang="en-US" sz="1600" dirty="0" smtClean="0">
                <a:latin typeface="Times New Roman" pitchFamily="18" charset="0"/>
                <a:ea typeface="ＭＳ Ｐゴシック" pitchFamily="-106" charset="-128"/>
              </a:rPr>
              <a:t> supported as part of the JGOFS program it has </a:t>
            </a:r>
            <a:r>
              <a:rPr lang="en-US" sz="1600" dirty="0" err="1" smtClean="0">
                <a:latin typeface="Times New Roman" pitchFamily="18" charset="0"/>
                <a:ea typeface="ＭＳ Ｐゴシック" pitchFamily="-106" charset="-128"/>
              </a:rPr>
              <a:t>beciome</a:t>
            </a:r>
            <a:r>
              <a:rPr lang="en-US" sz="1600" dirty="0" smtClean="0">
                <a:latin typeface="Times New Roman" pitchFamily="18" charset="0"/>
                <a:ea typeface="ＭＳ Ｐゴシック" pitchFamily="-106" charset="-128"/>
              </a:rPr>
              <a:t> less </a:t>
            </a:r>
            <a:r>
              <a:rPr lang="en-US" sz="1600" dirty="0" err="1" smtClean="0">
                <a:latin typeface="Times New Roman" pitchFamily="18" charset="0"/>
                <a:ea typeface="ＭＳ Ｐゴシック" pitchFamily="-106" charset="-128"/>
              </a:rPr>
              <a:t>prioritary</a:t>
            </a:r>
            <a:r>
              <a:rPr lang="en-US" sz="1600" dirty="0" smtClean="0">
                <a:latin typeface="Times New Roman" pitchFamily="18" charset="0"/>
                <a:ea typeface="ＭＳ Ｐゴシック" pitchFamily="-106" charset="-128"/>
              </a:rPr>
              <a:t> as part of new </a:t>
            </a:r>
            <a:r>
              <a:rPr lang="en-US" sz="1600" dirty="0" err="1" smtClean="0">
                <a:latin typeface="Times New Roman" pitchFamily="18" charset="0"/>
                <a:ea typeface="ＭＳ Ｐゴシック" pitchFamily="-106" charset="-128"/>
              </a:rPr>
              <a:t>progralmslike</a:t>
            </a:r>
            <a:r>
              <a:rPr lang="en-US" sz="1600" dirty="0" smtClean="0">
                <a:latin typeface="Times New Roman" pitchFamily="18" charset="0"/>
                <a:ea typeface="ＭＳ Ｐゴシック" pitchFamily="-106" charset="-128"/>
              </a:rPr>
              <a:t> IMBER and SOLAS. This </a:t>
            </a:r>
            <a:r>
              <a:rPr lang="en-US" sz="1600" dirty="0" err="1" smtClean="0">
                <a:latin typeface="Times New Roman" pitchFamily="18" charset="0"/>
                <a:ea typeface="ＭＳ Ｐゴシック" pitchFamily="-106" charset="-128"/>
              </a:rPr>
              <a:t>si</a:t>
            </a:r>
            <a:r>
              <a:rPr lang="en-US" sz="1600" dirty="0" smtClean="0">
                <a:latin typeface="Times New Roman" pitchFamily="18" charset="0"/>
                <a:ea typeface="ＭＳ Ｐゴシック" pitchFamily="-106" charset="-128"/>
              </a:rPr>
              <a:t> essential for the </a:t>
            </a:r>
            <a:r>
              <a:rPr lang="en-US" sz="1600" dirty="0" err="1" smtClean="0">
                <a:latin typeface="Times New Roman" pitchFamily="18" charset="0"/>
                <a:ea typeface="ＭＳ Ｐゴシック" pitchFamily="-106" charset="-128"/>
              </a:rPr>
              <a:t>suc</a:t>
            </a:r>
            <a:r>
              <a:rPr lang="fr-FR" sz="1600" dirty="0" smtClean="0">
                <a:latin typeface="Times New Roman" pitchFamily="18" charset="0"/>
                <a:ea typeface="ＭＳ Ｐゴシック" pitchFamily="-106" charset="-128"/>
              </a:rPr>
              <a:t>c</a:t>
            </a:r>
            <a:r>
              <a:rPr lang="en-US" sz="1600" dirty="0" err="1" smtClean="0">
                <a:latin typeface="Times New Roman" pitchFamily="18" charset="0"/>
                <a:ea typeface="ＭＳ Ｐゴシック" pitchFamily="-106" charset="-128"/>
              </a:rPr>
              <a:t>ess</a:t>
            </a:r>
            <a:endParaRPr lang="en-US" sz="1600" dirty="0" smtClean="0">
              <a:latin typeface="Times New Roman" pitchFamily="18" charset="0"/>
              <a:ea typeface="ＭＳ Ｐゴシック" pitchFamily="-106" charset="-128"/>
            </a:endParaRPr>
          </a:p>
          <a:p>
            <a:r>
              <a:rPr lang="en-US" sz="1600" dirty="0" err="1" smtClean="0">
                <a:latin typeface="Times New Roman" pitchFamily="18" charset="0"/>
                <a:ea typeface="ＭＳ Ｐゴシック" pitchFamily="-106" charset="-128"/>
              </a:rPr>
              <a:t>Chla</a:t>
            </a:r>
            <a:r>
              <a:rPr lang="en-US" sz="1600" dirty="0" smtClean="0">
                <a:latin typeface="Times New Roman" pitchFamily="18" charset="0"/>
                <a:ea typeface="ＭＳ Ｐゴシック" pitchFamily="-106" charset="-128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ＭＳ Ｐゴシック" pitchFamily="-106" charset="-128"/>
              </a:rPr>
              <a:t>fluo</a:t>
            </a:r>
            <a:r>
              <a:rPr lang="en-US" sz="1600" dirty="0" smtClean="0">
                <a:latin typeface="Times New Roman" pitchFamily="18" charset="0"/>
                <a:ea typeface="ＭＳ Ｐゴシック" pitchFamily="-106" charset="-128"/>
              </a:rPr>
              <a:t>, HPLC remote sensing </a:t>
            </a:r>
            <a:r>
              <a:rPr lang="en-US" sz="1600" dirty="0" err="1" smtClean="0">
                <a:latin typeface="Times New Roman" pitchFamily="18" charset="0"/>
                <a:ea typeface="ＭＳ Ｐゴシック" pitchFamily="-106" charset="-128"/>
              </a:rPr>
              <a:t>sghould</a:t>
            </a:r>
            <a:r>
              <a:rPr lang="en-US" sz="1600" dirty="0" smtClean="0">
                <a:latin typeface="Times New Roman" pitchFamily="18" charset="0"/>
                <a:ea typeface="ＭＳ Ｐゴシック" pitchFamily="-106" charset="-128"/>
              </a:rPr>
              <a:t> signify the same product with </a:t>
            </a:r>
            <a:r>
              <a:rPr lang="en-US" sz="1600" dirty="0" err="1" smtClean="0">
                <a:latin typeface="Times New Roman" pitchFamily="18" charset="0"/>
                <a:ea typeface="ＭＳ Ｐゴシック" pitchFamily="-106" charset="-128"/>
              </a:rPr>
              <a:t>apporiate</a:t>
            </a:r>
            <a:r>
              <a:rPr lang="en-US" sz="1600" dirty="0" smtClean="0">
                <a:latin typeface="Times New Roman" pitchFamily="18" charset="0"/>
                <a:ea typeface="ＭＳ Ｐゴシック" pitchFamily="-106" charset="-128"/>
              </a:rPr>
              <a:t> des </a:t>
            </a:r>
            <a:r>
              <a:rPr lang="en-US" sz="1600" dirty="0" err="1" smtClean="0">
                <a:latin typeface="Times New Roman" pitchFamily="18" charset="0"/>
                <a:ea typeface="ＭＳ Ｐゴシック" pitchFamily="-106" charset="-128"/>
              </a:rPr>
              <a:t>traitements</a:t>
            </a:r>
            <a:r>
              <a:rPr lang="en-US" sz="1600" dirty="0" smtClean="0">
                <a:latin typeface="Times New Roman" pitchFamily="18" charset="0"/>
                <a:ea typeface="ＭＳ Ｐゴシック" pitchFamily="-106" charset="-128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ＭＳ Ｐゴシック" pitchFamily="-106" charset="-128"/>
              </a:rPr>
              <a:t>amont</a:t>
            </a:r>
            <a:r>
              <a:rPr lang="en-US" sz="1600" dirty="0" smtClean="0">
                <a:latin typeface="Times New Roman" pitchFamily="18" charset="0"/>
                <a:ea typeface="ＭＳ Ｐゴシック" pitchFamily="-106" charset="-128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ＭＳ Ｐゴシック" pitchFamily="-106" charset="-128"/>
              </a:rPr>
              <a:t>communs</a:t>
            </a:r>
            <a:r>
              <a:rPr lang="en-US" sz="1600" dirty="0" smtClean="0">
                <a:latin typeface="Times New Roman" pitchFamily="18" charset="0"/>
                <a:ea typeface="ＭＳ Ｐゴシック" pitchFamily="-106" charset="-128"/>
              </a:rPr>
              <a:t> le plus </a:t>
            </a:r>
            <a:r>
              <a:rPr lang="en-US" sz="1600" dirty="0" err="1" smtClean="0">
                <a:latin typeface="Times New Roman" pitchFamily="18" charset="0"/>
                <a:ea typeface="ＭＳ Ｐゴシック" pitchFamily="-106" charset="-128"/>
              </a:rPr>
              <a:t>tôt</a:t>
            </a:r>
            <a:r>
              <a:rPr lang="en-US" sz="1600" dirty="0" smtClean="0">
                <a:latin typeface="Times New Roman" pitchFamily="18" charset="0"/>
                <a:ea typeface="ＭＳ Ｐゴシック" pitchFamily="-106" charset="-128"/>
              </a:rPr>
              <a:t> possible </a:t>
            </a:r>
          </a:p>
          <a:p>
            <a:r>
              <a:rPr lang="en-US" sz="1600" dirty="0" smtClean="0">
                <a:latin typeface="Times New Roman" pitchFamily="18" charset="0"/>
                <a:ea typeface="ＭＳ Ｐゴシック" pitchFamily="-106" charset="-128"/>
              </a:rPr>
              <a:t>If we want for </a:t>
            </a:r>
            <a:r>
              <a:rPr lang="en-US" sz="1600" dirty="0" err="1" smtClean="0">
                <a:latin typeface="Times New Roman" pitchFamily="18" charset="0"/>
                <a:ea typeface="ＭＳ Ｐゴシック" pitchFamily="-106" charset="-128"/>
              </a:rPr>
              <a:t>exemple</a:t>
            </a:r>
            <a:r>
              <a:rPr lang="en-US" sz="1600" dirty="0" smtClean="0">
                <a:latin typeface="Times New Roman" pitchFamily="18" charset="0"/>
                <a:ea typeface="ＭＳ Ｐゴシック" pitchFamily="-106" charset="-128"/>
              </a:rPr>
              <a:t> generate 3D/4D view of </a:t>
            </a:r>
            <a:r>
              <a:rPr lang="en-US" sz="1600" dirty="0" err="1" smtClean="0">
                <a:latin typeface="Times New Roman" pitchFamily="18" charset="0"/>
                <a:ea typeface="ＭＳ Ｐゴシック" pitchFamily="-106" charset="-128"/>
              </a:rPr>
              <a:t>Chla</a:t>
            </a:r>
            <a:r>
              <a:rPr lang="en-US" sz="1600" dirty="0" smtClean="0">
                <a:latin typeface="Times New Roman" pitchFamily="18" charset="0"/>
                <a:ea typeface="ＭＳ Ｐゴシック" pitchFamily="-106" charset="-128"/>
              </a:rPr>
              <a:t> in the ocean we will have to relate the remote </a:t>
            </a:r>
            <a:r>
              <a:rPr lang="en-US" sz="1600" dirty="0" err="1" smtClean="0">
                <a:latin typeface="Times New Roman" pitchFamily="18" charset="0"/>
                <a:ea typeface="ＭＳ Ｐゴシック" pitchFamily="-106" charset="-128"/>
              </a:rPr>
              <a:t>sened</a:t>
            </a:r>
            <a:r>
              <a:rPr lang="en-US" sz="1600" dirty="0" smtClean="0">
                <a:latin typeface="Times New Roman" pitchFamily="18" charset="0"/>
                <a:ea typeface="ＭＳ Ｐゴシック" pitchFamily="-106" charset="-128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ＭＳ Ｐゴシック" pitchFamily="-106" charset="-128"/>
              </a:rPr>
              <a:t>Chla</a:t>
            </a:r>
            <a:r>
              <a:rPr lang="en-US" sz="1600" dirty="0" smtClean="0">
                <a:latin typeface="Times New Roman" pitchFamily="18" charset="0"/>
                <a:ea typeface="ＭＳ Ｐゴシック" pitchFamily="-106" charset="-128"/>
              </a:rPr>
              <a:t> to the </a:t>
            </a:r>
            <a:r>
              <a:rPr lang="en-US" sz="1600" dirty="0" err="1" smtClean="0">
                <a:latin typeface="Times New Roman" pitchFamily="18" charset="0"/>
                <a:ea typeface="ＭＳ Ｐゴシック" pitchFamily="-106" charset="-128"/>
              </a:rPr>
              <a:t>Chla</a:t>
            </a:r>
            <a:r>
              <a:rPr lang="en-US" sz="1600" dirty="0" smtClean="0">
                <a:latin typeface="Times New Roman" pitchFamily="18" charset="0"/>
                <a:ea typeface="ＭＳ Ｐゴシック" pitchFamily="-106" charset="-128"/>
              </a:rPr>
              <a:t> detected by </a:t>
            </a:r>
            <a:r>
              <a:rPr lang="en-US" sz="1600" dirty="0" err="1" smtClean="0">
                <a:latin typeface="Times New Roman" pitchFamily="18" charset="0"/>
                <a:ea typeface="ＭＳ Ｐゴシック" pitchFamily="-106" charset="-128"/>
              </a:rPr>
              <a:t>fluoresence</a:t>
            </a:r>
            <a:r>
              <a:rPr lang="en-US" sz="1600" dirty="0" smtClean="0">
                <a:latin typeface="Times New Roman" pitchFamily="18" charset="0"/>
                <a:ea typeface="ＭＳ Ｐゴシック" pitchFamily="-106" charset="-128"/>
              </a:rPr>
              <a:t> on </a:t>
            </a:r>
            <a:r>
              <a:rPr lang="en-US" sz="1600" dirty="0" err="1" smtClean="0">
                <a:latin typeface="Times New Roman" pitchFamily="18" charset="0"/>
                <a:ea typeface="ＭＳ Ｐゴシック" pitchFamily="-106" charset="-128"/>
              </a:rPr>
              <a:t>aglider</a:t>
            </a:r>
            <a:r>
              <a:rPr lang="en-US" sz="1600" dirty="0" smtClean="0">
                <a:latin typeface="Times New Roman" pitchFamily="18" charset="0"/>
                <a:ea typeface="ＭＳ Ｐゴシック" pitchFamily="-106" charset="-128"/>
              </a:rPr>
              <a:t> or a float. </a:t>
            </a:r>
            <a:r>
              <a:rPr lang="en-US" sz="1600" dirty="0" err="1" smtClean="0">
                <a:latin typeface="Times New Roman" pitchFamily="18" charset="0"/>
                <a:ea typeface="ＭＳ Ｐゴシック" pitchFamily="-106" charset="-128"/>
              </a:rPr>
              <a:t>parler</a:t>
            </a:r>
            <a:r>
              <a:rPr lang="en-US" sz="1600" dirty="0" smtClean="0">
                <a:latin typeface="Times New Roman" pitchFamily="18" charset="0"/>
                <a:ea typeface="ＭＳ Ｐゴシック" pitchFamily="-106" charset="-128"/>
              </a:rPr>
              <a:t> de </a:t>
            </a:r>
            <a:r>
              <a:rPr lang="en-US" sz="1600" dirty="0" err="1" smtClean="0">
                <a:latin typeface="Times New Roman" pitchFamily="18" charset="0"/>
                <a:ea typeface="ＭＳ Ｐゴシック" pitchFamily="-106" charset="-128"/>
              </a:rPr>
              <a:t>chloropgin</a:t>
            </a:r>
            <a:endParaRPr lang="en-US" sz="1600" dirty="0" smtClean="0">
              <a:latin typeface="Times New Roman" pitchFamily="18" charset="0"/>
              <a:ea typeface="ＭＳ Ｐゴシック" pitchFamily="-106" charset="-128"/>
            </a:endParaRPr>
          </a:p>
        </p:txBody>
      </p:sp>
      <p:sp>
        <p:nvSpPr>
          <p:cNvPr id="522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82A9BC-BBDB-497F-9C24-7EE8034DB0EF}" type="slidenum">
              <a:rPr lang="fr-FR" smtClean="0">
                <a:latin typeface="Times New Roman" pitchFamily="18" charset="0"/>
              </a:rPr>
              <a:pPr/>
              <a:t>18</a:t>
            </a:fld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6DB8C-5188-4B03-8DC9-F322FFDCBC3B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6DB8C-5188-4B03-8DC9-F322FFDCBC3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6DB8C-5188-4B03-8DC9-F322FFDCBC3B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6DB8C-5188-4B03-8DC9-F322FFDCBC3B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6DB8C-5188-4B03-8DC9-F322FFDCBC3B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6DB8C-5188-4B03-8DC9-F322FFDCBC3B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6DB8C-5188-4B03-8DC9-F322FFDCBC3B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6DB8C-5188-4B03-8DC9-F322FFDCBC3B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-106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072E21-138E-48C6-884F-3BF73D566E8D}" type="slidenum">
              <a:rPr lang="fr-FR" smtClean="0">
                <a:latin typeface="Times New Roman" pitchFamily="18" charset="0"/>
              </a:rPr>
              <a:pPr/>
              <a:t>3</a:t>
            </a:fld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05DBC2-59E3-4864-A6CD-9E7219B68645}" type="slidenum">
              <a:rPr lang="fr-FR" smtClean="0">
                <a:latin typeface="Times New Roman" pitchFamily="18" charset="0"/>
              </a:rPr>
              <a:pPr/>
              <a:t>4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-106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0FDA55-5B7A-44C5-859C-F3FF3CCA8570}" type="slidenum">
              <a:rPr lang="fr-FR" smtClean="0">
                <a:latin typeface="Times New Roman" pitchFamily="18" charset="0"/>
              </a:rPr>
              <a:pPr/>
              <a:t>5</a:t>
            </a:fld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-106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6C4BE4-9FAD-4109-82E7-4062FB6B1C5E}" type="slidenum">
              <a:rPr lang="fr-FR" smtClean="0">
                <a:latin typeface="Times New Roman" pitchFamily="18" charset="0"/>
              </a:rPr>
              <a:pPr/>
              <a:t>6</a:t>
            </a:fld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-106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0AE1E0-488F-427E-926C-0C33862771AF}" type="slidenum">
              <a:rPr lang="fr-FR" smtClean="0">
                <a:latin typeface="Times New Roman" pitchFamily="18" charset="0"/>
              </a:rPr>
              <a:pPr/>
              <a:t>7</a:t>
            </a:fld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-106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E976A1-AACB-422E-A323-8F4FB4AEEFBA}" type="slidenum">
              <a:rPr lang="fr-FR" smtClean="0">
                <a:latin typeface="Times New Roman" pitchFamily="18" charset="0"/>
              </a:rPr>
              <a:pPr/>
              <a:t>8</a:t>
            </a:fld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-106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957CA4-86C6-4B19-9C8C-751F32FED186}" type="slidenum">
              <a:rPr lang="fr-FR" smtClean="0">
                <a:latin typeface="Times New Roman" pitchFamily="18" charset="0"/>
              </a:rPr>
              <a:pPr/>
              <a:t>9</a:t>
            </a:fld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18EB-67B4-4FDF-9A09-C0056895B176}" type="datetimeFigureOut">
              <a:rPr lang="en-US" smtClean="0"/>
              <a:pPr/>
              <a:t>5/12/2010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740F-73A5-4DD0-8A75-D6C54869C6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18EB-67B4-4FDF-9A09-C0056895B176}" type="datetimeFigureOut">
              <a:rPr lang="en-US" smtClean="0"/>
              <a:pPr/>
              <a:t>5/12/2010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740F-73A5-4DD0-8A75-D6C54869C6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18EB-67B4-4FDF-9A09-C0056895B176}" type="datetimeFigureOut">
              <a:rPr lang="en-US" smtClean="0"/>
              <a:pPr/>
              <a:t>5/12/2010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740F-73A5-4DD0-8A75-D6C54869C6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18EB-67B4-4FDF-9A09-C0056895B176}" type="datetimeFigureOut">
              <a:rPr lang="en-US" smtClean="0"/>
              <a:pPr/>
              <a:t>5/12/2010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740F-73A5-4DD0-8A75-D6C54869C6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18EB-67B4-4FDF-9A09-C0056895B176}" type="datetimeFigureOut">
              <a:rPr lang="en-US" smtClean="0"/>
              <a:pPr/>
              <a:t>5/12/2010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740F-73A5-4DD0-8A75-D6C54869C6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18EB-67B4-4FDF-9A09-C0056895B176}" type="datetimeFigureOut">
              <a:rPr lang="en-US" smtClean="0"/>
              <a:pPr/>
              <a:t>5/12/2010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740F-73A5-4DD0-8A75-D6C54869C6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18EB-67B4-4FDF-9A09-C0056895B176}" type="datetimeFigureOut">
              <a:rPr lang="en-US" smtClean="0"/>
              <a:pPr/>
              <a:t>5/12/2010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740F-73A5-4DD0-8A75-D6C54869C6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18EB-67B4-4FDF-9A09-C0056895B176}" type="datetimeFigureOut">
              <a:rPr lang="en-US" smtClean="0"/>
              <a:pPr/>
              <a:t>5/12/2010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740F-73A5-4DD0-8A75-D6C54869C6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18EB-67B4-4FDF-9A09-C0056895B176}" type="datetimeFigureOut">
              <a:rPr lang="en-US" smtClean="0"/>
              <a:pPr/>
              <a:t>5/12/2010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740F-73A5-4DD0-8A75-D6C54869C6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18EB-67B4-4FDF-9A09-C0056895B176}" type="datetimeFigureOut">
              <a:rPr lang="en-US" smtClean="0"/>
              <a:pPr/>
              <a:t>5/12/2010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740F-73A5-4DD0-8A75-D6C54869C6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18EB-67B4-4FDF-9A09-C0056895B176}" type="datetimeFigureOut">
              <a:rPr lang="en-US" smtClean="0"/>
              <a:pPr/>
              <a:t>5/12/2010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740F-73A5-4DD0-8A75-D6C54869C6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818EB-67B4-4FDF-9A09-C0056895B176}" type="datetimeFigureOut">
              <a:rPr lang="en-US" smtClean="0"/>
              <a:pPr/>
              <a:t>5/12/2010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B740F-73A5-4DD0-8A75-D6C54869C6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28600"/>
            <a:ext cx="899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Profiling floats, ocean color, and 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ocean biogeochemistry </a:t>
            </a:r>
          </a:p>
          <a:p>
            <a:pPr algn="ctr"/>
            <a:r>
              <a:rPr lang="en-US" sz="2000" dirty="0" smtClean="0"/>
              <a:t>E. Boss (with </a:t>
            </a:r>
            <a:r>
              <a:rPr lang="en-US" sz="2000" dirty="0" smtClean="0"/>
              <a:t>K</a:t>
            </a:r>
            <a:r>
              <a:rPr lang="en-US" sz="2000" dirty="0" smtClean="0"/>
              <a:t>. Johnson and H. </a:t>
            </a:r>
            <a:r>
              <a:rPr lang="en-US" sz="2000" dirty="0" err="1" smtClean="0"/>
              <a:t>Claustre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981200"/>
            <a:ext cx="876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Introduction: what are profiling floats?</a:t>
            </a:r>
          </a:p>
          <a:p>
            <a:endParaRPr lang="en-US" sz="2000" dirty="0" smtClean="0"/>
          </a:p>
          <a:p>
            <a:r>
              <a:rPr lang="en-US" sz="2000" dirty="0" smtClean="0"/>
              <a:t>What science are they used for?</a:t>
            </a:r>
          </a:p>
          <a:p>
            <a:endParaRPr lang="en-US" sz="2000" dirty="0" smtClean="0"/>
          </a:p>
          <a:p>
            <a:r>
              <a:rPr lang="en-US" sz="2000" dirty="0" smtClean="0"/>
              <a:t>Current/upcoming activities associated with biogeochemical floats.</a:t>
            </a:r>
          </a:p>
          <a:p>
            <a:endParaRPr lang="en-US" sz="2000" dirty="0" smtClean="0"/>
          </a:p>
          <a:p>
            <a:r>
              <a:rPr lang="en-US" sz="2000" dirty="0" smtClean="0"/>
              <a:t>How can profiling floats fit in the Cal/Val activities of NASA B&amp;B ?  the BGC-float project.</a:t>
            </a:r>
          </a:p>
        </p:txBody>
      </p:sp>
      <p:pic>
        <p:nvPicPr>
          <p:cNvPr id="4" name="Picture 3" descr="Nasa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4800600"/>
            <a:ext cx="2286000" cy="1847964"/>
          </a:xfrm>
          <a:prstGeom prst="rect">
            <a:avLst/>
          </a:prstGeom>
        </p:spPr>
      </p:pic>
      <p:pic>
        <p:nvPicPr>
          <p:cNvPr id="5" name="Picture 4" descr="umaine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5619864"/>
            <a:ext cx="3810000" cy="10287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 descr="NOPP_logo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4800600"/>
            <a:ext cx="1430682" cy="184796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20" y="609599"/>
            <a:ext cx="9089580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52400" y="152400"/>
            <a:ext cx="6934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Westberry</a:t>
            </a:r>
            <a:r>
              <a:rPr lang="en-US" sz="2400" dirty="0" smtClean="0"/>
              <a:t> et al. (include floats near </a:t>
            </a:r>
            <a:r>
              <a:rPr lang="en-US" sz="2400" dirty="0" err="1" smtClean="0"/>
              <a:t>st</a:t>
            </a:r>
            <a:r>
              <a:rPr lang="en-US" sz="2400" dirty="0" smtClean="0"/>
              <a:t>. P &amp; I):</a:t>
            </a:r>
            <a:endParaRPr lang="en-US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905000"/>
            <a:ext cx="7339013" cy="476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1447800"/>
            <a:ext cx="3801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St. I: 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FLBB to 2000m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142875" y="3810000"/>
            <a:ext cx="90011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+mn-lt"/>
                <a:cs typeface="Arial" charset="0"/>
              </a:rPr>
              <a:t>(1) </a:t>
            </a:r>
            <a:r>
              <a:rPr lang="en-US" sz="2400" b="1" u="sng" dirty="0">
                <a:latin typeface="+mn-lt"/>
                <a:cs typeface="Arial" charset="0"/>
              </a:rPr>
              <a:t>Clear scientific and technical recommendations, </a:t>
            </a:r>
            <a:r>
              <a:rPr lang="en-US" sz="2400" dirty="0">
                <a:latin typeface="+mn-lt"/>
                <a:cs typeface="Arial" charset="0"/>
              </a:rPr>
              <a:t>keeping in mind that our first objective is linked to ocean color remote sensing (this is the </a:t>
            </a:r>
            <a:r>
              <a:rPr lang="en-US" sz="2400" dirty="0" smtClean="0">
                <a:latin typeface="+mn-lt"/>
                <a:cs typeface="Arial" charset="0"/>
              </a:rPr>
              <a:t>primary </a:t>
            </a:r>
            <a:r>
              <a:rPr lang="en-US" sz="2400" dirty="0">
                <a:latin typeface="+mn-lt"/>
                <a:cs typeface="Arial" charset="0"/>
              </a:rPr>
              <a:t>mission given to us by </a:t>
            </a:r>
            <a:r>
              <a:rPr lang="en-US" sz="2400" dirty="0" smtClean="0">
                <a:latin typeface="+mn-lt"/>
                <a:cs typeface="Arial" charset="0"/>
              </a:rPr>
              <a:t> IOCCG)</a:t>
            </a:r>
            <a:endParaRPr lang="en-US" sz="2400" dirty="0">
              <a:latin typeface="+mn-lt"/>
              <a:cs typeface="Arial" charset="0"/>
            </a:endParaRP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107950" y="5500688"/>
            <a:ext cx="88566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+mn-lt"/>
                <a:cs typeface="Arial" charset="0"/>
              </a:rPr>
              <a:t>(2) </a:t>
            </a:r>
            <a:r>
              <a:rPr lang="en-US" sz="2400" b="1" u="sng" dirty="0">
                <a:latin typeface="+mn-lt"/>
                <a:cs typeface="Arial" charset="0"/>
              </a:rPr>
              <a:t>Strategic recommendations </a:t>
            </a:r>
            <a:r>
              <a:rPr lang="en-US" sz="2400" dirty="0">
                <a:latin typeface="+mn-lt"/>
                <a:cs typeface="Arial" charset="0"/>
              </a:rPr>
              <a:t>which enhance the value of our work in a more multidisciplinary context (other groups: friend of oxygen on Argo, Argo itself)</a:t>
            </a:r>
          </a:p>
        </p:txBody>
      </p:sp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0" y="2392363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>
                <a:latin typeface="+mn-lt"/>
                <a:cs typeface="Arial" charset="0"/>
              </a:rPr>
              <a:t>Our working group is involved in the preliminary steps before envisaging an (eventual) BIO-Argo program. We will need to make two types of recommendations</a:t>
            </a:r>
          </a:p>
        </p:txBody>
      </p:sp>
      <p:sp>
        <p:nvSpPr>
          <p:cNvPr id="12293" name="Rectangle 9"/>
          <p:cNvSpPr>
            <a:spLocks noChangeArrowheads="1"/>
          </p:cNvSpPr>
          <p:nvPr/>
        </p:nvSpPr>
        <p:spPr bwMode="auto">
          <a:xfrm>
            <a:off x="179388" y="44450"/>
            <a:ext cx="885666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200" dirty="0">
                <a:solidFill>
                  <a:srgbClr val="FF0000"/>
                </a:solidFill>
                <a:latin typeface="+mn-lt"/>
                <a:cs typeface="Arial" charset="0"/>
              </a:rPr>
              <a:t>BIO-ARGO WG (IOCCG)</a:t>
            </a:r>
            <a:br>
              <a:rPr lang="fr-FR" sz="3200" dirty="0">
                <a:solidFill>
                  <a:srgbClr val="FF0000"/>
                </a:solidFill>
                <a:latin typeface="+mn-lt"/>
                <a:cs typeface="Arial" charset="0"/>
              </a:rPr>
            </a:br>
            <a:r>
              <a:rPr lang="fr-FR" sz="3200" dirty="0" err="1">
                <a:solidFill>
                  <a:srgbClr val="FF0000"/>
                </a:solidFill>
                <a:latin typeface="+mn-lt"/>
                <a:cs typeface="Arial" charset="0"/>
              </a:rPr>
              <a:t>strategic</a:t>
            </a:r>
            <a:r>
              <a:rPr lang="fr-FR" sz="3200" dirty="0">
                <a:solidFill>
                  <a:srgbClr val="FF0000"/>
                </a:solidFill>
                <a:latin typeface="+mn-lt"/>
                <a:cs typeface="Arial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+mn-lt"/>
                <a:cs typeface="Arial" charset="0"/>
              </a:rPr>
              <a:t>context</a:t>
            </a:r>
            <a:endParaRPr lang="fr-FR" sz="3200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12294" name="Text Box 1028"/>
          <p:cNvSpPr txBox="1">
            <a:spLocks noChangeArrowheads="1"/>
          </p:cNvSpPr>
          <p:nvPr/>
        </p:nvSpPr>
        <p:spPr bwMode="auto">
          <a:xfrm>
            <a:off x="0" y="11430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u="sng" dirty="0">
                <a:latin typeface="+mn-lt"/>
                <a:cs typeface="Arial" charset="0"/>
              </a:rPr>
              <a:t>Members</a:t>
            </a:r>
            <a:r>
              <a:rPr lang="en-US" sz="2400" dirty="0">
                <a:latin typeface="+mn-lt"/>
                <a:cs typeface="Arial" charset="0"/>
              </a:rPr>
              <a:t>: S. Bernard, J.F. </a:t>
            </a:r>
            <a:r>
              <a:rPr lang="en-US" sz="2400" dirty="0" err="1">
                <a:latin typeface="+mn-lt"/>
                <a:cs typeface="Arial" charset="0"/>
              </a:rPr>
              <a:t>Berthon</a:t>
            </a:r>
            <a:r>
              <a:rPr lang="en-US" sz="2400" dirty="0">
                <a:latin typeface="+mn-lt"/>
                <a:cs typeface="Arial" charset="0"/>
              </a:rPr>
              <a:t>, J. Bishop, </a:t>
            </a:r>
            <a:r>
              <a:rPr lang="en-US" sz="2400" dirty="0" err="1">
                <a:latin typeface="+mn-lt"/>
                <a:cs typeface="Arial" charset="0"/>
              </a:rPr>
              <a:t>E.Boss</a:t>
            </a:r>
            <a:r>
              <a:rPr lang="en-US" sz="2400" dirty="0">
                <a:latin typeface="+mn-lt"/>
                <a:cs typeface="Arial" charset="0"/>
              </a:rPr>
              <a:t>, C. </a:t>
            </a:r>
            <a:r>
              <a:rPr lang="en-US" sz="2400" dirty="0" err="1">
                <a:latin typeface="+mn-lt"/>
                <a:cs typeface="Arial" charset="0"/>
              </a:rPr>
              <a:t>Coattanoan</a:t>
            </a:r>
            <a:r>
              <a:rPr lang="en-US" sz="2400" dirty="0">
                <a:latin typeface="+mn-lt"/>
                <a:cs typeface="Arial" charset="0"/>
              </a:rPr>
              <a:t>,. K. Johnson, </a:t>
            </a:r>
            <a:r>
              <a:rPr lang="fr-FR" sz="2400" dirty="0">
                <a:latin typeface="+mn-lt"/>
                <a:cs typeface="Arial" charset="0"/>
              </a:rPr>
              <a:t>A. </a:t>
            </a:r>
            <a:r>
              <a:rPr lang="fr-FR" sz="2400" dirty="0" err="1">
                <a:latin typeface="+mn-lt"/>
                <a:cs typeface="Arial" charset="0"/>
              </a:rPr>
              <a:t>Lotliker</a:t>
            </a:r>
            <a:r>
              <a:rPr lang="fr-FR" sz="2400" dirty="0">
                <a:latin typeface="+mn-lt"/>
                <a:cs typeface="Arial" charset="0"/>
              </a:rPr>
              <a:t> </a:t>
            </a:r>
            <a:r>
              <a:rPr lang="en-US" sz="2400" dirty="0">
                <a:latin typeface="+mn-lt"/>
                <a:cs typeface="Arial" charset="0"/>
              </a:rPr>
              <a:t>O. </a:t>
            </a:r>
            <a:r>
              <a:rPr lang="en-US" sz="2400" dirty="0" err="1">
                <a:latin typeface="+mn-lt"/>
                <a:cs typeface="Arial" charset="0"/>
              </a:rPr>
              <a:t>Ulloa</a:t>
            </a:r>
            <a:r>
              <a:rPr lang="en-US" sz="2400" dirty="0">
                <a:latin typeface="+mn-lt"/>
                <a:cs typeface="Arial" charset="0"/>
              </a:rPr>
              <a:t>. Chair: H. </a:t>
            </a:r>
            <a:r>
              <a:rPr lang="en-US" sz="2400" dirty="0" err="1">
                <a:latin typeface="+mn-lt"/>
                <a:cs typeface="Arial" charset="0"/>
              </a:rPr>
              <a:t>Claustre</a:t>
            </a:r>
            <a:endParaRPr lang="en-US" sz="2400" dirty="0"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142875"/>
            <a:ext cx="7277100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7"/>
          <p:cNvSpPr txBox="1">
            <a:spLocks noChangeArrowheads="1"/>
          </p:cNvSpPr>
          <p:nvPr/>
        </p:nvSpPr>
        <p:spPr bwMode="auto">
          <a:xfrm>
            <a:off x="785813" y="6396038"/>
            <a:ext cx="75376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Coordinate, standardize, </a:t>
            </a:r>
            <a:r>
              <a:rPr lang="en-US" dirty="0" smtClean="0"/>
              <a:t>best-practices to </a:t>
            </a:r>
            <a:r>
              <a:rPr lang="en-US" dirty="0"/>
              <a:t>deal with </a:t>
            </a:r>
            <a:r>
              <a:rPr lang="en-US" dirty="0" smtClean="0"/>
              <a:t>sensors &amp; data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-228600" y="0"/>
            <a:ext cx="93726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dirty="0">
                <a:solidFill>
                  <a:srgbClr val="FF0000"/>
                </a:solidFill>
                <a:latin typeface="+mj-lt"/>
                <a:cs typeface="Arial" charset="0"/>
              </a:rPr>
              <a:t>Three types of ARGO like floats have been identified for bio-optical / bio-geochemical activities</a:t>
            </a:r>
          </a:p>
        </p:txBody>
      </p:sp>
      <p:sp>
        <p:nvSpPr>
          <p:cNvPr id="15363" name="TextBox 8"/>
          <p:cNvSpPr txBox="1">
            <a:spLocks noChangeArrowheads="1"/>
          </p:cNvSpPr>
          <p:nvPr/>
        </p:nvSpPr>
        <p:spPr bwMode="auto">
          <a:xfrm>
            <a:off x="142875" y="1571625"/>
            <a:ext cx="871537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400" dirty="0"/>
              <a:t>Cal/Val float (remote sensing related activities)</a:t>
            </a:r>
          </a:p>
          <a:p>
            <a:pPr marL="457200" indent="-457200">
              <a:buFontTx/>
              <a:buAutoNum type="arabicPeriod"/>
            </a:pPr>
            <a:endParaRPr lang="en-US" sz="2400" dirty="0"/>
          </a:p>
          <a:p>
            <a:pPr marL="457200" indent="-457200">
              <a:buFontTx/>
              <a:buAutoNum type="arabicPeriod"/>
            </a:pPr>
            <a:r>
              <a:rPr lang="en-US" sz="2400" dirty="0"/>
              <a:t>Carbon float (dedicated carbon science missions)</a:t>
            </a:r>
          </a:p>
          <a:p>
            <a:pPr marL="457200" indent="-457200"/>
            <a:endParaRPr lang="en-US" sz="2400" dirty="0"/>
          </a:p>
          <a:p>
            <a:pPr marL="457200" indent="-457200"/>
            <a:r>
              <a:rPr lang="en-US" sz="2400" dirty="0"/>
              <a:t>Both require Iridium and are rather pricy. As a consequence will be used in limited numbers.</a:t>
            </a:r>
          </a:p>
          <a:p>
            <a:pPr marL="457200" indent="-457200"/>
            <a:endParaRPr lang="en-US" sz="2400" dirty="0"/>
          </a:p>
          <a:p>
            <a:pPr marL="457200" indent="-457200"/>
            <a:r>
              <a:rPr lang="en-US" sz="2400" dirty="0"/>
              <a:t>3.   </a:t>
            </a:r>
            <a:r>
              <a:rPr lang="en-US" sz="2400" dirty="0" smtClean="0"/>
              <a:t>Bio-Argo</a:t>
            </a:r>
            <a:r>
              <a:rPr lang="en-US" sz="2400" dirty="0"/>
              <a:t>: </a:t>
            </a:r>
            <a:r>
              <a:rPr lang="en-US" sz="2400" dirty="0" err="1"/>
              <a:t>chl</a:t>
            </a:r>
            <a:r>
              <a:rPr lang="en-US" sz="2400" dirty="0"/>
              <a:t> + POC sensors. </a:t>
            </a:r>
          </a:p>
          <a:p>
            <a:pPr marL="457200" indent="-457200"/>
            <a:endParaRPr lang="en-US" sz="2400" dirty="0"/>
          </a:p>
          <a:p>
            <a:pPr marL="457200" indent="-457200"/>
            <a:r>
              <a:rPr lang="en-US" sz="2400" dirty="0"/>
              <a:t>Designed for large programs (the workhorse). Does not require Iridium. Relatively cheap to implement in existing Argo (including O</a:t>
            </a:r>
            <a:r>
              <a:rPr lang="en-US" sz="2400" baseline="-25000" dirty="0"/>
              <a:t>2</a:t>
            </a:r>
            <a:r>
              <a:rPr lang="en-US" sz="2400" dirty="0"/>
              <a:t>). Sensors </a:t>
            </a:r>
            <a:r>
              <a:rPr lang="en-US" sz="2400" dirty="0" smtClean="0"/>
              <a:t>price can be as low as $4,000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 smtClean="0">
                <a:solidFill>
                  <a:srgbClr val="FF0000"/>
                </a:solidFill>
                <a:cs typeface="Arial" charset="0"/>
              </a:rPr>
              <a:t>T</a:t>
            </a:r>
            <a:r>
              <a:rPr lang="en-US" sz="3200" dirty="0" smtClean="0">
                <a:solidFill>
                  <a:srgbClr val="FF0000"/>
                </a:solidFill>
                <a:latin typeface="+mn-lt"/>
                <a:cs typeface="Arial" charset="0"/>
              </a:rPr>
              <a:t>he 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Arial" charset="0"/>
              </a:rPr>
              <a:t>implementation plan</a:t>
            </a: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0" y="7620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>
                <a:latin typeface="+mn-lt"/>
                <a:cs typeface="Arial" charset="0"/>
              </a:rPr>
              <a:t>Preparatory phase: This phase is already ongoing. Various groups (most of them represented in the WG) are developing and testing various configurations of floats.  </a:t>
            </a:r>
          </a:p>
        </p:txBody>
      </p:sp>
      <p:sp>
        <p:nvSpPr>
          <p:cNvPr id="52228" name="Text Box 6"/>
          <p:cNvSpPr txBox="1">
            <a:spLocks noChangeArrowheads="1"/>
          </p:cNvSpPr>
          <p:nvPr/>
        </p:nvSpPr>
        <p:spPr bwMode="auto">
          <a:xfrm>
            <a:off x="0" y="3048000"/>
            <a:ext cx="899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>
                <a:latin typeface="+mn-lt"/>
                <a:cs typeface="Arial" charset="0"/>
              </a:rPr>
              <a:t>Pilot </a:t>
            </a:r>
            <a:r>
              <a:rPr lang="en-GB" sz="2400" dirty="0" smtClean="0">
                <a:latin typeface="+mn-lt"/>
                <a:cs typeface="Arial" charset="0"/>
              </a:rPr>
              <a:t>studies: </a:t>
            </a:r>
            <a:r>
              <a:rPr lang="en-US" sz="2400" dirty="0" smtClean="0">
                <a:latin typeface="+mn-lt"/>
                <a:cs typeface="Arial" charset="0"/>
              </a:rPr>
              <a:t>several are planned (AMOC, North Pacific, Europe) all involving O(25) biogeochemical floats or more.</a:t>
            </a:r>
            <a:endParaRPr lang="en-GB" sz="2400" dirty="0">
              <a:latin typeface="+mn-lt"/>
              <a:cs typeface="Arial" charset="0"/>
            </a:endParaRPr>
          </a:p>
        </p:txBody>
      </p:sp>
      <p:grpSp>
        <p:nvGrpSpPr>
          <p:cNvPr id="2" name="Grouper 7"/>
          <p:cNvGrpSpPr>
            <a:grpSpLocks/>
          </p:cNvGrpSpPr>
          <p:nvPr/>
        </p:nvGrpSpPr>
        <p:grpSpPr bwMode="auto">
          <a:xfrm>
            <a:off x="0" y="4186289"/>
            <a:ext cx="9144000" cy="2579082"/>
            <a:chOff x="0" y="3962400"/>
            <a:chExt cx="9144000" cy="2578801"/>
          </a:xfrm>
        </p:grpSpPr>
        <p:pic>
          <p:nvPicPr>
            <p:cNvPr id="16394" name="Image 7" descr="Cliché 2008-06-25 07-08-17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62400"/>
              <a:ext cx="9144000" cy="2017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2" name="Rectangle 7"/>
            <p:cNvSpPr>
              <a:spLocks noChangeArrowheads="1"/>
            </p:cNvSpPr>
            <p:nvPr/>
          </p:nvSpPr>
          <p:spPr bwMode="auto">
            <a:xfrm>
              <a:off x="2971800" y="6171909"/>
              <a:ext cx="3308919" cy="369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>
                  <a:latin typeface="+mn-lt"/>
                  <a:cs typeface="Arial" charset="0"/>
                </a:rPr>
                <a:t>28-30 april 2009, Monterrey</a:t>
              </a:r>
            </a:p>
          </p:txBody>
        </p:sp>
      </p:grpSp>
      <p:grpSp>
        <p:nvGrpSpPr>
          <p:cNvPr id="3" name="Grouper 11"/>
          <p:cNvGrpSpPr>
            <a:grpSpLocks/>
          </p:cNvGrpSpPr>
          <p:nvPr/>
        </p:nvGrpSpPr>
        <p:grpSpPr bwMode="auto">
          <a:xfrm>
            <a:off x="609600" y="5486400"/>
            <a:ext cx="7391400" cy="685800"/>
            <a:chOff x="609600" y="5486400"/>
            <a:chExt cx="7391400" cy="685800"/>
          </a:xfrm>
        </p:grpSpPr>
        <p:sp>
          <p:nvSpPr>
            <p:cNvPr id="9" name="Ellipse 8"/>
            <p:cNvSpPr>
              <a:spLocks noChangeArrowheads="1"/>
            </p:cNvSpPr>
            <p:nvPr/>
          </p:nvSpPr>
          <p:spPr bwMode="auto">
            <a:xfrm>
              <a:off x="609600" y="5486400"/>
              <a:ext cx="16764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fr-FR">
                <a:latin typeface="+mn-lt"/>
                <a:ea typeface="+mn-ea"/>
              </a:endParaRPr>
            </a:p>
          </p:txBody>
        </p:sp>
        <p:sp>
          <p:nvSpPr>
            <p:cNvPr id="10" name="Ellipse 9"/>
            <p:cNvSpPr>
              <a:spLocks noChangeArrowheads="1"/>
            </p:cNvSpPr>
            <p:nvPr/>
          </p:nvSpPr>
          <p:spPr bwMode="auto">
            <a:xfrm>
              <a:off x="6324600" y="5486400"/>
              <a:ext cx="16764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fr-FR">
                <a:latin typeface="+mn-lt"/>
                <a:ea typeface="+mn-ea"/>
              </a:endParaRPr>
            </a:p>
          </p:txBody>
        </p:sp>
        <p:sp>
          <p:nvSpPr>
            <p:cNvPr id="11" name="Ellipse 10"/>
            <p:cNvSpPr>
              <a:spLocks noChangeArrowheads="1"/>
            </p:cNvSpPr>
            <p:nvPr/>
          </p:nvSpPr>
          <p:spPr bwMode="auto">
            <a:xfrm>
              <a:off x="4114800" y="5791200"/>
              <a:ext cx="16764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fr-FR">
                <a:latin typeface="+mn-lt"/>
                <a:ea typeface="+mn-ea"/>
              </a:endParaRPr>
            </a:p>
          </p:txBody>
        </p:sp>
      </p:grp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0" y="2286000"/>
            <a:ext cx="899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 smtClean="0">
                <a:latin typeface="+mn-lt"/>
                <a:cs typeface="Arial" charset="0"/>
              </a:rPr>
              <a:t>Technology developments: </a:t>
            </a:r>
            <a:r>
              <a:rPr lang="en-US" sz="2400" dirty="0" smtClean="0">
                <a:latin typeface="+mn-lt"/>
                <a:cs typeface="Arial" charset="0"/>
              </a:rPr>
              <a:t>several NOPP-funded projects.</a:t>
            </a:r>
            <a:endParaRPr lang="en-GB" sz="2400" dirty="0"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209800"/>
            <a:ext cx="6329739" cy="411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Imag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0170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0" y="1752600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>
                <a:latin typeface="Arial" charset="0"/>
                <a:cs typeface="Arial" charset="0"/>
              </a:rPr>
              <a:t>OCB </a:t>
            </a:r>
            <a:r>
              <a:rPr lang="fr-FR" b="1" dirty="0" err="1">
                <a:latin typeface="Arial" charset="0"/>
                <a:cs typeface="Arial" charset="0"/>
              </a:rPr>
              <a:t>Scoping</a:t>
            </a:r>
            <a:r>
              <a:rPr lang="fr-FR" b="1" dirty="0">
                <a:latin typeface="Arial" charset="0"/>
                <a:cs typeface="Arial" charset="0"/>
              </a:rPr>
              <a:t> Workshop on</a:t>
            </a:r>
            <a:r>
              <a:rPr lang="fr-FR" dirty="0">
                <a:latin typeface="Arial" charset="0"/>
                <a:cs typeface="Arial" charset="0"/>
              </a:rPr>
              <a:t>:</a:t>
            </a:r>
          </a:p>
        </p:txBody>
      </p:sp>
      <p:sp>
        <p:nvSpPr>
          <p:cNvPr id="17413" name="ZoneTexte 4"/>
          <p:cNvSpPr txBox="1">
            <a:spLocks noChangeArrowheads="1"/>
          </p:cNvSpPr>
          <p:nvPr/>
        </p:nvSpPr>
        <p:spPr bwMode="auto">
          <a:xfrm>
            <a:off x="2057400" y="6396038"/>
            <a:ext cx="7086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>
                <a:latin typeface="Arial" charset="0"/>
                <a:cs typeface="Arial" charset="0"/>
              </a:rPr>
              <a:t>Oceanography (2009), 22(3), 216-225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0"/>
            <a:ext cx="51816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r 10"/>
          <p:cNvGrpSpPr>
            <a:grpSpLocks/>
          </p:cNvGrpSpPr>
          <p:nvPr/>
        </p:nvGrpSpPr>
        <p:grpSpPr bwMode="auto">
          <a:xfrm>
            <a:off x="1524000" y="1371601"/>
            <a:ext cx="6238875" cy="1676400"/>
            <a:chOff x="1752600" y="1863538"/>
            <a:chExt cx="5400000" cy="1386721"/>
          </a:xfrm>
        </p:grpSpPr>
        <p:pic>
          <p:nvPicPr>
            <p:cNvPr id="19469" name="Image 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52600" y="2133599"/>
              <a:ext cx="5400000" cy="1116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0" name="Rectangle 5"/>
            <p:cNvSpPr>
              <a:spLocks noChangeArrowheads="1"/>
            </p:cNvSpPr>
            <p:nvPr/>
          </p:nvSpPr>
          <p:spPr bwMode="auto">
            <a:xfrm>
              <a:off x="2741913" y="1863538"/>
              <a:ext cx="3885714" cy="268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 dirty="0" err="1">
                  <a:latin typeface="+mj-lt"/>
                  <a:cs typeface="Arial" charset="0"/>
                </a:rPr>
                <a:t>Community</a:t>
              </a:r>
              <a:r>
                <a:rPr lang="fr-FR" b="1" dirty="0">
                  <a:latin typeface="+mj-lt"/>
                  <a:cs typeface="Arial" charset="0"/>
                </a:rPr>
                <a:t> White </a:t>
              </a:r>
              <a:r>
                <a:rPr lang="fr-FR" b="1" dirty="0" err="1">
                  <a:latin typeface="+mj-lt"/>
                  <a:cs typeface="Arial" charset="0"/>
                </a:rPr>
                <a:t>paper</a:t>
              </a:r>
              <a:r>
                <a:rPr lang="fr-FR" b="1" dirty="0">
                  <a:latin typeface="+mj-lt"/>
                  <a:cs typeface="Arial" charset="0"/>
                </a:rPr>
                <a:t> (in </a:t>
              </a:r>
              <a:r>
                <a:rPr lang="fr-FR" b="1" dirty="0" err="1">
                  <a:latin typeface="+mj-lt"/>
                  <a:cs typeface="Arial" charset="0"/>
                </a:rPr>
                <a:t>press</a:t>
              </a:r>
              <a:r>
                <a:rPr lang="fr-FR" b="1" dirty="0">
                  <a:latin typeface="+mj-lt"/>
                  <a:cs typeface="Arial" charset="0"/>
                </a:rPr>
                <a:t>)</a:t>
              </a:r>
              <a:endParaRPr lang="fr-FR" dirty="0">
                <a:latin typeface="+mj-lt"/>
                <a:cs typeface="Arial" charset="0"/>
              </a:endParaRPr>
            </a:p>
          </p:txBody>
        </p:sp>
      </p:grpSp>
      <p:grpSp>
        <p:nvGrpSpPr>
          <p:cNvPr id="3" name="Grouper 13"/>
          <p:cNvGrpSpPr>
            <a:grpSpLocks/>
          </p:cNvGrpSpPr>
          <p:nvPr/>
        </p:nvGrpSpPr>
        <p:grpSpPr bwMode="auto">
          <a:xfrm>
            <a:off x="914400" y="3200400"/>
            <a:ext cx="7340823" cy="1413339"/>
            <a:chOff x="762123" y="3886297"/>
            <a:chExt cx="7339906" cy="1413561"/>
          </a:xfrm>
        </p:grpSpPr>
        <p:grpSp>
          <p:nvGrpSpPr>
            <p:cNvPr id="4" name="Grouper 9"/>
            <p:cNvGrpSpPr>
              <a:grpSpLocks/>
            </p:cNvGrpSpPr>
            <p:nvPr/>
          </p:nvGrpSpPr>
          <p:grpSpPr bwMode="auto">
            <a:xfrm>
              <a:off x="762123" y="3886297"/>
              <a:ext cx="7339906" cy="1413561"/>
              <a:chOff x="762123" y="4038697"/>
              <a:chExt cx="7339906" cy="1413561"/>
            </a:xfrm>
          </p:grpSpPr>
          <p:pic>
            <p:nvPicPr>
              <p:cNvPr id="19467" name="Image 1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62123" y="4343545"/>
                <a:ext cx="7339906" cy="1108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68" name="Rectangle 6"/>
              <p:cNvSpPr>
                <a:spLocks noChangeArrowheads="1"/>
              </p:cNvSpPr>
              <p:nvPr/>
            </p:nvSpPr>
            <p:spPr bwMode="auto">
              <a:xfrm>
                <a:off x="3276409" y="4038697"/>
                <a:ext cx="2823900" cy="369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b="1" dirty="0" err="1">
                    <a:latin typeface="+mj-lt"/>
                    <a:cs typeface="Arial" charset="0"/>
                  </a:rPr>
                  <a:t>Plenary</a:t>
                </a:r>
                <a:r>
                  <a:rPr lang="fr-FR" b="1" dirty="0">
                    <a:latin typeface="+mj-lt"/>
                    <a:cs typeface="Arial" charset="0"/>
                  </a:rPr>
                  <a:t> </a:t>
                </a:r>
                <a:r>
                  <a:rPr lang="fr-FR" b="1" dirty="0" err="1">
                    <a:latin typeface="+mj-lt"/>
                    <a:cs typeface="Arial" charset="0"/>
                  </a:rPr>
                  <a:t>paper</a:t>
                </a:r>
                <a:r>
                  <a:rPr lang="fr-FR" b="1" dirty="0">
                    <a:latin typeface="+mj-lt"/>
                    <a:cs typeface="Arial" charset="0"/>
                  </a:rPr>
                  <a:t> (in </a:t>
                </a:r>
                <a:r>
                  <a:rPr lang="fr-FR" b="1" dirty="0" err="1" smtClean="0">
                    <a:latin typeface="+mj-lt"/>
                    <a:cs typeface="Arial" charset="0"/>
                  </a:rPr>
                  <a:t>press</a:t>
                </a:r>
                <a:r>
                  <a:rPr lang="fr-FR" b="1" dirty="0" smtClean="0">
                    <a:latin typeface="+mj-lt"/>
                    <a:cs typeface="Arial" charset="0"/>
                  </a:rPr>
                  <a:t>)</a:t>
                </a:r>
                <a:endParaRPr lang="fr-FR" dirty="0">
                  <a:latin typeface="+mj-lt"/>
                  <a:cs typeface="Arial" charset="0"/>
                </a:endParaRPr>
              </a:p>
            </p:txBody>
          </p:sp>
        </p:grpSp>
        <p:sp>
          <p:nvSpPr>
            <p:cNvPr id="19466" name="Rectangle 7"/>
            <p:cNvSpPr>
              <a:spLocks noChangeArrowheads="1"/>
            </p:cNvSpPr>
            <p:nvPr/>
          </p:nvSpPr>
          <p:spPr bwMode="auto">
            <a:xfrm>
              <a:off x="3124028" y="4724292"/>
              <a:ext cx="2742857" cy="369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latin typeface="+mj-lt"/>
                <a:cs typeface="Arial" charset="0"/>
              </a:endParaRPr>
            </a:p>
          </p:txBody>
        </p:sp>
      </p:grpSp>
      <p:sp>
        <p:nvSpPr>
          <p:cNvPr id="19461" name="Rectangle 12"/>
          <p:cNvSpPr>
            <a:spLocks noChangeArrowheads="1"/>
          </p:cNvSpPr>
          <p:nvPr/>
        </p:nvSpPr>
        <p:spPr bwMode="auto">
          <a:xfrm>
            <a:off x="76200" y="6473825"/>
            <a:ext cx="876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i="1">
                <a:latin typeface="+mj-lt"/>
              </a:rPr>
              <a:t>Hall, J., Harrison D.E. and Stammer, D., Eds., ESA Publication WPP-306, 2010.</a:t>
            </a:r>
          </a:p>
        </p:txBody>
      </p:sp>
      <p:pic>
        <p:nvPicPr>
          <p:cNvPr id="16" name="Image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4953000"/>
            <a:ext cx="735136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3352800" y="4648200"/>
            <a:ext cx="342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err="1">
                <a:latin typeface="+mj-lt"/>
                <a:cs typeface="Arial" charset="0"/>
              </a:rPr>
              <a:t>Plenary</a:t>
            </a:r>
            <a:r>
              <a:rPr lang="fr-FR" b="1" dirty="0">
                <a:latin typeface="+mj-lt"/>
                <a:cs typeface="Arial" charset="0"/>
              </a:rPr>
              <a:t> </a:t>
            </a:r>
            <a:r>
              <a:rPr lang="fr-FR" b="1" dirty="0" err="1">
                <a:latin typeface="+mj-lt"/>
                <a:cs typeface="Arial" charset="0"/>
              </a:rPr>
              <a:t>paper</a:t>
            </a:r>
            <a:r>
              <a:rPr lang="fr-FR" b="1" dirty="0">
                <a:latin typeface="+mj-lt"/>
                <a:cs typeface="Arial" charset="0"/>
              </a:rPr>
              <a:t> (in </a:t>
            </a:r>
            <a:r>
              <a:rPr lang="fr-FR" b="1" dirty="0" err="1" smtClean="0">
                <a:latin typeface="+mj-lt"/>
                <a:cs typeface="Arial" charset="0"/>
              </a:rPr>
              <a:t>press</a:t>
            </a:r>
            <a:r>
              <a:rPr lang="fr-FR" b="1" dirty="0" smtClean="0">
                <a:latin typeface="+mj-lt"/>
                <a:cs typeface="Arial" charset="0"/>
              </a:rPr>
              <a:t>)</a:t>
            </a:r>
            <a:endParaRPr lang="fr-FR" dirty="0">
              <a:latin typeface="+mj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oneTexte 1"/>
          <p:cNvSpPr txBox="1">
            <a:spLocks noChangeArrowheads="1"/>
          </p:cNvSpPr>
          <p:nvPr/>
        </p:nvSpPr>
        <p:spPr bwMode="auto">
          <a:xfrm>
            <a:off x="0" y="-762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 err="1">
                <a:solidFill>
                  <a:srgbClr val="FF0000"/>
                </a:solidFill>
                <a:latin typeface="+mj-lt"/>
                <a:cs typeface="Arial" charset="0"/>
              </a:rPr>
              <a:t>Starting</a:t>
            </a:r>
            <a:r>
              <a:rPr lang="fr-FR" sz="2000" dirty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fr-FR" sz="2000" dirty="0" err="1">
                <a:solidFill>
                  <a:srgbClr val="FF0000"/>
                </a:solidFill>
                <a:latin typeface="+mj-lt"/>
                <a:cs typeface="Arial" charset="0"/>
              </a:rPr>
              <a:t>implementation</a:t>
            </a:r>
            <a:r>
              <a:rPr lang="fr-FR" sz="2000" dirty="0">
                <a:solidFill>
                  <a:srgbClr val="FF0000"/>
                </a:solidFill>
                <a:latin typeface="+mj-lt"/>
                <a:cs typeface="Arial" charset="0"/>
              </a:rPr>
              <a:t> : the </a:t>
            </a:r>
            <a:r>
              <a:rPr lang="fr-FR" sz="2000" dirty="0" err="1">
                <a:solidFill>
                  <a:srgbClr val="FF0000"/>
                </a:solidFill>
                <a:latin typeface="+mj-lt"/>
                <a:cs typeface="Arial" charset="0"/>
              </a:rPr>
              <a:t>next</a:t>
            </a:r>
            <a:r>
              <a:rPr lang="fr-FR" sz="2000" dirty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fr-FR" sz="2000" dirty="0" err="1">
                <a:solidFill>
                  <a:srgbClr val="FF0000"/>
                </a:solidFill>
                <a:latin typeface="+mj-lt"/>
                <a:cs typeface="Arial" charset="0"/>
              </a:rPr>
              <a:t>deployment</a:t>
            </a:r>
            <a:r>
              <a:rPr lang="fr-FR" sz="2000" dirty="0">
                <a:solidFill>
                  <a:srgbClr val="FF0000"/>
                </a:solidFill>
                <a:latin typeface="+mj-lt"/>
                <a:cs typeface="Arial" charset="0"/>
              </a:rPr>
              <a:t> plans</a:t>
            </a:r>
          </a:p>
        </p:txBody>
      </p:sp>
      <p:sp>
        <p:nvSpPr>
          <p:cNvPr id="21507" name="ZoneTexte 1"/>
          <p:cNvSpPr txBox="1">
            <a:spLocks noChangeArrowheads="1"/>
          </p:cNvSpPr>
          <p:nvPr/>
        </p:nvSpPr>
        <p:spPr bwMode="auto">
          <a:xfrm>
            <a:off x="0" y="645795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2000" b="1" dirty="0">
                <a:latin typeface="Arial" charset="0"/>
                <a:cs typeface="Arial" charset="0"/>
              </a:rPr>
              <a:t> ~150 </a:t>
            </a:r>
            <a:r>
              <a:rPr lang="fr-FR" sz="2000" b="1" dirty="0" err="1">
                <a:latin typeface="Arial" charset="0"/>
                <a:cs typeface="Arial" charset="0"/>
              </a:rPr>
              <a:t>floats</a:t>
            </a:r>
            <a:r>
              <a:rPr lang="fr-FR" sz="2000" b="1" dirty="0">
                <a:latin typeface="Arial" charset="0"/>
                <a:cs typeface="Arial" charset="0"/>
              </a:rPr>
              <a:t> </a:t>
            </a:r>
            <a:r>
              <a:rPr lang="fr-FR" sz="2000" b="1" dirty="0" err="1">
                <a:latin typeface="Arial" charset="0"/>
                <a:cs typeface="Arial" charset="0"/>
              </a:rPr>
              <a:t>with</a:t>
            </a:r>
            <a:r>
              <a:rPr lang="fr-FR" sz="2000" b="1" dirty="0">
                <a:latin typeface="Arial" charset="0"/>
                <a:cs typeface="Arial" charset="0"/>
              </a:rPr>
              <a:t> bio-</a:t>
            </a:r>
            <a:r>
              <a:rPr lang="fr-FR" sz="2000" b="1" dirty="0" err="1">
                <a:latin typeface="Arial" charset="0"/>
                <a:cs typeface="Arial" charset="0"/>
              </a:rPr>
              <a:t>optical</a:t>
            </a:r>
            <a:r>
              <a:rPr lang="fr-FR" sz="2000" b="1" dirty="0">
                <a:latin typeface="Arial" charset="0"/>
                <a:cs typeface="Arial" charset="0"/>
              </a:rPr>
              <a:t> </a:t>
            </a:r>
            <a:r>
              <a:rPr lang="fr-FR" sz="2000" b="1" dirty="0" err="1">
                <a:latin typeface="Arial" charset="0"/>
                <a:cs typeface="Arial" charset="0"/>
              </a:rPr>
              <a:t>capabilities</a:t>
            </a:r>
            <a:r>
              <a:rPr lang="fr-FR" sz="2000" b="1" dirty="0">
                <a:latin typeface="Arial" charset="0"/>
                <a:cs typeface="Arial" charset="0"/>
              </a:rPr>
              <a:t> (</a:t>
            </a:r>
            <a:r>
              <a:rPr lang="fr-FR" sz="2000" b="1" u="sng" dirty="0">
                <a:latin typeface="Arial" charset="0"/>
                <a:cs typeface="Arial" charset="0"/>
              </a:rPr>
              <a:t>20000 profiles</a:t>
            </a:r>
            <a:r>
              <a:rPr lang="fr-FR" sz="2000" b="1" dirty="0">
                <a:latin typeface="Arial" charset="0"/>
                <a:cs typeface="Arial" charset="0"/>
              </a:rPr>
              <a:t>!)+ </a:t>
            </a:r>
            <a:r>
              <a:rPr lang="fr-FR" sz="2000" b="1" dirty="0" err="1">
                <a:latin typeface="Arial" charset="0"/>
                <a:cs typeface="Arial" charset="0"/>
              </a:rPr>
              <a:t>pending</a:t>
            </a:r>
            <a:r>
              <a:rPr lang="fr-FR" sz="2000" b="1" dirty="0">
                <a:latin typeface="Arial" charset="0"/>
                <a:cs typeface="Arial" charset="0"/>
              </a:rPr>
              <a:t>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428625"/>
          <a:ext cx="9144011" cy="5973225"/>
        </p:xfrm>
        <a:graphic>
          <a:graphicData uri="http://schemas.openxmlformats.org/drawingml/2006/table">
            <a:tbl>
              <a:tblPr/>
              <a:tblGrid>
                <a:gridCol w="1142982"/>
                <a:gridCol w="1000132"/>
                <a:gridCol w="500066"/>
                <a:gridCol w="928694"/>
                <a:gridCol w="857256"/>
                <a:gridCol w="571504"/>
                <a:gridCol w="714380"/>
                <a:gridCol w="642942"/>
                <a:gridCol w="714380"/>
                <a:gridCol w="785818"/>
                <a:gridCol w="523856"/>
                <a:gridCol w="762001"/>
              </a:tblGrid>
              <a:tr h="48433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Who 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0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Funds 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0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#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0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Where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0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bb  </a:t>
                      </a:r>
                      <a:r>
                        <a:rPr lang="en-US" sz="1600" b="1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Chla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0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cp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0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PIC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0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bb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Symbol"/>
                        </a:rPr>
                        <a:t>(l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0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EdLu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0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cdom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0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O2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0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NO3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03"/>
                    </a:solidFill>
                  </a:tcPr>
                </a:tc>
              </a:tr>
              <a:tr h="30436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Bishop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NSF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55724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 dirty="0" err="1" smtClean="0">
                          <a:solidFill>
                            <a:schemeClr val="tx1"/>
                          </a:solidFill>
                          <a:latin typeface="Arial"/>
                        </a:rPr>
                        <a:t>Westberry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/ Boss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NASA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NP, NA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30436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Boss et al.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NOPP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TBD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42434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Claustre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Argo-France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Med. Sea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2434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Claustre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ERC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NA, Gyres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(x)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(x)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424342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Doxaran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Argo-France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River plumes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229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+ CNES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434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Goes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amazon plume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84426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Johnson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/ Riser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NSF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HOTS, BATS, PAPA, SO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2434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Riser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/ Johnson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NOPP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TBD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(x)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Johnson/Riser/Martz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NOPP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x + </a:t>
                      </a:r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pH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5724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Babin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~40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Arctic, sub-polar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(x)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(x)</a:t>
                      </a:r>
                    </a:p>
                  </a:txBody>
                  <a:tcPr marL="4496" marR="4496" marT="449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 txBox="1">
            <a:spLocks/>
          </p:cNvSpPr>
          <p:nvPr/>
        </p:nvSpPr>
        <p:spPr bwMode="auto">
          <a:xfrm>
            <a:off x="0" y="228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+mj-lt"/>
                <a:cs typeface="Arial" charset="0"/>
              </a:rPr>
              <a:t>The key to success : “Bio”-data management</a:t>
            </a:r>
          </a:p>
        </p:txBody>
      </p:sp>
      <p:grpSp>
        <p:nvGrpSpPr>
          <p:cNvPr id="2" name="Grouper 13"/>
          <p:cNvGrpSpPr>
            <a:grpSpLocks/>
          </p:cNvGrpSpPr>
          <p:nvPr/>
        </p:nvGrpSpPr>
        <p:grpSpPr bwMode="auto">
          <a:xfrm>
            <a:off x="0" y="4190999"/>
            <a:ext cx="9144000" cy="2667000"/>
            <a:chOff x="0" y="4367212"/>
            <a:chExt cx="9144000" cy="2666999"/>
          </a:xfrm>
        </p:grpSpPr>
        <p:grpSp>
          <p:nvGrpSpPr>
            <p:cNvPr id="3" name="Grouper 14"/>
            <p:cNvGrpSpPr>
              <a:grpSpLocks/>
            </p:cNvGrpSpPr>
            <p:nvPr/>
          </p:nvGrpSpPr>
          <p:grpSpPr bwMode="auto">
            <a:xfrm>
              <a:off x="0" y="4367212"/>
              <a:ext cx="9144000" cy="1674550"/>
              <a:chOff x="0" y="4329079"/>
              <a:chExt cx="9144000" cy="1674406"/>
            </a:xfrm>
          </p:grpSpPr>
          <p:sp>
            <p:nvSpPr>
              <p:cNvPr id="23566" name="Titre 1"/>
              <p:cNvSpPr txBox="1">
                <a:spLocks/>
              </p:cNvSpPr>
              <p:nvPr/>
            </p:nvSpPr>
            <p:spPr bwMode="auto">
              <a:xfrm>
                <a:off x="0" y="4329079"/>
                <a:ext cx="9144000" cy="4746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300"/>
                  </a:spcAft>
                  <a:buFont typeface="Wingdings" pitchFamily="2" charset="2"/>
                  <a:buChar char="q"/>
                </a:pPr>
                <a:r>
                  <a:rPr lang="en-US" sz="1800">
                    <a:latin typeface="Arial" charset="0"/>
                    <a:cs typeface="Arial" charset="0"/>
                  </a:rPr>
                  <a:t>  Upstream of data management, QC and unified format, it will be essential to</a:t>
                </a:r>
              </a:p>
              <a:p>
                <a:pPr lvl="1">
                  <a:spcAft>
                    <a:spcPts val="300"/>
                  </a:spcAft>
                  <a:buFont typeface="Wingdings" pitchFamily="2" charset="2"/>
                  <a:buChar char="q"/>
                </a:pPr>
                <a:endParaRPr lang="en-US" sz="2000">
                  <a:latin typeface="Arial" charset="0"/>
                  <a:cs typeface="Arial" charset="0"/>
                </a:endParaRPr>
              </a:p>
              <a:p>
                <a:pPr lvl="1">
                  <a:buFont typeface="Wingdings" pitchFamily="2" charset="2"/>
                  <a:buChar char="q"/>
                </a:pPr>
                <a:endParaRPr lang="en-US" sz="2000">
                  <a:latin typeface="Arial" charset="0"/>
                  <a:cs typeface="Arial" charset="0"/>
                </a:endParaRPr>
              </a:p>
              <a:p>
                <a:pPr lvl="1">
                  <a:buFont typeface="Wingdings" pitchFamily="2" charset="2"/>
                  <a:buChar char="q"/>
                </a:pPr>
                <a:endParaRPr lang="en-US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567" name="Rectangle 20"/>
              <p:cNvSpPr>
                <a:spLocks noChangeArrowheads="1"/>
              </p:cNvSpPr>
              <p:nvPr/>
            </p:nvSpPr>
            <p:spPr bwMode="auto">
              <a:xfrm>
                <a:off x="0" y="4687854"/>
                <a:ext cx="9144000" cy="1315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544513" lvl="1" indent="-87313">
                  <a:spcAft>
                    <a:spcPts val="300"/>
                  </a:spcAft>
                  <a:buFont typeface="Wingdings" pitchFamily="2" charset="2"/>
                  <a:buChar char="§"/>
                </a:pPr>
                <a:r>
                  <a:rPr lang="en-US" dirty="0">
                    <a:latin typeface="Arial" charset="0"/>
                    <a:cs typeface="Arial" charset="0"/>
                  </a:rPr>
                  <a:t> Establish best-practice manual / practical training / capacity building.</a:t>
                </a:r>
              </a:p>
              <a:p>
                <a:pPr marL="544513" lvl="1" indent="-87313">
                  <a:spcAft>
                    <a:spcPts val="300"/>
                  </a:spcAft>
                  <a:buFont typeface="Wingdings" pitchFamily="2" charset="2"/>
                  <a:buChar char="§"/>
                </a:pPr>
                <a:r>
                  <a:rPr lang="en-US" dirty="0">
                    <a:latin typeface="Arial" charset="0"/>
                    <a:cs typeface="Arial" charset="0"/>
                  </a:rPr>
                  <a:t> Establish NIST-traceable calibration protocols.</a:t>
                </a:r>
              </a:p>
              <a:p>
                <a:pPr marL="544513" lvl="1" indent="-87313">
                  <a:spcAft>
                    <a:spcPts val="300"/>
                  </a:spcAft>
                  <a:buFont typeface="Wingdings" pitchFamily="2" charset="2"/>
                  <a:buChar char="§"/>
                </a:pPr>
                <a:r>
                  <a:rPr lang="en-US" dirty="0">
                    <a:latin typeface="Arial" charset="0"/>
                    <a:cs typeface="Arial" charset="0"/>
                  </a:rPr>
                  <a:t> Support regular international </a:t>
                </a:r>
                <a:r>
                  <a:rPr lang="en-US" dirty="0" smtClean="0">
                    <a:latin typeface="Arial" charset="0"/>
                    <a:cs typeface="Arial" charset="0"/>
                  </a:rPr>
                  <a:t>inter-comparison </a:t>
                </a:r>
                <a:r>
                  <a:rPr lang="en-US" dirty="0">
                    <a:latin typeface="Arial" charset="0"/>
                    <a:cs typeface="Arial" charset="0"/>
                  </a:rPr>
                  <a:t>exercises</a:t>
                </a:r>
                <a:r>
                  <a:rPr lang="en-US" dirty="0" smtClean="0">
                    <a:latin typeface="Arial" charset="0"/>
                    <a:cs typeface="Arial" charset="0"/>
                  </a:rPr>
                  <a:t>.</a:t>
                </a:r>
              </a:p>
              <a:p>
                <a:pPr marL="544513" lvl="1" indent="-87313">
                  <a:spcAft>
                    <a:spcPts val="300"/>
                  </a:spcAft>
                  <a:buFont typeface="Wingdings" pitchFamily="2" charset="2"/>
                  <a:buChar char="§"/>
                </a:pPr>
                <a:r>
                  <a:rPr lang="en-US" dirty="0" smtClean="0">
                    <a:latin typeface="Arial" charset="0"/>
                    <a:cs typeface="Arial" charset="0"/>
                  </a:rPr>
                  <a:t> Develop internationally agreed calibration centers</a:t>
                </a:r>
                <a:r>
                  <a:rPr lang="en-US" dirty="0" smtClean="0">
                    <a:latin typeface="Arial" charset="0"/>
                    <a:cs typeface="Arial" charset="0"/>
                  </a:rPr>
                  <a:t>.</a:t>
                </a:r>
                <a:endParaRPr lang="en-US" dirty="0" smtClean="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" name="Grouper 13"/>
            <p:cNvGrpSpPr>
              <a:grpSpLocks/>
            </p:cNvGrpSpPr>
            <p:nvPr/>
          </p:nvGrpSpPr>
          <p:grpSpPr bwMode="auto">
            <a:xfrm>
              <a:off x="7348537" y="4900614"/>
              <a:ext cx="1795463" cy="2133597"/>
              <a:chOff x="7348537" y="4862514"/>
              <a:chExt cx="1795463" cy="2133597"/>
            </a:xfrm>
          </p:grpSpPr>
          <p:pic>
            <p:nvPicPr>
              <p:cNvPr id="23563" name="Image 3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5400000">
                <a:off x="7735093" y="4899820"/>
                <a:ext cx="1274762" cy="1200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564" name="Titre 1"/>
              <p:cNvSpPr txBox="1">
                <a:spLocks/>
              </p:cNvSpPr>
              <p:nvPr/>
            </p:nvSpPr>
            <p:spPr bwMode="auto">
              <a:xfrm>
                <a:off x="7348537" y="6224585"/>
                <a:ext cx="1795463" cy="7715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300"/>
                  </a:spcAft>
                </a:pPr>
                <a:r>
                  <a:rPr lang="en-US" sz="1300" i="1" dirty="0">
                    <a:latin typeface="Arial" charset="0"/>
                    <a:cs typeface="Arial" charset="0"/>
                  </a:rPr>
                  <a:t>Calibration of numerous </a:t>
                </a:r>
                <a:r>
                  <a:rPr lang="en-US" sz="1300" i="1" dirty="0" err="1">
                    <a:latin typeface="Arial" charset="0"/>
                    <a:cs typeface="Arial" charset="0"/>
                  </a:rPr>
                  <a:t>optodes</a:t>
                </a:r>
                <a:r>
                  <a:rPr lang="en-US" sz="1300" i="1" dirty="0">
                    <a:latin typeface="Arial" charset="0"/>
                    <a:cs typeface="Arial" charset="0"/>
                  </a:rPr>
                  <a:t> for O</a:t>
                </a:r>
                <a:r>
                  <a:rPr lang="en-US" sz="1300" i="1" baseline="-25000" dirty="0">
                    <a:latin typeface="Arial" charset="0"/>
                    <a:cs typeface="Arial" charset="0"/>
                  </a:rPr>
                  <a:t>2</a:t>
                </a:r>
                <a:r>
                  <a:rPr lang="en-US" sz="1300" i="1" dirty="0">
                    <a:latin typeface="Arial" charset="0"/>
                    <a:cs typeface="Arial" charset="0"/>
                  </a:rPr>
                  <a:t>-Argo at Bergen </a:t>
                </a:r>
              </a:p>
              <a:p>
                <a:pPr lvl="1" algn="ctr">
                  <a:buFont typeface="Wingdings" pitchFamily="2" charset="2"/>
                  <a:buChar char="q"/>
                </a:pPr>
                <a:endParaRPr lang="en-US" sz="1900" dirty="0">
                  <a:latin typeface="Arial" charset="0"/>
                  <a:cs typeface="Arial" charset="0"/>
                </a:endParaRPr>
              </a:p>
              <a:p>
                <a:pPr lvl="1" algn="ctr">
                  <a:buFont typeface="Wingdings" pitchFamily="2" charset="2"/>
                  <a:buChar char="q"/>
                </a:pPr>
                <a:endParaRPr lang="en-US" sz="1900" dirty="0"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5" name="Grouper 13"/>
          <p:cNvGrpSpPr>
            <a:grpSpLocks/>
          </p:cNvGrpSpPr>
          <p:nvPr/>
        </p:nvGrpSpPr>
        <p:grpSpPr bwMode="auto">
          <a:xfrm>
            <a:off x="0" y="1295398"/>
            <a:ext cx="9092328" cy="945799"/>
            <a:chOff x="0" y="3530472"/>
            <a:chExt cx="9093144" cy="945432"/>
          </a:xfrm>
        </p:grpSpPr>
        <p:sp>
          <p:nvSpPr>
            <p:cNvPr id="23558" name="Titre 1"/>
            <p:cNvSpPr txBox="1">
              <a:spLocks/>
            </p:cNvSpPr>
            <p:nvPr/>
          </p:nvSpPr>
          <p:spPr bwMode="auto">
            <a:xfrm>
              <a:off x="0" y="3530472"/>
              <a:ext cx="7212660" cy="761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300"/>
                </a:spcAft>
                <a:buFont typeface="Wingdings" pitchFamily="2" charset="2"/>
                <a:buChar char="q"/>
              </a:pPr>
              <a:r>
                <a:rPr lang="en-US" sz="1800" dirty="0">
                  <a:latin typeface="Arial" charset="0"/>
                  <a:cs typeface="Arial" charset="0"/>
                </a:rPr>
                <a:t>  Very efficient data management </a:t>
              </a:r>
              <a:r>
                <a:rPr lang="en-US" sz="1800" dirty="0" smtClean="0">
                  <a:latin typeface="Arial" charset="0"/>
                  <a:cs typeface="Arial" charset="0"/>
                </a:rPr>
                <a:t>(good examples are NASA’s Ocean </a:t>
              </a:r>
              <a:r>
                <a:rPr lang="en-US" sz="1800" dirty="0">
                  <a:latin typeface="Arial" charset="0"/>
                  <a:cs typeface="Arial" charset="0"/>
                </a:rPr>
                <a:t>Color and </a:t>
              </a:r>
              <a:r>
                <a:rPr lang="en-US" sz="1800" dirty="0" smtClean="0">
                  <a:latin typeface="Arial" charset="0"/>
                  <a:cs typeface="Arial" charset="0"/>
                </a:rPr>
                <a:t>Argo)</a:t>
              </a:r>
              <a:endParaRPr lang="en-US" sz="1800" dirty="0">
                <a:latin typeface="Arial" charset="0"/>
                <a:cs typeface="Arial" charset="0"/>
              </a:endParaRPr>
            </a:p>
            <a:p>
              <a:pPr lvl="1">
                <a:spcAft>
                  <a:spcPts val="300"/>
                </a:spcAft>
                <a:buFont typeface="Wingdings" pitchFamily="2" charset="2"/>
                <a:buChar char="§"/>
              </a:pPr>
              <a:endParaRPr lang="en-US" sz="1800" dirty="0">
                <a:latin typeface="Arial" charset="0"/>
                <a:cs typeface="Arial" charset="0"/>
              </a:endParaRPr>
            </a:p>
            <a:p>
              <a:pPr lvl="1">
                <a:spcAft>
                  <a:spcPts val="300"/>
                </a:spcAft>
                <a:buFont typeface="Wingdings" pitchFamily="2" charset="2"/>
                <a:buChar char="q"/>
              </a:pPr>
              <a:endParaRPr lang="en-US" sz="2000" dirty="0">
                <a:latin typeface="Arial" charset="0"/>
                <a:cs typeface="Arial" charset="0"/>
              </a:endParaRPr>
            </a:p>
            <a:p>
              <a:pPr lvl="1">
                <a:buFont typeface="Wingdings" pitchFamily="2" charset="2"/>
                <a:buChar char="q"/>
              </a:pPr>
              <a:endParaRPr lang="en-US" sz="2000" dirty="0">
                <a:latin typeface="Arial" charset="0"/>
                <a:cs typeface="Arial" charset="0"/>
              </a:endParaRPr>
            </a:p>
            <a:p>
              <a:pPr lvl="1">
                <a:buFont typeface="Wingdings" pitchFamily="2" charset="2"/>
                <a:buChar char="q"/>
              </a:pPr>
              <a:endParaRPr lang="en-US" sz="2000" dirty="0">
                <a:latin typeface="Arial" charset="0"/>
                <a:cs typeface="Arial" charset="0"/>
              </a:endParaRPr>
            </a:p>
          </p:txBody>
        </p:sp>
        <p:pic>
          <p:nvPicPr>
            <p:cNvPr id="23560" name="Image 12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12012" y="3606644"/>
              <a:ext cx="1881132" cy="869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457200" y="2006600"/>
            <a:ext cx="6754813" cy="156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7313" indent="-87313">
              <a:spcAft>
                <a:spcPts val="300"/>
              </a:spcAft>
              <a:buFont typeface="Wingdings" pitchFamily="2" charset="2"/>
              <a:buChar char="§"/>
            </a:pPr>
            <a:r>
              <a:rPr lang="en-US" dirty="0">
                <a:latin typeface="Arial" charset="0"/>
                <a:cs typeface="Arial" charset="0"/>
              </a:rPr>
              <a:t> Real-time delivery with real-time QC (operational data)</a:t>
            </a:r>
          </a:p>
          <a:p>
            <a:pPr marL="87313" indent="-87313">
              <a:spcAft>
                <a:spcPts val="300"/>
              </a:spcAft>
              <a:buFont typeface="Wingdings" pitchFamily="2" charset="2"/>
              <a:buChar char="§"/>
            </a:pPr>
            <a:r>
              <a:rPr lang="en-US" dirty="0">
                <a:latin typeface="Arial" charset="0"/>
                <a:cs typeface="Arial" charset="0"/>
              </a:rPr>
              <a:t> Delayed mode QC delivery after data reprocessing (scientific, climatic-trend value</a:t>
            </a:r>
            <a:r>
              <a:rPr lang="en-US" dirty="0" smtClean="0">
                <a:latin typeface="Arial" charset="0"/>
                <a:cs typeface="Arial" charset="0"/>
              </a:rPr>
              <a:t>). </a:t>
            </a:r>
            <a:endParaRPr lang="en-US" dirty="0">
              <a:latin typeface="Arial" charset="0"/>
              <a:cs typeface="Arial" charset="0"/>
            </a:endParaRPr>
          </a:p>
          <a:p>
            <a:pPr marL="87313" indent="-87313">
              <a:spcAft>
                <a:spcPts val="300"/>
              </a:spcAft>
              <a:buFont typeface="Wingdings" pitchFamily="2" charset="2"/>
              <a:buChar char="§"/>
            </a:pPr>
            <a:r>
              <a:rPr lang="en-US" dirty="0">
                <a:latin typeface="Arial" charset="0"/>
                <a:cs typeface="Arial" charset="0"/>
              </a:rPr>
              <a:t> Generation of derived products</a:t>
            </a:r>
          </a:p>
          <a:p>
            <a:pPr lvl="1">
              <a:spcAft>
                <a:spcPts val="300"/>
              </a:spcAft>
              <a:buFont typeface="Wingdings" pitchFamily="2" charset="2"/>
              <a:buChar char="§"/>
            </a:pPr>
            <a:endParaRPr lang="en-US" sz="1600" dirty="0">
              <a:latin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352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LOV-group </a:t>
            </a:r>
            <a:r>
              <a:rPr lang="en-US" dirty="0" smtClean="0"/>
              <a:t>is pushing in Europe to augment the Argo data center with personnel required to be integrated into Argo </a:t>
            </a:r>
            <a:endParaRPr lang="en-US" dirty="0"/>
          </a:p>
        </p:txBody>
      </p:sp>
      <p:pic>
        <p:nvPicPr>
          <p:cNvPr id="17" name="Image 20" descr="statusbig-argo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1366" y="2286000"/>
            <a:ext cx="1854254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0" y="5943600"/>
            <a:ext cx="73837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French initiative: </a:t>
            </a:r>
            <a:r>
              <a:rPr lang="en-US" sz="2800" dirty="0" smtClean="0">
                <a:solidFill>
                  <a:schemeClr val="tx2"/>
                </a:solidFill>
              </a:rPr>
              <a:t>PABIM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AST-11: agree in principle. Need personnel.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5000" y="0"/>
            <a:ext cx="5256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use of floats for Cal/Val 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33400"/>
            <a:ext cx="7772400" cy="573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477000" y="6248400"/>
            <a:ext cx="198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Boss et al., 2008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rgbClr val="FF0000"/>
                </a:solidFill>
              </a:rPr>
              <a:t>Argo</a:t>
            </a:r>
            <a:r>
              <a:rPr lang="en-US" sz="2000" dirty="0" smtClean="0">
                <a:solidFill>
                  <a:srgbClr val="FF0000"/>
                </a:solidFill>
              </a:rPr>
              <a:t> program</a:t>
            </a:r>
            <a:r>
              <a:rPr lang="en-US" sz="2000" dirty="0" smtClean="0"/>
              <a:t>; Together with remote sensing, a </a:t>
            </a:r>
            <a:r>
              <a:rPr lang="en-US" sz="2000" u="sng" dirty="0" smtClean="0"/>
              <a:t>global</a:t>
            </a:r>
            <a:r>
              <a:rPr lang="en-US" sz="2000" dirty="0" smtClean="0"/>
              <a:t> </a:t>
            </a:r>
            <a:r>
              <a:rPr lang="en-US" sz="2000" u="sng" dirty="0" smtClean="0"/>
              <a:t>international</a:t>
            </a:r>
            <a:r>
              <a:rPr lang="en-US" sz="2000" dirty="0" smtClean="0"/>
              <a:t> ocean observatory (motivation: climate (T, S), altimetry, decadal variability).</a:t>
            </a:r>
          </a:p>
        </p:txBody>
      </p:sp>
      <p:pic>
        <p:nvPicPr>
          <p:cNvPr id="3" name="Picture 2" descr="statusbi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9144000" cy="42256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5181600"/>
            <a:ext cx="87655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 CTD, typically every 10days, from 2000m depth. O(300) profiles/float.</a:t>
            </a:r>
          </a:p>
          <a:p>
            <a:endParaRPr lang="en-US" dirty="0" smtClean="0"/>
          </a:p>
          <a:p>
            <a:r>
              <a:rPr lang="en-US" dirty="0" smtClean="0"/>
              <a:t>O(200) measure O</a:t>
            </a:r>
            <a:r>
              <a:rPr lang="en-US" baseline="-25000" dirty="0" smtClean="0"/>
              <a:t>2</a:t>
            </a:r>
            <a:r>
              <a:rPr lang="en-US" dirty="0" smtClean="0"/>
              <a:t>. O(10) measure NO</a:t>
            </a:r>
            <a:r>
              <a:rPr lang="en-US" baseline="-25000" dirty="0" smtClean="0"/>
              <a:t>3</a:t>
            </a:r>
            <a:r>
              <a:rPr lang="en-US" dirty="0" smtClean="0"/>
              <a:t>.   All data available in quasi-real-time.</a:t>
            </a:r>
            <a:endParaRPr lang="en-US" baseline="-25000" dirty="0" smtClean="0"/>
          </a:p>
          <a:p>
            <a:endParaRPr lang="en-US" dirty="0" smtClean="0"/>
          </a:p>
          <a:p>
            <a:r>
              <a:rPr lang="en-US" dirty="0" smtClean="0"/>
              <a:t>O(20) measure bio-optical parameters.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 descr="floa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6481506" y="4195505"/>
            <a:ext cx="676788" cy="464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6764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 would float be useful for Cal/Val activities?</a:t>
            </a:r>
          </a:p>
          <a:p>
            <a:endParaRPr lang="en-US" sz="2400" dirty="0" smtClean="0"/>
          </a:p>
          <a:p>
            <a:r>
              <a:rPr lang="en-US" sz="2400" dirty="0" smtClean="0"/>
              <a:t>Cal/Val activities need to be carried </a:t>
            </a:r>
            <a:r>
              <a:rPr lang="en-US" sz="2400" dirty="0" smtClean="0"/>
              <a:t>out </a:t>
            </a:r>
            <a:r>
              <a:rPr lang="en-US" sz="2400" dirty="0" smtClean="0"/>
              <a:t>continuously (similar to observing systems).</a:t>
            </a:r>
          </a:p>
          <a:p>
            <a:endParaRPr lang="en-US" sz="2400" dirty="0" smtClean="0"/>
          </a:p>
          <a:p>
            <a:r>
              <a:rPr lang="en-US" sz="2400" dirty="0" smtClean="0"/>
              <a:t>Current Cal/Val data is very limited in quantity </a:t>
            </a:r>
            <a:r>
              <a:rPr lang="en-US" sz="2400" dirty="0" smtClean="0"/>
              <a:t>of matchup and </a:t>
            </a:r>
            <a:r>
              <a:rPr lang="en-US" sz="2400" dirty="0" smtClean="0"/>
              <a:t>geographical extent. 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What are the requirements for such activities?</a:t>
            </a:r>
          </a:p>
          <a:p>
            <a:endParaRPr lang="en-US" sz="2400" dirty="0" smtClean="0"/>
          </a:p>
          <a:p>
            <a:r>
              <a:rPr lang="en-US" sz="2400" dirty="0" smtClean="0"/>
              <a:t>Known precision and accuracies </a:t>
            </a:r>
            <a:r>
              <a:rPr lang="en-US" sz="2400" dirty="0" smtClean="0"/>
              <a:t>for </a:t>
            </a:r>
            <a:r>
              <a:rPr lang="en-US" sz="2400" dirty="0" smtClean="0"/>
              <a:t>in-situ measurements and derived proxies.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52500" y="0"/>
            <a:ext cx="7658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</a:rPr>
              <a:t>FY09 NOPP BAA</a:t>
            </a:r>
          </a:p>
          <a:p>
            <a:r>
              <a:rPr lang="en-US" sz="1600" dirty="0">
                <a:solidFill>
                  <a:srgbClr val="FF0000"/>
                </a:solidFill>
              </a:rPr>
              <a:t>Development, Assessment and Commercialization of a Biogeochemical Profiling Float for Calibration and Validation of Ocean Color and Ocean Carbon Studies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Boss, Lewis, </a:t>
            </a:r>
            <a:r>
              <a:rPr lang="en-US" sz="1800" dirty="0" err="1" smtClean="0">
                <a:solidFill>
                  <a:srgbClr val="FF0000"/>
                </a:solidFill>
              </a:rPr>
              <a:t>Zaneveld</a:t>
            </a:r>
            <a:r>
              <a:rPr lang="en-US" sz="1800" dirty="0" smtClean="0">
                <a:solidFill>
                  <a:srgbClr val="FF0000"/>
                </a:solidFill>
              </a:rPr>
              <a:t>, </a:t>
            </a:r>
            <a:r>
              <a:rPr lang="en-US" sz="1800" dirty="0" smtClean="0">
                <a:solidFill>
                  <a:srgbClr val="FF0000"/>
                </a:solidFill>
              </a:rPr>
              <a:t>Webb, </a:t>
            </a:r>
            <a:r>
              <a:rPr lang="en-US" sz="1800" dirty="0" smtClean="0">
                <a:solidFill>
                  <a:srgbClr val="FF0000"/>
                </a:solidFill>
              </a:rPr>
              <a:t>Woodward, </a:t>
            </a:r>
            <a:r>
              <a:rPr lang="en-US" sz="1800" dirty="0" smtClean="0">
                <a:solidFill>
                  <a:srgbClr val="FF0000"/>
                </a:solidFill>
              </a:rPr>
              <a:t>Acker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12" name="Picture 11" descr="NOPP_logo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6800" y="533400"/>
            <a:ext cx="457200" cy="590550"/>
          </a:xfrm>
          <a:prstGeom prst="rect">
            <a:avLst/>
          </a:prstGeom>
          <a:solidFill>
            <a:schemeClr val="bg1">
              <a:alpha val="30196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doggy\Pictures\logonogradie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14350"/>
            <a:ext cx="1020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200px-NASA_logo.svg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51875" y="46038"/>
            <a:ext cx="4921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logo_clsAmeric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838200"/>
            <a:ext cx="609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teledyne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0668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satlanticlogo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7313" y="266700"/>
            <a:ext cx="8382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umaine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47800" y="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6477000" y="685800"/>
            <a:ext cx="2400300" cy="5850732"/>
            <a:chOff x="3276600" y="2590800"/>
            <a:chExt cx="1600200" cy="390048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3276600" y="2590800"/>
              <a:ext cx="1485900" cy="3900488"/>
              <a:chOff x="2781300" y="2590800"/>
              <a:chExt cx="1485900" cy="3900488"/>
            </a:xfrm>
          </p:grpSpPr>
          <p:pic>
            <p:nvPicPr>
              <p:cNvPr id="19" name="Picture 22" descr="float-pix.pn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781300" y="2590800"/>
                <a:ext cx="1485900" cy="3900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23" descr="crv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314700" y="4401624"/>
                <a:ext cx="533400" cy="1767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Rectangle 24"/>
              <p:cNvSpPr>
                <a:spLocks noChangeArrowheads="1"/>
              </p:cNvSpPr>
              <p:nvPr/>
            </p:nvSpPr>
            <p:spPr bwMode="auto">
              <a:xfrm>
                <a:off x="3733800" y="5067300"/>
                <a:ext cx="533400" cy="10668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  <p:pic>
          <p:nvPicPr>
            <p:cNvPr id="4" name="Picture 27" descr="opt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98863" y="3292475"/>
              <a:ext cx="762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13"/>
            <p:cNvSpPr txBox="1">
              <a:spLocks noChangeArrowheads="1"/>
            </p:cNvSpPr>
            <p:nvPr/>
          </p:nvSpPr>
          <p:spPr bwMode="auto">
            <a:xfrm>
              <a:off x="4000500" y="3314700"/>
              <a:ext cx="60960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Optode</a:t>
              </a:r>
            </a:p>
          </p:txBody>
        </p:sp>
        <p:sp>
          <p:nvSpPr>
            <p:cNvPr id="6" name="TextBox 13"/>
            <p:cNvSpPr txBox="1">
              <a:spLocks noChangeArrowheads="1"/>
            </p:cNvSpPr>
            <p:nvPr/>
          </p:nvSpPr>
          <p:spPr bwMode="auto">
            <a:xfrm>
              <a:off x="4152900" y="4914900"/>
              <a:ext cx="60960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C-Rover</a:t>
              </a:r>
            </a:p>
          </p:txBody>
        </p:sp>
        <p:sp>
          <p:nvSpPr>
            <p:cNvPr id="7" name="TextBox 13"/>
            <p:cNvSpPr txBox="1">
              <a:spLocks noChangeArrowheads="1"/>
            </p:cNvSpPr>
            <p:nvPr/>
          </p:nvSpPr>
          <p:spPr bwMode="auto">
            <a:xfrm>
              <a:off x="4152900" y="5981700"/>
              <a:ext cx="60960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OCR-Lu</a:t>
              </a:r>
            </a:p>
          </p:txBody>
        </p:sp>
        <p:sp>
          <p:nvSpPr>
            <p:cNvPr id="8" name="TextBox 13"/>
            <p:cNvSpPr txBox="1">
              <a:spLocks noChangeArrowheads="1"/>
            </p:cNvSpPr>
            <p:nvPr/>
          </p:nvSpPr>
          <p:spPr bwMode="auto">
            <a:xfrm>
              <a:off x="4191000" y="5715000"/>
              <a:ext cx="68580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Controller</a:t>
              </a:r>
            </a:p>
          </p:txBody>
        </p:sp>
        <p:sp>
          <p:nvSpPr>
            <p:cNvPr id="9" name="TextBox 13"/>
            <p:cNvSpPr txBox="1">
              <a:spLocks noChangeArrowheads="1"/>
            </p:cNvSpPr>
            <p:nvPr/>
          </p:nvSpPr>
          <p:spPr bwMode="auto">
            <a:xfrm>
              <a:off x="4152900" y="5524500"/>
              <a:ext cx="72390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ECO-triplet</a:t>
              </a:r>
            </a:p>
          </p:txBody>
        </p:sp>
        <p:sp>
          <p:nvSpPr>
            <p:cNvPr id="10" name="TextBox 13"/>
            <p:cNvSpPr txBox="1">
              <a:spLocks noChangeArrowheads="1"/>
            </p:cNvSpPr>
            <p:nvPr/>
          </p:nvSpPr>
          <p:spPr bwMode="auto">
            <a:xfrm>
              <a:off x="3848100" y="3810000"/>
              <a:ext cx="83820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ECO-FLBB</a:t>
              </a:r>
            </a:p>
          </p:txBody>
        </p:sp>
        <p:sp>
          <p:nvSpPr>
            <p:cNvPr id="11" name="TextBox 13"/>
            <p:cNvSpPr txBox="1">
              <a:spLocks noChangeArrowheads="1"/>
            </p:cNvSpPr>
            <p:nvPr/>
          </p:nvSpPr>
          <p:spPr bwMode="auto">
            <a:xfrm>
              <a:off x="4000500" y="2895600"/>
              <a:ext cx="609600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OCR-Ed</a:t>
              </a:r>
            </a:p>
          </p:txBody>
        </p:sp>
        <p:cxnSp>
          <p:nvCxnSpPr>
            <p:cNvPr id="12" name="Straight Connector 39"/>
            <p:cNvCxnSpPr>
              <a:cxnSpLocks noChangeShapeType="1"/>
              <a:endCxn id="5" idx="1"/>
            </p:cNvCxnSpPr>
            <p:nvPr/>
          </p:nvCxnSpPr>
          <p:spPr bwMode="auto">
            <a:xfrm>
              <a:off x="3675063" y="3406775"/>
              <a:ext cx="325437" cy="25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" name="Straight Connector 40"/>
            <p:cNvCxnSpPr>
              <a:cxnSpLocks noChangeShapeType="1"/>
              <a:endCxn id="6" idx="1"/>
            </p:cNvCxnSpPr>
            <p:nvPr/>
          </p:nvCxnSpPr>
          <p:spPr bwMode="auto">
            <a:xfrm>
              <a:off x="4076700" y="4991100"/>
              <a:ext cx="76200" cy="1613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" name="Straight Connector 44"/>
            <p:cNvCxnSpPr>
              <a:cxnSpLocks noChangeShapeType="1"/>
              <a:endCxn id="9" idx="1"/>
            </p:cNvCxnSpPr>
            <p:nvPr/>
          </p:nvCxnSpPr>
          <p:spPr bwMode="auto">
            <a:xfrm flipV="1">
              <a:off x="4038600" y="5616833"/>
              <a:ext cx="114300" cy="2196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" name="Straight Connector 46"/>
            <p:cNvCxnSpPr>
              <a:cxnSpLocks noChangeShapeType="1"/>
            </p:cNvCxnSpPr>
            <p:nvPr/>
          </p:nvCxnSpPr>
          <p:spPr bwMode="auto">
            <a:xfrm>
              <a:off x="4076700" y="5829300"/>
              <a:ext cx="1905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" name="Straight Connector 51"/>
            <p:cNvCxnSpPr>
              <a:cxnSpLocks noChangeShapeType="1"/>
              <a:endCxn id="7" idx="1"/>
            </p:cNvCxnSpPr>
            <p:nvPr/>
          </p:nvCxnSpPr>
          <p:spPr bwMode="auto">
            <a:xfrm>
              <a:off x="3990975" y="6057900"/>
              <a:ext cx="161925" cy="1613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" name="Elbow Connector 54"/>
            <p:cNvCxnSpPr>
              <a:cxnSpLocks noChangeShapeType="1"/>
            </p:cNvCxnSpPr>
            <p:nvPr/>
          </p:nvCxnSpPr>
          <p:spPr bwMode="auto">
            <a:xfrm>
              <a:off x="3581400" y="4648200"/>
              <a:ext cx="914400" cy="914400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noFill/>
              <a:round/>
              <a:headEnd/>
              <a:tailEnd/>
            </a:ln>
          </p:spPr>
        </p:cxnSp>
        <p:cxnSp>
          <p:nvCxnSpPr>
            <p:cNvPr id="18" name="Elbow Connector 56"/>
            <p:cNvCxnSpPr>
              <a:cxnSpLocks noChangeShapeType="1"/>
            </p:cNvCxnSpPr>
            <p:nvPr/>
          </p:nvCxnSpPr>
          <p:spPr bwMode="auto">
            <a:xfrm rot="5400000" flipH="1" flipV="1">
              <a:off x="3524250" y="4057650"/>
              <a:ext cx="609600" cy="571500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2" name="TextBox 21"/>
          <p:cNvSpPr txBox="1"/>
          <p:nvPr/>
        </p:nvSpPr>
        <p:spPr>
          <a:xfrm>
            <a:off x="6400800" y="228600"/>
            <a:ext cx="184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design: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048000" y="152400"/>
            <a:ext cx="3158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BGC-float NOPP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609600"/>
            <a:ext cx="5638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dirty="0" smtClean="0"/>
              <a:t>OBJECTIVES: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/>
              <a:t> Integration of high precision bio-optical sensors (both active and passive) onto profiling </a:t>
            </a:r>
            <a:r>
              <a:rPr lang="en-US" sz="2400" dirty="0" smtClean="0"/>
              <a:t>floats.</a:t>
            </a:r>
          </a:p>
          <a:p>
            <a:pPr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/>
              <a:t> Deployments of floats in interesting dynamic ocean regimes to demonstrate the efficacy of autonomous and sustainable technology for </a:t>
            </a:r>
          </a:p>
          <a:p>
            <a:pPr lvl="1">
              <a:defRPr/>
            </a:pPr>
            <a:r>
              <a:rPr lang="en-US" sz="2400" dirty="0" smtClean="0"/>
              <a:t>  a.) the calibration and product validation of orbiting ocean color </a:t>
            </a:r>
            <a:r>
              <a:rPr lang="en-US" sz="2400" dirty="0" smtClean="0"/>
              <a:t>radiometers.</a:t>
            </a:r>
          </a:p>
          <a:p>
            <a:pPr lvl="1">
              <a:defRPr/>
            </a:pPr>
            <a:endParaRPr lang="en-US" sz="2400" dirty="0" smtClean="0"/>
          </a:p>
          <a:p>
            <a:pPr lvl="1">
              <a:defRPr/>
            </a:pPr>
            <a:r>
              <a:rPr lang="en-US" sz="2400" dirty="0" smtClean="0"/>
              <a:t>  b.) investigations of the dynamics of carbon in the upper ocean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6477000" y="685800"/>
            <a:ext cx="2400300" cy="5850732"/>
            <a:chOff x="3276600" y="2590800"/>
            <a:chExt cx="1600200" cy="390048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3276600" y="2590800"/>
              <a:ext cx="1485900" cy="3900488"/>
              <a:chOff x="2781300" y="2590800"/>
              <a:chExt cx="1485900" cy="3900488"/>
            </a:xfrm>
          </p:grpSpPr>
          <p:pic>
            <p:nvPicPr>
              <p:cNvPr id="19" name="Picture 22" descr="float-pix.pn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781300" y="2590800"/>
                <a:ext cx="1485900" cy="3900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23" descr="crv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314700" y="4401624"/>
                <a:ext cx="533400" cy="1767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Rectangle 24"/>
              <p:cNvSpPr>
                <a:spLocks noChangeArrowheads="1"/>
              </p:cNvSpPr>
              <p:nvPr/>
            </p:nvSpPr>
            <p:spPr bwMode="auto">
              <a:xfrm>
                <a:off x="3733800" y="5067300"/>
                <a:ext cx="533400" cy="10668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  <p:pic>
          <p:nvPicPr>
            <p:cNvPr id="4" name="Picture 27" descr="opt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98863" y="3292475"/>
              <a:ext cx="762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13"/>
            <p:cNvSpPr txBox="1">
              <a:spLocks noChangeArrowheads="1"/>
            </p:cNvSpPr>
            <p:nvPr/>
          </p:nvSpPr>
          <p:spPr bwMode="auto">
            <a:xfrm>
              <a:off x="4000500" y="3314700"/>
              <a:ext cx="60960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Optode</a:t>
              </a:r>
            </a:p>
          </p:txBody>
        </p:sp>
        <p:sp>
          <p:nvSpPr>
            <p:cNvPr id="6" name="TextBox 13"/>
            <p:cNvSpPr txBox="1">
              <a:spLocks noChangeArrowheads="1"/>
            </p:cNvSpPr>
            <p:nvPr/>
          </p:nvSpPr>
          <p:spPr bwMode="auto">
            <a:xfrm>
              <a:off x="4152900" y="4914900"/>
              <a:ext cx="60960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C-Rover</a:t>
              </a:r>
            </a:p>
          </p:txBody>
        </p:sp>
        <p:sp>
          <p:nvSpPr>
            <p:cNvPr id="7" name="TextBox 13"/>
            <p:cNvSpPr txBox="1">
              <a:spLocks noChangeArrowheads="1"/>
            </p:cNvSpPr>
            <p:nvPr/>
          </p:nvSpPr>
          <p:spPr bwMode="auto">
            <a:xfrm>
              <a:off x="4152900" y="5981700"/>
              <a:ext cx="60960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OCR-Lu</a:t>
              </a:r>
            </a:p>
          </p:txBody>
        </p:sp>
        <p:sp>
          <p:nvSpPr>
            <p:cNvPr id="8" name="TextBox 13"/>
            <p:cNvSpPr txBox="1">
              <a:spLocks noChangeArrowheads="1"/>
            </p:cNvSpPr>
            <p:nvPr/>
          </p:nvSpPr>
          <p:spPr bwMode="auto">
            <a:xfrm>
              <a:off x="4191000" y="5715000"/>
              <a:ext cx="68580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Controller</a:t>
              </a:r>
            </a:p>
          </p:txBody>
        </p:sp>
        <p:sp>
          <p:nvSpPr>
            <p:cNvPr id="9" name="TextBox 13"/>
            <p:cNvSpPr txBox="1">
              <a:spLocks noChangeArrowheads="1"/>
            </p:cNvSpPr>
            <p:nvPr/>
          </p:nvSpPr>
          <p:spPr bwMode="auto">
            <a:xfrm>
              <a:off x="4152900" y="5524500"/>
              <a:ext cx="72390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ECO-triplet</a:t>
              </a:r>
            </a:p>
          </p:txBody>
        </p:sp>
        <p:sp>
          <p:nvSpPr>
            <p:cNvPr id="10" name="TextBox 13"/>
            <p:cNvSpPr txBox="1">
              <a:spLocks noChangeArrowheads="1"/>
            </p:cNvSpPr>
            <p:nvPr/>
          </p:nvSpPr>
          <p:spPr bwMode="auto">
            <a:xfrm>
              <a:off x="3848100" y="3810000"/>
              <a:ext cx="83820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ECO-FLBB</a:t>
              </a:r>
            </a:p>
          </p:txBody>
        </p:sp>
        <p:sp>
          <p:nvSpPr>
            <p:cNvPr id="11" name="TextBox 13"/>
            <p:cNvSpPr txBox="1">
              <a:spLocks noChangeArrowheads="1"/>
            </p:cNvSpPr>
            <p:nvPr/>
          </p:nvSpPr>
          <p:spPr bwMode="auto">
            <a:xfrm>
              <a:off x="4000500" y="2895600"/>
              <a:ext cx="609600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OCR-Ed</a:t>
              </a:r>
            </a:p>
          </p:txBody>
        </p:sp>
        <p:cxnSp>
          <p:nvCxnSpPr>
            <p:cNvPr id="12" name="Straight Connector 39"/>
            <p:cNvCxnSpPr>
              <a:cxnSpLocks noChangeShapeType="1"/>
              <a:endCxn id="5" idx="1"/>
            </p:cNvCxnSpPr>
            <p:nvPr/>
          </p:nvCxnSpPr>
          <p:spPr bwMode="auto">
            <a:xfrm>
              <a:off x="3675063" y="3406775"/>
              <a:ext cx="325437" cy="25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" name="Straight Connector 40"/>
            <p:cNvCxnSpPr>
              <a:cxnSpLocks noChangeShapeType="1"/>
              <a:endCxn id="6" idx="1"/>
            </p:cNvCxnSpPr>
            <p:nvPr/>
          </p:nvCxnSpPr>
          <p:spPr bwMode="auto">
            <a:xfrm>
              <a:off x="4076700" y="4991100"/>
              <a:ext cx="76200" cy="1613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" name="Straight Connector 44"/>
            <p:cNvCxnSpPr>
              <a:cxnSpLocks noChangeShapeType="1"/>
              <a:endCxn id="9" idx="1"/>
            </p:cNvCxnSpPr>
            <p:nvPr/>
          </p:nvCxnSpPr>
          <p:spPr bwMode="auto">
            <a:xfrm flipV="1">
              <a:off x="4038600" y="5616833"/>
              <a:ext cx="114300" cy="2196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" name="Straight Connector 46"/>
            <p:cNvCxnSpPr>
              <a:cxnSpLocks noChangeShapeType="1"/>
            </p:cNvCxnSpPr>
            <p:nvPr/>
          </p:nvCxnSpPr>
          <p:spPr bwMode="auto">
            <a:xfrm>
              <a:off x="4076700" y="5829300"/>
              <a:ext cx="1905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" name="Straight Connector 51"/>
            <p:cNvCxnSpPr>
              <a:cxnSpLocks noChangeShapeType="1"/>
              <a:endCxn id="7" idx="1"/>
            </p:cNvCxnSpPr>
            <p:nvPr/>
          </p:nvCxnSpPr>
          <p:spPr bwMode="auto">
            <a:xfrm>
              <a:off x="3990975" y="6057900"/>
              <a:ext cx="161925" cy="1613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" name="Elbow Connector 54"/>
            <p:cNvCxnSpPr>
              <a:cxnSpLocks noChangeShapeType="1"/>
            </p:cNvCxnSpPr>
            <p:nvPr/>
          </p:nvCxnSpPr>
          <p:spPr bwMode="auto">
            <a:xfrm>
              <a:off x="3581400" y="4648200"/>
              <a:ext cx="914400" cy="914400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noFill/>
              <a:round/>
              <a:headEnd/>
              <a:tailEnd/>
            </a:ln>
          </p:spPr>
        </p:cxnSp>
        <p:cxnSp>
          <p:nvCxnSpPr>
            <p:cNvPr id="18" name="Elbow Connector 56"/>
            <p:cNvCxnSpPr>
              <a:cxnSpLocks noChangeShapeType="1"/>
            </p:cNvCxnSpPr>
            <p:nvPr/>
          </p:nvCxnSpPr>
          <p:spPr bwMode="auto">
            <a:xfrm rot="5400000" flipH="1" flipV="1">
              <a:off x="3524250" y="4057650"/>
              <a:ext cx="609600" cy="571500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2" name="TextBox 21"/>
          <p:cNvSpPr txBox="1"/>
          <p:nvPr/>
        </p:nvSpPr>
        <p:spPr>
          <a:xfrm>
            <a:off x="6400800" y="228600"/>
            <a:ext cx="184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design: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048000" y="0"/>
            <a:ext cx="3158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BGC-float NOPP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TextBox 11"/>
          <p:cNvSpPr txBox="1">
            <a:spLocks noChangeArrowheads="1"/>
          </p:cNvSpPr>
          <p:nvPr/>
        </p:nvSpPr>
        <p:spPr bwMode="auto">
          <a:xfrm>
            <a:off x="152400" y="487025"/>
            <a:ext cx="62484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Goals: </a:t>
            </a:r>
          </a:p>
          <a:p>
            <a:pPr algn="l">
              <a:buFont typeface="Arial" charset="0"/>
              <a:buChar char="•"/>
            </a:pPr>
            <a:endParaRPr lang="en-US" sz="2400" dirty="0" smtClean="0"/>
          </a:p>
          <a:p>
            <a:pPr algn="l">
              <a:buFont typeface="Arial" charset="0"/>
              <a:buChar char="•"/>
            </a:pPr>
            <a:r>
              <a:rPr lang="en-US" sz="2400" dirty="0" smtClean="0"/>
              <a:t>Novel </a:t>
            </a:r>
            <a:r>
              <a:rPr lang="en-US" sz="2400" dirty="0"/>
              <a:t>integration of optical sensor packages to APEX profiling floats</a:t>
            </a:r>
            <a:r>
              <a:rPr lang="en-US" sz="2400" dirty="0" smtClean="0"/>
              <a:t>.</a:t>
            </a:r>
          </a:p>
          <a:p>
            <a:pPr algn="l">
              <a:buFont typeface="Arial" charset="0"/>
              <a:buChar char="•"/>
            </a:pPr>
            <a:endParaRPr lang="en-US" sz="2400" dirty="0"/>
          </a:p>
          <a:p>
            <a:pPr algn="l">
              <a:buFont typeface="Arial" charset="0"/>
              <a:buChar char="•"/>
            </a:pPr>
            <a:r>
              <a:rPr lang="en-US" sz="2400" dirty="0"/>
              <a:t> Rigorous evaluation of the capabilities and limitations of profiling floats for biogeochemical observations, including a thorough analysis of the uncertainties of float based measurements</a:t>
            </a:r>
            <a:r>
              <a:rPr lang="en-US" sz="2400" dirty="0" smtClean="0"/>
              <a:t>.</a:t>
            </a:r>
          </a:p>
          <a:p>
            <a:pPr algn="l">
              <a:buFont typeface="Arial" charset="0"/>
              <a:buChar char="•"/>
            </a:pPr>
            <a:endParaRPr lang="en-US" sz="2400" dirty="0"/>
          </a:p>
          <a:p>
            <a:pPr algn="l">
              <a:buFont typeface="Arial" charset="0"/>
              <a:buChar char="•"/>
            </a:pPr>
            <a:r>
              <a:rPr lang="en-US" sz="2400" dirty="0"/>
              <a:t> Development of software for display and dissemination of data</a:t>
            </a:r>
            <a:r>
              <a:rPr lang="en-US" sz="2400" dirty="0" smtClean="0"/>
              <a:t>.</a:t>
            </a:r>
          </a:p>
          <a:p>
            <a:pPr algn="l">
              <a:buFont typeface="Arial" charset="0"/>
              <a:buChar char="•"/>
            </a:pPr>
            <a:endParaRPr lang="en-US" sz="2400" dirty="0"/>
          </a:p>
          <a:p>
            <a:pPr algn="l">
              <a:buFont typeface="Arial" charset="0"/>
              <a:buChar char="•"/>
            </a:pPr>
            <a:r>
              <a:rPr lang="en-US" sz="2400" dirty="0"/>
              <a:t> Development of a novel web tool that will provide NASA’s products.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25081" y="5257801"/>
            <a:ext cx="411891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638758"/>
            <a:ext cx="5694208" cy="460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981200" y="5257800"/>
            <a:ext cx="2351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Bailey et al., 2008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172200"/>
            <a:ext cx="2741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+ Voss’s SORTIE talk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52400"/>
            <a:ext cx="8900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But could it to work for vicarious calibration?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Conclusions</a:t>
            </a:r>
          </a:p>
          <a:p>
            <a:r>
              <a:rPr lang="en-US" sz="3000" dirty="0" smtClean="0"/>
              <a:t>Profiling </a:t>
            </a:r>
            <a:r>
              <a:rPr lang="en-US" sz="3000" dirty="0" smtClean="0"/>
              <a:t>floats and sensors are maturing fast.</a:t>
            </a:r>
          </a:p>
          <a:p>
            <a:endParaRPr lang="en-US" sz="3000" dirty="0" smtClean="0"/>
          </a:p>
          <a:p>
            <a:r>
              <a:rPr lang="en-US" sz="3000" dirty="0" smtClean="0"/>
              <a:t>Their use is expanding rapidly into biogeochemistry.</a:t>
            </a:r>
          </a:p>
          <a:p>
            <a:endParaRPr lang="en-US" sz="3000" dirty="0" smtClean="0"/>
          </a:p>
          <a:p>
            <a:r>
              <a:rPr lang="en-US" sz="3000" dirty="0" smtClean="0"/>
              <a:t>Urgent need for standardization and to adapt international real-time databases to deal with BGC data</a:t>
            </a:r>
            <a:r>
              <a:rPr lang="en-US" sz="3000" dirty="0" smtClean="0"/>
              <a:t>.</a:t>
            </a:r>
          </a:p>
          <a:p>
            <a:endParaRPr lang="en-US" sz="3000" dirty="0" smtClean="0"/>
          </a:p>
          <a:p>
            <a:r>
              <a:rPr lang="en-US" sz="3000" smtClean="0"/>
              <a:t>Following demonstrations, </a:t>
            </a:r>
            <a:r>
              <a:rPr lang="en-US" sz="3000" dirty="0" smtClean="0"/>
              <a:t>f</a:t>
            </a:r>
            <a:r>
              <a:rPr lang="en-US" sz="3000" dirty="0" smtClean="0"/>
              <a:t>loat could become part of NASA’s </a:t>
            </a:r>
            <a:r>
              <a:rPr lang="en-US" sz="3000" smtClean="0"/>
              <a:t>BB Cal/Val </a:t>
            </a:r>
            <a:r>
              <a:rPr lang="en-US" sz="3000" dirty="0" smtClean="0"/>
              <a:t>portfolio.</a:t>
            </a:r>
            <a:endParaRPr lang="en-U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273225"/>
            <a:ext cx="52725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+ one more unrelated issue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1" y="685800"/>
            <a:ext cx="7010400" cy="608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09800" y="152400"/>
            <a:ext cx="5077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http://www.oceanopticsbook.info/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0" y="76200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dirty="0">
                <a:latin typeface="+mn-lt"/>
                <a:cs typeface="Arial" charset="0"/>
              </a:rPr>
              <a:t> Current methods to estimate primary production from space agree within ~30%. </a:t>
            </a:r>
            <a:r>
              <a:rPr lang="en-US" sz="2400" dirty="0">
                <a:cs typeface="Arial" charset="0"/>
              </a:rPr>
              <a:t>A major limitation: lack information about sub-surface structure.</a:t>
            </a:r>
            <a:endParaRPr lang="en-US" sz="2400" dirty="0">
              <a:latin typeface="+mn-lt"/>
              <a:cs typeface="Arial" charset="0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dirty="0">
                <a:latin typeface="+mn-lt"/>
                <a:cs typeface="Arial" charset="0"/>
              </a:rPr>
              <a:t>Heating rates </a:t>
            </a:r>
            <a:r>
              <a:rPr lang="en-US" sz="2400" dirty="0" smtClean="0">
                <a:latin typeface="+mn-lt"/>
                <a:cs typeface="Arial" charset="0"/>
              </a:rPr>
              <a:t>of upper ocean (stratification) depend </a:t>
            </a:r>
            <a:r>
              <a:rPr lang="en-US" sz="2400" dirty="0">
                <a:latin typeface="+mn-lt"/>
                <a:cs typeface="Arial" charset="0"/>
              </a:rPr>
              <a:t>on absorption near the surface.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dirty="0">
                <a:latin typeface="+mn-lt"/>
                <a:cs typeface="Arial" charset="0"/>
              </a:rPr>
              <a:t>Estimate of flux of carbon to depth (the biological pump) are widely varying and spotty. 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dirty="0">
                <a:latin typeface="+mn-lt"/>
                <a:cs typeface="Arial" charset="0"/>
              </a:rPr>
              <a:t>Test theories about O(1) processes coupling physics and biogeochemistry.</a:t>
            </a:r>
          </a:p>
          <a:p>
            <a:pPr indent="-457200">
              <a:spcBef>
                <a:spcPct val="50000"/>
              </a:spcBef>
              <a:defRPr/>
            </a:pPr>
            <a:r>
              <a:rPr lang="en-US" sz="2400" dirty="0">
                <a:latin typeface="+mn-lt"/>
                <a:cs typeface="Arial" charset="0"/>
              </a:rPr>
              <a:t>To understand the role of the oceans in climatically </a:t>
            </a:r>
            <a:r>
              <a:rPr lang="en-US" sz="2400" dirty="0" smtClean="0">
                <a:latin typeface="+mn-lt"/>
                <a:cs typeface="Arial" charset="0"/>
              </a:rPr>
              <a:t>important biogeochemical </a:t>
            </a:r>
            <a:r>
              <a:rPr lang="en-US" sz="2400" dirty="0">
                <a:latin typeface="+mn-lt"/>
                <a:cs typeface="Arial" charset="0"/>
              </a:rPr>
              <a:t>processes we need an observation program </a:t>
            </a:r>
            <a:r>
              <a:rPr lang="en-US" sz="2400" dirty="0" smtClean="0">
                <a:latin typeface="+mn-lt"/>
                <a:cs typeface="Arial" charset="0"/>
                <a:sym typeface="Wingdings" pitchFamily="-106" charset="2"/>
              </a:rPr>
              <a:t>that </a:t>
            </a:r>
            <a:r>
              <a:rPr lang="en-US" sz="2400" dirty="0">
                <a:latin typeface="+mn-lt"/>
                <a:cs typeface="Arial" charset="0"/>
                <a:sym typeface="Wingdings" pitchFamily="-106" charset="2"/>
              </a:rPr>
              <a:t>is sustained, representative, and highly resolving in time/space  Bio-Argo. </a:t>
            </a:r>
            <a:endParaRPr lang="en-US" sz="2400" dirty="0">
              <a:latin typeface="+mn-lt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152400"/>
            <a:ext cx="5469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Science context (examples)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468313" y="3862388"/>
            <a:ext cx="86756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  <a:cs typeface="Arial" charset="0"/>
              </a:rPr>
              <a:t>3. Calibration / validation : </a:t>
            </a:r>
            <a:r>
              <a:rPr lang="en-US" sz="2400" dirty="0" smtClean="0">
                <a:latin typeface="+mn-lt"/>
                <a:cs typeface="Arial" charset="0"/>
              </a:rPr>
              <a:t>sea-</a:t>
            </a:r>
            <a:r>
              <a:rPr lang="en-US" sz="2400" dirty="0" err="1" smtClean="0">
                <a:latin typeface="+mn-lt"/>
                <a:cs typeface="Arial" charset="0"/>
              </a:rPr>
              <a:t>truthing</a:t>
            </a:r>
            <a:endParaRPr lang="en-US" sz="2400" dirty="0">
              <a:latin typeface="+mn-lt"/>
              <a:cs typeface="Arial" charset="0"/>
            </a:endParaRPr>
          </a:p>
          <a:p>
            <a:pPr lvl="1">
              <a:defRPr/>
            </a:pPr>
            <a:r>
              <a:rPr lang="en-US" sz="2400" dirty="0">
                <a:latin typeface="+mn-lt"/>
                <a:cs typeface="Arial" charset="0"/>
              </a:rPr>
              <a:t>=&gt; </a:t>
            </a:r>
            <a:r>
              <a:rPr lang="en-US" sz="2400" dirty="0" smtClean="0">
                <a:latin typeface="+mn-lt"/>
                <a:cs typeface="Arial" charset="0"/>
              </a:rPr>
              <a:t>dependant </a:t>
            </a:r>
            <a:r>
              <a:rPr lang="en-US" sz="2400" dirty="0">
                <a:latin typeface="+mn-lt"/>
                <a:cs typeface="Arial" charset="0"/>
              </a:rPr>
              <a:t>on moorings or cruises </a:t>
            </a:r>
            <a:r>
              <a:rPr lang="en-US" sz="2400" dirty="0" smtClean="0">
                <a:latin typeface="+mn-lt"/>
                <a:cs typeface="Arial" charset="0"/>
              </a:rPr>
              <a:t>(</a:t>
            </a:r>
            <a:r>
              <a:rPr lang="en-US" sz="2400" dirty="0" err="1" smtClean="0">
                <a:latin typeface="+mn-lt"/>
                <a:cs typeface="Arial" charset="0"/>
              </a:rPr>
              <a:t>spatio</a:t>
            </a:r>
            <a:r>
              <a:rPr lang="en-US" sz="2400" dirty="0" smtClean="0">
                <a:latin typeface="+mn-lt"/>
                <a:cs typeface="Arial" charset="0"/>
              </a:rPr>
              <a:t>-temporal </a:t>
            </a:r>
            <a:r>
              <a:rPr lang="en-US" sz="2400" dirty="0">
                <a:latin typeface="+mn-lt"/>
                <a:cs typeface="Arial" charset="0"/>
              </a:rPr>
              <a:t>limitations</a:t>
            </a:r>
            <a:r>
              <a:rPr lang="en-US" sz="2400" dirty="0" smtClean="0">
                <a:latin typeface="+mn-lt"/>
                <a:cs typeface="Arial" charset="0"/>
              </a:rPr>
              <a:t>).</a:t>
            </a:r>
            <a:endParaRPr lang="en-US" sz="2400" dirty="0">
              <a:latin typeface="+mn-lt"/>
              <a:cs typeface="Arial" charset="0"/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395288" y="1485900"/>
            <a:ext cx="87487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dirty="0">
                <a:latin typeface="+mn-lt"/>
                <a:cs typeface="Arial" charset="0"/>
              </a:rPr>
              <a:t> restricted to the upper ocean layer </a:t>
            </a:r>
          </a:p>
          <a:p>
            <a:pPr marL="914400" lvl="1" indent="-457200">
              <a:defRPr/>
            </a:pPr>
            <a:r>
              <a:rPr lang="en-US" sz="2400" dirty="0">
                <a:latin typeface="+mn-lt"/>
                <a:cs typeface="Arial" charset="0"/>
              </a:rPr>
              <a:t>=&gt; no access to </a:t>
            </a:r>
            <a:r>
              <a:rPr lang="en-US" sz="2400" dirty="0" smtClean="0">
                <a:latin typeface="+mn-lt"/>
                <a:cs typeface="Arial" charset="0"/>
              </a:rPr>
              <a:t>most </a:t>
            </a:r>
            <a:r>
              <a:rPr lang="en-US" sz="2400" dirty="0">
                <a:latin typeface="+mn-lt"/>
                <a:cs typeface="Arial" charset="0"/>
              </a:rPr>
              <a:t>of the </a:t>
            </a:r>
            <a:r>
              <a:rPr lang="en-US" sz="2400" dirty="0" err="1" smtClean="0">
                <a:latin typeface="+mn-lt"/>
                <a:cs typeface="Arial" charset="0"/>
              </a:rPr>
              <a:t>euphotic</a:t>
            </a:r>
            <a:r>
              <a:rPr lang="en-US" sz="2400" dirty="0" smtClean="0">
                <a:latin typeface="+mn-lt"/>
                <a:cs typeface="Arial" charset="0"/>
              </a:rPr>
              <a:t> </a:t>
            </a:r>
            <a:r>
              <a:rPr lang="en-US" sz="2400" dirty="0" smtClean="0">
                <a:latin typeface="+mn-lt"/>
                <a:cs typeface="Arial" charset="0"/>
              </a:rPr>
              <a:t>layer.</a:t>
            </a:r>
            <a:endParaRPr lang="en-US" sz="2400" dirty="0">
              <a:latin typeface="+mn-lt"/>
              <a:cs typeface="Arial" charset="0"/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412750" y="2638425"/>
            <a:ext cx="87312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 startAt="2"/>
              <a:defRPr/>
            </a:pPr>
            <a:r>
              <a:rPr lang="en-US" sz="2400" dirty="0">
                <a:latin typeface="+mn-lt"/>
                <a:cs typeface="Arial" charset="0"/>
              </a:rPr>
              <a:t>cloudy areas are unobservable by remote sensing</a:t>
            </a:r>
            <a:br>
              <a:rPr lang="en-US" sz="2400" dirty="0">
                <a:latin typeface="+mn-lt"/>
                <a:cs typeface="Arial" charset="0"/>
              </a:rPr>
            </a:br>
            <a:r>
              <a:rPr lang="en-US" sz="2400" dirty="0">
                <a:latin typeface="+mn-lt"/>
                <a:cs typeface="Arial" charset="0"/>
              </a:rPr>
              <a:t>=&gt; North Atlantic </a:t>
            </a:r>
            <a:r>
              <a:rPr lang="en-US" sz="2400" dirty="0" smtClean="0">
                <a:latin typeface="+mn-lt"/>
                <a:cs typeface="Arial" charset="0"/>
              </a:rPr>
              <a:t>in </a:t>
            </a:r>
            <a:r>
              <a:rPr lang="en-US" sz="2400" dirty="0">
                <a:latin typeface="+mn-lt"/>
                <a:cs typeface="Arial" charset="0"/>
              </a:rPr>
              <a:t>the </a:t>
            </a:r>
            <a:r>
              <a:rPr lang="en-US" sz="2400" dirty="0" smtClean="0">
                <a:latin typeface="+mn-lt"/>
                <a:cs typeface="Arial" charset="0"/>
              </a:rPr>
              <a:t>spring.</a:t>
            </a:r>
            <a:endParaRPr lang="en-US" sz="2400" dirty="0">
              <a:latin typeface="+mn-lt"/>
              <a:cs typeface="Arial" charset="0"/>
            </a:endParaRPr>
          </a:p>
        </p:txBody>
      </p:sp>
      <p:sp>
        <p:nvSpPr>
          <p:cNvPr id="5125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33363"/>
            <a:ext cx="91440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b="1" dirty="0" smtClean="0">
                <a:solidFill>
                  <a:srgbClr val="66FFFF"/>
                </a:solidFill>
                <a:latin typeface="+mn-lt"/>
                <a:ea typeface="ＭＳ Ｐゴシック" pitchFamily="-106" charset="-128"/>
                <a:cs typeface="Arial" charset="0"/>
              </a:rPr>
              <a:t/>
            </a:r>
            <a:br>
              <a:rPr lang="en-GB" sz="2400" b="1" dirty="0" smtClean="0">
                <a:solidFill>
                  <a:srgbClr val="66FFFF"/>
                </a:solidFill>
                <a:latin typeface="+mn-lt"/>
                <a:ea typeface="ＭＳ Ｐゴシック" pitchFamily="-106" charset="-128"/>
                <a:cs typeface="Arial" charset="0"/>
              </a:rPr>
            </a:br>
            <a:r>
              <a:rPr lang="en-GB" sz="2800" dirty="0" smtClean="0">
                <a:solidFill>
                  <a:srgbClr val="FF0000"/>
                </a:solidFill>
                <a:latin typeface="+mn-lt"/>
                <a:ea typeface="ＭＳ Ｐゴシック" pitchFamily="-106" charset="-128"/>
                <a:cs typeface="Arial" charset="0"/>
              </a:rPr>
              <a:t>scientific context – link to remote sensing</a:t>
            </a: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228600" y="914400"/>
            <a:ext cx="6845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dirty="0" err="1">
                <a:latin typeface="+mn-lt"/>
                <a:cs typeface="Arial" charset="0"/>
              </a:rPr>
              <a:t>Remote</a:t>
            </a:r>
            <a:r>
              <a:rPr lang="fr-FR" sz="2400" dirty="0">
                <a:latin typeface="+mn-lt"/>
                <a:cs typeface="Arial" charset="0"/>
              </a:rPr>
              <a:t> </a:t>
            </a:r>
            <a:r>
              <a:rPr lang="fr-FR" sz="2400" dirty="0" err="1">
                <a:latin typeface="+mn-lt"/>
                <a:cs typeface="Arial" charset="0"/>
              </a:rPr>
              <a:t>sensing</a:t>
            </a:r>
            <a:r>
              <a:rPr lang="fr-FR" sz="2400" dirty="0">
                <a:latin typeface="+mn-lt"/>
                <a:cs typeface="Arial" charset="0"/>
              </a:rPr>
              <a:t> : </a:t>
            </a:r>
            <a:r>
              <a:rPr lang="fr-FR" sz="2400" dirty="0" err="1">
                <a:latin typeface="+mn-lt"/>
                <a:cs typeface="Arial" charset="0"/>
              </a:rPr>
              <a:t>powerful</a:t>
            </a:r>
            <a:r>
              <a:rPr lang="fr-FR" sz="2400" dirty="0">
                <a:latin typeface="+mn-lt"/>
                <a:cs typeface="Arial" charset="0"/>
              </a:rPr>
              <a:t>, but </a:t>
            </a:r>
            <a:r>
              <a:rPr lang="fr-FR" sz="2400" dirty="0" smtClean="0">
                <a:latin typeface="+mn-lt"/>
                <a:cs typeface="Arial" charset="0"/>
              </a:rPr>
              <a:t>has limitations:</a:t>
            </a:r>
            <a:endParaRPr lang="fr-FR" sz="2400" dirty="0">
              <a:latin typeface="+mn-lt"/>
              <a:cs typeface="Arial" charset="0"/>
            </a:endParaRPr>
          </a:p>
        </p:txBody>
      </p: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0" y="5357813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+mn-lt"/>
                <a:cs typeface="Arial" charset="0"/>
              </a:rPr>
              <a:t> </a:t>
            </a:r>
            <a:r>
              <a:rPr lang="en-US" sz="2400" dirty="0" smtClean="0">
                <a:latin typeface="+mn-lt"/>
                <a:cs typeface="Arial" charset="0"/>
                <a:sym typeface="Wingdings" pitchFamily="2" charset="2"/>
              </a:rPr>
              <a:t></a:t>
            </a:r>
            <a:r>
              <a:rPr lang="en-US" sz="2400" dirty="0" smtClean="0">
                <a:latin typeface="+mn-lt"/>
                <a:cs typeface="Arial" charset="0"/>
              </a:rPr>
              <a:t>To </a:t>
            </a:r>
            <a:r>
              <a:rPr lang="en-US" sz="2400" dirty="0">
                <a:latin typeface="+mn-lt"/>
                <a:cs typeface="Arial" charset="0"/>
              </a:rPr>
              <a:t>reach its full potential, remote sensing must be complemented with </a:t>
            </a:r>
            <a:r>
              <a:rPr lang="en-US" sz="2400" dirty="0" smtClean="0">
                <a:latin typeface="+mn-lt"/>
                <a:cs typeface="Arial" charset="0"/>
              </a:rPr>
              <a:t>in-situ measurements.</a:t>
            </a:r>
            <a:endParaRPr lang="en-US" sz="2400" dirty="0"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0" y="152400"/>
            <a:ext cx="9143999" cy="632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Scientific context: enabling technologies</a:t>
            </a:r>
          </a:p>
          <a:p>
            <a:endParaRPr lang="en-US" sz="2400" dirty="0"/>
          </a:p>
          <a:p>
            <a:r>
              <a:rPr lang="en-US" sz="2400" dirty="0"/>
              <a:t>Availability of high bandwidth communication (iridium)</a:t>
            </a:r>
          </a:p>
          <a:p>
            <a:endParaRPr lang="en-US" sz="2400" dirty="0"/>
          </a:p>
          <a:p>
            <a:r>
              <a:rPr lang="en-US" sz="2400" dirty="0"/>
              <a:t>Availability of higher power batteries/ additional batteries bays</a:t>
            </a:r>
          </a:p>
          <a:p>
            <a:endParaRPr lang="en-US" sz="2400" dirty="0"/>
          </a:p>
          <a:p>
            <a:r>
              <a:rPr lang="en-US" sz="2400" dirty="0"/>
              <a:t>Availability of low power sensors for:</a:t>
            </a:r>
          </a:p>
          <a:p>
            <a:endParaRPr lang="en-US" sz="2400" dirty="0"/>
          </a:p>
          <a:p>
            <a:r>
              <a:rPr lang="en-US" sz="2400" dirty="0" err="1"/>
              <a:t>Chl</a:t>
            </a:r>
            <a:r>
              <a:rPr lang="en-US" sz="2400" dirty="0"/>
              <a:t>, POC (beam-c and scattering), O</a:t>
            </a:r>
            <a:r>
              <a:rPr lang="en-US" sz="2400" baseline="-25000" dirty="0"/>
              <a:t>2</a:t>
            </a:r>
            <a:r>
              <a:rPr lang="en-US" sz="2400" dirty="0"/>
              <a:t>, NO</a:t>
            </a:r>
            <a:r>
              <a:rPr lang="en-US" sz="2400" baseline="-25000" dirty="0"/>
              <a:t>3</a:t>
            </a:r>
            <a:r>
              <a:rPr lang="en-US" sz="2400" dirty="0"/>
              <a:t>, </a:t>
            </a:r>
            <a:r>
              <a:rPr lang="en-US" sz="2400" dirty="0" smtClean="0"/>
              <a:t>irradiance/radiance</a:t>
            </a:r>
            <a:endParaRPr lang="en-US" sz="2400" baseline="-25000" dirty="0"/>
          </a:p>
          <a:p>
            <a:endParaRPr lang="en-US" sz="2400" dirty="0"/>
          </a:p>
          <a:p>
            <a:r>
              <a:rPr lang="en-US" sz="2400" dirty="0"/>
              <a:t>In the pipeline: </a:t>
            </a:r>
            <a:r>
              <a:rPr lang="en-US" sz="2400" dirty="0" smtClean="0"/>
              <a:t>pH (expected 2012)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On-going </a:t>
            </a:r>
            <a:r>
              <a:rPr lang="en-US" sz="2400" dirty="0"/>
              <a:t>demonstration projects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0" y="117693"/>
            <a:ext cx="8929687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A little bit of history (published work of optics on floats):</a:t>
            </a:r>
          </a:p>
          <a:p>
            <a:endParaRPr lang="en-US" sz="2400" dirty="0">
              <a:cs typeface="Arial" charset="0"/>
            </a:endParaRPr>
          </a:p>
          <a:p>
            <a:r>
              <a:rPr lang="en-US" sz="2400" dirty="0">
                <a:cs typeface="Arial" charset="0"/>
              </a:rPr>
              <a:t>K-SOLO float (G. Mitchell, M. </a:t>
            </a:r>
            <a:r>
              <a:rPr lang="en-US" sz="2400" dirty="0" err="1">
                <a:cs typeface="Arial" charset="0"/>
              </a:rPr>
              <a:t>Kahru</a:t>
            </a:r>
            <a:r>
              <a:rPr lang="en-US" sz="2400" dirty="0">
                <a:cs typeface="Arial" charset="0"/>
              </a:rPr>
              <a:t>, J. Sherman, 2000)</a:t>
            </a:r>
          </a:p>
          <a:p>
            <a:r>
              <a:rPr lang="en-US" sz="2400" dirty="0">
                <a:cs typeface="Arial" charset="0"/>
              </a:rPr>
              <a:t>CTD+ 3-wavelengh </a:t>
            </a:r>
            <a:r>
              <a:rPr lang="en-US" sz="2400" dirty="0" err="1">
                <a:cs typeface="Arial" charset="0"/>
              </a:rPr>
              <a:t>downwelling</a:t>
            </a:r>
            <a:r>
              <a:rPr lang="en-US" sz="2400" dirty="0">
                <a:cs typeface="Arial" charset="0"/>
              </a:rPr>
              <a:t> irradiance (Ed) sensor (380, 490 and 555 nm), spring. </a:t>
            </a:r>
          </a:p>
          <a:p>
            <a:endParaRPr lang="en-US" sz="2400" dirty="0">
              <a:cs typeface="Arial" charset="0"/>
            </a:endParaRPr>
          </a:p>
          <a:p>
            <a:r>
              <a:rPr lang="en-US" sz="2400" dirty="0" smtClean="0">
                <a:cs typeface="Arial" charset="0"/>
              </a:rPr>
              <a:t>Carbon </a:t>
            </a:r>
            <a:r>
              <a:rPr lang="en-US" sz="2400" dirty="0">
                <a:cs typeface="Arial" charset="0"/>
              </a:rPr>
              <a:t>Explorers: SOLO float (J. Bishop et al., 2002, 2004, 2009) – CTD + </a:t>
            </a:r>
            <a:r>
              <a:rPr lang="en-US" sz="2400" dirty="0" err="1" smtClean="0">
                <a:cs typeface="Arial" charset="0"/>
              </a:rPr>
              <a:t>transmissometer</a:t>
            </a:r>
            <a:r>
              <a:rPr lang="en-US" sz="2400" dirty="0" smtClean="0">
                <a:cs typeface="Arial" charset="0"/>
              </a:rPr>
              <a:t> + b</a:t>
            </a:r>
            <a:r>
              <a:rPr lang="en-US" sz="2400" baseline="-25000" dirty="0" smtClean="0">
                <a:cs typeface="Arial" charset="0"/>
              </a:rPr>
              <a:t>b</a:t>
            </a:r>
            <a:r>
              <a:rPr lang="en-US" sz="2400" dirty="0" smtClean="0">
                <a:cs typeface="Arial" charset="0"/>
              </a:rPr>
              <a:t>. </a:t>
            </a:r>
            <a:r>
              <a:rPr lang="en-US" sz="2400" dirty="0" smtClean="0">
                <a:cs typeface="Arial" charset="0"/>
              </a:rPr>
              <a:t>Seasonal studies.</a:t>
            </a:r>
            <a:endParaRPr lang="en-US" sz="2400" dirty="0">
              <a:cs typeface="Arial" charset="0"/>
            </a:endParaRPr>
          </a:p>
          <a:p>
            <a:endParaRPr lang="en-US" sz="2400" dirty="0">
              <a:cs typeface="Arial" charset="0"/>
            </a:endParaRPr>
          </a:p>
          <a:p>
            <a:r>
              <a:rPr lang="en-US" sz="2400" dirty="0"/>
              <a:t>APEX+IOPs (Boss et al., 2008) – CTD + </a:t>
            </a:r>
            <a:r>
              <a:rPr lang="en-US" sz="2400" dirty="0" err="1"/>
              <a:t>Fchl</a:t>
            </a:r>
            <a:r>
              <a:rPr lang="en-US" sz="2400" dirty="0"/>
              <a:t> + </a:t>
            </a:r>
            <a:r>
              <a:rPr lang="en-US" sz="2400" dirty="0" smtClean="0"/>
              <a:t>b</a:t>
            </a:r>
            <a:r>
              <a:rPr lang="en-US" sz="2400" baseline="-25000" dirty="0" smtClean="0"/>
              <a:t>b</a:t>
            </a:r>
            <a:r>
              <a:rPr lang="en-US" sz="2400" dirty="0" smtClean="0"/>
              <a:t>. </a:t>
            </a:r>
            <a:r>
              <a:rPr lang="en-US" sz="2400" dirty="0"/>
              <a:t>3yrs.</a:t>
            </a:r>
          </a:p>
          <a:p>
            <a:endParaRPr lang="en-US" sz="2400" dirty="0"/>
          </a:p>
          <a:p>
            <a:r>
              <a:rPr lang="en-US" sz="2400" dirty="0"/>
              <a:t>In parallel, CTD + O</a:t>
            </a:r>
            <a:r>
              <a:rPr lang="en-US" sz="2400" baseline="-25000" dirty="0"/>
              <a:t>2</a:t>
            </a:r>
            <a:r>
              <a:rPr lang="en-US" sz="2400" dirty="0"/>
              <a:t> is introduced (</a:t>
            </a:r>
            <a:r>
              <a:rPr lang="en-US" sz="2400" dirty="0" err="1"/>
              <a:t>Kortzinger</a:t>
            </a:r>
            <a:r>
              <a:rPr lang="en-US" sz="2400" dirty="0"/>
              <a:t> et al., 2004, Riser and Johnson, 2008) 8+years</a:t>
            </a:r>
          </a:p>
          <a:p>
            <a:endParaRPr lang="en-US" sz="2400" dirty="0"/>
          </a:p>
          <a:p>
            <a:r>
              <a:rPr lang="en-US" sz="2400" dirty="0"/>
              <a:t>Lately:</a:t>
            </a:r>
          </a:p>
          <a:p>
            <a:r>
              <a:rPr lang="en-US" sz="2400" dirty="0" err="1"/>
              <a:t>Biogeo</a:t>
            </a:r>
            <a:r>
              <a:rPr lang="en-US" sz="2400" dirty="0"/>
              <a:t>-Argo (</a:t>
            </a:r>
            <a:r>
              <a:rPr lang="en-US" sz="2400" dirty="0" err="1"/>
              <a:t>Whitmire</a:t>
            </a:r>
            <a:r>
              <a:rPr lang="en-US" sz="2400" dirty="0"/>
              <a:t> et al., 2009) – </a:t>
            </a:r>
            <a:r>
              <a:rPr lang="en-US" sz="2400" dirty="0" smtClean="0"/>
              <a:t>APEX+ </a:t>
            </a:r>
            <a:r>
              <a:rPr lang="en-US" sz="2400" dirty="0" err="1"/>
              <a:t>Fchl</a:t>
            </a:r>
            <a:r>
              <a:rPr lang="en-US" sz="2400" dirty="0"/>
              <a:t> + </a:t>
            </a:r>
            <a:r>
              <a:rPr lang="en-US" sz="2400" dirty="0" smtClean="0"/>
              <a:t>b</a:t>
            </a:r>
            <a:r>
              <a:rPr lang="en-US" sz="2400" baseline="-25000" dirty="0" smtClean="0"/>
              <a:t>b</a:t>
            </a:r>
            <a:r>
              <a:rPr lang="en-US" sz="2400" dirty="0" smtClean="0"/>
              <a:t> </a:t>
            </a:r>
            <a:r>
              <a:rPr lang="en-US" sz="2400" dirty="0"/>
              <a:t>+ O</a:t>
            </a:r>
            <a:r>
              <a:rPr lang="en-US" sz="2400" baseline="-25000" dirty="0"/>
              <a:t>2</a:t>
            </a:r>
            <a:r>
              <a:rPr lang="en-US" sz="2400" dirty="0"/>
              <a:t>. Few </a:t>
            </a:r>
            <a:r>
              <a:rPr lang="en-US" sz="2400" dirty="0" smtClean="0"/>
              <a:t>months.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Some issues </a:t>
            </a:r>
            <a:r>
              <a:rPr lang="en-US" sz="2800" dirty="0" err="1">
                <a:solidFill>
                  <a:srgbClr val="FF0000"/>
                </a:solidFill>
              </a:rPr>
              <a:t>wrt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optics on floats: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400" dirty="0"/>
          </a:p>
          <a:p>
            <a:pPr>
              <a:buFont typeface="Arial" charset="0"/>
              <a:buChar char="•"/>
            </a:pPr>
            <a:r>
              <a:rPr lang="en-US" sz="2400" dirty="0"/>
              <a:t>Optical sensors can be calibrated with a NIST certified procedure. </a:t>
            </a:r>
          </a:p>
          <a:p>
            <a:pPr>
              <a:buFont typeface="Arial" charset="0"/>
              <a:buChar char="•"/>
            </a:pPr>
            <a:endParaRPr lang="en-US" sz="2400" dirty="0"/>
          </a:p>
          <a:p>
            <a:pPr>
              <a:buFont typeface="Arial" charset="0"/>
              <a:buChar char="•"/>
            </a:pPr>
            <a:r>
              <a:rPr lang="en-US" sz="2400" dirty="0"/>
              <a:t>Variety of sensors/vendors to obtain </a:t>
            </a:r>
            <a:r>
              <a:rPr lang="en-US" sz="2400" dirty="0" err="1"/>
              <a:t>chl</a:t>
            </a:r>
            <a:r>
              <a:rPr lang="en-US" sz="2400" dirty="0"/>
              <a:t> and POC (pro/cons).</a:t>
            </a:r>
          </a:p>
          <a:p>
            <a:pPr>
              <a:buFont typeface="Arial" charset="0"/>
              <a:buChar char="•"/>
            </a:pPr>
            <a:endParaRPr lang="en-US" sz="2400" dirty="0"/>
          </a:p>
          <a:p>
            <a:pPr>
              <a:buFont typeface="Arial" charset="0"/>
              <a:buChar char="•"/>
            </a:pPr>
            <a:r>
              <a:rPr lang="en-US" sz="2400" dirty="0"/>
              <a:t>Conversion from optics to </a:t>
            </a:r>
            <a:r>
              <a:rPr lang="en-US" sz="2400" dirty="0" err="1"/>
              <a:t>chl</a:t>
            </a:r>
            <a:r>
              <a:rPr lang="en-US" sz="2400" dirty="0"/>
              <a:t>/POC involves </a:t>
            </a:r>
            <a:r>
              <a:rPr lang="en-US" sz="2400" dirty="0" smtClean="0"/>
              <a:t>some </a:t>
            </a:r>
            <a:r>
              <a:rPr lang="en-US" sz="2400" dirty="0"/>
              <a:t>degree of uncertainty </a:t>
            </a:r>
            <a:r>
              <a:rPr lang="en-US" sz="2400" dirty="0" smtClean="0"/>
              <a:t>(O</a:t>
            </a:r>
            <a:r>
              <a:rPr lang="en-US" sz="2400" dirty="0"/>
              <a:t>(±50%)). Some sources of uncertainty can be reduced (e.g. profiling at night, use of </a:t>
            </a:r>
            <a:r>
              <a:rPr lang="en-US" sz="2400" dirty="0" err="1" smtClean="0"/>
              <a:t>climatologies</a:t>
            </a:r>
            <a:r>
              <a:rPr lang="en-US" sz="2400" dirty="0" smtClean="0"/>
              <a:t>, sensors).</a:t>
            </a:r>
            <a:endParaRPr lang="en-US" sz="2400" dirty="0"/>
          </a:p>
          <a:p>
            <a:pPr>
              <a:buFont typeface="Arial" charset="0"/>
              <a:buChar char="•"/>
            </a:pPr>
            <a:endParaRPr lang="en-US" sz="2400" dirty="0"/>
          </a:p>
          <a:p>
            <a:pPr>
              <a:buFont typeface="Arial" charset="0"/>
              <a:buChar char="•"/>
            </a:pPr>
            <a:r>
              <a:rPr lang="en-US" sz="2400" dirty="0"/>
              <a:t>Large dynamic range in </a:t>
            </a:r>
            <a:r>
              <a:rPr lang="en-US" sz="2400" dirty="0" err="1"/>
              <a:t>chl</a:t>
            </a:r>
            <a:r>
              <a:rPr lang="en-US" sz="2400" dirty="0"/>
              <a:t>/POC (~3 orders of magnitude), makes </a:t>
            </a:r>
            <a:r>
              <a:rPr lang="en-US" sz="2400" dirty="0" smtClean="0"/>
              <a:t>these measurements </a:t>
            </a:r>
            <a:r>
              <a:rPr lang="en-US" sz="2400" dirty="0"/>
              <a:t>extremely useful.</a:t>
            </a:r>
          </a:p>
          <a:p>
            <a:pPr>
              <a:buFont typeface="Arial" charset="0"/>
              <a:buChar char="•"/>
            </a:pPr>
            <a:endParaRPr lang="en-US" sz="2400" dirty="0"/>
          </a:p>
          <a:p>
            <a:pPr>
              <a:buFont typeface="Arial" charset="0"/>
              <a:buChar char="•"/>
            </a:pPr>
            <a:r>
              <a:rPr lang="en-US" sz="2400" dirty="0" smtClean="0"/>
              <a:t>Values at depth provides a check on calibration/drift.</a:t>
            </a:r>
          </a:p>
          <a:p>
            <a:pPr>
              <a:buFont typeface="Arial" charset="0"/>
              <a:buChar char="•"/>
            </a:pPr>
            <a:endParaRPr lang="en-US" sz="2400" dirty="0" smtClean="0"/>
          </a:p>
          <a:p>
            <a:pPr>
              <a:buFont typeface="Arial" charset="0"/>
              <a:buChar char="•"/>
            </a:pPr>
            <a:r>
              <a:rPr lang="en-US" sz="2400" dirty="0" smtClean="0"/>
              <a:t>Regression with </a:t>
            </a:r>
            <a:r>
              <a:rPr lang="en-US" sz="2400" dirty="0"/>
              <a:t>remote sensing </a:t>
            </a:r>
            <a:r>
              <a:rPr lang="en-US" sz="2400" dirty="0" smtClean="0"/>
              <a:t>over years provides additional </a:t>
            </a:r>
            <a:r>
              <a:rPr lang="en-US" sz="2400" dirty="0"/>
              <a:t>check on calibration/drift.</a:t>
            </a:r>
          </a:p>
          <a:p>
            <a:pPr>
              <a:buFont typeface="Arial" charset="0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428625"/>
            <a:ext cx="76644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0" y="0"/>
            <a:ext cx="91887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Example: no </a:t>
            </a:r>
            <a:r>
              <a:rPr lang="en-US" dirty="0"/>
              <a:t>observed drift and good matchup with ocean color (3yrs every 5 days).</a:t>
            </a:r>
          </a:p>
        </p:txBody>
      </p:sp>
      <p:pic>
        <p:nvPicPr>
          <p:cNvPr id="11268" name="Picture 2" descr="floa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5859463"/>
            <a:ext cx="6858000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Imag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2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6172200" y="6488668"/>
            <a:ext cx="2971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~$3000, T=13ºC at depth.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SM-Bos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7350</TotalTime>
  <Words>1804</Words>
  <Application>Microsoft Office PowerPoint</Application>
  <PresentationFormat>On-screen Show (4:3)</PresentationFormat>
  <Paragraphs>358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 scientific context – link to remote sensing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University of Maine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Emmanuel Boss</dc:creator>
  <cp:lastModifiedBy>Emmanuel Boss</cp:lastModifiedBy>
  <cp:revision>243</cp:revision>
  <dcterms:created xsi:type="dcterms:W3CDTF">2009-03-28T13:12:15Z</dcterms:created>
  <dcterms:modified xsi:type="dcterms:W3CDTF">2010-05-12T12:15:36Z</dcterms:modified>
</cp:coreProperties>
</file>