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9" r:id="rId3"/>
    <p:sldId id="277" r:id="rId4"/>
    <p:sldId id="275" r:id="rId5"/>
    <p:sldId id="276" r:id="rId6"/>
    <p:sldId id="285" r:id="rId7"/>
    <p:sldId id="280" r:id="rId8"/>
    <p:sldId id="281" r:id="rId9"/>
    <p:sldId id="284" r:id="rId10"/>
    <p:sldId id="258" r:id="rId11"/>
    <p:sldId id="266" r:id="rId12"/>
    <p:sldId id="272" r:id="rId13"/>
    <p:sldId id="288" r:id="rId14"/>
  </p:sldIdLst>
  <p:sldSz cx="9144000" cy="6858000" type="screen4x3"/>
  <p:notesSz cx="6669088"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8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3" name="Image 2" descr="longlogo.jpg"/>
          <p:cNvPicPr>
            <a:picLocks noChangeAspect="1"/>
          </p:cNvPicPr>
          <p:nvPr userDrawn="1"/>
        </p:nvPicPr>
        <p:blipFill>
          <a:blip r:embed="rId2" cstate="print"/>
          <a:stretch>
            <a:fillRect/>
          </a:stretch>
        </p:blipFill>
        <p:spPr>
          <a:xfrm>
            <a:off x="41564" y="6257058"/>
            <a:ext cx="7143750" cy="4762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D29E594-0178-4B70-B1A8-978DE92F77D0}" type="datetimeFigureOut">
              <a:rPr lang="fr-FR" smtClean="0"/>
              <a:pPr/>
              <a:t>24/04/12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2DFCD37F-F535-48C4-8B2E-85D92ED2DACF}"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D29E594-0178-4B70-B1A8-978DE92F77D0}" type="datetimeFigureOut">
              <a:rPr lang="fr-FR" smtClean="0"/>
              <a:pPr/>
              <a:t>24/04/12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2DFCD37F-F535-48C4-8B2E-85D92ED2DACF}"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D29E594-0178-4B70-B1A8-978DE92F77D0}" type="datetimeFigureOut">
              <a:rPr lang="fr-FR" smtClean="0"/>
              <a:pPr/>
              <a:t>24/04/12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2DFCD37F-F535-48C4-8B2E-85D92ED2DACF}"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D29E594-0178-4B70-B1A8-978DE92F77D0}" type="datetimeFigureOut">
              <a:rPr lang="fr-FR" smtClean="0"/>
              <a:pPr/>
              <a:t>24/04/12</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2DFCD37F-F535-48C4-8B2E-85D92ED2DACF}"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BD29E594-0178-4B70-B1A8-978DE92F77D0}" type="datetimeFigureOut">
              <a:rPr lang="fr-FR" smtClean="0"/>
              <a:pPr/>
              <a:t>24/04/12</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2DFCD37F-F535-48C4-8B2E-85D92ED2DACF}"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BD29E594-0178-4B70-B1A8-978DE92F77D0}" type="datetimeFigureOut">
              <a:rPr lang="fr-FR" smtClean="0"/>
              <a:pPr/>
              <a:t>24/04/12</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2DFCD37F-F535-48C4-8B2E-85D92ED2DACF}"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BD29E594-0178-4B70-B1A8-978DE92F77D0}" type="datetimeFigureOut">
              <a:rPr lang="fr-FR" smtClean="0"/>
              <a:pPr/>
              <a:t>24/04/12</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2DFCD37F-F535-48C4-8B2E-85D92ED2DACF}"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BD29E594-0178-4B70-B1A8-978DE92F77D0}" type="datetimeFigureOut">
              <a:rPr lang="fr-FR" smtClean="0"/>
              <a:pPr/>
              <a:t>24/04/12</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2DFCD37F-F535-48C4-8B2E-85D92ED2DACF}"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BD29E594-0178-4B70-B1A8-978DE92F77D0}" type="datetimeFigureOut">
              <a:rPr lang="fr-FR" smtClean="0"/>
              <a:pPr/>
              <a:t>24/04/12</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2DFCD37F-F535-48C4-8B2E-85D92ED2DACF}"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BD29E594-0178-4B70-B1A8-978DE92F77D0}" type="datetimeFigureOut">
              <a:rPr lang="fr-FR" smtClean="0"/>
              <a:pPr/>
              <a:t>24/04/12</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2DFCD37F-F535-48C4-8B2E-85D92ED2DACF}"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ZoneTexte 6"/>
          <p:cNvSpPr txBox="1"/>
          <p:nvPr userDrawn="1"/>
        </p:nvSpPr>
        <p:spPr>
          <a:xfrm>
            <a:off x="4839534" y="6674640"/>
            <a:ext cx="4519186" cy="215444"/>
          </a:xfrm>
          <a:prstGeom prst="rect">
            <a:avLst/>
          </a:prstGeom>
          <a:noFill/>
        </p:spPr>
        <p:txBody>
          <a:bodyPr wrap="none" rtlCol="0">
            <a:spAutoFit/>
          </a:bodyPr>
          <a:lstStyle/>
          <a:p>
            <a:r>
              <a:rPr lang="en-US" sz="800" noProof="0" dirty="0" smtClean="0">
                <a:latin typeface="Times New Roman" pitchFamily="18" charset="0"/>
                <a:cs typeface="Times New Roman" pitchFamily="18" charset="0"/>
              </a:rPr>
              <a:t>NASA 2012 Ocean Color Research Team Meeting, Seattle, 23-25 April 2012.</a:t>
            </a:r>
            <a:r>
              <a:rPr lang="en-US" sz="800" baseline="0" noProof="0" dirty="0" smtClean="0">
                <a:latin typeface="Times New Roman" pitchFamily="18" charset="0"/>
                <a:cs typeface="Times New Roman" pitchFamily="18" charset="0"/>
              </a:rPr>
              <a:t> </a:t>
            </a:r>
            <a:r>
              <a:rPr lang="en-US" sz="800" b="1" baseline="0" noProof="0" dirty="0" smtClean="0">
                <a:latin typeface="Times New Roman" pitchFamily="18" charset="0"/>
                <a:cs typeface="Times New Roman" pitchFamily="18" charset="0"/>
              </a:rPr>
              <a:t>IOCCG special session</a:t>
            </a:r>
            <a:endParaRPr lang="en-US" sz="800" b="1" noProof="0" dirty="0">
              <a:latin typeface="Times New Roman" pitchFamily="18" charset="0"/>
              <a:cs typeface="Times New Roman" pitchFamily="18" charset="0"/>
            </a:endParaRPr>
          </a:p>
        </p:txBody>
      </p:sp>
      <p:pic>
        <p:nvPicPr>
          <p:cNvPr id="8" name="Image 7" descr="longlogo.jpg"/>
          <p:cNvPicPr>
            <a:picLocks noChangeAspect="1"/>
          </p:cNvPicPr>
          <p:nvPr userDrawn="1"/>
        </p:nvPicPr>
        <p:blipFill>
          <a:blip r:embed="rId13" cstate="print"/>
          <a:stretch>
            <a:fillRect/>
          </a:stretch>
        </p:blipFill>
        <p:spPr>
          <a:xfrm>
            <a:off x="41564" y="6257058"/>
            <a:ext cx="7143750" cy="4762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www.globcolour.info/" TargetMode="External"/><Relationship Id="rId4" Type="http://schemas.openxmlformats.org/officeDocument/2006/relationships/hyperlink" Target="http://wiki.icess.ucsb.edu/measures/index.php/Main_Page" TargetMode="External"/><Relationship Id="rId5" Type="http://schemas.openxmlformats.org/officeDocument/2006/relationships/hyperlink" Target="http://www.esa-cci.org/" TargetMode="External"/><Relationship Id="rId6" Type="http://schemas.openxmlformats.org/officeDocument/2006/relationships/hyperlink" Target="http://www.ceos.org/index.php?option=com_content&amp;view=article&amp;id=128:ocr&amp;catid=72:ocr&amp;Itemid=71" TargetMode="External"/><Relationship Id="rId1" Type="http://schemas.openxmlformats.org/officeDocument/2006/relationships/slideLayout" Target="../slideLayouts/slideLayout7.xml"/><Relationship Id="rId2" Type="http://schemas.openxmlformats.org/officeDocument/2006/relationships/hyperlink" Target="http://reason.gsfc.nasa.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702023"/>
            <a:ext cx="9144000" cy="3877985"/>
          </a:xfrm>
          <a:prstGeom prst="rect">
            <a:avLst/>
          </a:prstGeom>
          <a:noFill/>
        </p:spPr>
        <p:txBody>
          <a:bodyPr wrap="square" rtlCol="0">
            <a:spAutoFit/>
          </a:bodyPr>
          <a:lstStyle/>
          <a:p>
            <a:pPr algn="ctr"/>
            <a:r>
              <a:rPr lang="en-US" sz="3500" dirty="0" smtClean="0">
                <a:latin typeface="Times New Roman"/>
                <a:cs typeface="Times New Roman"/>
              </a:rPr>
              <a:t>Past and current IOCCG activities related to global ocean color CDRs, and rationale for an </a:t>
            </a:r>
          </a:p>
          <a:p>
            <a:pPr algn="ctr"/>
            <a:r>
              <a:rPr lang="en-US" sz="3400" i="1" dirty="0" smtClean="0">
                <a:latin typeface="Times New Roman"/>
                <a:cs typeface="Times New Roman"/>
              </a:rPr>
              <a:t>International Ocean Color Science Team Meeting (“</a:t>
            </a:r>
            <a:r>
              <a:rPr lang="en-US" sz="3400" i="1" dirty="0" err="1" smtClean="0">
                <a:latin typeface="Times New Roman"/>
                <a:cs typeface="Times New Roman"/>
              </a:rPr>
              <a:t>iOCST</a:t>
            </a:r>
            <a:r>
              <a:rPr lang="en-US" sz="3400" i="1" dirty="0" smtClean="0">
                <a:latin typeface="Times New Roman"/>
                <a:cs typeface="Times New Roman"/>
              </a:rPr>
              <a:t>”)</a:t>
            </a:r>
          </a:p>
          <a:p>
            <a:endParaRPr lang="en-US" sz="3600" dirty="0" smtClean="0">
              <a:latin typeface="Times New Roman"/>
              <a:cs typeface="Times New Roman"/>
            </a:endParaRPr>
          </a:p>
          <a:p>
            <a:pPr algn="ctr"/>
            <a:r>
              <a:rPr lang="en-US" sz="3600" i="1" dirty="0" smtClean="0">
                <a:latin typeface="Times New Roman"/>
                <a:cs typeface="Times New Roman"/>
              </a:rPr>
              <a:t>David Antoine</a:t>
            </a:r>
          </a:p>
          <a:p>
            <a:pPr algn="ctr"/>
            <a:r>
              <a:rPr lang="en-US" sz="3600" i="1" dirty="0" smtClean="0">
                <a:latin typeface="Times New Roman"/>
                <a:cs typeface="Times New Roman"/>
              </a:rPr>
              <a:t>Chair, IOCCG</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41168" y="16926"/>
            <a:ext cx="7214460" cy="553998"/>
          </a:xfrm>
          <a:prstGeom prst="rect">
            <a:avLst/>
          </a:prstGeom>
          <a:noFill/>
        </p:spPr>
        <p:txBody>
          <a:bodyPr wrap="none" rtlCol="0">
            <a:spAutoFit/>
          </a:bodyPr>
          <a:lstStyle/>
          <a:p>
            <a:pPr algn="ctr"/>
            <a:r>
              <a:rPr lang="en-US" sz="3000" dirty="0" smtClean="0">
                <a:solidFill>
                  <a:srgbClr val="31859C"/>
                </a:solidFill>
                <a:latin typeface="Times New Roman" pitchFamily="18" charset="0"/>
                <a:cs typeface="Times New Roman" pitchFamily="18" charset="0"/>
              </a:rPr>
              <a:t>What’s a “community consultation meeting”?</a:t>
            </a:r>
            <a:endParaRPr lang="en-US" sz="3000" dirty="0">
              <a:solidFill>
                <a:srgbClr val="31859C"/>
              </a:solidFill>
              <a:latin typeface="Times New Roman" pitchFamily="18" charset="0"/>
              <a:cs typeface="Times New Roman" pitchFamily="18" charset="0"/>
            </a:endParaRPr>
          </a:p>
        </p:txBody>
      </p:sp>
      <p:sp>
        <p:nvSpPr>
          <p:cNvPr id="3" name="ZoneTexte 2"/>
          <p:cNvSpPr txBox="1"/>
          <p:nvPr/>
        </p:nvSpPr>
        <p:spPr>
          <a:xfrm>
            <a:off x="228600" y="677323"/>
            <a:ext cx="8754533" cy="3785652"/>
          </a:xfrm>
          <a:prstGeom prst="rect">
            <a:avLst/>
          </a:prstGeom>
          <a:noFill/>
        </p:spPr>
        <p:txBody>
          <a:bodyPr wrap="square" rtlCol="0">
            <a:spAutoFit/>
          </a:bodyPr>
          <a:lstStyle/>
          <a:p>
            <a:r>
              <a:rPr lang="en-US" sz="2000" dirty="0" smtClean="0">
                <a:latin typeface="Times New Roman" pitchFamily="18" charset="0"/>
                <a:cs typeface="Times New Roman" pitchFamily="18" charset="0"/>
              </a:rPr>
              <a:t>Community gathering (fully open), with the objectives of:</a:t>
            </a:r>
          </a:p>
          <a:p>
            <a:endParaRPr lang="en-US" sz="2000" dirty="0" smtClean="0">
              <a:latin typeface="Times New Roman" pitchFamily="18" charset="0"/>
              <a:cs typeface="Times New Roman" pitchFamily="18" charset="0"/>
            </a:endParaRPr>
          </a:p>
          <a:p>
            <a:pPr>
              <a:buFontTx/>
              <a:buChar char="-"/>
            </a:pPr>
            <a:r>
              <a:rPr lang="en-US" sz="2000" dirty="0" smtClean="0">
                <a:latin typeface="Times New Roman" pitchFamily="18" charset="0"/>
                <a:cs typeface="Times New Roman" pitchFamily="18" charset="0"/>
              </a:rPr>
              <a:t> Providing a forum for discussions on various topics (a sort of “extended town hall meeting”)</a:t>
            </a:r>
          </a:p>
          <a:p>
            <a:pPr>
              <a:buFontTx/>
              <a:buChar char="-"/>
            </a:pPr>
            <a:r>
              <a:rPr lang="en-US" sz="2000" dirty="0" smtClean="0">
                <a:latin typeface="Times New Roman" pitchFamily="18" charset="0"/>
                <a:cs typeface="Times New Roman" pitchFamily="18" charset="0"/>
              </a:rPr>
              <a:t> In our specific case: helping IOCCG in its oversight role</a:t>
            </a:r>
          </a:p>
          <a:p>
            <a:pPr>
              <a:buFontTx/>
              <a:buChar char="-"/>
            </a:pPr>
            <a:r>
              <a:rPr lang="en-US" sz="2000" dirty="0" smtClean="0">
                <a:latin typeface="Times New Roman" pitchFamily="18" charset="0"/>
                <a:cs typeface="Times New Roman" pitchFamily="18" charset="0"/>
              </a:rPr>
              <a:t> Building / reinforcing a scientific community on a given domain</a:t>
            </a:r>
          </a:p>
          <a:p>
            <a:pPr>
              <a:buFontTx/>
              <a:buChar char="-"/>
            </a:pPr>
            <a:r>
              <a:rPr lang="en-US" sz="2000" dirty="0" smtClean="0">
                <a:latin typeface="Times New Roman" pitchFamily="18" charset="0"/>
                <a:cs typeface="Times New Roman" pitchFamily="18" charset="0"/>
              </a:rPr>
              <a:t> Enrolling more people into community work than is feasible through the IOCCG meetings and WGs only</a:t>
            </a:r>
          </a:p>
          <a:p>
            <a:pPr>
              <a:buFontTx/>
              <a:buChar char="-"/>
            </a:pPr>
            <a:r>
              <a:rPr lang="en-US" sz="2000" dirty="0" smtClean="0">
                <a:latin typeface="Times New Roman" pitchFamily="18" charset="0"/>
                <a:cs typeface="Times New Roman" pitchFamily="18" charset="0"/>
              </a:rPr>
              <a:t> Producing synthesis documents of interest for the community in question </a:t>
            </a:r>
          </a:p>
          <a:p>
            <a:r>
              <a:rPr lang="en-US" sz="2000" dirty="0" smtClean="0">
                <a:latin typeface="Times New Roman" pitchFamily="18" charset="0"/>
                <a:cs typeface="Times New Roman" pitchFamily="18" charset="0"/>
              </a:rPr>
              <a:t>   (  !   Redundancy/conflict with IOCCG reports)</a:t>
            </a:r>
          </a:p>
          <a:p>
            <a:pPr>
              <a:buFontTx/>
              <a:buChar char="-"/>
            </a:pPr>
            <a:r>
              <a:rPr lang="en-US" sz="2000" dirty="0" smtClean="0">
                <a:latin typeface="Times New Roman" pitchFamily="18" charset="0"/>
                <a:cs typeface="Times New Roman" pitchFamily="18" charset="0"/>
              </a:rPr>
              <a:t> Reinforcing this community voice when it comes to high-level agency discussions</a:t>
            </a:r>
          </a:p>
          <a:p>
            <a:pPr>
              <a:buFontTx/>
              <a:buChar char="-"/>
            </a:pP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4" name="ZoneTexte 3"/>
          <p:cNvSpPr txBox="1"/>
          <p:nvPr/>
        </p:nvSpPr>
        <p:spPr>
          <a:xfrm>
            <a:off x="728591" y="4411127"/>
            <a:ext cx="7738016" cy="553998"/>
          </a:xfrm>
          <a:prstGeom prst="rect">
            <a:avLst/>
          </a:prstGeom>
          <a:noFill/>
        </p:spPr>
        <p:txBody>
          <a:bodyPr wrap="none" rtlCol="0">
            <a:spAutoFit/>
          </a:bodyPr>
          <a:lstStyle/>
          <a:p>
            <a:pPr algn="ctr"/>
            <a:r>
              <a:rPr lang="en-US" sz="3000" dirty="0" smtClean="0">
                <a:solidFill>
                  <a:srgbClr val="31859C"/>
                </a:solidFill>
                <a:latin typeface="Times New Roman" pitchFamily="18" charset="0"/>
                <a:cs typeface="Times New Roman" pitchFamily="18" charset="0"/>
              </a:rPr>
              <a:t>What a “community consultation meeting” is not</a:t>
            </a:r>
            <a:endParaRPr lang="en-US" sz="3000" dirty="0">
              <a:solidFill>
                <a:srgbClr val="31859C"/>
              </a:solidFill>
              <a:latin typeface="Times New Roman" pitchFamily="18" charset="0"/>
              <a:cs typeface="Times New Roman" pitchFamily="18" charset="0"/>
            </a:endParaRPr>
          </a:p>
        </p:txBody>
      </p:sp>
      <p:sp>
        <p:nvSpPr>
          <p:cNvPr id="5" name="ZoneTexte 4"/>
          <p:cNvSpPr txBox="1"/>
          <p:nvPr/>
        </p:nvSpPr>
        <p:spPr>
          <a:xfrm>
            <a:off x="245535" y="4944556"/>
            <a:ext cx="8754533" cy="1323439"/>
          </a:xfrm>
          <a:prstGeom prst="rect">
            <a:avLst/>
          </a:prstGeom>
          <a:noFill/>
        </p:spPr>
        <p:txBody>
          <a:bodyPr wrap="square" rtlCol="0">
            <a:spAutoFit/>
          </a:bodyPr>
          <a:lstStyle/>
          <a:p>
            <a:r>
              <a:rPr lang="en-US" sz="2000" dirty="0" smtClean="0">
                <a:latin typeface="Times New Roman" pitchFamily="18" charset="0"/>
                <a:cs typeface="Times New Roman" pitchFamily="18" charset="0"/>
              </a:rPr>
              <a:t>- A science conference</a:t>
            </a:r>
          </a:p>
          <a:p>
            <a:pPr>
              <a:buFontTx/>
              <a:buChar char="-"/>
            </a:pPr>
            <a:r>
              <a:rPr lang="en-US" sz="2000" dirty="0" smtClean="0">
                <a:latin typeface="Times New Roman" pitchFamily="18" charset="0"/>
                <a:cs typeface="Times New Roman" pitchFamily="18" charset="0"/>
              </a:rPr>
              <a:t> A committee meeting</a:t>
            </a:r>
          </a:p>
          <a:p>
            <a:pPr>
              <a:buFontTx/>
              <a:buChar char="-"/>
            </a:pPr>
            <a:r>
              <a:rPr lang="en-US" sz="2000" dirty="0" smtClean="0">
                <a:latin typeface="Times New Roman" pitchFamily="18" charset="0"/>
                <a:cs typeface="Times New Roman" pitchFamily="18" charset="0"/>
              </a:rPr>
              <a:t> An “happy few” restricted meeting</a:t>
            </a:r>
          </a:p>
          <a:p>
            <a:pPr>
              <a:buFontTx/>
              <a:buChar char="-"/>
            </a:pPr>
            <a:r>
              <a:rPr lang="en-US" sz="2000" dirty="0" smtClean="0">
                <a:latin typeface="Times New Roman" pitchFamily="18" charset="0"/>
                <a:cs typeface="Times New Roman" pitchFamily="18" charset="0"/>
              </a:rPr>
              <a:t> Not only talks; we need some concrete outputs</a:t>
            </a:r>
            <a:endParaRPr lang="en-US" sz="2000" dirty="0">
              <a:latin typeface="Times New Roman" pitchFamily="18" charset="0"/>
              <a:cs typeface="Times New Roman" pitchFamily="18" charset="0"/>
            </a:endParaRPr>
          </a:p>
        </p:txBody>
      </p:sp>
      <p:sp>
        <p:nvSpPr>
          <p:cNvPr id="6" name="Triangle isocèle 5"/>
          <p:cNvSpPr/>
          <p:nvPr/>
        </p:nvSpPr>
        <p:spPr>
          <a:xfrm>
            <a:off x="584200" y="3454392"/>
            <a:ext cx="321734" cy="296333"/>
          </a:xfrm>
          <a:prstGeom prst="triangl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25246" y="1756851"/>
            <a:ext cx="5886910" cy="553998"/>
          </a:xfrm>
          <a:prstGeom prst="rect">
            <a:avLst/>
          </a:prstGeom>
          <a:noFill/>
        </p:spPr>
        <p:txBody>
          <a:bodyPr wrap="none" rtlCol="0">
            <a:spAutoFit/>
          </a:bodyPr>
          <a:lstStyle/>
          <a:p>
            <a:pPr algn="ctr"/>
            <a:r>
              <a:rPr lang="en-US" sz="3000" dirty="0" smtClean="0">
                <a:solidFill>
                  <a:srgbClr val="31859C"/>
                </a:solidFill>
                <a:latin typeface="Times New Roman" pitchFamily="18" charset="0"/>
                <a:cs typeface="Times New Roman" pitchFamily="18" charset="0"/>
              </a:rPr>
              <a:t>Organization; fully TBD at this stage</a:t>
            </a:r>
            <a:endParaRPr lang="en-US" sz="3000" dirty="0">
              <a:solidFill>
                <a:srgbClr val="31859C"/>
              </a:solidFill>
              <a:latin typeface="Times New Roman" pitchFamily="18" charset="0"/>
              <a:cs typeface="Times New Roman" pitchFamily="18" charset="0"/>
            </a:endParaRPr>
          </a:p>
        </p:txBody>
      </p:sp>
      <p:sp>
        <p:nvSpPr>
          <p:cNvPr id="3" name="ZoneTexte 2"/>
          <p:cNvSpPr txBox="1"/>
          <p:nvPr/>
        </p:nvSpPr>
        <p:spPr>
          <a:xfrm>
            <a:off x="93130" y="2302949"/>
            <a:ext cx="9050870" cy="2308324"/>
          </a:xfrm>
          <a:prstGeom prst="rect">
            <a:avLst/>
          </a:prstGeom>
          <a:noFill/>
        </p:spPr>
        <p:txBody>
          <a:bodyPr wrap="square" rtlCol="0">
            <a:spAutoFit/>
          </a:bodyPr>
          <a:lstStyle/>
          <a:p>
            <a:pPr>
              <a:buFontTx/>
              <a:buChar char="-"/>
            </a:pPr>
            <a:r>
              <a:rPr lang="en-US" dirty="0" smtClean="0">
                <a:latin typeface="Times New Roman" pitchFamily="18" charset="0"/>
                <a:cs typeface="Times New Roman" pitchFamily="18" charset="0"/>
              </a:rPr>
              <a:t> A few keynote invited scientific talks</a:t>
            </a:r>
          </a:p>
          <a:p>
            <a:pPr>
              <a:buFontTx/>
              <a:buChar char="-"/>
            </a:pPr>
            <a:r>
              <a:rPr lang="en-US" dirty="0" smtClean="0">
                <a:latin typeface="Times New Roman" pitchFamily="18" charset="0"/>
                <a:cs typeface="Times New Roman" pitchFamily="18" charset="0"/>
              </a:rPr>
              <a:t> Some Agency information talks</a:t>
            </a:r>
          </a:p>
          <a:p>
            <a:pPr>
              <a:buFontTx/>
              <a:buChar cha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Posters</a:t>
            </a:r>
          </a:p>
          <a:p>
            <a:pPr>
              <a:buFontTx/>
              <a:buChar char="-"/>
            </a:pPr>
            <a:r>
              <a:rPr lang="en-US" dirty="0" smtClean="0">
                <a:latin typeface="Times New Roman" pitchFamily="18" charset="0"/>
                <a:cs typeface="Times New Roman" pitchFamily="18" charset="0"/>
              </a:rPr>
              <a:t> Splinter sessions on predefined topics of interest, including a few talks and significant time for discussion (need a chair and a </a:t>
            </a:r>
            <a:r>
              <a:rPr lang="en-US" dirty="0" err="1" smtClean="0">
                <a:latin typeface="Times New Roman" pitchFamily="18" charset="0"/>
                <a:cs typeface="Times New Roman" pitchFamily="18" charset="0"/>
              </a:rPr>
              <a:t>rapporteur</a:t>
            </a:r>
            <a:r>
              <a:rPr lang="en-US" dirty="0" smtClean="0">
                <a:latin typeface="Times New Roman" pitchFamily="18" charset="0"/>
                <a:cs typeface="Times New Roman" pitchFamily="18" charset="0"/>
              </a:rPr>
              <a:t>)</a:t>
            </a:r>
          </a:p>
          <a:p>
            <a:pPr>
              <a:buFontTx/>
              <a:buChar char="-"/>
            </a:pPr>
            <a:r>
              <a:rPr lang="en-US" dirty="0" smtClean="0">
                <a:latin typeface="Times New Roman" pitchFamily="18" charset="0"/>
                <a:cs typeface="Times New Roman" pitchFamily="18" charset="0"/>
              </a:rPr>
              <a:t> Synthesis session</a:t>
            </a:r>
          </a:p>
          <a:p>
            <a:pPr>
              <a:buFontTx/>
              <a:buChar char="-"/>
            </a:pPr>
            <a:r>
              <a:rPr lang="en-US" dirty="0" smtClean="0">
                <a:latin typeface="Times New Roman" pitchFamily="18" charset="0"/>
                <a:cs typeface="Times New Roman" pitchFamily="18" charset="0"/>
              </a:rPr>
              <a:t> People come on a voluntary basis (no travel support), except maybe for invited speakers</a:t>
            </a:r>
          </a:p>
          <a:p>
            <a:pPr>
              <a:buFontTx/>
              <a:buChar char="-"/>
            </a:pPr>
            <a:r>
              <a:rPr lang="en-US" dirty="0" smtClean="0">
                <a:latin typeface="Times New Roman" pitchFamily="18" charset="0"/>
                <a:cs typeface="Times New Roman" pitchFamily="18" charset="0"/>
              </a:rPr>
              <a:t> Agency reps encouraged to attend</a:t>
            </a:r>
          </a:p>
        </p:txBody>
      </p:sp>
      <p:sp>
        <p:nvSpPr>
          <p:cNvPr id="4" name="ZoneTexte 3"/>
          <p:cNvSpPr txBox="1"/>
          <p:nvPr/>
        </p:nvSpPr>
        <p:spPr>
          <a:xfrm>
            <a:off x="2826160" y="4581788"/>
            <a:ext cx="3036821" cy="553998"/>
          </a:xfrm>
          <a:prstGeom prst="rect">
            <a:avLst/>
          </a:prstGeom>
          <a:noFill/>
        </p:spPr>
        <p:txBody>
          <a:bodyPr wrap="none" rtlCol="0">
            <a:spAutoFit/>
          </a:bodyPr>
          <a:lstStyle/>
          <a:p>
            <a:pPr algn="ctr"/>
            <a:r>
              <a:rPr lang="en-US" sz="3000" dirty="0" smtClean="0">
                <a:solidFill>
                  <a:srgbClr val="31859C"/>
                </a:solidFill>
                <a:latin typeface="Times New Roman" pitchFamily="18" charset="0"/>
                <a:cs typeface="Times New Roman" pitchFamily="18" charset="0"/>
              </a:rPr>
              <a:t>Expected outcome</a:t>
            </a:r>
            <a:endParaRPr lang="en-US" sz="3000" dirty="0">
              <a:solidFill>
                <a:srgbClr val="31859C"/>
              </a:solidFill>
              <a:latin typeface="Times New Roman" pitchFamily="18" charset="0"/>
              <a:cs typeface="Times New Roman" pitchFamily="18" charset="0"/>
            </a:endParaRPr>
          </a:p>
        </p:txBody>
      </p:sp>
      <p:sp>
        <p:nvSpPr>
          <p:cNvPr id="5" name="ZoneTexte 4"/>
          <p:cNvSpPr txBox="1"/>
          <p:nvPr/>
        </p:nvSpPr>
        <p:spPr>
          <a:xfrm>
            <a:off x="110065" y="4989486"/>
            <a:ext cx="8974666" cy="1200329"/>
          </a:xfrm>
          <a:prstGeom prst="rect">
            <a:avLst/>
          </a:prstGeom>
          <a:noFill/>
        </p:spPr>
        <p:txBody>
          <a:bodyPr wrap="square" rtlCol="0">
            <a:spAutoFit/>
          </a:bodyPr>
          <a:lstStyle/>
          <a:p>
            <a:pPr>
              <a:buFontTx/>
              <a:buChar char="-"/>
            </a:pPr>
            <a:r>
              <a:rPr lang="en-US" dirty="0" smtClean="0">
                <a:latin typeface="Times New Roman" pitchFamily="18" charset="0"/>
                <a:cs typeface="Times New Roman" pitchFamily="18" charset="0"/>
              </a:rPr>
              <a:t> Meeting reports </a:t>
            </a:r>
          </a:p>
          <a:p>
            <a:pPr>
              <a:buFontTx/>
              <a:buChar char="-"/>
            </a:pPr>
            <a:r>
              <a:rPr lang="en-US" dirty="0" smtClean="0">
                <a:latin typeface="Times New Roman" pitchFamily="18" charset="0"/>
                <a:cs typeface="Times New Roman" pitchFamily="18" charset="0"/>
              </a:rPr>
              <a:t> Progressive building of scientific groups (science teams on various topics)</a:t>
            </a:r>
          </a:p>
          <a:p>
            <a:pPr>
              <a:buFontTx/>
              <a:buChar char="-"/>
            </a:pPr>
            <a:r>
              <a:rPr lang="en-US" dirty="0" smtClean="0">
                <a:latin typeface="Times New Roman" pitchFamily="18" charset="0"/>
                <a:cs typeface="Times New Roman" pitchFamily="18" charset="0"/>
              </a:rPr>
              <a:t> Increase exchange between OCR communities from the US, Europe, Asia etc..</a:t>
            </a:r>
          </a:p>
          <a:p>
            <a:pPr>
              <a:buFontTx/>
              <a:buChar cha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Progressive building of community standards on various topics, in particular OCR CDRs</a:t>
            </a:r>
            <a:endParaRPr lang="en-US" dirty="0">
              <a:latin typeface="Times New Roman" pitchFamily="18" charset="0"/>
              <a:cs typeface="Times New Roman" pitchFamily="18" charset="0"/>
            </a:endParaRPr>
          </a:p>
        </p:txBody>
      </p:sp>
      <p:sp>
        <p:nvSpPr>
          <p:cNvPr id="6" name="ZoneTexte 5"/>
          <p:cNvSpPr txBox="1"/>
          <p:nvPr/>
        </p:nvSpPr>
        <p:spPr>
          <a:xfrm>
            <a:off x="1083290" y="8463"/>
            <a:ext cx="7336000" cy="553998"/>
          </a:xfrm>
          <a:prstGeom prst="rect">
            <a:avLst/>
          </a:prstGeom>
          <a:noFill/>
        </p:spPr>
        <p:txBody>
          <a:bodyPr wrap="none" rtlCol="0">
            <a:spAutoFit/>
          </a:bodyPr>
          <a:lstStyle/>
          <a:p>
            <a:pPr algn="ctr"/>
            <a:r>
              <a:rPr lang="en-US" sz="3000" dirty="0" smtClean="0">
                <a:solidFill>
                  <a:srgbClr val="31859C"/>
                </a:solidFill>
                <a:latin typeface="Times New Roman" pitchFamily="18" charset="0"/>
                <a:cs typeface="Times New Roman" pitchFamily="18" charset="0"/>
              </a:rPr>
              <a:t>Why IOCCG should organize such a meeting?</a:t>
            </a:r>
            <a:endParaRPr lang="en-US" sz="3000" dirty="0">
              <a:solidFill>
                <a:srgbClr val="31859C"/>
              </a:solidFill>
              <a:latin typeface="Times New Roman" pitchFamily="18" charset="0"/>
              <a:cs typeface="Times New Roman" pitchFamily="18" charset="0"/>
            </a:endParaRPr>
          </a:p>
        </p:txBody>
      </p:sp>
      <p:sp>
        <p:nvSpPr>
          <p:cNvPr id="7" name="ZoneTexte 6"/>
          <p:cNvSpPr txBox="1"/>
          <p:nvPr/>
        </p:nvSpPr>
        <p:spPr>
          <a:xfrm>
            <a:off x="76199" y="601150"/>
            <a:ext cx="8754533" cy="1200329"/>
          </a:xfrm>
          <a:prstGeom prst="rect">
            <a:avLst/>
          </a:prstGeom>
          <a:noFill/>
        </p:spPr>
        <p:txBody>
          <a:bodyPr wrap="square" rtlCol="0">
            <a:spAutoFit/>
          </a:bodyPr>
          <a:lstStyle/>
          <a:p>
            <a:pPr>
              <a:buFontTx/>
              <a:buChar char="-"/>
            </a:pPr>
            <a:r>
              <a:rPr lang="en-US" dirty="0" smtClean="0">
                <a:latin typeface="Times New Roman" pitchFamily="18" charset="0"/>
                <a:cs typeface="Times New Roman" pitchFamily="18" charset="0"/>
              </a:rPr>
              <a:t> Within mandate (extracts from IOCCG objectives: “</a:t>
            </a:r>
            <a:r>
              <a:rPr lang="en-US" i="1" dirty="0" smtClean="0">
                <a:latin typeface="Times New Roman" pitchFamily="18" charset="0"/>
                <a:cs typeface="Times New Roman" pitchFamily="18" charset="0"/>
              </a:rPr>
              <a:t>To foster expertise in using ocean-</a:t>
            </a:r>
            <a:r>
              <a:rPr lang="en-US" i="1" dirty="0" err="1" smtClean="0">
                <a:latin typeface="Times New Roman" pitchFamily="18" charset="0"/>
                <a:cs typeface="Times New Roman" pitchFamily="18" charset="0"/>
              </a:rPr>
              <a:t>colour</a:t>
            </a:r>
            <a:r>
              <a:rPr lang="en-US" i="1" dirty="0" smtClean="0">
                <a:latin typeface="Times New Roman" pitchFamily="18" charset="0"/>
                <a:cs typeface="Times New Roman" pitchFamily="18" charset="0"/>
              </a:rPr>
              <a:t> data</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To provide a common voice for the user community</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To advocate the importance of ocean-</a:t>
            </a:r>
            <a:r>
              <a:rPr lang="en-US" i="1" dirty="0" err="1" smtClean="0">
                <a:latin typeface="Times New Roman" pitchFamily="18" charset="0"/>
                <a:cs typeface="Times New Roman" pitchFamily="18" charset="0"/>
              </a:rPr>
              <a:t>colour</a:t>
            </a:r>
            <a:r>
              <a:rPr lang="en-US" i="1" dirty="0" smtClean="0">
                <a:latin typeface="Times New Roman" pitchFamily="18" charset="0"/>
                <a:cs typeface="Times New Roman" pitchFamily="18" charset="0"/>
              </a:rPr>
              <a:t> data to the global community</a:t>
            </a:r>
            <a:r>
              <a:rPr lang="en-US" dirty="0" smtClean="0">
                <a:latin typeface="Times New Roman" pitchFamily="18" charset="0"/>
                <a:cs typeface="Times New Roman" pitchFamily="18" charset="0"/>
              </a:rPr>
              <a:t>”, ….)</a:t>
            </a:r>
          </a:p>
          <a:p>
            <a:pPr>
              <a:buFontTx/>
              <a:buChar char="-"/>
            </a:pPr>
            <a:r>
              <a:rPr lang="en-US" dirty="0" smtClean="0">
                <a:latin typeface="Times New Roman" pitchFamily="18" charset="0"/>
                <a:cs typeface="Times New Roman" pitchFamily="18" charset="0"/>
              </a:rPr>
              <a:t> The community would better “appropriate” IOCCG </a:t>
            </a:r>
            <a:endParaRPr lang="en-US"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95325" y="0"/>
            <a:ext cx="7989888" cy="6207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31859C"/>
                </a:solidFill>
                <a:latin typeface="Times New Roman" charset="0"/>
                <a:ea typeface="ヒラギノ角ゴ Pro W3" charset="0"/>
                <a:cs typeface="ヒラギノ角ゴ Pro W3" charset="0"/>
              </a:rPr>
              <a:t>Overall </a:t>
            </a:r>
            <a:r>
              <a:rPr lang="en-US" sz="3600" dirty="0" smtClean="0">
                <a:solidFill>
                  <a:srgbClr val="31859C"/>
                </a:solidFill>
                <a:latin typeface="Times New Roman" charset="0"/>
                <a:ea typeface="ヒラギノ角ゴ Pro W3" charset="0"/>
                <a:cs typeface="ヒラギノ角ゴ Pro W3" charset="0"/>
              </a:rPr>
              <a:t>goals, cont’d</a:t>
            </a:r>
            <a:endParaRPr lang="en-US" sz="3600" dirty="0">
              <a:solidFill>
                <a:srgbClr val="31859C"/>
              </a:solidFill>
              <a:latin typeface="Times New Roman" charset="0"/>
              <a:ea typeface="ヒラギノ角ゴ Pro W3" charset="0"/>
              <a:cs typeface="ヒラギノ角ゴ Pro W3" charset="0"/>
            </a:endParaRPr>
          </a:p>
        </p:txBody>
      </p:sp>
      <p:sp>
        <p:nvSpPr>
          <p:cNvPr id="3" name="Rectangle 6"/>
          <p:cNvSpPr txBox="1">
            <a:spLocks noChangeArrowheads="1"/>
          </p:cNvSpPr>
          <p:nvPr/>
        </p:nvSpPr>
        <p:spPr>
          <a:xfrm>
            <a:off x="0" y="909864"/>
            <a:ext cx="9144000" cy="53546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2000" b="1" dirty="0" smtClean="0">
                <a:latin typeface="Times New Roman" charset="0"/>
                <a:ea typeface="ヒラギノ角ゴ Pro W3" charset="0"/>
                <a:cs typeface="ヒラギノ角ゴ Pro W3" charset="0"/>
              </a:rPr>
              <a:t>Big Picture Integration of Science and Missions and many other </a:t>
            </a:r>
            <a:r>
              <a:rPr lang="en-US" sz="2000" b="1" dirty="0" smtClean="0">
                <a:latin typeface="Times New Roman" charset="0"/>
                <a:ea typeface="ヒラギノ角ゴ Pro W3" charset="0"/>
                <a:cs typeface="ヒラギノ角ゴ Pro W3" charset="0"/>
              </a:rPr>
              <a:t>topics, e.g.:</a:t>
            </a:r>
          </a:p>
          <a:p>
            <a:pPr>
              <a:buFontTx/>
              <a:buNone/>
            </a:pPr>
            <a:endParaRPr lang="en-US" sz="2000" b="1" dirty="0" smtClean="0">
              <a:latin typeface="Times New Roman" charset="0"/>
              <a:ea typeface="ヒラギノ角ゴ Pro W3" charset="0"/>
              <a:cs typeface="ヒラギノ角ゴ Pro W3" charset="0"/>
            </a:endParaRPr>
          </a:p>
          <a:p>
            <a:pPr>
              <a:buFontTx/>
              <a:buNone/>
            </a:pPr>
            <a:r>
              <a:rPr lang="en-US" sz="1600" dirty="0" smtClean="0">
                <a:latin typeface="Times New Roman" charset="0"/>
                <a:ea typeface="ヒラギノ角ゴ Pro W3" charset="0"/>
                <a:cs typeface="ヒラギノ角ゴ Pro W3" charset="0"/>
              </a:rPr>
              <a:t>	- </a:t>
            </a:r>
            <a:r>
              <a:rPr lang="en-US" sz="1600" dirty="0" smtClean="0">
                <a:latin typeface="Times New Roman" charset="0"/>
                <a:ea typeface="ヒラギノ角ゴ Pro W3" charset="0"/>
                <a:cs typeface="ヒラギノ角ゴ Pro W3" charset="0"/>
              </a:rPr>
              <a:t>Space Agencies updates</a:t>
            </a:r>
            <a:endParaRPr lang="en-US" sz="1600" dirty="0" smtClean="0">
              <a:latin typeface="Times New Roman" charset="0"/>
              <a:ea typeface="ヒラギノ角ゴ Pro W3" charset="0"/>
              <a:cs typeface="ヒラギノ角ゴ Pro W3" charset="0"/>
            </a:endParaRPr>
          </a:p>
          <a:p>
            <a:pPr>
              <a:buFontTx/>
              <a:buNone/>
            </a:pPr>
            <a:r>
              <a:rPr lang="en-US" sz="1600" dirty="0" smtClean="0">
                <a:latin typeface="Times New Roman" charset="0"/>
                <a:ea typeface="ヒラギノ角ゴ Pro W3" charset="0"/>
                <a:cs typeface="ヒラギノ角ゴ Pro W3" charset="0"/>
              </a:rPr>
              <a:t>	- International Flight Program Updates</a:t>
            </a:r>
          </a:p>
          <a:p>
            <a:pPr>
              <a:buFontTx/>
              <a:buNone/>
            </a:pPr>
            <a:r>
              <a:rPr lang="en-US" sz="1600" dirty="0" smtClean="0">
                <a:latin typeface="Times New Roman" charset="0"/>
                <a:ea typeface="ヒラギノ角ゴ Pro W3" charset="0"/>
                <a:cs typeface="ヒラギノ角ゴ Pro W3" charset="0"/>
              </a:rPr>
              <a:t>	- Field Campaigns</a:t>
            </a:r>
          </a:p>
          <a:p>
            <a:pPr>
              <a:buFontTx/>
              <a:buNone/>
            </a:pPr>
            <a:r>
              <a:rPr lang="en-US" sz="1600" dirty="0" smtClean="0">
                <a:latin typeface="Times New Roman" charset="0"/>
                <a:ea typeface="ヒラギノ角ゴ Pro W3" charset="0"/>
                <a:cs typeface="ヒラギノ角ゴ Pro W3" charset="0"/>
              </a:rPr>
              <a:t>	- Project Updates</a:t>
            </a:r>
          </a:p>
          <a:p>
            <a:pPr>
              <a:buFontTx/>
              <a:buNone/>
            </a:pPr>
            <a:r>
              <a:rPr lang="en-US" sz="1600" dirty="0" smtClean="0">
                <a:latin typeface="Times New Roman" charset="0"/>
                <a:ea typeface="ヒラギノ角ゴ Pro W3" charset="0"/>
                <a:cs typeface="ヒラギノ角ゴ Pro W3" charset="0"/>
              </a:rPr>
              <a:t>	- Student/Post-doc Updates</a:t>
            </a:r>
          </a:p>
          <a:p>
            <a:pPr>
              <a:buFontTx/>
              <a:buNone/>
            </a:pPr>
            <a:r>
              <a:rPr lang="en-US" sz="1600" dirty="0" smtClean="0">
                <a:latin typeface="Times New Roman" charset="0"/>
                <a:ea typeface="ヒラギノ角ゴ Pro W3" charset="0"/>
                <a:cs typeface="ヒラギノ角ゴ Pro W3" charset="0"/>
              </a:rPr>
              <a:t>	- Data Policy Updates</a:t>
            </a:r>
          </a:p>
          <a:p>
            <a:pPr>
              <a:buFontTx/>
              <a:buNone/>
            </a:pPr>
            <a:r>
              <a:rPr lang="en-US" sz="1600" dirty="0" smtClean="0">
                <a:latin typeface="Times New Roman" charset="0"/>
                <a:ea typeface="ヒラギノ角ゴ Pro W3" charset="0"/>
                <a:cs typeface="ヒラギノ角ゴ Pro W3" charset="0"/>
              </a:rPr>
              <a:t>	- Vicarious Calibration and Validation Activities</a:t>
            </a:r>
          </a:p>
          <a:p>
            <a:pPr>
              <a:buFontTx/>
              <a:buNone/>
            </a:pPr>
            <a:r>
              <a:rPr lang="en-US" sz="1600" dirty="0" smtClean="0">
                <a:latin typeface="Times New Roman" charset="0"/>
                <a:ea typeface="ヒラギノ角ゴ Pro W3" charset="0"/>
                <a:cs typeface="ヒラギノ角ゴ Pro W3" charset="0"/>
              </a:rPr>
              <a:t>	- Advance Planning Discussion</a:t>
            </a:r>
          </a:p>
          <a:p>
            <a:pPr>
              <a:buFontTx/>
              <a:buNone/>
            </a:pPr>
            <a:r>
              <a:rPr lang="en-US" sz="1600" dirty="0" smtClean="0">
                <a:latin typeface="Times New Roman" charset="0"/>
                <a:ea typeface="ヒラギノ角ゴ Pro W3" charset="0"/>
                <a:cs typeface="ヒラギノ角ゴ Pro W3" charset="0"/>
              </a:rPr>
              <a:t>	- Time Series for Earth System Data Records</a:t>
            </a:r>
          </a:p>
          <a:p>
            <a:pPr>
              <a:buFontTx/>
              <a:buNone/>
            </a:pPr>
            <a:r>
              <a:rPr lang="en-US" sz="1600" dirty="0" smtClean="0">
                <a:latin typeface="Times New Roman" charset="0"/>
                <a:ea typeface="ヒラギノ角ゴ Pro W3" charset="0"/>
                <a:cs typeface="ヒラギノ角ゴ Pro W3" charset="0"/>
              </a:rPr>
              <a:t>	- Advances in Modeling, Analysis, and Prediction	</a:t>
            </a:r>
          </a:p>
          <a:p>
            <a:pPr>
              <a:buFontTx/>
              <a:buNone/>
            </a:pPr>
            <a:r>
              <a:rPr lang="en-US" sz="1600" dirty="0" smtClean="0">
                <a:latin typeface="Times New Roman" charset="0"/>
                <a:ea typeface="ヒラギノ角ゴ Pro W3" charset="0"/>
                <a:cs typeface="ヒラギノ角ゴ Pro W3" charset="0"/>
              </a:rPr>
              <a:t>	- Prospective Workshops</a:t>
            </a:r>
          </a:p>
          <a:p>
            <a:pPr>
              <a:buFontTx/>
              <a:buNone/>
            </a:pPr>
            <a:r>
              <a:rPr lang="en-US" sz="1600" dirty="0" smtClean="0">
                <a:latin typeface="Times New Roman" charset="0"/>
                <a:ea typeface="ヒラギノ角ゴ Pro W3" charset="0"/>
                <a:cs typeface="ヒラギノ角ゴ Pro W3" charset="0"/>
              </a:rPr>
              <a:t>	- New Frontiers for Ocean Observing</a:t>
            </a:r>
          </a:p>
          <a:p>
            <a:pPr>
              <a:buFontTx/>
              <a:buNone/>
            </a:pPr>
            <a:r>
              <a:rPr lang="en-US" sz="1600" dirty="0" smtClean="0">
                <a:latin typeface="Times New Roman" charset="0"/>
                <a:ea typeface="ヒラギノ角ゴ Pro W3" charset="0"/>
                <a:cs typeface="ヒラギノ角ゴ Pro W3" charset="0"/>
              </a:rPr>
              <a:t>	- Ocean Carbon, Biogeochemistry, and Interdisciplinary Research</a:t>
            </a:r>
          </a:p>
          <a:p>
            <a:pPr>
              <a:buFontTx/>
              <a:buNone/>
            </a:pPr>
            <a:r>
              <a:rPr lang="en-US" sz="1600" dirty="0" smtClean="0">
                <a:latin typeface="Times New Roman" charset="0"/>
                <a:ea typeface="ヒラギノ角ゴ Pro W3" charset="0"/>
                <a:cs typeface="ヒラギノ角ゴ Pro W3" charset="0"/>
              </a:rPr>
              <a:t>	- Feedback and Action Items</a:t>
            </a:r>
          </a:p>
          <a:p>
            <a:pPr>
              <a:buFontTx/>
              <a:buNone/>
            </a:pPr>
            <a:endParaRPr lang="en-US" sz="1600" dirty="0" smtClean="0">
              <a:latin typeface="Times New Roman" charset="0"/>
              <a:ea typeface="ヒラギノ角ゴ Pro W3" charset="0"/>
              <a:cs typeface="ヒラギノ角ゴ Pro W3" charset="0"/>
            </a:endParaRPr>
          </a:p>
          <a:p>
            <a:pPr>
              <a:buFontTx/>
              <a:buNone/>
            </a:pPr>
            <a:endParaRPr lang="en-US" sz="1600" dirty="0" smtClean="0">
              <a:latin typeface="Times New Roman" charset="0"/>
              <a:ea typeface="ヒラギノ角ゴ Pro W3" charset="0"/>
              <a:cs typeface="ヒラギノ角ゴ Pro W3" charset="0"/>
            </a:endParaRPr>
          </a:p>
          <a:p>
            <a:pPr>
              <a:buFontTx/>
              <a:buNone/>
            </a:pPr>
            <a:endParaRPr lang="en-US" sz="1600" dirty="0">
              <a:latin typeface="Times New Roman" charset="0"/>
              <a:ea typeface="ヒラギノ角ゴ Pro W3" charset="0"/>
              <a:cs typeface="ヒラギノ角ゴ Pro W3" charset="0"/>
            </a:endParaRPr>
          </a:p>
        </p:txBody>
      </p:sp>
    </p:spTree>
    <p:extLst>
      <p:ext uri="{BB962C8B-B14F-4D97-AF65-F5344CB8AC3E}">
        <p14:creationId xmlns:p14="http://schemas.microsoft.com/office/powerpoint/2010/main" val="6360003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20966" y="211667"/>
            <a:ext cx="7592944" cy="584776"/>
          </a:xfrm>
          <a:prstGeom prst="rect">
            <a:avLst/>
          </a:prstGeom>
          <a:noFill/>
        </p:spPr>
        <p:txBody>
          <a:bodyPr wrap="none" rtlCol="0">
            <a:spAutoFit/>
          </a:bodyPr>
          <a:lstStyle/>
          <a:p>
            <a:pPr algn="ctr"/>
            <a:r>
              <a:rPr lang="en-US" sz="3200" dirty="0" smtClean="0">
                <a:solidFill>
                  <a:srgbClr val="31859C"/>
                </a:solidFill>
                <a:latin typeface="Times New Roman" pitchFamily="18" charset="0"/>
                <a:cs typeface="Times New Roman" pitchFamily="18" charset="0"/>
              </a:rPr>
              <a:t>Proposal for a first meeting in spring of 2013</a:t>
            </a:r>
            <a:endParaRPr lang="en-US" sz="3200" dirty="0">
              <a:solidFill>
                <a:srgbClr val="31859C"/>
              </a:solidFill>
              <a:latin typeface="Times New Roman" pitchFamily="18" charset="0"/>
              <a:cs typeface="Times New Roman" pitchFamily="18" charset="0"/>
            </a:endParaRPr>
          </a:p>
        </p:txBody>
      </p:sp>
      <p:sp>
        <p:nvSpPr>
          <p:cNvPr id="4" name="ZoneTexte 3"/>
          <p:cNvSpPr txBox="1"/>
          <p:nvPr/>
        </p:nvSpPr>
        <p:spPr>
          <a:xfrm>
            <a:off x="137107" y="1148857"/>
            <a:ext cx="8754533" cy="4524316"/>
          </a:xfrm>
          <a:prstGeom prst="rect">
            <a:avLst/>
          </a:prstGeom>
          <a:noFill/>
        </p:spPr>
        <p:txBody>
          <a:bodyPr wrap="square" rtlCol="0">
            <a:spAutoFit/>
          </a:bodyPr>
          <a:lstStyle/>
          <a:p>
            <a:pPr>
              <a:buFontTx/>
              <a:buChar char="-"/>
            </a:pPr>
            <a:r>
              <a:rPr lang="en-US" sz="2000" dirty="0" smtClean="0">
                <a:latin typeface="Times New Roman" pitchFamily="18" charset="0"/>
                <a:cs typeface="Times New Roman" pitchFamily="18" charset="0"/>
              </a:rPr>
              <a:t>Would be sandwiched between the 2013 NASA OCRT meeting and an ESA meeting, in order to help giving momentum, by having many people from the US and European communities already there.</a:t>
            </a:r>
          </a:p>
          <a:p>
            <a:pPr>
              <a:buFontTx/>
              <a:buChar char="-"/>
            </a:pPr>
            <a:endParaRPr lang="en-US" sz="2000" dirty="0" smtClean="0">
              <a:latin typeface="Times New Roman" pitchFamily="18" charset="0"/>
              <a:cs typeface="Times New Roman" pitchFamily="18" charset="0"/>
            </a:endParaRPr>
          </a:p>
          <a:p>
            <a:pPr>
              <a:buFontTx/>
              <a:buChar char="-"/>
            </a:pPr>
            <a:r>
              <a:rPr lang="en-US" sz="2000" dirty="0" smtClean="0">
                <a:latin typeface="Times New Roman" pitchFamily="18" charset="0"/>
                <a:cs typeface="Times New Roman" pitchFamily="18" charset="0"/>
              </a:rPr>
              <a:t> Location / dates TBD; would be a major city/hub for easy travel</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All details of content/organization/participation etc.. Will be brought forward during the</a:t>
            </a:r>
          </a:p>
          <a:p>
            <a:pPr marL="342900" indent="-342900">
              <a:buFontTx/>
              <a:buChar char="-"/>
            </a:pPr>
            <a:endParaRPr lang="en-US" sz="2000" dirty="0" smtClean="0">
              <a:latin typeface="Times New Roman" pitchFamily="18" charset="0"/>
              <a:cs typeface="Times New Roman" pitchFamily="18" charset="0"/>
            </a:endParaRPr>
          </a:p>
          <a:p>
            <a:pPr algn="ctr"/>
            <a:r>
              <a:rPr lang="en-US" sz="3600" i="1" dirty="0">
                <a:latin typeface="Times New Roman" pitchFamily="18" charset="0"/>
                <a:cs typeface="Times New Roman" pitchFamily="18" charset="0"/>
              </a:rPr>
              <a:t>Discussion session at the end of the morning will aim at going into the details of what this meeting could entail</a:t>
            </a:r>
            <a:endParaRPr lang="en-US" sz="3600"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26633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4691" y="61195"/>
            <a:ext cx="4698722" cy="584776"/>
          </a:xfrm>
          <a:prstGeom prst="rect">
            <a:avLst/>
          </a:prstGeom>
          <a:noFill/>
        </p:spPr>
        <p:txBody>
          <a:bodyPr wrap="none" rtlCol="0">
            <a:spAutoFit/>
          </a:bodyPr>
          <a:lstStyle/>
          <a:p>
            <a:r>
              <a:rPr lang="en-US" sz="3200" dirty="0" smtClean="0">
                <a:solidFill>
                  <a:srgbClr val="31859C"/>
                </a:solidFill>
                <a:latin typeface="Times New Roman"/>
                <a:cs typeface="Times New Roman"/>
              </a:rPr>
              <a:t>The need for “OCR CDRs”</a:t>
            </a:r>
            <a:endParaRPr lang="en-US" sz="3200" dirty="0">
              <a:solidFill>
                <a:srgbClr val="31859C"/>
              </a:solidFill>
              <a:latin typeface="Times New Roman"/>
              <a:cs typeface="Times New Roman"/>
            </a:endParaRPr>
          </a:p>
        </p:txBody>
      </p:sp>
      <p:sp>
        <p:nvSpPr>
          <p:cNvPr id="3" name="ZoneTexte 2"/>
          <p:cNvSpPr txBox="1"/>
          <p:nvPr/>
        </p:nvSpPr>
        <p:spPr>
          <a:xfrm>
            <a:off x="124690" y="528785"/>
            <a:ext cx="5579918" cy="1938992"/>
          </a:xfrm>
          <a:prstGeom prst="rect">
            <a:avLst/>
          </a:prstGeom>
          <a:noFill/>
        </p:spPr>
        <p:txBody>
          <a:bodyPr wrap="square" rtlCol="0">
            <a:spAutoFit/>
          </a:bodyPr>
          <a:lstStyle/>
          <a:p>
            <a:pPr>
              <a:buFontTx/>
              <a:buChar char="-"/>
            </a:pPr>
            <a:r>
              <a:rPr lang="en-US" sz="1600" dirty="0" smtClean="0">
                <a:latin typeface="Times New Roman"/>
                <a:cs typeface="Times New Roman"/>
              </a:rPr>
              <a:t>Many indications exist of changes in marine productivity &amp; ecosystems. </a:t>
            </a:r>
          </a:p>
          <a:p>
            <a:pPr>
              <a:buFontTx/>
              <a:buChar char="-"/>
            </a:pPr>
            <a:endParaRPr lang="en-US" sz="800" dirty="0" smtClean="0">
              <a:latin typeface="Times New Roman"/>
              <a:cs typeface="Times New Roman"/>
            </a:endParaRPr>
          </a:p>
          <a:p>
            <a:pPr>
              <a:buFontTx/>
              <a:buChar char="-"/>
            </a:pPr>
            <a:r>
              <a:rPr lang="en-US" sz="1600" dirty="0" smtClean="0">
                <a:latin typeface="Times New Roman"/>
                <a:cs typeface="Times New Roman"/>
              </a:rPr>
              <a:t>Understanding these changes and their relation to global changes in the physical environment (“global climate”) requires global, multi-decadal &amp; multi-sensor time series (CQDRs); </a:t>
            </a:r>
          </a:p>
          <a:p>
            <a:r>
              <a:rPr lang="en-US" sz="1600" dirty="0" smtClean="0">
                <a:latin typeface="Times New Roman"/>
                <a:cs typeface="Times New Roman"/>
              </a:rPr>
              <a:t>see, </a:t>
            </a:r>
            <a:r>
              <a:rPr lang="en-US" sz="1600" i="1" dirty="0" smtClean="0">
                <a:latin typeface="Times New Roman"/>
                <a:cs typeface="Times New Roman"/>
              </a:rPr>
              <a:t>e.g</a:t>
            </a:r>
            <a:r>
              <a:rPr lang="en-US" sz="1600" dirty="0" smtClean="0">
                <a:latin typeface="Times New Roman"/>
                <a:cs typeface="Times New Roman"/>
              </a:rPr>
              <a:t>., NRC report “Climate Data Records from Environmental Satellites”, 2004</a:t>
            </a:r>
            <a:endParaRPr lang="en-US" sz="1600" dirty="0">
              <a:latin typeface="Times New Roman"/>
              <a:cs typeface="Times New Roman"/>
            </a:endParaRPr>
          </a:p>
        </p:txBody>
      </p:sp>
      <p:grpSp>
        <p:nvGrpSpPr>
          <p:cNvPr id="4" name="Groupe 9"/>
          <p:cNvGrpSpPr/>
          <p:nvPr/>
        </p:nvGrpSpPr>
        <p:grpSpPr>
          <a:xfrm>
            <a:off x="143222" y="2668432"/>
            <a:ext cx="2858271" cy="3299994"/>
            <a:chOff x="135081" y="2945235"/>
            <a:chExt cx="2858271" cy="3299994"/>
          </a:xfrm>
        </p:grpSpPr>
        <p:pic>
          <p:nvPicPr>
            <p:cNvPr id="5" name="Picture 2"/>
            <p:cNvPicPr>
              <a:picLocks noChangeAspect="1" noChangeArrowheads="1"/>
            </p:cNvPicPr>
            <p:nvPr/>
          </p:nvPicPr>
          <p:blipFill>
            <a:blip r:embed="rId2" cstate="print"/>
            <a:srcRect/>
            <a:stretch>
              <a:fillRect/>
            </a:stretch>
          </p:blipFill>
          <p:spPr bwMode="auto">
            <a:xfrm>
              <a:off x="135081" y="2945235"/>
              <a:ext cx="2858271" cy="3110346"/>
            </a:xfrm>
            <a:prstGeom prst="rect">
              <a:avLst/>
            </a:prstGeom>
            <a:noFill/>
            <a:ln w="9525">
              <a:noFill/>
              <a:miter lim="800000"/>
              <a:headEnd/>
              <a:tailEnd/>
            </a:ln>
          </p:spPr>
        </p:pic>
        <p:sp>
          <p:nvSpPr>
            <p:cNvPr id="6" name="ZoneTexte 5"/>
            <p:cNvSpPr txBox="1"/>
            <p:nvPr/>
          </p:nvSpPr>
          <p:spPr>
            <a:xfrm>
              <a:off x="213592" y="5999008"/>
              <a:ext cx="1776460" cy="246221"/>
            </a:xfrm>
            <a:prstGeom prst="rect">
              <a:avLst/>
            </a:prstGeom>
            <a:noFill/>
          </p:spPr>
          <p:txBody>
            <a:bodyPr wrap="none" rtlCol="0">
              <a:spAutoFit/>
            </a:bodyPr>
            <a:lstStyle/>
            <a:p>
              <a:r>
                <a:rPr lang="en-US" sz="1000" dirty="0" err="1" smtClean="0">
                  <a:latin typeface="Times New Roman"/>
                  <a:cs typeface="Times New Roman"/>
                </a:rPr>
                <a:t>Behrenfeld</a:t>
              </a:r>
              <a:r>
                <a:rPr lang="en-US" sz="1000" dirty="0" smtClean="0">
                  <a:latin typeface="Times New Roman"/>
                  <a:cs typeface="Times New Roman"/>
                </a:rPr>
                <a:t> </a:t>
              </a:r>
              <a:r>
                <a:rPr lang="en-US" sz="1000" i="1" dirty="0" smtClean="0">
                  <a:latin typeface="Times New Roman"/>
                  <a:cs typeface="Times New Roman"/>
                </a:rPr>
                <a:t>et al</a:t>
              </a:r>
              <a:r>
                <a:rPr lang="en-US" sz="1000" dirty="0" smtClean="0">
                  <a:latin typeface="Times New Roman"/>
                  <a:cs typeface="Times New Roman"/>
                </a:rPr>
                <a:t>., Nature, 2006</a:t>
              </a:r>
              <a:endParaRPr lang="en-US" sz="1000" dirty="0">
                <a:latin typeface="Times New Roman"/>
                <a:cs typeface="Times New Roman"/>
              </a:endParaRPr>
            </a:p>
          </p:txBody>
        </p:sp>
      </p:grpSp>
      <p:grpSp>
        <p:nvGrpSpPr>
          <p:cNvPr id="7" name="Groupe 10"/>
          <p:cNvGrpSpPr/>
          <p:nvPr/>
        </p:nvGrpSpPr>
        <p:grpSpPr>
          <a:xfrm>
            <a:off x="2942359" y="2666320"/>
            <a:ext cx="2523259" cy="3307585"/>
            <a:chOff x="2942359" y="2983829"/>
            <a:chExt cx="2523259" cy="3307585"/>
          </a:xfrm>
        </p:grpSpPr>
        <p:pic>
          <p:nvPicPr>
            <p:cNvPr id="8" name="Picture 4"/>
            <p:cNvPicPr>
              <a:picLocks noChangeAspect="1" noChangeArrowheads="1"/>
            </p:cNvPicPr>
            <p:nvPr/>
          </p:nvPicPr>
          <p:blipFill>
            <a:blip r:embed="rId3" cstate="print"/>
            <a:srcRect/>
            <a:stretch>
              <a:fillRect/>
            </a:stretch>
          </p:blipFill>
          <p:spPr bwMode="auto">
            <a:xfrm>
              <a:off x="2942359" y="2983829"/>
              <a:ext cx="2523259" cy="3063957"/>
            </a:xfrm>
            <a:prstGeom prst="rect">
              <a:avLst/>
            </a:prstGeom>
            <a:noFill/>
            <a:ln w="9525">
              <a:noFill/>
              <a:miter lim="800000"/>
              <a:headEnd/>
              <a:tailEnd/>
            </a:ln>
          </p:spPr>
        </p:pic>
        <p:sp>
          <p:nvSpPr>
            <p:cNvPr id="9" name="ZoneTexte 8"/>
            <p:cNvSpPr txBox="1"/>
            <p:nvPr/>
          </p:nvSpPr>
          <p:spPr>
            <a:xfrm>
              <a:off x="2957945" y="6045193"/>
              <a:ext cx="2446403" cy="246221"/>
            </a:xfrm>
            <a:prstGeom prst="rect">
              <a:avLst/>
            </a:prstGeom>
            <a:noFill/>
          </p:spPr>
          <p:txBody>
            <a:bodyPr wrap="none" rtlCol="0">
              <a:spAutoFit/>
            </a:bodyPr>
            <a:lstStyle/>
            <a:p>
              <a:r>
                <a:rPr lang="en-US" sz="1000" dirty="0" err="1" smtClean="0">
                  <a:latin typeface="Times New Roman"/>
                  <a:cs typeface="Times New Roman"/>
                </a:rPr>
                <a:t>Polovina</a:t>
              </a:r>
              <a:r>
                <a:rPr lang="en-US" sz="1000" dirty="0" smtClean="0">
                  <a:latin typeface="Times New Roman"/>
                  <a:cs typeface="Times New Roman"/>
                </a:rPr>
                <a:t> </a:t>
              </a:r>
              <a:r>
                <a:rPr lang="en-US" sz="1000" i="1" dirty="0" smtClean="0">
                  <a:latin typeface="Times New Roman"/>
                  <a:cs typeface="Times New Roman"/>
                </a:rPr>
                <a:t>et al</a:t>
              </a:r>
              <a:r>
                <a:rPr lang="en-US" sz="1000" dirty="0" smtClean="0">
                  <a:latin typeface="Times New Roman"/>
                  <a:cs typeface="Times New Roman"/>
                </a:rPr>
                <a:t>., </a:t>
              </a:r>
              <a:r>
                <a:rPr lang="en-US" sz="1000" dirty="0" err="1" smtClean="0">
                  <a:latin typeface="Times New Roman"/>
                  <a:cs typeface="Times New Roman"/>
                </a:rPr>
                <a:t>Geophys</a:t>
              </a:r>
              <a:r>
                <a:rPr lang="en-US" sz="1000" dirty="0" smtClean="0">
                  <a:latin typeface="Times New Roman"/>
                  <a:cs typeface="Times New Roman"/>
                </a:rPr>
                <a:t>. Res. Letters, 2008</a:t>
              </a:r>
              <a:endParaRPr lang="en-US" sz="1000" dirty="0">
                <a:latin typeface="Times New Roman"/>
                <a:cs typeface="Times New Roman"/>
              </a:endParaRPr>
            </a:p>
          </p:txBody>
        </p:sp>
      </p:grpSp>
      <p:grpSp>
        <p:nvGrpSpPr>
          <p:cNvPr id="10" name="Groupe 11"/>
          <p:cNvGrpSpPr/>
          <p:nvPr/>
        </p:nvGrpSpPr>
        <p:grpSpPr>
          <a:xfrm>
            <a:off x="5744875" y="309532"/>
            <a:ext cx="3399125" cy="5965844"/>
            <a:chOff x="5744875" y="610749"/>
            <a:chExt cx="3399125" cy="5965844"/>
          </a:xfrm>
        </p:grpSpPr>
        <p:pic>
          <p:nvPicPr>
            <p:cNvPr id="11" name="Picture 3"/>
            <p:cNvPicPr>
              <a:picLocks noChangeAspect="1" noChangeArrowheads="1"/>
            </p:cNvPicPr>
            <p:nvPr/>
          </p:nvPicPr>
          <p:blipFill>
            <a:blip r:embed="rId4" cstate="print"/>
            <a:srcRect/>
            <a:stretch>
              <a:fillRect/>
            </a:stretch>
          </p:blipFill>
          <p:spPr bwMode="auto">
            <a:xfrm>
              <a:off x="5744875" y="610749"/>
              <a:ext cx="3399125" cy="5658716"/>
            </a:xfrm>
            <a:prstGeom prst="rect">
              <a:avLst/>
            </a:prstGeom>
            <a:noFill/>
            <a:ln w="9525">
              <a:noFill/>
              <a:miter lim="800000"/>
              <a:headEnd/>
              <a:tailEnd/>
            </a:ln>
          </p:spPr>
        </p:pic>
        <p:sp>
          <p:nvSpPr>
            <p:cNvPr id="12" name="ZoneTexte 11"/>
            <p:cNvSpPr txBox="1"/>
            <p:nvPr/>
          </p:nvSpPr>
          <p:spPr>
            <a:xfrm>
              <a:off x="5806214" y="6330372"/>
              <a:ext cx="1719479" cy="246221"/>
            </a:xfrm>
            <a:prstGeom prst="rect">
              <a:avLst/>
            </a:prstGeom>
            <a:noFill/>
          </p:spPr>
          <p:txBody>
            <a:bodyPr wrap="none" rtlCol="0">
              <a:spAutoFit/>
            </a:bodyPr>
            <a:lstStyle/>
            <a:p>
              <a:r>
                <a:rPr lang="en-US" sz="1000" dirty="0" smtClean="0">
                  <a:latin typeface="Times New Roman"/>
                  <a:cs typeface="Times New Roman"/>
                </a:rPr>
                <a:t>Martinez </a:t>
              </a:r>
              <a:r>
                <a:rPr lang="en-US" sz="1000" i="1" dirty="0" smtClean="0">
                  <a:latin typeface="Times New Roman"/>
                  <a:cs typeface="Times New Roman"/>
                </a:rPr>
                <a:t>et al</a:t>
              </a:r>
              <a:r>
                <a:rPr lang="en-US" sz="1000" dirty="0" smtClean="0">
                  <a:latin typeface="Times New Roman"/>
                  <a:cs typeface="Times New Roman"/>
                </a:rPr>
                <a:t>., Science, 2009</a:t>
              </a:r>
              <a:endParaRPr lang="en-US" sz="1000" dirty="0">
                <a:latin typeface="Times New Roman"/>
                <a:cs typeface="Times New Roman"/>
              </a:endParaRPr>
            </a:p>
          </p:txBody>
        </p:sp>
      </p:grpSp>
    </p:spTree>
    <p:extLst>
      <p:ext uri="{BB962C8B-B14F-4D97-AF65-F5344CB8AC3E}">
        <p14:creationId xmlns:p14="http://schemas.microsoft.com/office/powerpoint/2010/main" val="2344115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871" y="-28781"/>
            <a:ext cx="8836753" cy="6085892"/>
          </a:xfrm>
        </p:spPr>
        <p:txBody>
          <a:bodyPr/>
          <a:lstStyle/>
          <a:p>
            <a:pPr marL="0" indent="0">
              <a:buNone/>
            </a:pPr>
            <a:r>
              <a:rPr lang="en-US" dirty="0" smtClean="0">
                <a:solidFill>
                  <a:schemeClr val="accent5">
                    <a:lumMod val="75000"/>
                  </a:schemeClr>
                </a:solidFill>
                <a:latin typeface="Times New Roman"/>
                <a:cs typeface="Times New Roman"/>
              </a:rPr>
              <a:t>Taking care of OCR CDRs is within the terms of reference of IOCCG</a:t>
            </a:r>
          </a:p>
          <a:p>
            <a:pPr marL="0" indent="0"/>
            <a:endParaRPr lang="en-US" sz="1600" b="0" dirty="0" smtClean="0">
              <a:solidFill>
                <a:srgbClr val="000000"/>
              </a:solidFill>
              <a:latin typeface="Times New Roman"/>
              <a:cs typeface="Times New Roman"/>
            </a:endParaRPr>
          </a:p>
          <a:p>
            <a:pPr marL="285750" indent="-285750">
              <a:buFont typeface="Wingdings" charset="2"/>
              <a:buChar char="v"/>
            </a:pPr>
            <a:r>
              <a:rPr lang="en-US" sz="1600" b="0" dirty="0" smtClean="0">
                <a:solidFill>
                  <a:srgbClr val="000000"/>
                </a:solidFill>
                <a:latin typeface="Times New Roman"/>
                <a:cs typeface="Times New Roman"/>
              </a:rPr>
              <a:t>To serve as a </a:t>
            </a:r>
            <a:r>
              <a:rPr lang="en-US" sz="1600" b="1" dirty="0" smtClean="0">
                <a:solidFill>
                  <a:srgbClr val="000000"/>
                </a:solidFill>
                <a:latin typeface="Times New Roman"/>
                <a:cs typeface="Times New Roman"/>
              </a:rPr>
              <a:t>communication and coordination channel </a:t>
            </a:r>
            <a:r>
              <a:rPr lang="en-US" sz="1600" b="0" dirty="0" smtClean="0">
                <a:solidFill>
                  <a:srgbClr val="000000"/>
                </a:solidFill>
                <a:latin typeface="Times New Roman"/>
                <a:cs typeface="Times New Roman"/>
              </a:rPr>
              <a:t>between data providers and the global, user community of satellite-ocean-</a:t>
            </a:r>
            <a:r>
              <a:rPr lang="en-US" sz="1600" b="0" dirty="0" err="1" smtClean="0">
                <a:solidFill>
                  <a:srgbClr val="000000"/>
                </a:solidFill>
                <a:latin typeface="Times New Roman"/>
                <a:cs typeface="Times New Roman"/>
              </a:rPr>
              <a:t>colour</a:t>
            </a:r>
            <a:r>
              <a:rPr lang="en-US" sz="1600" b="0" dirty="0" smtClean="0">
                <a:solidFill>
                  <a:srgbClr val="000000"/>
                </a:solidFill>
                <a:latin typeface="Times New Roman"/>
                <a:cs typeface="Times New Roman"/>
              </a:rPr>
              <a:t> data, and so to maximize the benefits that accumulate from international investments in ocean-</a:t>
            </a:r>
            <a:r>
              <a:rPr lang="en-US" sz="1600" b="0" dirty="0" err="1" smtClean="0">
                <a:solidFill>
                  <a:srgbClr val="000000"/>
                </a:solidFill>
                <a:latin typeface="Times New Roman"/>
                <a:cs typeface="Times New Roman"/>
              </a:rPr>
              <a:t>colour</a:t>
            </a:r>
            <a:r>
              <a:rPr lang="en-US" sz="1600" b="0" dirty="0" smtClean="0">
                <a:solidFill>
                  <a:srgbClr val="000000"/>
                </a:solidFill>
                <a:latin typeface="Times New Roman"/>
                <a:cs typeface="Times New Roman"/>
              </a:rPr>
              <a:t> science and technology.</a:t>
            </a:r>
          </a:p>
          <a:p>
            <a:pPr marL="285750" indent="-285750">
              <a:buFont typeface="Wingdings" charset="2"/>
              <a:buChar char="v"/>
            </a:pPr>
            <a:endParaRPr lang="en-US" sz="1600" b="0" dirty="0" smtClean="0">
              <a:solidFill>
                <a:srgbClr val="000000"/>
              </a:solidFill>
              <a:latin typeface="Times New Roman"/>
              <a:cs typeface="Times New Roman"/>
            </a:endParaRPr>
          </a:p>
          <a:p>
            <a:pPr marL="285750" indent="-285750">
              <a:buFont typeface="Wingdings" charset="2"/>
              <a:buChar char="v"/>
            </a:pPr>
            <a:r>
              <a:rPr lang="en-US" sz="1600" b="0" dirty="0" smtClean="0">
                <a:solidFill>
                  <a:srgbClr val="000000"/>
                </a:solidFill>
                <a:latin typeface="Times New Roman"/>
                <a:cs typeface="Times New Roman"/>
              </a:rPr>
              <a:t>To construct a </a:t>
            </a:r>
            <a:r>
              <a:rPr lang="en-US" sz="1600" b="1" dirty="0" smtClean="0">
                <a:solidFill>
                  <a:srgbClr val="000000"/>
                </a:solidFill>
                <a:latin typeface="Times New Roman"/>
                <a:cs typeface="Times New Roman"/>
              </a:rPr>
              <a:t>partnership, at the international level, between the space agencies and the users of satellite-ocean-</a:t>
            </a:r>
            <a:r>
              <a:rPr lang="en-US" sz="1600" b="1" dirty="0" err="1" smtClean="0">
                <a:solidFill>
                  <a:srgbClr val="000000"/>
                </a:solidFill>
                <a:latin typeface="Times New Roman"/>
                <a:cs typeface="Times New Roman"/>
              </a:rPr>
              <a:t>colour</a:t>
            </a:r>
            <a:r>
              <a:rPr lang="en-US" sz="1600" b="1" dirty="0" smtClean="0">
                <a:solidFill>
                  <a:srgbClr val="000000"/>
                </a:solidFill>
                <a:latin typeface="Times New Roman"/>
                <a:cs typeface="Times New Roman"/>
              </a:rPr>
              <a:t> data</a:t>
            </a:r>
            <a:r>
              <a:rPr lang="en-US" sz="1600" b="0" dirty="0" smtClean="0">
                <a:solidFill>
                  <a:srgbClr val="000000"/>
                </a:solidFill>
                <a:latin typeface="Times New Roman"/>
                <a:cs typeface="Times New Roman"/>
              </a:rPr>
              <a:t> to develop and coordinate data utilization.</a:t>
            </a:r>
          </a:p>
          <a:p>
            <a:pPr marL="285750" indent="-285750">
              <a:buFont typeface="Wingdings" charset="2"/>
              <a:buChar char="v"/>
            </a:pPr>
            <a:endParaRPr lang="en-US" sz="1600" b="0" dirty="0" smtClean="0">
              <a:solidFill>
                <a:srgbClr val="000000"/>
              </a:solidFill>
              <a:latin typeface="Times New Roman"/>
              <a:cs typeface="Times New Roman"/>
            </a:endParaRPr>
          </a:p>
          <a:p>
            <a:pPr marL="285750" indent="-285750">
              <a:buFont typeface="Wingdings" charset="2"/>
              <a:buChar char="v"/>
            </a:pPr>
            <a:r>
              <a:rPr lang="en-US" sz="1600" b="0" dirty="0" smtClean="0">
                <a:solidFill>
                  <a:srgbClr val="000000"/>
                </a:solidFill>
                <a:latin typeface="Times New Roman"/>
                <a:cs typeface="Times New Roman"/>
              </a:rPr>
              <a:t>To work closely with the appropriate international bodies (including CEOS, IOC and SCOR), international scientific programs (such as IGBP and GOOS), satellite-ocean-</a:t>
            </a:r>
            <a:r>
              <a:rPr lang="en-US" sz="1600" b="0" dirty="0" err="1" smtClean="0">
                <a:solidFill>
                  <a:srgbClr val="000000"/>
                </a:solidFill>
                <a:latin typeface="Times New Roman"/>
                <a:cs typeface="Times New Roman"/>
              </a:rPr>
              <a:t>colour</a:t>
            </a:r>
            <a:r>
              <a:rPr lang="en-US" sz="1600" b="0" dirty="0" smtClean="0">
                <a:solidFill>
                  <a:srgbClr val="000000"/>
                </a:solidFill>
                <a:latin typeface="Times New Roman"/>
                <a:cs typeface="Times New Roman"/>
              </a:rPr>
              <a:t>-mission offices and other agencies (such as environmental and fishing agencies) to </a:t>
            </a:r>
            <a:r>
              <a:rPr lang="en-US" sz="1600" b="1" dirty="0" smtClean="0">
                <a:solidFill>
                  <a:srgbClr val="000000"/>
                </a:solidFill>
                <a:latin typeface="Times New Roman"/>
                <a:cs typeface="Times New Roman"/>
              </a:rPr>
              <a:t>harmonize the international effort and advance ocean-</a:t>
            </a:r>
            <a:r>
              <a:rPr lang="en-US" sz="1600" b="1" dirty="0" err="1" smtClean="0">
                <a:solidFill>
                  <a:srgbClr val="000000"/>
                </a:solidFill>
                <a:latin typeface="Times New Roman"/>
                <a:cs typeface="Times New Roman"/>
              </a:rPr>
              <a:t>colour</a:t>
            </a:r>
            <a:r>
              <a:rPr lang="en-US" sz="1600" b="1" dirty="0" smtClean="0">
                <a:solidFill>
                  <a:srgbClr val="000000"/>
                </a:solidFill>
                <a:latin typeface="Times New Roman"/>
                <a:cs typeface="Times New Roman"/>
              </a:rPr>
              <a:t> science and its applications</a:t>
            </a:r>
            <a:r>
              <a:rPr lang="en-US" sz="1600" b="0" dirty="0" smtClean="0">
                <a:solidFill>
                  <a:srgbClr val="000000"/>
                </a:solidFill>
                <a:latin typeface="Times New Roman"/>
                <a:cs typeface="Times New Roman"/>
              </a:rPr>
              <a:t>.</a:t>
            </a:r>
          </a:p>
          <a:p>
            <a:pPr marL="285750" indent="-285750">
              <a:buFont typeface="Wingdings" charset="2"/>
              <a:buChar char="v"/>
            </a:pPr>
            <a:endParaRPr lang="en-US" sz="1600" b="0" dirty="0" smtClean="0">
              <a:solidFill>
                <a:srgbClr val="000000"/>
              </a:solidFill>
              <a:latin typeface="Times New Roman"/>
              <a:cs typeface="Times New Roman"/>
            </a:endParaRPr>
          </a:p>
          <a:p>
            <a:pPr marL="285750" indent="-285750">
              <a:buFont typeface="Wingdings" charset="2"/>
              <a:buChar char="v"/>
            </a:pPr>
            <a:r>
              <a:rPr lang="en-US" sz="1600" b="0" dirty="0" smtClean="0">
                <a:solidFill>
                  <a:srgbClr val="000000"/>
                </a:solidFill>
                <a:latin typeface="Times New Roman"/>
                <a:cs typeface="Times New Roman"/>
              </a:rPr>
              <a:t>To develop a </a:t>
            </a:r>
            <a:r>
              <a:rPr lang="en-US" sz="1600" b="1" dirty="0" smtClean="0">
                <a:solidFill>
                  <a:srgbClr val="000000"/>
                </a:solidFill>
                <a:latin typeface="Times New Roman"/>
                <a:cs typeface="Times New Roman"/>
              </a:rPr>
              <a:t>collective voice for the community of users of ocean-</a:t>
            </a:r>
            <a:r>
              <a:rPr lang="en-US" sz="1600" b="1" dirty="0" err="1" smtClean="0">
                <a:solidFill>
                  <a:srgbClr val="000000"/>
                </a:solidFill>
                <a:latin typeface="Times New Roman"/>
                <a:cs typeface="Times New Roman"/>
              </a:rPr>
              <a:t>colour</a:t>
            </a:r>
            <a:r>
              <a:rPr lang="en-US" sz="1600" b="1" dirty="0" smtClean="0">
                <a:solidFill>
                  <a:srgbClr val="000000"/>
                </a:solidFill>
                <a:latin typeface="Times New Roman"/>
                <a:cs typeface="Times New Roman"/>
              </a:rPr>
              <a:t> data </a:t>
            </a:r>
            <a:r>
              <a:rPr lang="en-US" sz="1600" b="0" dirty="0" smtClean="0">
                <a:solidFill>
                  <a:srgbClr val="000000"/>
                </a:solidFill>
                <a:latin typeface="Times New Roman"/>
                <a:cs typeface="Times New Roman"/>
              </a:rPr>
              <a:t>and to articulate this voice to the appropriate international bodies, international scientific programs and space agencies.</a:t>
            </a:r>
          </a:p>
          <a:p>
            <a:pPr marL="285750" indent="-285750">
              <a:buFont typeface="Wingdings" charset="2"/>
              <a:buChar char="v"/>
            </a:pPr>
            <a:endParaRPr lang="en-US" sz="1600" b="0" dirty="0" smtClean="0">
              <a:solidFill>
                <a:srgbClr val="000000"/>
              </a:solidFill>
              <a:latin typeface="Times New Roman"/>
              <a:cs typeface="Times New Roman"/>
            </a:endParaRPr>
          </a:p>
          <a:p>
            <a:pPr marL="285750" indent="-285750">
              <a:buFont typeface="Wingdings" charset="2"/>
              <a:buChar char="v"/>
            </a:pPr>
            <a:r>
              <a:rPr lang="en-US" sz="1600" b="0" dirty="0" smtClean="0">
                <a:solidFill>
                  <a:srgbClr val="000000"/>
                </a:solidFill>
                <a:latin typeface="Times New Roman"/>
                <a:cs typeface="Times New Roman"/>
              </a:rPr>
              <a:t>To </a:t>
            </a:r>
            <a:r>
              <a:rPr lang="en-US" sz="1600" b="1" dirty="0" smtClean="0">
                <a:solidFill>
                  <a:srgbClr val="000000"/>
                </a:solidFill>
                <a:latin typeface="Times New Roman"/>
                <a:cs typeface="Times New Roman"/>
              </a:rPr>
              <a:t>promote the long-term continuity of satellite ocean-</a:t>
            </a:r>
            <a:r>
              <a:rPr lang="en-US" sz="1600" b="1" dirty="0" err="1" smtClean="0">
                <a:solidFill>
                  <a:srgbClr val="000000"/>
                </a:solidFill>
                <a:latin typeface="Times New Roman"/>
                <a:cs typeface="Times New Roman"/>
              </a:rPr>
              <a:t>colour</a:t>
            </a:r>
            <a:r>
              <a:rPr lang="en-US" sz="1600" b="1" dirty="0" smtClean="0">
                <a:solidFill>
                  <a:srgbClr val="000000"/>
                </a:solidFill>
                <a:latin typeface="Times New Roman"/>
                <a:cs typeface="Times New Roman"/>
              </a:rPr>
              <a:t> data sets</a:t>
            </a:r>
            <a:r>
              <a:rPr lang="en-US" sz="1600" b="0" dirty="0" smtClean="0">
                <a:solidFill>
                  <a:srgbClr val="000000"/>
                </a:solidFill>
                <a:latin typeface="Times New Roman"/>
                <a:cs typeface="Times New Roman"/>
              </a:rPr>
              <a:t>; the development of operational, ocean-</a:t>
            </a:r>
            <a:r>
              <a:rPr lang="en-US" sz="1600" b="0" dirty="0" err="1" smtClean="0">
                <a:solidFill>
                  <a:srgbClr val="000000"/>
                </a:solidFill>
                <a:latin typeface="Times New Roman"/>
                <a:cs typeface="Times New Roman"/>
              </a:rPr>
              <a:t>colour</a:t>
            </a:r>
            <a:r>
              <a:rPr lang="en-US" sz="1600" b="0" dirty="0" smtClean="0">
                <a:solidFill>
                  <a:srgbClr val="000000"/>
                </a:solidFill>
                <a:latin typeface="Times New Roman"/>
                <a:cs typeface="Times New Roman"/>
              </a:rPr>
              <a:t> data services and new generations of ocean-</a:t>
            </a:r>
            <a:r>
              <a:rPr lang="en-US" sz="1600" b="0" dirty="0" err="1" smtClean="0">
                <a:solidFill>
                  <a:srgbClr val="000000"/>
                </a:solidFill>
                <a:latin typeface="Times New Roman"/>
                <a:cs typeface="Times New Roman"/>
              </a:rPr>
              <a:t>colour</a:t>
            </a:r>
            <a:r>
              <a:rPr lang="en-US" sz="1600" b="0" dirty="0" smtClean="0">
                <a:solidFill>
                  <a:srgbClr val="000000"/>
                </a:solidFill>
                <a:latin typeface="Times New Roman"/>
                <a:cs typeface="Times New Roman"/>
              </a:rPr>
              <a:t> sensors; and the </a:t>
            </a:r>
            <a:r>
              <a:rPr lang="en-US" sz="1600" b="1" dirty="0" smtClean="0">
                <a:solidFill>
                  <a:srgbClr val="000000"/>
                </a:solidFill>
                <a:latin typeface="Times New Roman"/>
                <a:cs typeface="Times New Roman"/>
              </a:rPr>
              <a:t>integration of data from complementary ocean sensors</a:t>
            </a:r>
            <a:r>
              <a:rPr lang="en-US" sz="1600" b="0" dirty="0" smtClean="0">
                <a:solidFill>
                  <a:srgbClr val="000000"/>
                </a:solidFill>
                <a:latin typeface="Times New Roman"/>
                <a:cs typeface="Times New Roman"/>
              </a:rPr>
              <a:t>.	</a:t>
            </a:r>
            <a:endParaRPr lang="en-US" sz="1600" b="0" dirty="0">
              <a:solidFill>
                <a:srgbClr val="000000"/>
              </a:solidFill>
              <a:latin typeface="Times New Roman"/>
              <a:cs typeface="Times New Roman"/>
            </a:endParaRPr>
          </a:p>
        </p:txBody>
      </p:sp>
      <p:sp>
        <p:nvSpPr>
          <p:cNvPr id="2" name="Rectangle 1"/>
          <p:cNvSpPr/>
          <p:nvPr/>
        </p:nvSpPr>
        <p:spPr>
          <a:xfrm>
            <a:off x="97688" y="5308106"/>
            <a:ext cx="8865182" cy="895540"/>
          </a:xfrm>
          <a:prstGeom prst="rect">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llipse 3"/>
          <p:cNvSpPr/>
          <p:nvPr/>
        </p:nvSpPr>
        <p:spPr>
          <a:xfrm>
            <a:off x="822997" y="1774739"/>
            <a:ext cx="6993082" cy="3013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Times New Roman"/>
                <a:cs typeface="Times New Roman"/>
              </a:rPr>
              <a:t>How much do we have progressed</a:t>
            </a:r>
          </a:p>
          <a:p>
            <a:pPr algn="ctr"/>
            <a:r>
              <a:rPr lang="en-US" sz="4400" dirty="0" smtClean="0">
                <a:latin typeface="Times New Roman"/>
                <a:cs typeface="Times New Roman"/>
              </a:rPr>
              <a:t>in this domain?</a:t>
            </a:r>
            <a:endParaRPr lang="en-US" sz="4400" dirty="0">
              <a:latin typeface="Times New Roman"/>
              <a:cs typeface="Times New Roman"/>
            </a:endParaRPr>
          </a:p>
        </p:txBody>
      </p:sp>
    </p:spTree>
    <p:extLst>
      <p:ext uri="{BB962C8B-B14F-4D97-AF65-F5344CB8AC3E}">
        <p14:creationId xmlns:p14="http://schemas.microsoft.com/office/powerpoint/2010/main" val="1304588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772" y="446313"/>
            <a:ext cx="8894617" cy="1692771"/>
          </a:xfrm>
          <a:prstGeom prst="rect">
            <a:avLst/>
          </a:prstGeom>
          <a:noFill/>
        </p:spPr>
        <p:txBody>
          <a:bodyPr wrap="square" rtlCol="0">
            <a:spAutoFit/>
          </a:bodyPr>
          <a:lstStyle/>
          <a:p>
            <a:r>
              <a:rPr lang="en-US" b="1" dirty="0" smtClean="0">
                <a:latin typeface="Times New Roman"/>
                <a:cs typeface="Times New Roman"/>
              </a:rPr>
              <a:t>(1) In terms of sensors providing global data sets:</a:t>
            </a:r>
          </a:p>
          <a:p>
            <a:pPr>
              <a:buFontTx/>
              <a:buChar char="-"/>
            </a:pPr>
            <a:r>
              <a:rPr lang="en-US" sz="1400" dirty="0" smtClean="0">
                <a:latin typeface="Times New Roman"/>
                <a:cs typeface="Times New Roman"/>
              </a:rPr>
              <a:t> </a:t>
            </a:r>
            <a:r>
              <a:rPr lang="en-US" sz="1200" dirty="0" smtClean="0">
                <a:latin typeface="Times New Roman"/>
                <a:cs typeface="Times New Roman"/>
              </a:rPr>
              <a:t>The SeaWiFS mission has ended in Dec 2010</a:t>
            </a:r>
          </a:p>
          <a:p>
            <a:pPr>
              <a:buFontTx/>
              <a:buChar char="-"/>
            </a:pPr>
            <a:r>
              <a:rPr lang="en-US" sz="1200" dirty="0">
                <a:latin typeface="Times New Roman"/>
                <a:cs typeface="Times New Roman"/>
              </a:rPr>
              <a:t> </a:t>
            </a:r>
            <a:r>
              <a:rPr lang="en-US" sz="1200" dirty="0" smtClean="0">
                <a:latin typeface="Times New Roman"/>
                <a:cs typeface="Times New Roman"/>
              </a:rPr>
              <a:t>MERIS is likely terminated since April 8, 2012…</a:t>
            </a:r>
          </a:p>
          <a:p>
            <a:pPr>
              <a:buFontTx/>
              <a:buChar char="-"/>
            </a:pPr>
            <a:r>
              <a:rPr lang="en-US" sz="1200" dirty="0" smtClean="0">
                <a:latin typeface="Times New Roman"/>
                <a:cs typeface="Times New Roman"/>
              </a:rPr>
              <a:t> The two MODIS should provide data until 2013-2014</a:t>
            </a:r>
          </a:p>
          <a:p>
            <a:pPr>
              <a:buFontTx/>
              <a:buChar char="-"/>
            </a:pPr>
            <a:r>
              <a:rPr lang="en-US" sz="1200" dirty="0" smtClean="0">
                <a:latin typeface="Times New Roman"/>
                <a:cs typeface="Times New Roman"/>
              </a:rPr>
              <a:t> OCM-2 started data acquisition in fall of 2009 (until 2015 ?)</a:t>
            </a:r>
          </a:p>
          <a:p>
            <a:pPr>
              <a:buFontTx/>
              <a:buChar char="-"/>
            </a:pPr>
            <a:r>
              <a:rPr lang="en-US" sz="1200" dirty="0" smtClean="0">
                <a:latin typeface="Times New Roman"/>
                <a:cs typeface="Times New Roman"/>
              </a:rPr>
              <a:t> </a:t>
            </a:r>
            <a:r>
              <a:rPr lang="en-US" sz="1200" dirty="0" smtClean="0">
                <a:latin typeface="Times New Roman"/>
                <a:cs typeface="Times New Roman"/>
              </a:rPr>
              <a:t>NPP-VIIRS started end of 2011 and JPSS</a:t>
            </a:r>
            <a:r>
              <a:rPr lang="en-US" sz="1200" dirty="0" smtClean="0">
                <a:latin typeface="Times New Roman"/>
                <a:cs typeface="Times New Roman"/>
              </a:rPr>
              <a:t>-VIIRS should start providing data in 2013-2014</a:t>
            </a:r>
          </a:p>
          <a:p>
            <a:pPr>
              <a:buFontTx/>
              <a:buChar char="-"/>
            </a:pPr>
            <a:r>
              <a:rPr lang="en-US" sz="1200" dirty="0" smtClean="0">
                <a:latin typeface="Times New Roman"/>
                <a:cs typeface="Times New Roman"/>
              </a:rPr>
              <a:t> Sentinel-3 OLCI should start providing data in 2014</a:t>
            </a:r>
          </a:p>
          <a:p>
            <a:pPr>
              <a:buFontTx/>
              <a:buChar char="-"/>
            </a:pPr>
            <a:r>
              <a:rPr lang="en-US" sz="1200" dirty="0" smtClean="0">
                <a:latin typeface="Times New Roman"/>
                <a:cs typeface="Times New Roman"/>
              </a:rPr>
              <a:t> SGLI should start delivering data in 2015</a:t>
            </a:r>
          </a:p>
        </p:txBody>
      </p:sp>
      <p:sp>
        <p:nvSpPr>
          <p:cNvPr id="5" name="ZoneTexte 4"/>
          <p:cNvSpPr txBox="1"/>
          <p:nvPr/>
        </p:nvSpPr>
        <p:spPr>
          <a:xfrm>
            <a:off x="-2128" y="0"/>
            <a:ext cx="3224861" cy="523220"/>
          </a:xfrm>
          <a:prstGeom prst="rect">
            <a:avLst/>
          </a:prstGeom>
          <a:noFill/>
        </p:spPr>
        <p:txBody>
          <a:bodyPr wrap="none" rtlCol="0">
            <a:spAutoFit/>
          </a:bodyPr>
          <a:lstStyle/>
          <a:p>
            <a:r>
              <a:rPr lang="en-US" sz="2800" dirty="0" smtClean="0">
                <a:solidFill>
                  <a:srgbClr val="31859C"/>
                </a:solidFill>
                <a:latin typeface="Times New Roman"/>
                <a:cs typeface="Times New Roman"/>
              </a:rPr>
              <a:t>Where are we today?</a:t>
            </a:r>
            <a:endParaRPr lang="en-US" sz="2800" dirty="0">
              <a:solidFill>
                <a:srgbClr val="31859C"/>
              </a:solidFill>
              <a:latin typeface="Times New Roman"/>
              <a:cs typeface="Times New Roman"/>
            </a:endParaRPr>
          </a:p>
        </p:txBody>
      </p:sp>
      <p:pic>
        <p:nvPicPr>
          <p:cNvPr id="2" name="Image 1"/>
          <p:cNvPicPr>
            <a:picLocks noChangeAspect="1"/>
          </p:cNvPicPr>
          <p:nvPr/>
        </p:nvPicPr>
        <p:blipFill>
          <a:blip r:embed="rId2"/>
          <a:stretch>
            <a:fillRect/>
          </a:stretch>
        </p:blipFill>
        <p:spPr>
          <a:xfrm>
            <a:off x="0" y="2178535"/>
            <a:ext cx="9144000" cy="4683325"/>
          </a:xfrm>
          <a:prstGeom prst="rect">
            <a:avLst/>
          </a:prstGeom>
        </p:spPr>
      </p:pic>
    </p:spTree>
    <p:extLst>
      <p:ext uri="{BB962C8B-B14F-4D97-AF65-F5344CB8AC3E}">
        <p14:creationId xmlns:p14="http://schemas.microsoft.com/office/powerpoint/2010/main" val="5544805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675080"/>
            <a:ext cx="9144000" cy="5262979"/>
          </a:xfrm>
          <a:prstGeom prst="rect">
            <a:avLst/>
          </a:prstGeom>
          <a:noFill/>
        </p:spPr>
        <p:txBody>
          <a:bodyPr wrap="square" rtlCol="0">
            <a:spAutoFit/>
          </a:bodyPr>
          <a:lstStyle/>
          <a:p>
            <a:r>
              <a:rPr lang="en-US" sz="2000" b="1" dirty="0" smtClean="0">
                <a:latin typeface="Times New Roman"/>
                <a:cs typeface="Times New Roman"/>
              </a:rPr>
              <a:t>(2) In terms of building long-term data sets</a:t>
            </a:r>
            <a:endParaRPr lang="en-US" sz="2000" dirty="0" smtClean="0">
              <a:latin typeface="Times New Roman"/>
              <a:cs typeface="Times New Roman"/>
            </a:endParaRPr>
          </a:p>
          <a:p>
            <a:r>
              <a:rPr lang="en-US" sz="2000" dirty="0" smtClean="0">
                <a:latin typeface="Times New Roman"/>
                <a:cs typeface="Times New Roman"/>
              </a:rPr>
              <a:t>Some major initiatives have been set up by space Agencies in order to pave the way for production of global CDRs or “CDR-like” data sets, e.g.:</a:t>
            </a:r>
          </a:p>
          <a:p>
            <a:endParaRPr lang="en-US" sz="2000" dirty="0" smtClean="0">
              <a:latin typeface="Times New Roman"/>
              <a:cs typeface="Times New Roman"/>
            </a:endParaRPr>
          </a:p>
          <a:p>
            <a:pPr>
              <a:buFont typeface="Wingdings" pitchFamily="2" charset="2"/>
              <a:buChar char="Ø"/>
            </a:pPr>
            <a:r>
              <a:rPr lang="en-US" sz="2000" dirty="0" smtClean="0">
                <a:latin typeface="Times New Roman"/>
                <a:cs typeface="Times New Roman"/>
              </a:rPr>
              <a:t> NASA SIMBIOS (1998-2003)</a:t>
            </a:r>
          </a:p>
          <a:p>
            <a:endParaRPr lang="en-US" sz="1600" dirty="0" smtClean="0">
              <a:latin typeface="Times New Roman"/>
              <a:cs typeface="Times New Roman"/>
            </a:endParaRPr>
          </a:p>
          <a:p>
            <a:pPr>
              <a:buFont typeface="Wingdings" pitchFamily="2" charset="2"/>
              <a:buChar char="Ø"/>
            </a:pPr>
            <a:r>
              <a:rPr lang="en-US" sz="2000" dirty="0" smtClean="0">
                <a:latin typeface="Times New Roman"/>
                <a:cs typeface="Times New Roman"/>
              </a:rPr>
              <a:t> NASA’s reason ocean color time series project (</a:t>
            </a:r>
            <a:r>
              <a:rPr lang="en-US" sz="2000" dirty="0" smtClean="0">
                <a:latin typeface="Times New Roman"/>
                <a:cs typeface="Times New Roman"/>
                <a:hlinkClick r:id="rId2"/>
              </a:rPr>
              <a:t>http://reason.gsfc.nasa.gov/</a:t>
            </a:r>
            <a:r>
              <a:rPr lang="en-US" sz="2000" dirty="0" smtClean="0">
                <a:latin typeface="Times New Roman"/>
                <a:cs typeface="Times New Roman"/>
              </a:rPr>
              <a:t> )</a:t>
            </a:r>
          </a:p>
          <a:p>
            <a:pPr>
              <a:buFont typeface="Wingdings" pitchFamily="2" charset="2"/>
              <a:buChar char="Ø"/>
            </a:pPr>
            <a:endParaRPr lang="en-US" sz="1600" dirty="0" smtClean="0">
              <a:latin typeface="Times New Roman"/>
              <a:cs typeface="Times New Roman"/>
            </a:endParaRPr>
          </a:p>
          <a:p>
            <a:pPr>
              <a:buFont typeface="Wingdings" pitchFamily="2" charset="2"/>
              <a:buChar char="Ø"/>
            </a:pPr>
            <a:r>
              <a:rPr lang="en-US" sz="2000" dirty="0" smtClean="0">
                <a:latin typeface="Times New Roman"/>
                <a:cs typeface="Times New Roman"/>
              </a:rPr>
              <a:t> ESA’s DUE </a:t>
            </a:r>
            <a:r>
              <a:rPr lang="en-US" sz="2000" dirty="0" err="1" smtClean="0">
                <a:latin typeface="Times New Roman"/>
                <a:cs typeface="Times New Roman"/>
              </a:rPr>
              <a:t>GlobCOLOUR</a:t>
            </a:r>
            <a:r>
              <a:rPr lang="en-US" sz="2000" dirty="0" smtClean="0">
                <a:latin typeface="Times New Roman"/>
                <a:cs typeface="Times New Roman"/>
              </a:rPr>
              <a:t> project (2006-2009; </a:t>
            </a:r>
            <a:r>
              <a:rPr lang="en-US" sz="2000" dirty="0" smtClean="0">
                <a:latin typeface="Times New Roman"/>
                <a:cs typeface="Times New Roman"/>
                <a:hlinkClick r:id="rId3"/>
              </a:rPr>
              <a:t>http://www.globcolour.info/</a:t>
            </a:r>
            <a:r>
              <a:rPr lang="en-US" sz="2000" dirty="0" smtClean="0">
                <a:latin typeface="Times New Roman"/>
                <a:cs typeface="Times New Roman"/>
              </a:rPr>
              <a:t> )</a:t>
            </a:r>
          </a:p>
          <a:p>
            <a:pPr>
              <a:buFont typeface="Wingdings" pitchFamily="2" charset="2"/>
              <a:buChar char="Ø"/>
            </a:pPr>
            <a:endParaRPr lang="en-US" sz="1600" dirty="0" smtClean="0">
              <a:latin typeface="Times New Roman"/>
              <a:cs typeface="Times New Roman"/>
            </a:endParaRPr>
          </a:p>
          <a:p>
            <a:pPr>
              <a:buFont typeface="Wingdings" pitchFamily="2" charset="2"/>
              <a:buChar char="Ø"/>
            </a:pPr>
            <a:r>
              <a:rPr lang="en-US" sz="2000" dirty="0" smtClean="0">
                <a:latin typeface="Times New Roman"/>
                <a:cs typeface="Times New Roman"/>
              </a:rPr>
              <a:t> NASA’s Ocean Color MEASURES Project (2008-2012) 		                                     	               (</a:t>
            </a:r>
            <a:r>
              <a:rPr lang="en-US" sz="2000" dirty="0" smtClean="0">
                <a:latin typeface="Times New Roman"/>
                <a:cs typeface="Times New Roman"/>
                <a:hlinkClick r:id="rId4"/>
              </a:rPr>
              <a:t>http://wiki.icess.ucsb.edu/measures/index.php/Main_Page</a:t>
            </a:r>
            <a:r>
              <a:rPr lang="en-US" sz="2000" dirty="0" smtClean="0">
                <a:latin typeface="Times New Roman"/>
                <a:cs typeface="Times New Roman"/>
              </a:rPr>
              <a:t> )</a:t>
            </a:r>
          </a:p>
          <a:p>
            <a:pPr>
              <a:buFont typeface="Wingdings" pitchFamily="2" charset="2"/>
              <a:buChar char="Ø"/>
            </a:pPr>
            <a:endParaRPr lang="en-US" sz="1600" dirty="0" smtClean="0">
              <a:latin typeface="Times New Roman"/>
              <a:cs typeface="Times New Roman"/>
            </a:endParaRPr>
          </a:p>
          <a:p>
            <a:pPr>
              <a:buFont typeface="Wingdings" pitchFamily="2" charset="2"/>
              <a:buChar char="Ø"/>
            </a:pPr>
            <a:r>
              <a:rPr lang="en-US" sz="2000" dirty="0" smtClean="0">
                <a:latin typeface="Times New Roman"/>
                <a:cs typeface="Times New Roman"/>
              </a:rPr>
              <a:t> ESA’s Climate Change Initiative (first step: 2010-</a:t>
            </a:r>
            <a:r>
              <a:rPr lang="en-US" sz="2000" dirty="0">
                <a:latin typeface="Times New Roman"/>
                <a:cs typeface="Times New Roman"/>
              </a:rPr>
              <a:t>2013; </a:t>
            </a:r>
            <a:r>
              <a:rPr lang="en-US" sz="2000" dirty="0">
                <a:latin typeface="Times New Roman"/>
                <a:cs typeface="Times New Roman"/>
                <a:hlinkClick r:id="rId5"/>
              </a:rPr>
              <a:t>http://www.esa-cci.org</a:t>
            </a:r>
            <a:r>
              <a:rPr lang="en-US" sz="2000" dirty="0" smtClean="0">
                <a:latin typeface="Times New Roman"/>
                <a:cs typeface="Times New Roman"/>
                <a:hlinkClick r:id="rId5"/>
              </a:rPr>
              <a:t>/</a:t>
            </a:r>
            <a:r>
              <a:rPr lang="en-US" sz="2000" dirty="0" smtClean="0">
                <a:latin typeface="Times New Roman"/>
                <a:cs typeface="Times New Roman"/>
              </a:rPr>
              <a:t> )</a:t>
            </a:r>
          </a:p>
          <a:p>
            <a:pPr lvl="4"/>
            <a:endParaRPr lang="en-US" sz="1600" dirty="0" smtClean="0">
              <a:latin typeface="Times New Roman"/>
              <a:cs typeface="Times New Roman"/>
            </a:endParaRPr>
          </a:p>
          <a:p>
            <a:pPr>
              <a:buFont typeface="Wingdings" pitchFamily="2" charset="2"/>
              <a:buChar char="Ø"/>
            </a:pPr>
            <a:r>
              <a:rPr lang="en-US" sz="2000" dirty="0" smtClean="0">
                <a:latin typeface="Times New Roman"/>
                <a:cs typeface="Times New Roman"/>
              </a:rPr>
              <a:t> CEOS Ocean color (OCR) virtual constellation</a:t>
            </a:r>
          </a:p>
          <a:p>
            <a:r>
              <a:rPr lang="en-US" sz="1600" dirty="0" smtClean="0">
                <a:latin typeface="Times New Roman"/>
                <a:cs typeface="Times New Roman"/>
                <a:hlinkClick r:id="rId6"/>
              </a:rPr>
              <a:t>http</a:t>
            </a:r>
            <a:r>
              <a:rPr lang="en-US" sz="1600" dirty="0">
                <a:latin typeface="Times New Roman"/>
                <a:cs typeface="Times New Roman"/>
                <a:hlinkClick r:id="rId6"/>
              </a:rPr>
              <a:t>://www.ceos.org/index.php?option=com_content&amp;view=article&amp;id=128:ocr&amp;catid=72:ocr&amp;Itemid=</a:t>
            </a:r>
            <a:r>
              <a:rPr lang="en-US" sz="1600" dirty="0" smtClean="0">
                <a:latin typeface="Times New Roman"/>
                <a:cs typeface="Times New Roman"/>
                <a:hlinkClick r:id="rId6"/>
              </a:rPr>
              <a:t>71</a:t>
            </a:r>
            <a:r>
              <a:rPr lang="en-US" sz="1600" dirty="0" smtClean="0">
                <a:latin typeface="Times New Roman"/>
                <a:cs typeface="Times New Roman"/>
              </a:rPr>
              <a:t> </a:t>
            </a:r>
          </a:p>
          <a:p>
            <a:r>
              <a:rPr lang="en-US" sz="2000" dirty="0" smtClean="0">
                <a:latin typeface="Times New Roman"/>
                <a:cs typeface="Times New Roman"/>
              </a:rPr>
              <a:t>	</a:t>
            </a:r>
          </a:p>
        </p:txBody>
      </p:sp>
      <p:sp>
        <p:nvSpPr>
          <p:cNvPr id="4" name="ZoneTexte 3"/>
          <p:cNvSpPr txBox="1"/>
          <p:nvPr/>
        </p:nvSpPr>
        <p:spPr>
          <a:xfrm>
            <a:off x="-2128" y="0"/>
            <a:ext cx="3224861" cy="523220"/>
          </a:xfrm>
          <a:prstGeom prst="rect">
            <a:avLst/>
          </a:prstGeom>
          <a:noFill/>
        </p:spPr>
        <p:txBody>
          <a:bodyPr wrap="none" rtlCol="0">
            <a:spAutoFit/>
          </a:bodyPr>
          <a:lstStyle/>
          <a:p>
            <a:r>
              <a:rPr lang="en-US" sz="2800" dirty="0" smtClean="0">
                <a:solidFill>
                  <a:schemeClr val="accent5">
                    <a:lumMod val="75000"/>
                  </a:schemeClr>
                </a:solidFill>
                <a:latin typeface="Times New Roman"/>
                <a:cs typeface="Times New Roman"/>
              </a:rPr>
              <a:t>Where are we today?</a:t>
            </a:r>
            <a:endParaRPr lang="en-US" sz="2800" dirty="0">
              <a:solidFill>
                <a:schemeClr val="accent5">
                  <a:lumMod val="75000"/>
                </a:schemeClr>
              </a:solidFill>
              <a:latin typeface="Times New Roman"/>
              <a:cs typeface="Times New Roman"/>
            </a:endParaRPr>
          </a:p>
        </p:txBody>
      </p:sp>
    </p:spTree>
    <p:extLst>
      <p:ext uri="{BB962C8B-B14F-4D97-AF65-F5344CB8AC3E}">
        <p14:creationId xmlns:p14="http://schemas.microsoft.com/office/powerpoint/2010/main" val="22631045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Report1_sm.jpg"/>
          <p:cNvPicPr>
            <a:picLocks noChangeAspect="1"/>
          </p:cNvPicPr>
          <p:nvPr/>
        </p:nvPicPr>
        <p:blipFill>
          <a:blip r:embed="rId2" cstate="print"/>
          <a:stretch>
            <a:fillRect/>
          </a:stretch>
        </p:blipFill>
        <p:spPr>
          <a:xfrm>
            <a:off x="296013" y="1333807"/>
            <a:ext cx="1618488" cy="2372868"/>
          </a:xfrm>
          <a:prstGeom prst="rect">
            <a:avLst/>
          </a:prstGeom>
        </p:spPr>
      </p:pic>
      <p:pic>
        <p:nvPicPr>
          <p:cNvPr id="3" name="Image 2" descr="Report2_sm.jpg"/>
          <p:cNvPicPr>
            <a:picLocks noChangeAspect="1"/>
          </p:cNvPicPr>
          <p:nvPr/>
        </p:nvPicPr>
        <p:blipFill>
          <a:blip r:embed="rId3" cstate="print"/>
          <a:stretch>
            <a:fillRect/>
          </a:stretch>
        </p:blipFill>
        <p:spPr>
          <a:xfrm>
            <a:off x="2002839" y="1325554"/>
            <a:ext cx="1659127" cy="2388608"/>
          </a:xfrm>
          <a:prstGeom prst="rect">
            <a:avLst/>
          </a:prstGeom>
        </p:spPr>
      </p:pic>
      <p:pic>
        <p:nvPicPr>
          <p:cNvPr id="4" name="Image 3" descr="Report4_sm.jpg"/>
          <p:cNvPicPr>
            <a:picLocks noChangeAspect="1"/>
          </p:cNvPicPr>
          <p:nvPr/>
        </p:nvPicPr>
        <p:blipFill>
          <a:blip r:embed="rId4" cstate="print"/>
          <a:stretch>
            <a:fillRect/>
          </a:stretch>
        </p:blipFill>
        <p:spPr>
          <a:xfrm>
            <a:off x="3738449" y="1325020"/>
            <a:ext cx="1653683" cy="2389432"/>
          </a:xfrm>
          <a:prstGeom prst="rect">
            <a:avLst/>
          </a:prstGeom>
        </p:spPr>
      </p:pic>
      <p:pic>
        <p:nvPicPr>
          <p:cNvPr id="5" name="Image 4" descr="Report6_sm.jpg"/>
          <p:cNvPicPr>
            <a:picLocks noChangeAspect="1"/>
          </p:cNvPicPr>
          <p:nvPr/>
        </p:nvPicPr>
        <p:blipFill>
          <a:blip r:embed="rId5" cstate="print"/>
          <a:stretch>
            <a:fillRect/>
          </a:stretch>
        </p:blipFill>
        <p:spPr>
          <a:xfrm>
            <a:off x="5446704" y="1319604"/>
            <a:ext cx="1678350" cy="2394558"/>
          </a:xfrm>
          <a:prstGeom prst="rect">
            <a:avLst/>
          </a:prstGeom>
        </p:spPr>
      </p:pic>
      <p:sp>
        <p:nvSpPr>
          <p:cNvPr id="6" name="ZoneTexte 5"/>
          <p:cNvSpPr txBox="1"/>
          <p:nvPr/>
        </p:nvSpPr>
        <p:spPr>
          <a:xfrm>
            <a:off x="715238" y="329049"/>
            <a:ext cx="7729600" cy="584776"/>
          </a:xfrm>
          <a:prstGeom prst="rect">
            <a:avLst/>
          </a:prstGeom>
          <a:noFill/>
        </p:spPr>
        <p:txBody>
          <a:bodyPr wrap="none" rtlCol="0">
            <a:spAutoFit/>
          </a:bodyPr>
          <a:lstStyle/>
          <a:p>
            <a:pPr algn="ctr"/>
            <a:r>
              <a:rPr lang="en-US" sz="3200" dirty="0" smtClean="0">
                <a:solidFill>
                  <a:srgbClr val="31859C"/>
                </a:solidFill>
                <a:latin typeface="Times New Roman"/>
                <a:cs typeface="Times New Roman"/>
              </a:rPr>
              <a:t>IOCCG reports directly related to CDR issues</a:t>
            </a:r>
            <a:endParaRPr lang="en-US" sz="3200" dirty="0">
              <a:solidFill>
                <a:srgbClr val="31859C"/>
              </a:solidFill>
              <a:latin typeface="Times New Roman"/>
              <a:cs typeface="Times New Roman"/>
            </a:endParaRPr>
          </a:p>
        </p:txBody>
      </p:sp>
      <p:sp>
        <p:nvSpPr>
          <p:cNvPr id="7" name="ZoneTexte 6"/>
          <p:cNvSpPr txBox="1"/>
          <p:nvPr/>
        </p:nvSpPr>
        <p:spPr>
          <a:xfrm>
            <a:off x="303812" y="4734942"/>
            <a:ext cx="3570604" cy="400110"/>
          </a:xfrm>
          <a:prstGeom prst="rect">
            <a:avLst/>
          </a:prstGeom>
          <a:noFill/>
        </p:spPr>
        <p:txBody>
          <a:bodyPr wrap="square" rtlCol="0">
            <a:spAutoFit/>
          </a:bodyPr>
          <a:lstStyle/>
          <a:p>
            <a:r>
              <a:rPr lang="en-US" sz="2000" dirty="0" smtClean="0">
                <a:latin typeface="Times New Roman"/>
                <a:cs typeface="Times New Roman"/>
              </a:rPr>
              <a:t>Reports 1, 2, 4, 6, and 10</a:t>
            </a:r>
          </a:p>
        </p:txBody>
      </p:sp>
      <p:pic>
        <p:nvPicPr>
          <p:cNvPr id="8" name="Image 7" descr="Report10%20cover_sm.png"/>
          <p:cNvPicPr>
            <a:picLocks noChangeAspect="1"/>
          </p:cNvPicPr>
          <p:nvPr/>
        </p:nvPicPr>
        <p:blipFill>
          <a:blip r:embed="rId6" cstate="print"/>
          <a:stretch>
            <a:fillRect/>
          </a:stretch>
        </p:blipFill>
        <p:spPr>
          <a:xfrm>
            <a:off x="7174876" y="1314841"/>
            <a:ext cx="1667465" cy="2393303"/>
          </a:xfrm>
          <a:prstGeom prst="rect">
            <a:avLst/>
          </a:prstGeom>
        </p:spPr>
      </p:pic>
    </p:spTree>
    <p:extLst>
      <p:ext uri="{BB962C8B-B14F-4D97-AF65-F5344CB8AC3E}">
        <p14:creationId xmlns:p14="http://schemas.microsoft.com/office/powerpoint/2010/main" val="2767414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9383" y="521342"/>
            <a:ext cx="8894617" cy="1938992"/>
          </a:xfrm>
          <a:prstGeom prst="rect">
            <a:avLst/>
          </a:prstGeom>
          <a:noFill/>
        </p:spPr>
        <p:txBody>
          <a:bodyPr wrap="square" rtlCol="0">
            <a:spAutoFit/>
          </a:bodyPr>
          <a:lstStyle/>
          <a:p>
            <a:r>
              <a:rPr lang="en-US" sz="2000" dirty="0" smtClean="0">
                <a:latin typeface="Times New Roman"/>
                <a:cs typeface="Times New Roman"/>
              </a:rPr>
              <a:t>We have on one side research missions near the end of their lifetimes and, on the other side, “operational” missions that may not totally fulfill the need</a:t>
            </a:r>
          </a:p>
          <a:p>
            <a:endParaRPr lang="en-US" sz="2000" dirty="0" smtClean="0">
              <a:latin typeface="Times New Roman"/>
              <a:cs typeface="Times New Roman"/>
            </a:endParaRPr>
          </a:p>
          <a:p>
            <a:r>
              <a:rPr lang="en-US" sz="2000" dirty="0" smtClean="0">
                <a:latin typeface="Times New Roman"/>
                <a:cs typeface="Times New Roman"/>
              </a:rPr>
              <a:t>“Merging efforts” are already important, yet they remain relatively punctual and essentially “Agency-specific”</a:t>
            </a:r>
          </a:p>
          <a:p>
            <a:endParaRPr lang="en-US" sz="2000" dirty="0" smtClean="0">
              <a:latin typeface="Times New Roman"/>
              <a:cs typeface="Times New Roman"/>
            </a:endParaRPr>
          </a:p>
        </p:txBody>
      </p:sp>
      <p:sp>
        <p:nvSpPr>
          <p:cNvPr id="3" name="ZoneTexte 2"/>
          <p:cNvSpPr txBox="1"/>
          <p:nvPr/>
        </p:nvSpPr>
        <p:spPr>
          <a:xfrm>
            <a:off x="207616" y="0"/>
            <a:ext cx="6558206" cy="553998"/>
          </a:xfrm>
          <a:prstGeom prst="rect">
            <a:avLst/>
          </a:prstGeom>
          <a:noFill/>
        </p:spPr>
        <p:txBody>
          <a:bodyPr wrap="none" rtlCol="0">
            <a:spAutoFit/>
          </a:bodyPr>
          <a:lstStyle/>
          <a:p>
            <a:r>
              <a:rPr lang="en-US" sz="3000" dirty="0" smtClean="0">
                <a:solidFill>
                  <a:srgbClr val="31859C"/>
                </a:solidFill>
                <a:latin typeface="Times New Roman"/>
                <a:cs typeface="Times New Roman"/>
              </a:rPr>
              <a:t>The situation after ~2013-2015 is unclear</a:t>
            </a:r>
            <a:endParaRPr lang="en-US" sz="3000" dirty="0">
              <a:solidFill>
                <a:srgbClr val="31859C"/>
              </a:solidFill>
              <a:latin typeface="Times New Roman"/>
              <a:cs typeface="Times New Roman"/>
            </a:endParaRPr>
          </a:p>
        </p:txBody>
      </p:sp>
      <p:sp>
        <p:nvSpPr>
          <p:cNvPr id="4" name="ZoneTexte 3"/>
          <p:cNvSpPr txBox="1"/>
          <p:nvPr/>
        </p:nvSpPr>
        <p:spPr>
          <a:xfrm>
            <a:off x="271263" y="2201951"/>
            <a:ext cx="6253222" cy="553998"/>
          </a:xfrm>
          <a:prstGeom prst="rect">
            <a:avLst/>
          </a:prstGeom>
          <a:noFill/>
        </p:spPr>
        <p:txBody>
          <a:bodyPr wrap="none" rtlCol="0">
            <a:spAutoFit/>
          </a:bodyPr>
          <a:lstStyle/>
          <a:p>
            <a:r>
              <a:rPr lang="en-US" sz="3000" dirty="0" smtClean="0">
                <a:solidFill>
                  <a:srgbClr val="31859C"/>
                </a:solidFill>
                <a:latin typeface="Times New Roman"/>
                <a:cs typeface="Times New Roman"/>
              </a:rPr>
              <a:t>Can we continue just along these lines?</a:t>
            </a:r>
            <a:endParaRPr lang="en-US" sz="3000" dirty="0">
              <a:solidFill>
                <a:srgbClr val="31859C"/>
              </a:solidFill>
              <a:latin typeface="Times New Roman"/>
              <a:cs typeface="Times New Roman"/>
            </a:endParaRPr>
          </a:p>
        </p:txBody>
      </p:sp>
      <p:sp>
        <p:nvSpPr>
          <p:cNvPr id="5" name="ZoneTexte 4"/>
          <p:cNvSpPr txBox="1"/>
          <p:nvPr/>
        </p:nvSpPr>
        <p:spPr>
          <a:xfrm>
            <a:off x="249383" y="2756296"/>
            <a:ext cx="8894617" cy="2862322"/>
          </a:xfrm>
          <a:prstGeom prst="rect">
            <a:avLst/>
          </a:prstGeom>
          <a:noFill/>
        </p:spPr>
        <p:txBody>
          <a:bodyPr wrap="square" rtlCol="0">
            <a:spAutoFit/>
          </a:bodyPr>
          <a:lstStyle/>
          <a:p>
            <a:r>
              <a:rPr lang="en-US" sz="2000" dirty="0" smtClean="0">
                <a:latin typeface="Times New Roman"/>
                <a:cs typeface="Times New Roman"/>
              </a:rPr>
              <a:t>It is unlikely that we will get to the point of having </a:t>
            </a:r>
          </a:p>
          <a:p>
            <a:endParaRPr lang="en-US" sz="2000" dirty="0" smtClean="0">
              <a:latin typeface="Times New Roman"/>
              <a:cs typeface="Times New Roman"/>
            </a:endParaRPr>
          </a:p>
          <a:p>
            <a:r>
              <a:rPr lang="en-US" sz="2000" b="1" dirty="0" smtClean="0">
                <a:latin typeface="Times New Roman"/>
                <a:cs typeface="Times New Roman"/>
              </a:rPr>
              <a:t>	global</a:t>
            </a:r>
            <a:r>
              <a:rPr lang="en-US" sz="2000" dirty="0" smtClean="0">
                <a:latin typeface="Times New Roman"/>
                <a:cs typeface="Times New Roman"/>
              </a:rPr>
              <a:t>, </a:t>
            </a:r>
            <a:r>
              <a:rPr lang="en-US" sz="2000" b="1" dirty="0" smtClean="0">
                <a:latin typeface="Times New Roman"/>
                <a:cs typeface="Times New Roman"/>
              </a:rPr>
              <a:t>multi-sensor</a:t>
            </a:r>
            <a:r>
              <a:rPr lang="en-US" sz="2000" dirty="0" smtClean="0">
                <a:latin typeface="Times New Roman"/>
                <a:cs typeface="Times New Roman"/>
              </a:rPr>
              <a:t>, </a:t>
            </a:r>
            <a:r>
              <a:rPr lang="en-US" sz="2000" b="1" dirty="0" smtClean="0">
                <a:latin typeface="Times New Roman"/>
                <a:cs typeface="Times New Roman"/>
              </a:rPr>
              <a:t>multi-decadal</a:t>
            </a:r>
            <a:r>
              <a:rPr lang="en-US" sz="2000" dirty="0" smtClean="0">
                <a:latin typeface="Times New Roman"/>
                <a:cs typeface="Times New Roman"/>
              </a:rPr>
              <a:t>, </a:t>
            </a:r>
          </a:p>
          <a:p>
            <a:endParaRPr lang="en-US" sz="2000" dirty="0" smtClean="0">
              <a:latin typeface="Times New Roman"/>
              <a:cs typeface="Times New Roman"/>
            </a:endParaRPr>
          </a:p>
          <a:p>
            <a:r>
              <a:rPr lang="en-US" sz="2000" dirty="0" smtClean="0">
                <a:latin typeface="Times New Roman"/>
                <a:cs typeface="Times New Roman"/>
              </a:rPr>
              <a:t>ocean color CDRs if we only rely on “punctual” and essentially single-agency-based activities and “best-effort” international coordination.</a:t>
            </a:r>
          </a:p>
          <a:p>
            <a:endParaRPr lang="en-US" sz="2000" dirty="0" smtClean="0">
              <a:latin typeface="Times New Roman"/>
              <a:cs typeface="Times New Roman"/>
            </a:endParaRPr>
          </a:p>
          <a:p>
            <a:r>
              <a:rPr lang="en-US" sz="2000" dirty="0" smtClean="0">
                <a:latin typeface="Times New Roman"/>
                <a:cs typeface="Times New Roman"/>
              </a:rPr>
              <a:t>International coordination is mandatory and useful (e.g., the Virtual constellation concept), yet it might be insufficient to reach our goals</a:t>
            </a:r>
          </a:p>
        </p:txBody>
      </p:sp>
      <p:sp>
        <p:nvSpPr>
          <p:cNvPr id="6" name="ZoneTexte 5"/>
          <p:cNvSpPr txBox="1"/>
          <p:nvPr/>
        </p:nvSpPr>
        <p:spPr>
          <a:xfrm>
            <a:off x="323309" y="5600937"/>
            <a:ext cx="2167380" cy="584776"/>
          </a:xfrm>
          <a:prstGeom prst="rect">
            <a:avLst/>
          </a:prstGeom>
          <a:noFill/>
        </p:spPr>
        <p:txBody>
          <a:bodyPr wrap="none" rtlCol="0">
            <a:spAutoFit/>
          </a:bodyPr>
          <a:lstStyle/>
          <a:p>
            <a:r>
              <a:rPr lang="en-US" sz="3200" dirty="0" smtClean="0">
                <a:latin typeface="Times New Roman"/>
                <a:cs typeface="Times New Roman"/>
              </a:rPr>
              <a:t>So what ???</a:t>
            </a:r>
          </a:p>
        </p:txBody>
      </p:sp>
    </p:spTree>
    <p:extLst>
      <p:ext uri="{BB962C8B-B14F-4D97-AF65-F5344CB8AC3E}">
        <p14:creationId xmlns:p14="http://schemas.microsoft.com/office/powerpoint/2010/main" val="1698108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9383" y="1865967"/>
            <a:ext cx="8894617" cy="3477875"/>
          </a:xfrm>
          <a:prstGeom prst="rect">
            <a:avLst/>
          </a:prstGeom>
          <a:noFill/>
        </p:spPr>
        <p:txBody>
          <a:bodyPr wrap="square" rtlCol="0">
            <a:spAutoFit/>
          </a:bodyPr>
          <a:lstStyle/>
          <a:p>
            <a:pPr marL="342900" indent="-342900">
              <a:buFont typeface="Wingdings" charset="2"/>
              <a:buChar char="Ø"/>
            </a:pPr>
            <a:r>
              <a:rPr lang="en-US" sz="2000" dirty="0" smtClean="0">
                <a:latin typeface="Times New Roman"/>
                <a:cs typeface="Times New Roman"/>
              </a:rPr>
              <a:t>Review existing assets (missions and merging efforts), and propose some short-term and mid-term actions that could help in generating community-accepted long-term climate-quality ocean color data records (CDRs)</a:t>
            </a:r>
          </a:p>
          <a:p>
            <a:pPr marL="342900" indent="-342900">
              <a:buFont typeface="Wingdings" charset="2"/>
              <a:buChar char="Ø"/>
            </a:pPr>
            <a:endParaRPr lang="en-US" sz="2000" dirty="0">
              <a:latin typeface="Times New Roman"/>
              <a:cs typeface="Times New Roman"/>
            </a:endParaRPr>
          </a:p>
          <a:p>
            <a:pPr marL="342900" indent="-342900">
              <a:buFont typeface="Wingdings" charset="2"/>
              <a:buChar char="Ø"/>
            </a:pPr>
            <a:r>
              <a:rPr lang="en-US" sz="2000" dirty="0" smtClean="0">
                <a:latin typeface="Times New Roman"/>
                <a:cs typeface="Times New Roman"/>
              </a:rPr>
              <a:t>Implement these actions in the frame of IOCCG and the CEOS OCR-VC</a:t>
            </a:r>
          </a:p>
          <a:p>
            <a:pPr marL="342900" indent="-342900">
              <a:buFont typeface="Wingdings" charset="2"/>
              <a:buChar char="Ø"/>
            </a:pPr>
            <a:endParaRPr lang="en-US" sz="2000" dirty="0">
              <a:latin typeface="Times New Roman"/>
              <a:cs typeface="Times New Roman"/>
            </a:endParaRPr>
          </a:p>
          <a:p>
            <a:pPr marL="342900" indent="-342900">
              <a:buFont typeface="Wingdings" charset="2"/>
              <a:buChar char="Ø"/>
            </a:pPr>
            <a:r>
              <a:rPr lang="en-US" sz="2000" dirty="0" smtClean="0">
                <a:latin typeface="Times New Roman"/>
                <a:cs typeface="Times New Roman"/>
              </a:rPr>
              <a:t>Involve as much as possible the international OCR community</a:t>
            </a:r>
          </a:p>
          <a:p>
            <a:pPr marL="342900" indent="-342900">
              <a:buFont typeface="Wingdings" charset="2"/>
              <a:buChar char="Ø"/>
            </a:pPr>
            <a:endParaRPr lang="en-US" sz="2000" dirty="0">
              <a:latin typeface="Times New Roman"/>
              <a:cs typeface="Times New Roman"/>
            </a:endParaRPr>
          </a:p>
          <a:p>
            <a:pPr marL="342900" indent="-342900">
              <a:buFont typeface="Wingdings" charset="2"/>
              <a:buChar char="Ø"/>
            </a:pPr>
            <a:r>
              <a:rPr lang="en-US" sz="2000" dirty="0" smtClean="0">
                <a:latin typeface="Times New Roman"/>
                <a:cs typeface="Times New Roman"/>
              </a:rPr>
              <a:t>Several drafts have been circulated among the IOCCG; still needs to be finalized in order to become a reference document for IOCCG’s activities related to OCR CDRs (other IOCCG activities continue and do not need this)</a:t>
            </a:r>
          </a:p>
        </p:txBody>
      </p:sp>
      <p:sp>
        <p:nvSpPr>
          <p:cNvPr id="3" name="ZoneTexte 2"/>
          <p:cNvSpPr txBox="1"/>
          <p:nvPr/>
        </p:nvSpPr>
        <p:spPr>
          <a:xfrm>
            <a:off x="0" y="268662"/>
            <a:ext cx="9144000" cy="1015663"/>
          </a:xfrm>
          <a:prstGeom prst="rect">
            <a:avLst/>
          </a:prstGeom>
          <a:noFill/>
        </p:spPr>
        <p:txBody>
          <a:bodyPr wrap="square" rtlCol="0">
            <a:spAutoFit/>
          </a:bodyPr>
          <a:lstStyle/>
          <a:p>
            <a:r>
              <a:rPr lang="en-US" sz="3000" dirty="0" smtClean="0">
                <a:solidFill>
                  <a:srgbClr val="31859C"/>
                </a:solidFill>
                <a:latin typeface="Times New Roman"/>
                <a:cs typeface="Times New Roman"/>
              </a:rPr>
              <a:t>The IOCCG  “</a:t>
            </a:r>
            <a:r>
              <a:rPr lang="en-US" sz="3000" dirty="0">
                <a:solidFill>
                  <a:srgbClr val="31859C"/>
                </a:solidFill>
                <a:latin typeface="Times New Roman"/>
                <a:cs typeface="Times New Roman"/>
              </a:rPr>
              <a:t>roadmap” or </a:t>
            </a:r>
            <a:endParaRPr lang="en-US" sz="3000" dirty="0" smtClean="0">
              <a:solidFill>
                <a:srgbClr val="31859C"/>
              </a:solidFill>
              <a:latin typeface="Times New Roman"/>
              <a:cs typeface="Times New Roman"/>
            </a:endParaRPr>
          </a:p>
          <a:p>
            <a:r>
              <a:rPr lang="en-US" sz="3000" dirty="0">
                <a:solidFill>
                  <a:srgbClr val="31859C"/>
                </a:solidFill>
                <a:latin typeface="Times New Roman"/>
                <a:cs typeface="Times New Roman"/>
              </a:rPr>
              <a:t>	</a:t>
            </a:r>
            <a:r>
              <a:rPr lang="en-US" sz="3000" dirty="0" smtClean="0">
                <a:solidFill>
                  <a:srgbClr val="31859C"/>
                </a:solidFill>
                <a:latin typeface="Times New Roman"/>
                <a:cs typeface="Times New Roman"/>
              </a:rPr>
              <a:t>	  “</a:t>
            </a:r>
            <a:r>
              <a:rPr lang="en-US" sz="3000" dirty="0">
                <a:solidFill>
                  <a:srgbClr val="31859C"/>
                </a:solidFill>
                <a:latin typeface="Times New Roman"/>
                <a:cs typeface="Times New Roman"/>
              </a:rPr>
              <a:t>Strategic document</a:t>
            </a:r>
            <a:r>
              <a:rPr lang="en-US" sz="3000" dirty="0" smtClean="0">
                <a:solidFill>
                  <a:srgbClr val="31859C"/>
                </a:solidFill>
                <a:latin typeface="Times New Roman"/>
                <a:cs typeface="Times New Roman"/>
              </a:rPr>
              <a:t>” for OCR CDRs</a:t>
            </a:r>
          </a:p>
        </p:txBody>
      </p:sp>
    </p:spTree>
    <p:extLst>
      <p:ext uri="{BB962C8B-B14F-4D97-AF65-F5344CB8AC3E}">
        <p14:creationId xmlns:p14="http://schemas.microsoft.com/office/powerpoint/2010/main" val="10303635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8991" y="54453"/>
            <a:ext cx="8905009" cy="892552"/>
          </a:xfrm>
          <a:prstGeom prst="rect">
            <a:avLst/>
          </a:prstGeom>
          <a:noFill/>
        </p:spPr>
        <p:txBody>
          <a:bodyPr wrap="square" rtlCol="0">
            <a:spAutoFit/>
          </a:bodyPr>
          <a:lstStyle/>
          <a:p>
            <a:pPr algn="ctr"/>
            <a:r>
              <a:rPr lang="en-US" sz="2800" dirty="0" smtClean="0">
                <a:solidFill>
                  <a:srgbClr val="31859C"/>
                </a:solidFill>
                <a:latin typeface="Times New Roman"/>
                <a:cs typeface="Times New Roman"/>
              </a:rPr>
              <a:t>Existing and possible short-term actions (2011-2013)</a:t>
            </a:r>
          </a:p>
          <a:p>
            <a:pPr algn="ctr"/>
            <a:r>
              <a:rPr lang="en-US" sz="2400" i="1" dirty="0" smtClean="0">
                <a:solidFill>
                  <a:srgbClr val="31859C"/>
                </a:solidFill>
                <a:latin typeface="Times New Roman"/>
                <a:cs typeface="Times New Roman"/>
              </a:rPr>
              <a:t>as currently identified in the IOCCG “roadmap for CDRs”</a:t>
            </a:r>
            <a:endParaRPr lang="en-US" sz="2400" i="1" dirty="0">
              <a:solidFill>
                <a:srgbClr val="31859C"/>
              </a:solidFill>
              <a:latin typeface="Times New Roman"/>
              <a:cs typeface="Times New Roman"/>
            </a:endParaRPr>
          </a:p>
        </p:txBody>
      </p:sp>
      <p:sp>
        <p:nvSpPr>
          <p:cNvPr id="3" name="ZoneTexte 2"/>
          <p:cNvSpPr txBox="1"/>
          <p:nvPr/>
        </p:nvSpPr>
        <p:spPr>
          <a:xfrm>
            <a:off x="131978" y="944016"/>
            <a:ext cx="8894617" cy="5262979"/>
          </a:xfrm>
          <a:prstGeom prst="rect">
            <a:avLst/>
          </a:prstGeom>
          <a:noFill/>
        </p:spPr>
        <p:txBody>
          <a:bodyPr wrap="square" rtlCol="0">
            <a:spAutoFit/>
          </a:bodyPr>
          <a:lstStyle/>
          <a:p>
            <a:pPr>
              <a:buFontTx/>
              <a:buChar char="-"/>
            </a:pPr>
            <a:r>
              <a:rPr lang="en-US" dirty="0" smtClean="0">
                <a:latin typeface="Times New Roman"/>
                <a:cs typeface="Times New Roman"/>
              </a:rPr>
              <a:t> Currently active IOCCG working groups</a:t>
            </a:r>
          </a:p>
          <a:p>
            <a:pPr marL="263525">
              <a:buFont typeface="Arial" pitchFamily="34" charset="0"/>
              <a:buChar char="•"/>
            </a:pPr>
            <a:r>
              <a:rPr lang="en-US" sz="1400" i="1" dirty="0" smtClean="0">
                <a:latin typeface="Times New Roman"/>
                <a:cs typeface="Times New Roman"/>
              </a:rPr>
              <a:t> Calibration of Ocean-</a:t>
            </a:r>
            <a:r>
              <a:rPr lang="en-US" sz="1400" i="1" dirty="0" err="1" smtClean="0">
                <a:latin typeface="Times New Roman"/>
                <a:cs typeface="Times New Roman"/>
              </a:rPr>
              <a:t>Colour</a:t>
            </a:r>
            <a:r>
              <a:rPr lang="en-US" sz="1400" i="1" dirty="0" smtClean="0">
                <a:latin typeface="Times New Roman"/>
                <a:cs typeface="Times New Roman"/>
              </a:rPr>
              <a:t> Sensors </a:t>
            </a:r>
          </a:p>
          <a:p>
            <a:pPr marL="263525">
              <a:buFont typeface="Arial" pitchFamily="34" charset="0"/>
              <a:buChar char="•"/>
            </a:pPr>
            <a:r>
              <a:rPr lang="en-US" sz="1400" i="1" dirty="0" smtClean="0">
                <a:latin typeface="Times New Roman"/>
                <a:cs typeface="Times New Roman"/>
              </a:rPr>
              <a:t> Phytoplankton Functional Types </a:t>
            </a:r>
          </a:p>
          <a:p>
            <a:pPr marL="263525">
              <a:buFont typeface="Arial" pitchFamily="34" charset="0"/>
              <a:buChar char="•"/>
            </a:pPr>
            <a:r>
              <a:rPr lang="en-US" sz="1400" i="1" dirty="0" smtClean="0">
                <a:latin typeface="Times New Roman"/>
                <a:cs typeface="Times New Roman"/>
              </a:rPr>
              <a:t> Bio-optical Instrumentation on ARGO Floats </a:t>
            </a:r>
            <a:r>
              <a:rPr lang="en-US" sz="1400" b="1" i="1" dirty="0" smtClean="0">
                <a:latin typeface="Times New Roman"/>
                <a:cs typeface="Times New Roman"/>
              </a:rPr>
              <a:t>(report under press)</a:t>
            </a:r>
          </a:p>
          <a:p>
            <a:pPr marL="263525">
              <a:buFont typeface="Arial" pitchFamily="34" charset="0"/>
              <a:buChar char="•"/>
            </a:pPr>
            <a:r>
              <a:rPr lang="en-US" sz="1400" i="1" dirty="0" smtClean="0">
                <a:latin typeface="Times New Roman"/>
                <a:cs typeface="Times New Roman"/>
              </a:rPr>
              <a:t> Ocean </a:t>
            </a:r>
            <a:r>
              <a:rPr lang="en-US" sz="1400" i="1" dirty="0" err="1" smtClean="0">
                <a:latin typeface="Times New Roman"/>
                <a:cs typeface="Times New Roman"/>
              </a:rPr>
              <a:t>Colour</a:t>
            </a:r>
            <a:r>
              <a:rPr lang="en-US" sz="1400" i="1" dirty="0" smtClean="0">
                <a:latin typeface="Times New Roman"/>
                <a:cs typeface="Times New Roman"/>
              </a:rPr>
              <a:t> from a Geostationary Orbit </a:t>
            </a:r>
            <a:r>
              <a:rPr lang="en-US" sz="1400" b="1" i="1" dirty="0" smtClean="0">
                <a:latin typeface="Times New Roman"/>
                <a:cs typeface="Times New Roman"/>
              </a:rPr>
              <a:t>(report under press)</a:t>
            </a:r>
          </a:p>
          <a:p>
            <a:pPr marL="263525">
              <a:buFont typeface="Arial" pitchFamily="34" charset="0"/>
              <a:buChar char="•"/>
            </a:pPr>
            <a:r>
              <a:rPr lang="en-US" sz="1400" i="1" dirty="0" smtClean="0">
                <a:latin typeface="Times New Roman"/>
                <a:cs typeface="Times New Roman"/>
              </a:rPr>
              <a:t> </a:t>
            </a:r>
            <a:r>
              <a:rPr lang="en-US" sz="1400" i="1" dirty="0">
                <a:latin typeface="Times New Roman"/>
                <a:cs typeface="Times New Roman"/>
              </a:rPr>
              <a:t>Mission Requirements for Future </a:t>
            </a:r>
            <a:r>
              <a:rPr lang="en-US" sz="1400" i="1" dirty="0" smtClean="0">
                <a:latin typeface="Times New Roman"/>
                <a:cs typeface="Times New Roman"/>
              </a:rPr>
              <a:t>Ocean </a:t>
            </a:r>
            <a:r>
              <a:rPr lang="en-US" sz="1400" i="1" dirty="0" err="1" smtClean="0">
                <a:latin typeface="Times New Roman"/>
                <a:cs typeface="Times New Roman"/>
              </a:rPr>
              <a:t>Colour</a:t>
            </a:r>
            <a:r>
              <a:rPr lang="en-US" sz="1400" i="1" dirty="0" smtClean="0">
                <a:latin typeface="Times New Roman"/>
                <a:cs typeface="Times New Roman"/>
              </a:rPr>
              <a:t> </a:t>
            </a:r>
            <a:r>
              <a:rPr lang="en-US" sz="1400" i="1" dirty="0">
                <a:latin typeface="Times New Roman"/>
                <a:cs typeface="Times New Roman"/>
              </a:rPr>
              <a:t>Sensors</a:t>
            </a:r>
            <a:endParaRPr lang="en-US" sz="1400" i="1" dirty="0" smtClean="0">
              <a:latin typeface="Times New Roman"/>
              <a:cs typeface="Times New Roman"/>
            </a:endParaRPr>
          </a:p>
          <a:p>
            <a:pPr marL="263525">
              <a:buFont typeface="Arial" pitchFamily="34" charset="0"/>
              <a:buChar char="•"/>
            </a:pPr>
            <a:r>
              <a:rPr lang="en-US" sz="1400" i="1" dirty="0" smtClean="0">
                <a:latin typeface="Times New Roman"/>
                <a:cs typeface="Times New Roman"/>
              </a:rPr>
              <a:t> Harmful Algal Blooms </a:t>
            </a:r>
          </a:p>
          <a:p>
            <a:pPr>
              <a:buFontTx/>
              <a:buChar char="-"/>
            </a:pPr>
            <a:endParaRPr lang="en-US" sz="1400" dirty="0" smtClean="0">
              <a:latin typeface="Times New Roman"/>
              <a:cs typeface="Times New Roman"/>
            </a:endParaRPr>
          </a:p>
          <a:p>
            <a:pPr>
              <a:buFontTx/>
              <a:buChar char="-"/>
            </a:pPr>
            <a:r>
              <a:rPr lang="en-US" dirty="0" smtClean="0">
                <a:latin typeface="Times New Roman"/>
                <a:cs typeface="Times New Roman"/>
              </a:rPr>
              <a:t> A new IOCCG working group on evaluation of ECV’s </a:t>
            </a:r>
            <a:r>
              <a:rPr lang="en-US" dirty="0" smtClean="0">
                <a:solidFill>
                  <a:schemeClr val="accent5">
                    <a:lumMod val="75000"/>
                  </a:schemeClr>
                </a:solidFill>
                <a:latin typeface="Times New Roman"/>
                <a:cs typeface="Times New Roman"/>
              </a:rPr>
              <a:t>(Jim’s talk this morning)</a:t>
            </a:r>
          </a:p>
          <a:p>
            <a:r>
              <a:rPr lang="en-US" sz="1400" i="1" dirty="0" smtClean="0">
                <a:latin typeface="Times New Roman"/>
                <a:cs typeface="Times New Roman"/>
              </a:rPr>
              <a:t>    Evaluating ECVs produced by different teams</a:t>
            </a:r>
          </a:p>
          <a:p>
            <a:pPr>
              <a:buFontTx/>
              <a:buChar char="-"/>
            </a:pPr>
            <a:endParaRPr lang="en-US" sz="1400" dirty="0" smtClean="0">
              <a:latin typeface="Times New Roman"/>
              <a:cs typeface="Times New Roman"/>
            </a:endParaRPr>
          </a:p>
          <a:p>
            <a:pPr>
              <a:buFontTx/>
              <a:buChar char="-"/>
            </a:pPr>
            <a:r>
              <a:rPr lang="en-US" dirty="0" smtClean="0">
                <a:latin typeface="Times New Roman"/>
                <a:cs typeface="Times New Roman"/>
              </a:rPr>
              <a:t> Regular team meetings across agencies; short sabbaticals</a:t>
            </a:r>
          </a:p>
          <a:p>
            <a:r>
              <a:rPr lang="en-US" sz="1400" i="1" dirty="0" smtClean="0">
                <a:latin typeface="Times New Roman"/>
                <a:cs typeface="Times New Roman"/>
              </a:rPr>
              <a:t>    Example: participation of 2 OBPG members to the ESA MERIS QWG. We could identify key actors and encourage  </a:t>
            </a:r>
          </a:p>
          <a:p>
            <a:r>
              <a:rPr lang="en-US" sz="1400" i="1" dirty="0" smtClean="0">
                <a:latin typeface="Times New Roman"/>
                <a:cs typeface="Times New Roman"/>
              </a:rPr>
              <a:t>    them to collaborate more actively on topics of interest for CDRs</a:t>
            </a:r>
          </a:p>
          <a:p>
            <a:pPr>
              <a:buFontTx/>
              <a:buChar char="-"/>
            </a:pPr>
            <a:endParaRPr lang="en-US" sz="1400" dirty="0" smtClean="0">
              <a:latin typeface="Times New Roman"/>
              <a:cs typeface="Times New Roman"/>
            </a:endParaRPr>
          </a:p>
          <a:p>
            <a:pPr>
              <a:buFontTx/>
              <a:buChar char="-"/>
            </a:pPr>
            <a:r>
              <a:rPr lang="en-US" dirty="0" smtClean="0">
                <a:latin typeface="Times New Roman"/>
                <a:cs typeface="Times New Roman"/>
              </a:rPr>
              <a:t> The “International Network for Sensor </a:t>
            </a:r>
            <a:r>
              <a:rPr lang="en-US" dirty="0" err="1" smtClean="0">
                <a:latin typeface="Times New Roman"/>
                <a:cs typeface="Times New Roman"/>
              </a:rPr>
              <a:t>InTercomparison</a:t>
            </a:r>
            <a:r>
              <a:rPr lang="en-US" dirty="0" smtClean="0">
                <a:latin typeface="Times New Roman"/>
                <a:cs typeface="Times New Roman"/>
              </a:rPr>
              <a:t> and Uncertainty assessment for Ocean </a:t>
            </a:r>
            <a:r>
              <a:rPr lang="en-US" dirty="0" err="1" smtClean="0">
                <a:latin typeface="Times New Roman"/>
                <a:cs typeface="Times New Roman"/>
              </a:rPr>
              <a:t>Colour</a:t>
            </a:r>
            <a:r>
              <a:rPr lang="en-US" dirty="0" smtClean="0">
                <a:latin typeface="Times New Roman"/>
                <a:cs typeface="Times New Roman"/>
              </a:rPr>
              <a:t> Radiometry” (INSITU-OCR) </a:t>
            </a:r>
            <a:r>
              <a:rPr lang="en-US" dirty="0" smtClean="0">
                <a:solidFill>
                  <a:srgbClr val="31859C"/>
                </a:solidFill>
                <a:latin typeface="Times New Roman"/>
                <a:cs typeface="Times New Roman"/>
              </a:rPr>
              <a:t>(Sean’s talk this morning)</a:t>
            </a:r>
          </a:p>
          <a:p>
            <a:endParaRPr lang="en-US" sz="1400" dirty="0" smtClean="0">
              <a:latin typeface="Times New Roman"/>
              <a:cs typeface="Times New Roman"/>
            </a:endParaRPr>
          </a:p>
          <a:p>
            <a:pPr>
              <a:buFontTx/>
              <a:buChar char="-"/>
            </a:pPr>
            <a:r>
              <a:rPr lang="en-US" dirty="0" smtClean="0">
                <a:latin typeface="Times New Roman"/>
                <a:cs typeface="Times New Roman"/>
              </a:rPr>
              <a:t> Recurrent IOCCG summer lecture series on “frontiers in OC science” (starts in July 2012)</a:t>
            </a:r>
          </a:p>
          <a:p>
            <a:endParaRPr lang="en-US" sz="1400" i="1" dirty="0" smtClean="0">
              <a:latin typeface="Times New Roman"/>
              <a:cs typeface="Times New Roman"/>
            </a:endParaRPr>
          </a:p>
          <a:p>
            <a:pPr>
              <a:buFontTx/>
              <a:buChar char="-"/>
            </a:pPr>
            <a:r>
              <a:rPr lang="en-US" dirty="0" smtClean="0">
                <a:latin typeface="Times New Roman"/>
                <a:cs typeface="Times New Roman"/>
              </a:rPr>
              <a:t> Community consultation meeting </a:t>
            </a:r>
            <a:r>
              <a:rPr lang="en-US" dirty="0" smtClean="0">
                <a:solidFill>
                  <a:srgbClr val="31859C"/>
                </a:solidFill>
                <a:latin typeface="Times New Roman"/>
                <a:cs typeface="Times New Roman"/>
              </a:rPr>
              <a:t>(the overall goal of this IOCCG special session)</a:t>
            </a:r>
          </a:p>
          <a:p>
            <a:r>
              <a:rPr lang="en-US" sz="1400" i="1" dirty="0" smtClean="0">
                <a:latin typeface="Times New Roman"/>
                <a:cs typeface="Times New Roman"/>
              </a:rPr>
              <a:t>   Broadening the community consultation through regular meetings</a:t>
            </a:r>
          </a:p>
        </p:txBody>
      </p:sp>
    </p:spTree>
    <p:extLst>
      <p:ext uri="{BB962C8B-B14F-4D97-AF65-F5344CB8AC3E}">
        <p14:creationId xmlns:p14="http://schemas.microsoft.com/office/powerpoint/2010/main" val="27116112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1070</TotalTime>
  <Words>1455</Words>
  <Application>Microsoft Macintosh PowerPoint</Application>
  <PresentationFormat>Présentation à l'écran (4:3)</PresentationFormat>
  <Paragraphs>157</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david</dc:creator>
  <cp:lastModifiedBy>David Antoine</cp:lastModifiedBy>
  <cp:revision>100</cp:revision>
  <dcterms:created xsi:type="dcterms:W3CDTF">2011-02-07T16:46:36Z</dcterms:created>
  <dcterms:modified xsi:type="dcterms:W3CDTF">2012-04-24T15:22:46Z</dcterms:modified>
</cp:coreProperties>
</file>