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sldIdLst>
    <p:sldId id="257" r:id="rId2"/>
    <p:sldId id="262" r:id="rId3"/>
    <p:sldId id="302" r:id="rId4"/>
    <p:sldId id="266" r:id="rId5"/>
    <p:sldId id="269" r:id="rId6"/>
    <p:sldId id="417" r:id="rId7"/>
    <p:sldId id="418" r:id="rId8"/>
    <p:sldId id="419" r:id="rId9"/>
    <p:sldId id="420" r:id="rId10"/>
    <p:sldId id="421" r:id="rId11"/>
    <p:sldId id="426" r:id="rId12"/>
    <p:sldId id="422" r:id="rId13"/>
    <p:sldId id="423" r:id="rId14"/>
    <p:sldId id="424" r:id="rId15"/>
    <p:sldId id="415" r:id="rId16"/>
    <p:sldId id="280" r:id="rId17"/>
    <p:sldId id="282" r:id="rId18"/>
    <p:sldId id="428" r:id="rId19"/>
    <p:sldId id="425"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iho" initials="t" lastIdx="1" clrIdx="0">
    <p:extLst>
      <p:ext uri="{19B8F6BF-5375-455C-9EA6-DF929625EA0E}">
        <p15:presenceInfo xmlns:p15="http://schemas.microsoft.com/office/powerpoint/2012/main" userId="tiho"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5332" autoAdjust="0"/>
  </p:normalViewPr>
  <p:slideViewPr>
    <p:cSldViewPr snapToGrid="0">
      <p:cViewPr varScale="1">
        <p:scale>
          <a:sx n="83" d="100"/>
          <a:sy n="83" d="100"/>
        </p:scale>
        <p:origin x="686"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E5FD4A-6444-435A-AA37-EF40545C2A95}" type="datetimeFigureOut">
              <a:rPr lang="en-US" smtClean="0"/>
              <a:t>08.04.2019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112107-B7EE-4131-BCD3-8B529A8BF846}" type="slidenum">
              <a:rPr lang="en-US" smtClean="0"/>
              <a:t>‹#›</a:t>
            </a:fld>
            <a:endParaRPr lang="en-US"/>
          </a:p>
        </p:txBody>
      </p:sp>
    </p:spTree>
    <p:extLst>
      <p:ext uri="{BB962C8B-B14F-4D97-AF65-F5344CB8AC3E}">
        <p14:creationId xmlns:p14="http://schemas.microsoft.com/office/powerpoint/2010/main" val="32933307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E4307B-05F1-3544-8944-C13925AE8D2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278983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Power law size distribution</a:t>
            </a:r>
          </a:p>
          <a:p>
            <a:r>
              <a:rPr lang="en-US" dirty="0"/>
              <a:t>The algorithm is based on Mie Scat theory for homogenous spheres (we want to relax this assumption). Total Particulate backscattering coefficient is obtained if we integrate the backscattering coefficient across all particles of different diameters D, where the backscattering efficiency </a:t>
            </a:r>
          </a:p>
          <a:p>
            <a:r>
              <a:rPr lang="en-US" dirty="0"/>
              <a:t>Needs limits of integration  -- adding extra parameters. </a:t>
            </a:r>
          </a:p>
          <a:p>
            <a:r>
              <a:rPr lang="en-US" dirty="0"/>
              <a:t>(1) Methodology of the KSM09 PSD retrieval: The integral computes backscattering, where the red part  (</a:t>
            </a:r>
            <a:r>
              <a:rPr lang="en-US" dirty="0" err="1"/>
              <a:t>bbp</a:t>
            </a:r>
            <a:r>
              <a:rPr lang="en-US" dirty="0"/>
              <a:t> efficiencies) is theoretically modeled, the </a:t>
            </a:r>
            <a:r>
              <a:rPr lang="en-US" dirty="0" err="1"/>
              <a:t>bbp</a:t>
            </a:r>
            <a:r>
              <a:rPr lang="en-US" dirty="0"/>
              <a:t> is measurable from space, and the two PSD parameters (blue) are the goal of the retrieval. Running this in a forward model, we develop LUTs that are used to compute the PSD parameters in operational mode.  </a:t>
            </a:r>
          </a:p>
          <a:p>
            <a:r>
              <a:rPr lang="en-US" altLang="en-US" sz="2400" dirty="0"/>
              <a:t>(2) Once N and epsilon are known we know the </a:t>
            </a:r>
          </a:p>
          <a:p>
            <a:r>
              <a:rPr lang="en-US" altLang="en-US" sz="2400" dirty="0"/>
              <a:t>(3) Single particle optical properties depend on:</a:t>
            </a:r>
          </a:p>
          <a:p>
            <a:pPr lvl="1"/>
            <a:r>
              <a:rPr lang="en-US" altLang="en-US" sz="2000" dirty="0"/>
              <a:t>Complex index of refraction </a:t>
            </a:r>
            <a:r>
              <a:rPr lang="en-US" altLang="en-US" sz="2000" dirty="0" err="1"/>
              <a:t>m</a:t>
            </a:r>
            <a:r>
              <a:rPr lang="en-US" altLang="en-US" sz="2000" baseline="-25000" dirty="0" err="1"/>
              <a:t>r</a:t>
            </a:r>
            <a:r>
              <a:rPr lang="en-US" altLang="en-US" sz="2000" dirty="0"/>
              <a:t>(</a:t>
            </a:r>
            <a:r>
              <a:rPr lang="en-US" altLang="en-US" sz="2000" dirty="0">
                <a:latin typeface="Symbol" pitchFamily="18" charset="2"/>
              </a:rPr>
              <a:t>l</a:t>
            </a:r>
            <a:r>
              <a:rPr lang="en-US" altLang="en-US" sz="2000" dirty="0"/>
              <a:t>) = </a:t>
            </a:r>
            <a:r>
              <a:rPr lang="en-US" altLang="en-US" sz="2000" dirty="0" err="1"/>
              <a:t>n</a:t>
            </a:r>
            <a:r>
              <a:rPr lang="en-US" altLang="en-US" sz="2000" baseline="-25000" dirty="0" err="1"/>
              <a:t>r</a:t>
            </a:r>
            <a:r>
              <a:rPr lang="en-US" altLang="en-US" sz="2000" dirty="0"/>
              <a:t> – </a:t>
            </a:r>
            <a:r>
              <a:rPr lang="en-US" altLang="en-US" sz="2000" i="1" dirty="0" err="1"/>
              <a:t>i</a:t>
            </a:r>
            <a:r>
              <a:rPr lang="en-US" altLang="en-US" sz="2000" i="1" dirty="0"/>
              <a:t>*</a:t>
            </a:r>
            <a:r>
              <a:rPr lang="en-US" altLang="en-US" sz="2000" dirty="0" err="1"/>
              <a:t>n</a:t>
            </a:r>
            <a:r>
              <a:rPr lang="en-US" altLang="en-US" sz="2000" baseline="-25000" dirty="0" err="1"/>
              <a:t>r</a:t>
            </a:r>
            <a:r>
              <a:rPr lang="en-US" altLang="en-US" sz="2000" dirty="0"/>
              <a:t>’(</a:t>
            </a:r>
            <a:r>
              <a:rPr lang="en-US" altLang="en-US" sz="2000" dirty="0">
                <a:latin typeface="Symbol" pitchFamily="18" charset="2"/>
              </a:rPr>
              <a:t>l</a:t>
            </a:r>
            <a:r>
              <a:rPr lang="en-US" altLang="en-US" sz="2000" dirty="0"/>
              <a:t>)</a:t>
            </a:r>
          </a:p>
          <a:p>
            <a:pPr lvl="1"/>
            <a:r>
              <a:rPr lang="en-US" altLang="en-US" sz="2000" dirty="0"/>
              <a:t>Size relative to the incident wavelength</a:t>
            </a:r>
          </a:p>
          <a:p>
            <a:pPr lvl="1"/>
            <a:r>
              <a:rPr lang="en-US" altLang="en-US" sz="2000" dirty="0"/>
              <a:t>Shape &amp; internal composition</a:t>
            </a:r>
          </a:p>
          <a:p>
            <a:endParaRPr lang="en-US" dirty="0"/>
          </a:p>
        </p:txBody>
      </p:sp>
      <p:sp>
        <p:nvSpPr>
          <p:cNvPr id="4" name="Slide Number Placeholder 3"/>
          <p:cNvSpPr>
            <a:spLocks noGrp="1"/>
          </p:cNvSpPr>
          <p:nvPr>
            <p:ph type="sldNum" sz="quarter" idx="5"/>
          </p:nvPr>
        </p:nvSpPr>
        <p:spPr/>
        <p:txBody>
          <a:bodyPr/>
          <a:lstStyle/>
          <a:p>
            <a:fld id="{211DC509-B741-44A6-83F4-A556EE2EE3AF}" type="slidenum">
              <a:rPr lang="en-US" altLang="en-US" smtClean="0"/>
              <a:pPr/>
              <a:t>3</a:t>
            </a:fld>
            <a:endParaRPr lang="en-US" altLang="en-US"/>
          </a:p>
        </p:txBody>
      </p:sp>
    </p:spTree>
    <p:extLst>
      <p:ext uri="{BB962C8B-B14F-4D97-AF65-F5344CB8AC3E}">
        <p14:creationId xmlns:p14="http://schemas.microsoft.com/office/powerpoint/2010/main" val="11486519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Need</a:t>
            </a:r>
            <a:r>
              <a:rPr lang="en-US" baseline="0" dirty="0" smtClean="0"/>
              <a:t> to test with a homogeneous sphere with np equal to the volume-</a:t>
            </a:r>
            <a:r>
              <a:rPr lang="en-US" baseline="0" dirty="0" err="1" smtClean="0"/>
              <a:t>avg</a:t>
            </a:r>
            <a:r>
              <a:rPr lang="en-US" baseline="0" dirty="0" smtClean="0"/>
              <a:t> np of the comparable coated sphere.</a:t>
            </a:r>
            <a:endParaRPr lang="en-US" dirty="0"/>
          </a:p>
        </p:txBody>
      </p:sp>
      <p:sp>
        <p:nvSpPr>
          <p:cNvPr id="4" name="Slide Number Placeholder 3"/>
          <p:cNvSpPr>
            <a:spLocks noGrp="1"/>
          </p:cNvSpPr>
          <p:nvPr>
            <p:ph type="sldNum" sz="quarter" idx="10"/>
          </p:nvPr>
        </p:nvSpPr>
        <p:spPr/>
        <p:txBody>
          <a:bodyPr/>
          <a:lstStyle/>
          <a:p>
            <a:fld id="{28112107-B7EE-4131-BCD3-8B529A8BF846}" type="slidenum">
              <a:rPr lang="en-US" smtClean="0"/>
              <a:t>7</a:t>
            </a:fld>
            <a:endParaRPr lang="en-US"/>
          </a:p>
        </p:txBody>
      </p:sp>
    </p:spTree>
    <p:extLst>
      <p:ext uri="{BB962C8B-B14F-4D97-AF65-F5344CB8AC3E}">
        <p14:creationId xmlns:p14="http://schemas.microsoft.com/office/powerpoint/2010/main" val="36776398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Xi parameter = slope; need to get it from satellites !!!</a:t>
            </a:r>
          </a:p>
          <a:p>
            <a:endParaRPr lang="en-US" dirty="0"/>
          </a:p>
          <a:p>
            <a:r>
              <a:rPr lang="en-US" dirty="0"/>
              <a:t>The connection between Optics and ecology is given by the Power Law size distribution, PSD</a:t>
            </a:r>
          </a:p>
          <a:p>
            <a:r>
              <a:rPr lang="en-US" dirty="0"/>
              <a:t>D is particle diameter, Do = reference diameter</a:t>
            </a:r>
          </a:p>
          <a:p>
            <a:r>
              <a:rPr lang="en-US" dirty="0"/>
              <a:t>N is the number of particles per volume of sea water normalized by the bin width </a:t>
            </a:r>
            <a:r>
              <a:rPr lang="en-US" dirty="0" err="1"/>
              <a:t>dD</a:t>
            </a:r>
            <a:endParaRPr lang="en-US" dirty="0"/>
          </a:p>
          <a:p>
            <a:r>
              <a:rPr lang="en-US" b="1" dirty="0"/>
              <a:t>The PSD is usually parameterized as a power-law, and has ecological significance</a:t>
            </a:r>
            <a:r>
              <a:rPr lang="en-US" dirty="0"/>
              <a:t>. However, there is also evidence of departure, for ex in coastal waters. </a:t>
            </a:r>
          </a:p>
          <a:p>
            <a:r>
              <a:rPr lang="en-US" dirty="0"/>
              <a:t>Example measure PSD from the Santa Barbara Channel with a LISST instrument. Illustrates the relatively good fit to power-law PSD that we use in all modeling.</a:t>
            </a:r>
          </a:p>
          <a:p>
            <a:r>
              <a:rPr lang="en-US" dirty="0"/>
              <a:t>Diameter in micro-meter. </a:t>
            </a:r>
          </a:p>
          <a:p>
            <a:r>
              <a:rPr lang="en-US" dirty="0"/>
              <a:t>Number concentration in m^(-4). Why? </a:t>
            </a:r>
          </a:p>
          <a:p>
            <a:endParaRPr lang="en-US" dirty="0"/>
          </a:p>
        </p:txBody>
      </p:sp>
      <p:sp>
        <p:nvSpPr>
          <p:cNvPr id="4" name="Slide Number Placeholder 3"/>
          <p:cNvSpPr>
            <a:spLocks noGrp="1"/>
          </p:cNvSpPr>
          <p:nvPr>
            <p:ph type="sldNum" sz="quarter" idx="5"/>
          </p:nvPr>
        </p:nvSpPr>
        <p:spPr/>
        <p:txBody>
          <a:bodyPr/>
          <a:lstStyle/>
          <a:p>
            <a:fld id="{211DC509-B741-44A6-83F4-A556EE2EE3AF}" type="slidenum">
              <a:rPr lang="en-US" altLang="en-US" smtClean="0"/>
              <a:pPr/>
              <a:t>19</a:t>
            </a:fld>
            <a:endParaRPr lang="en-US" altLang="en-US"/>
          </a:p>
        </p:txBody>
      </p:sp>
    </p:spTree>
    <p:extLst>
      <p:ext uri="{BB962C8B-B14F-4D97-AF65-F5344CB8AC3E}">
        <p14:creationId xmlns:p14="http://schemas.microsoft.com/office/powerpoint/2010/main" val="35384873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2"/>
            <a:ext cx="8825659"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9"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08.04.2019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32713292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7"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9"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08.04.2019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26801842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5"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5"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08.04.2019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26675058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1"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Edit Master text styles</a:t>
            </a:r>
          </a:p>
        </p:txBody>
      </p:sp>
      <p:sp>
        <p:nvSpPr>
          <p:cNvPr id="10" name="Text Placeholder 3"/>
          <p:cNvSpPr>
            <a:spLocks noGrp="1"/>
          </p:cNvSpPr>
          <p:nvPr>
            <p:ph type="body" sz="half" idx="2"/>
          </p:nvPr>
        </p:nvSpPr>
        <p:spPr>
          <a:xfrm>
            <a:off x="1154955"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08.04.2019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
        <p:nvSpPr>
          <p:cNvPr id="15" name="TextBox 14"/>
          <p:cNvSpPr txBox="1"/>
          <p:nvPr/>
        </p:nvSpPr>
        <p:spPr>
          <a:xfrm>
            <a:off x="9330491"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Tree>
    <p:extLst>
      <p:ext uri="{BB962C8B-B14F-4D97-AF65-F5344CB8AC3E}">
        <p14:creationId xmlns:p14="http://schemas.microsoft.com/office/powerpoint/2010/main" val="8422116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5"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08.04.2019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13164257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7"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652463" y="2667000"/>
            <a:ext cx="292735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3661"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3873105" y="2667000"/>
            <a:ext cx="2946795"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1"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124701"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3726143"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08.04.2019</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8089976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652463" y="2209800"/>
            <a:ext cx="2940051"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3"/>
            <a:ext cx="294005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9376"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3889375"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2"/>
            <a:ext cx="293440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1"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7124701"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6" y="4827210"/>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9" name="Straight Connector 18"/>
          <p:cNvCxnSpPr/>
          <p:nvPr/>
        </p:nvCxnSpPr>
        <p:spPr>
          <a:xfrm>
            <a:off x="3726143"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08.04.2019</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2705906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08.04.2019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7799872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3" y="430215"/>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4" y="887414"/>
            <a:ext cx="7423149" cy="536892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08.04.2019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10750720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0"/>
            <a:ext cx="53848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248400"/>
            <a:ext cx="2844800" cy="457200"/>
          </a:xfrm>
        </p:spPr>
        <p:txBody>
          <a:bodyPr/>
          <a:lstStyle>
            <a:lvl1pPr>
              <a:defRPr/>
            </a:lvl1pPr>
          </a:lstStyle>
          <a:p>
            <a:endParaRPr lang="en-US" alt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8737600" y="6248400"/>
            <a:ext cx="2844800" cy="457200"/>
          </a:xfrm>
        </p:spPr>
        <p:txBody>
          <a:bodyPr/>
          <a:lstStyle>
            <a:lvl1pPr>
              <a:defRPr/>
            </a:lvl1pPr>
          </a:lstStyle>
          <a:p>
            <a:fld id="{37CD9675-DEE0-4432-AF6B-9D00FFBF49A5}" type="slidenum">
              <a:rPr lang="en-US" altLang="en-US"/>
              <a:pPr/>
              <a:t>‹#›</a:t>
            </a:fld>
            <a:endParaRPr lang="en-US" altLang="en-US"/>
          </a:p>
        </p:txBody>
      </p:sp>
    </p:spTree>
    <p:extLst>
      <p:ext uri="{BB962C8B-B14F-4D97-AF65-F5344CB8AC3E}">
        <p14:creationId xmlns:p14="http://schemas.microsoft.com/office/powerpoint/2010/main" val="39841123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4509A250-FF31-4206-8172-F9D3106AACB1}" type="datetimeFigureOut">
              <a:rPr lang="en-US" dirty="0"/>
              <a:t>08.04.2019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3481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7" y="2861735"/>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9"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796027F-7875-4030-9381-8BD8C4F21935}" type="datetimeFigureOut">
              <a:rPr lang="en-US" dirty="0"/>
              <a:t>08.04.2019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27292281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3" y="2060577"/>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4" y="2056093"/>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dirty="0"/>
              <a:t>08.04.2019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3715568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03313"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6"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654496"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dirty="0"/>
              <a:t>08.04.2019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27643807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08.04.2019</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35951552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08.04.2019</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10525069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4" y="3129282"/>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p:cNvSpPr>
            <a:spLocks noGrp="1"/>
          </p:cNvSpPr>
          <p:nvPr>
            <p:ph type="dt" sz="half" idx="10"/>
          </p:nvPr>
        </p:nvSpPr>
        <p:spPr/>
        <p:txBody>
          <a:bodyPr/>
          <a:lstStyle/>
          <a:p>
            <a:fld id="{4509A250-FF31-4206-8172-F9D3106AACB1}" type="datetimeFigureOut">
              <a:rPr lang="en-US" dirty="0"/>
              <a:t>08.04.2019</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40864743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7"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7"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5"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08.04.2019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11108558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5.png"/><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0">
            <a:extLst>
              <a:ext uri="{28A0092B-C50C-407E-A947-70E740481C1C}">
                <a14:useLocalDpi xmlns:a14="http://schemas.microsoft.com/office/drawing/2010/main" val="0"/>
              </a:ext>
            </a:extLst>
          </a:blip>
          <a:srcRect l="3613"/>
          <a:stretch/>
        </p:blipFill>
        <p:spPr>
          <a:xfrm>
            <a:off x="1" y="2669687"/>
            <a:ext cx="4037012" cy="4188315"/>
          </a:xfrm>
          <a:prstGeom prst="rect">
            <a:avLst/>
          </a:prstGeom>
        </p:spPr>
      </p:pic>
      <p:pic>
        <p:nvPicPr>
          <p:cNvPr id="7" name="Picture 6"/>
          <p:cNvPicPr>
            <a:picLocks noChangeAspect="1"/>
          </p:cNvPicPr>
          <p:nvPr/>
        </p:nvPicPr>
        <p:blipFill rotWithShape="1">
          <a:blip r:embed="rId21">
            <a:extLst>
              <a:ext uri="{28A0092B-C50C-407E-A947-70E740481C1C}">
                <a14:useLocalDpi xmlns:a14="http://schemas.microsoft.com/office/drawing/2010/main" val="0"/>
              </a:ext>
            </a:extLst>
          </a:blip>
          <a:srcRect l="35640"/>
          <a:stretch/>
        </p:blipFill>
        <p:spPr>
          <a:xfrm>
            <a:off x="1" y="2892349"/>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2">
            <a:extLst>
              <a:ext uri="{28A0092B-C50C-407E-A947-70E740481C1C}">
                <a14:useLocalDpi xmlns:a14="http://schemas.microsoft.com/office/drawing/2010/main" val="0"/>
              </a:ext>
            </a:extLst>
          </a:blip>
          <a:srcRect t="28813"/>
          <a:stretch/>
        </p:blipFill>
        <p:spPr>
          <a:xfrm>
            <a:off x="7999413" y="2"/>
            <a:ext cx="1603387" cy="1141407"/>
          </a:xfrm>
          <a:prstGeom prst="rect">
            <a:avLst/>
          </a:prstGeom>
        </p:spPr>
      </p:pic>
      <p:pic>
        <p:nvPicPr>
          <p:cNvPr id="10" name="Picture 9"/>
          <p:cNvPicPr>
            <a:picLocks noChangeAspect="1"/>
          </p:cNvPicPr>
          <p:nvPr/>
        </p:nvPicPr>
        <p:blipFill rotWithShape="1">
          <a:blip r:embed="rId23">
            <a:extLst>
              <a:ext uri="{28A0092B-C50C-407E-A947-70E740481C1C}">
                <a14:useLocalDpi xmlns:a14="http://schemas.microsoft.com/office/drawing/2010/main" val="0"/>
              </a:ext>
            </a:extLst>
          </a:blip>
          <a:srcRect b="23320"/>
          <a:stretch/>
        </p:blipFill>
        <p:spPr>
          <a:xfrm>
            <a:off x="8605878" y="6096000"/>
            <a:ext cx="993735"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2"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20"/>
            <a:ext cx="8946541" cy="419548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41"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dirty="0"/>
              <a:t>08.04.2019</a:t>
            </a:fld>
            <a:endParaRPr lang="en-US" dirty="0"/>
          </a:p>
        </p:txBody>
      </p:sp>
      <p:sp>
        <p:nvSpPr>
          <p:cNvPr id="5" name="Footer Placeholder 4"/>
          <p:cNvSpPr>
            <a:spLocks noGrp="1"/>
          </p:cNvSpPr>
          <p:nvPr>
            <p:ph type="ftr" sz="quarter" idx="3"/>
          </p:nvPr>
        </p:nvSpPr>
        <p:spPr>
          <a:xfrm rot="5400000">
            <a:off x="8951575" y="3225299"/>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2" y="295731"/>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Tree>
    <p:extLst>
      <p:ext uri="{BB962C8B-B14F-4D97-AF65-F5344CB8AC3E}">
        <p14:creationId xmlns:p14="http://schemas.microsoft.com/office/powerpoint/2010/main" val="436046673"/>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1.tif"/><Relationship Id="rId2" Type="http://schemas.openxmlformats.org/officeDocument/2006/relationships/image" Target="../media/image20.t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tif"/><Relationship Id="rId2" Type="http://schemas.openxmlformats.org/officeDocument/2006/relationships/image" Target="../media/image22.t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tif"/><Relationship Id="rId2" Type="http://schemas.openxmlformats.org/officeDocument/2006/relationships/image" Target="../media/image24.t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tif"/><Relationship Id="rId2" Type="http://schemas.openxmlformats.org/officeDocument/2006/relationships/image" Target="../media/image26.tif"/><Relationship Id="rId1" Type="http://schemas.openxmlformats.org/officeDocument/2006/relationships/slideLayout" Target="../slideLayouts/slideLayout2.xml"/><Relationship Id="rId4" Type="http://schemas.openxmlformats.org/officeDocument/2006/relationships/image" Target="../media/image28.t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9.t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31.png"/><Relationship Id="rId5" Type="http://schemas.openxmlformats.org/officeDocument/2006/relationships/image" Target="../media/image30.wmf"/><Relationship Id="rId4" Type="http://schemas.openxmlformats.org/officeDocument/2006/relationships/oleObject" Target="../embeddings/oleObject3.bin"/></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9.wmf"/><Relationship Id="rId5" Type="http://schemas.openxmlformats.org/officeDocument/2006/relationships/oleObject" Target="../embeddings/oleObject1.bin"/><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8.xml"/><Relationship Id="rId1" Type="http://schemas.openxmlformats.org/officeDocument/2006/relationships/vmlDrawing" Target="../drawings/vmlDrawing2.vml"/><Relationship Id="rId4" Type="http://schemas.openxmlformats.org/officeDocument/2006/relationships/image" Target="../media/image10.wmf"/></Relationships>
</file>

<file path=ppt/slides/_rels/slide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tif"/><Relationship Id="rId2" Type="http://schemas.openxmlformats.org/officeDocument/2006/relationships/image" Target="../media/image12.t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ti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5.tif"/></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t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tif"/><Relationship Id="rId2" Type="http://schemas.openxmlformats.org/officeDocument/2006/relationships/image" Target="../media/image18.t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908286"/>
            <a:ext cx="11354539" cy="2343152"/>
          </a:xfrm>
        </p:spPr>
        <p:txBody>
          <a:bodyPr>
            <a:noAutofit/>
          </a:bodyPr>
          <a:lstStyle/>
          <a:p>
            <a:pPr marL="0" marR="0" algn="ctr">
              <a:spcBef>
                <a:spcPts val="0"/>
              </a:spcBef>
              <a:spcAft>
                <a:spcPts val="0"/>
              </a:spcAft>
            </a:pPr>
            <a:r>
              <a:rPr lang="en-US" sz="5400" dirty="0">
                <a:latin typeface="Calibri" panose="020F0502020204030204" pitchFamily="34" charset="0"/>
                <a:ea typeface="Calibri" panose="020F0502020204030204" pitchFamily="34" charset="0"/>
              </a:rPr>
              <a:t>Retrieval of </a:t>
            </a:r>
            <a:br>
              <a:rPr lang="en-US" sz="5400" dirty="0">
                <a:latin typeface="Calibri" panose="020F0502020204030204" pitchFamily="34" charset="0"/>
                <a:ea typeface="Calibri" panose="020F0502020204030204" pitchFamily="34" charset="0"/>
              </a:rPr>
            </a:br>
            <a:r>
              <a:rPr lang="en-US" sz="5400" dirty="0">
                <a:latin typeface="Calibri" panose="020F0502020204030204" pitchFamily="34" charset="0"/>
                <a:ea typeface="Calibri" panose="020F0502020204030204" pitchFamily="34" charset="0"/>
              </a:rPr>
              <a:t>size-partitioned phytoplankton carbon via the particle size distribution </a:t>
            </a:r>
            <a:br>
              <a:rPr lang="en-US" sz="5400" dirty="0">
                <a:latin typeface="Calibri" panose="020F0502020204030204" pitchFamily="34" charset="0"/>
                <a:ea typeface="Calibri" panose="020F0502020204030204" pitchFamily="34" charset="0"/>
              </a:rPr>
            </a:br>
            <a:r>
              <a:rPr lang="en-US" sz="5400" dirty="0">
                <a:latin typeface="Calibri" panose="020F0502020204030204" pitchFamily="34" charset="0"/>
                <a:ea typeface="Calibri" panose="020F0502020204030204" pitchFamily="34" charset="0"/>
              </a:rPr>
              <a:t>using coated spheres modeling.  </a:t>
            </a:r>
            <a:endParaRPr lang="en-US" sz="6000" dirty="0">
              <a:latin typeface="Calibri" panose="020F0502020204030204" pitchFamily="34" charset="0"/>
              <a:ea typeface="Calibri" panose="020F0502020204030204" pitchFamily="34" charset="0"/>
            </a:endParaRPr>
          </a:p>
        </p:txBody>
      </p:sp>
      <p:sp>
        <p:nvSpPr>
          <p:cNvPr id="3" name="Subtitle 2"/>
          <p:cNvSpPr>
            <a:spLocks noGrp="1"/>
          </p:cNvSpPr>
          <p:nvPr>
            <p:ph type="subTitle" idx="1"/>
          </p:nvPr>
        </p:nvSpPr>
        <p:spPr>
          <a:xfrm>
            <a:off x="612558" y="3429000"/>
            <a:ext cx="11026066" cy="3152363"/>
          </a:xfrm>
        </p:spPr>
        <p:txBody>
          <a:bodyPr>
            <a:noAutofit/>
          </a:bodyPr>
          <a:lstStyle/>
          <a:p>
            <a:endParaRPr lang="en-US" sz="1600" dirty="0"/>
          </a:p>
          <a:p>
            <a:pPr algn="ctr"/>
            <a:r>
              <a:rPr lang="en-US" sz="1600" dirty="0"/>
              <a:t>Dr. </a:t>
            </a:r>
            <a:r>
              <a:rPr lang="en-US" sz="1600" dirty="0" err="1" smtClean="0"/>
              <a:t>Tihomir</a:t>
            </a:r>
            <a:r>
              <a:rPr lang="en-US" sz="1600" dirty="0" smtClean="0"/>
              <a:t> </a:t>
            </a:r>
            <a:r>
              <a:rPr lang="en-US" sz="1600" dirty="0"/>
              <a:t>S. KosTadinov</a:t>
            </a:r>
          </a:p>
          <a:p>
            <a:pPr algn="ctr"/>
            <a:r>
              <a:rPr lang="en-US" sz="1600" dirty="0"/>
              <a:t>California state university san Marcos</a:t>
            </a:r>
          </a:p>
          <a:p>
            <a:pPr algn="ctr"/>
            <a:r>
              <a:rPr lang="en-US" sz="1600" dirty="0"/>
              <a:t>Liberal studies department</a:t>
            </a:r>
          </a:p>
          <a:p>
            <a:pPr algn="ctr"/>
            <a:endParaRPr lang="en-US" sz="1600" dirty="0"/>
          </a:p>
          <a:p>
            <a:pPr algn="ctr"/>
            <a:r>
              <a:rPr lang="en-US" sz="1600" dirty="0"/>
              <a:t>NASA OCRT Meeting</a:t>
            </a:r>
          </a:p>
          <a:p>
            <a:pPr algn="ctr"/>
            <a:r>
              <a:rPr lang="en-US" sz="1600" dirty="0"/>
              <a:t>Busan, south </a:t>
            </a:r>
            <a:r>
              <a:rPr lang="en-US" sz="1600" dirty="0" err="1"/>
              <a:t>korea</a:t>
            </a:r>
            <a:endParaRPr lang="en-US" sz="1600" dirty="0"/>
          </a:p>
          <a:p>
            <a:pPr algn="ctr"/>
            <a:r>
              <a:rPr lang="en-US" sz="1600" dirty="0"/>
              <a:t>April 8, 2019</a:t>
            </a:r>
          </a:p>
          <a:p>
            <a:endParaRPr lang="en-US" sz="1400" dirty="0"/>
          </a:p>
        </p:txBody>
      </p:sp>
      <p:pic>
        <p:nvPicPr>
          <p:cNvPr id="5" name="Picture 4">
            <a:extLst>
              <a:ext uri="{FF2B5EF4-FFF2-40B4-BE49-F238E27FC236}">
                <a16:creationId xmlns:a16="http://schemas.microsoft.com/office/drawing/2014/main" id="{958DF5F5-3291-46EC-93A1-3660EC0C17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328" y="3788851"/>
            <a:ext cx="3555344" cy="1669176"/>
          </a:xfrm>
          <a:prstGeom prst="rect">
            <a:avLst/>
          </a:prstGeom>
        </p:spPr>
      </p:pic>
      <p:pic>
        <p:nvPicPr>
          <p:cNvPr id="6" name="Picture 5"/>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746836" y="3575909"/>
            <a:ext cx="3063934" cy="2563492"/>
          </a:xfrm>
          <a:prstGeom prst="rect">
            <a:avLst/>
          </a:prstGeom>
          <a:solidFill>
            <a:schemeClr val="tx1"/>
          </a:solidFill>
        </p:spPr>
      </p:pic>
    </p:spTree>
    <p:extLst>
      <p:ext uri="{BB962C8B-B14F-4D97-AF65-F5344CB8AC3E}">
        <p14:creationId xmlns:p14="http://schemas.microsoft.com/office/powerpoint/2010/main" val="30287891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2" y="175628"/>
            <a:ext cx="10733088" cy="1400530"/>
          </a:xfrm>
        </p:spPr>
        <p:txBody>
          <a:bodyPr/>
          <a:lstStyle/>
          <a:p>
            <a:r>
              <a:rPr lang="en-US" dirty="0" smtClean="0"/>
              <a:t>Retrieved PSD Slope – May 2004</a:t>
            </a:r>
            <a:endParaRPr lang="en-US" dirty="0"/>
          </a:p>
        </p:txBody>
      </p:sp>
      <p:pic>
        <p:nvPicPr>
          <p:cNvPr id="4" name="Picture 3" descr="A picture containing screenshot&#10;&#10;Description automatically generated">
            <a:extLst>
              <a:ext uri="{FF2B5EF4-FFF2-40B4-BE49-F238E27FC236}">
                <a16:creationId xmlns:a16="http://schemas.microsoft.com/office/drawing/2014/main" id="{37FCADD2-08A8-4BE4-B42F-D55B4D1B6825}"/>
              </a:ext>
            </a:extLst>
          </p:cNvPr>
          <p:cNvPicPr>
            <a:picLocks noChangeAspect="1"/>
          </p:cNvPicPr>
          <p:nvPr/>
        </p:nvPicPr>
        <p:blipFill rotWithShape="1">
          <a:blip r:embed="rId2">
            <a:extLst>
              <a:ext uri="{28A0092B-C50C-407E-A947-70E740481C1C}">
                <a14:useLocalDpi xmlns:a14="http://schemas.microsoft.com/office/drawing/2010/main" val="0"/>
              </a:ext>
            </a:extLst>
          </a:blip>
          <a:srcRect l="7109" t="4451" r="7020" b="5417"/>
          <a:stretch/>
        </p:blipFill>
        <p:spPr>
          <a:xfrm>
            <a:off x="263163" y="1275075"/>
            <a:ext cx="5468320" cy="2825010"/>
          </a:xfrm>
          <a:prstGeom prst="rect">
            <a:avLst/>
          </a:prstGeom>
        </p:spPr>
      </p:pic>
      <p:pic>
        <p:nvPicPr>
          <p:cNvPr id="5" name="Picture 4" descr="A picture containing screenshot&#10;&#10;Description automatically generated">
            <a:extLst>
              <a:ext uri="{FF2B5EF4-FFF2-40B4-BE49-F238E27FC236}">
                <a16:creationId xmlns:a16="http://schemas.microsoft.com/office/drawing/2014/main" id="{AF41CBF9-176C-42D5-B95A-D77C4499B715}"/>
              </a:ext>
            </a:extLst>
          </p:cNvPr>
          <p:cNvPicPr>
            <a:picLocks noChangeAspect="1"/>
          </p:cNvPicPr>
          <p:nvPr/>
        </p:nvPicPr>
        <p:blipFill rotWithShape="1">
          <a:blip r:embed="rId3">
            <a:extLst>
              <a:ext uri="{28A0092B-C50C-407E-A947-70E740481C1C}">
                <a14:useLocalDpi xmlns:a14="http://schemas.microsoft.com/office/drawing/2010/main" val="0"/>
              </a:ext>
            </a:extLst>
          </a:blip>
          <a:srcRect l="6954" t="5415" r="6323" b="6451"/>
          <a:stretch/>
        </p:blipFill>
        <p:spPr>
          <a:xfrm>
            <a:off x="5901819" y="1275075"/>
            <a:ext cx="5647717" cy="2825010"/>
          </a:xfrm>
          <a:prstGeom prst="rect">
            <a:avLst/>
          </a:prstGeom>
        </p:spPr>
      </p:pic>
      <p:sp>
        <p:nvSpPr>
          <p:cNvPr id="8" name="Content Placeholder 2"/>
          <p:cNvSpPr>
            <a:spLocks noGrp="1"/>
          </p:cNvSpPr>
          <p:nvPr>
            <p:ph idx="1"/>
          </p:nvPr>
        </p:nvSpPr>
        <p:spPr>
          <a:xfrm>
            <a:off x="1103312" y="4405745"/>
            <a:ext cx="8946541" cy="1842656"/>
          </a:xfrm>
        </p:spPr>
        <p:txBody>
          <a:bodyPr/>
          <a:lstStyle/>
          <a:p>
            <a:r>
              <a:rPr lang="en-US" dirty="0" smtClean="0"/>
              <a:t>Coated spheres PSD slope retrievals are LOWER in eutrophic areas and HIGHER in the geostrophic gyres, as compared to the homogeneous KSM09 retrievals</a:t>
            </a:r>
            <a:endParaRPr lang="en-US" dirty="0"/>
          </a:p>
        </p:txBody>
      </p:sp>
    </p:spTree>
    <p:extLst>
      <p:ext uri="{BB962C8B-B14F-4D97-AF65-F5344CB8AC3E}">
        <p14:creationId xmlns:p14="http://schemas.microsoft.com/office/powerpoint/2010/main" val="36678862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5130" y="231045"/>
            <a:ext cx="9404723" cy="1400530"/>
          </a:xfrm>
        </p:spPr>
        <p:txBody>
          <a:bodyPr/>
          <a:lstStyle/>
          <a:p>
            <a:pPr algn="ctr"/>
            <a:r>
              <a:rPr lang="en-US" dirty="0" smtClean="0"/>
              <a:t>Retrieved N</a:t>
            </a:r>
            <a:r>
              <a:rPr lang="en-US" baseline="-25000" dirty="0" smtClean="0"/>
              <a:t>o</a:t>
            </a:r>
            <a:r>
              <a:rPr lang="en-US" dirty="0" smtClean="0"/>
              <a:t> – May 2004</a:t>
            </a:r>
            <a:endParaRPr lang="en-US" dirty="0"/>
          </a:p>
        </p:txBody>
      </p:sp>
      <p:sp>
        <p:nvSpPr>
          <p:cNvPr id="3" name="Content Placeholder 2"/>
          <p:cNvSpPr>
            <a:spLocks noGrp="1"/>
          </p:cNvSpPr>
          <p:nvPr>
            <p:ph idx="1"/>
          </p:nvPr>
        </p:nvSpPr>
        <p:spPr>
          <a:xfrm>
            <a:off x="1103312" y="4405745"/>
            <a:ext cx="8946541" cy="1842656"/>
          </a:xfrm>
        </p:spPr>
        <p:txBody>
          <a:bodyPr/>
          <a:lstStyle/>
          <a:p>
            <a:r>
              <a:rPr lang="en-US" dirty="0" smtClean="0"/>
              <a:t>Coated spheres retrievals are LOWER everywhere, but the decrease is more pronounced in eutrophic area</a:t>
            </a:r>
          </a:p>
          <a:p>
            <a:r>
              <a:rPr lang="en-US" dirty="0" smtClean="0"/>
              <a:t>N</a:t>
            </a:r>
            <a:r>
              <a:rPr lang="en-US" baseline="-25000" dirty="0" smtClean="0"/>
              <a:t>o</a:t>
            </a:r>
            <a:r>
              <a:rPr lang="en-US" dirty="0" smtClean="0"/>
              <a:t> should be very sensitive to the real indices of refraction chosen (note wider uncertainty bounds of LUT in log space). </a:t>
            </a:r>
          </a:p>
        </p:txBody>
      </p:sp>
      <p:pic>
        <p:nvPicPr>
          <p:cNvPr id="4" name="Picture 3" descr="A picture containing screenshot, text&#10;&#10;Description automatically generated">
            <a:extLst>
              <a:ext uri="{FF2B5EF4-FFF2-40B4-BE49-F238E27FC236}">
                <a16:creationId xmlns:a16="http://schemas.microsoft.com/office/drawing/2014/main" id="{D465BEE7-8CF1-4A58-8842-1892F2BC9172}"/>
              </a:ext>
            </a:extLst>
          </p:cNvPr>
          <p:cNvPicPr>
            <a:picLocks noChangeAspect="1"/>
          </p:cNvPicPr>
          <p:nvPr/>
        </p:nvPicPr>
        <p:blipFill rotWithShape="1">
          <a:blip r:embed="rId2">
            <a:extLst>
              <a:ext uri="{28A0092B-C50C-407E-A947-70E740481C1C}">
                <a14:useLocalDpi xmlns:a14="http://schemas.microsoft.com/office/drawing/2010/main" val="0"/>
              </a:ext>
            </a:extLst>
          </a:blip>
          <a:srcRect l="6379" t="3510" r="6453" b="5884"/>
          <a:stretch/>
        </p:blipFill>
        <p:spPr>
          <a:xfrm>
            <a:off x="233231" y="1187586"/>
            <a:ext cx="5491018" cy="2809188"/>
          </a:xfrm>
          <a:prstGeom prst="rect">
            <a:avLst/>
          </a:prstGeom>
        </p:spPr>
      </p:pic>
      <p:pic>
        <p:nvPicPr>
          <p:cNvPr id="5" name="Picture 4" descr="A picture containing screenshot&#10;&#10;Description automatically generated">
            <a:extLst>
              <a:ext uri="{FF2B5EF4-FFF2-40B4-BE49-F238E27FC236}">
                <a16:creationId xmlns:a16="http://schemas.microsoft.com/office/drawing/2014/main" id="{4DE1E841-3104-4E3C-BC7A-82304BCD1254}"/>
              </a:ext>
            </a:extLst>
          </p:cNvPr>
          <p:cNvPicPr>
            <a:picLocks noChangeAspect="1"/>
          </p:cNvPicPr>
          <p:nvPr/>
        </p:nvPicPr>
        <p:blipFill rotWithShape="1">
          <a:blip r:embed="rId3">
            <a:extLst>
              <a:ext uri="{28A0092B-C50C-407E-A947-70E740481C1C}">
                <a14:useLocalDpi xmlns:a14="http://schemas.microsoft.com/office/drawing/2010/main" val="0"/>
              </a:ext>
            </a:extLst>
          </a:blip>
          <a:srcRect l="6281" t="3783" r="5597" b="5414"/>
          <a:stretch/>
        </p:blipFill>
        <p:spPr>
          <a:xfrm>
            <a:off x="5929528" y="1187586"/>
            <a:ext cx="5538999" cy="2809188"/>
          </a:xfrm>
          <a:prstGeom prst="rect">
            <a:avLst/>
          </a:prstGeom>
        </p:spPr>
      </p:pic>
    </p:spTree>
    <p:extLst>
      <p:ext uri="{BB962C8B-B14F-4D97-AF65-F5344CB8AC3E}">
        <p14:creationId xmlns:p14="http://schemas.microsoft.com/office/powerpoint/2010/main" val="37172254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4489" y="174171"/>
            <a:ext cx="10457317" cy="844859"/>
          </a:xfrm>
        </p:spPr>
        <p:txBody>
          <a:bodyPr/>
          <a:lstStyle/>
          <a:p>
            <a:pPr algn="ctr"/>
            <a:r>
              <a:rPr lang="en-US" dirty="0" smtClean="0"/>
              <a:t>Total </a:t>
            </a:r>
            <a:r>
              <a:rPr lang="en-US" dirty="0" err="1" smtClean="0"/>
              <a:t>Phyto</a:t>
            </a:r>
            <a:r>
              <a:rPr lang="en-US" dirty="0" smtClean="0"/>
              <a:t> C Retrievals</a:t>
            </a:r>
            <a:endParaRPr lang="en-US" dirty="0"/>
          </a:p>
        </p:txBody>
      </p:sp>
      <p:pic>
        <p:nvPicPr>
          <p:cNvPr id="4" name="Picture 3">
            <a:extLst>
              <a:ext uri="{FF2B5EF4-FFF2-40B4-BE49-F238E27FC236}">
                <a16:creationId xmlns:a16="http://schemas.microsoft.com/office/drawing/2014/main" id="{052BB4BF-55D8-4BCF-95B7-2446944EEE07}"/>
              </a:ext>
            </a:extLst>
          </p:cNvPr>
          <p:cNvPicPr>
            <a:picLocks noChangeAspect="1"/>
          </p:cNvPicPr>
          <p:nvPr/>
        </p:nvPicPr>
        <p:blipFill rotWithShape="1">
          <a:blip r:embed="rId2">
            <a:extLst>
              <a:ext uri="{28A0092B-C50C-407E-A947-70E740481C1C}">
                <a14:useLocalDpi xmlns:a14="http://schemas.microsoft.com/office/drawing/2010/main" val="0"/>
              </a:ext>
            </a:extLst>
          </a:blip>
          <a:srcRect l="7241" t="4321" r="7527" b="6035"/>
          <a:stretch/>
        </p:blipFill>
        <p:spPr>
          <a:xfrm>
            <a:off x="0" y="1228558"/>
            <a:ext cx="5869909" cy="3038642"/>
          </a:xfrm>
          <a:prstGeom prst="rect">
            <a:avLst/>
          </a:prstGeom>
        </p:spPr>
      </p:pic>
      <p:pic>
        <p:nvPicPr>
          <p:cNvPr id="5" name="Picture 4" descr="A picture containing screenshot&#10;&#10;Description automatically generated">
            <a:extLst>
              <a:ext uri="{FF2B5EF4-FFF2-40B4-BE49-F238E27FC236}">
                <a16:creationId xmlns:a16="http://schemas.microsoft.com/office/drawing/2014/main" id="{425A953F-95A4-4B10-964B-4D93A63BB459}"/>
              </a:ext>
            </a:extLst>
          </p:cNvPr>
          <p:cNvPicPr>
            <a:picLocks noChangeAspect="1"/>
          </p:cNvPicPr>
          <p:nvPr/>
        </p:nvPicPr>
        <p:blipFill rotWithShape="1">
          <a:blip r:embed="rId3">
            <a:extLst>
              <a:ext uri="{28A0092B-C50C-407E-A947-70E740481C1C}">
                <a14:useLocalDpi xmlns:a14="http://schemas.microsoft.com/office/drawing/2010/main" val="0"/>
              </a:ext>
            </a:extLst>
          </a:blip>
          <a:srcRect l="7210" t="3828" r="5895" b="5368"/>
          <a:stretch/>
        </p:blipFill>
        <p:spPr>
          <a:xfrm>
            <a:off x="5953147" y="1228558"/>
            <a:ext cx="5924817" cy="3047271"/>
          </a:xfrm>
          <a:prstGeom prst="rect">
            <a:avLst/>
          </a:prstGeom>
        </p:spPr>
      </p:pic>
      <p:sp>
        <p:nvSpPr>
          <p:cNvPr id="6" name="Content Placeholder 2"/>
          <p:cNvSpPr>
            <a:spLocks noGrp="1"/>
          </p:cNvSpPr>
          <p:nvPr>
            <p:ph idx="1"/>
          </p:nvPr>
        </p:nvSpPr>
        <p:spPr>
          <a:xfrm>
            <a:off x="1555893" y="4553527"/>
            <a:ext cx="8946541" cy="1842656"/>
          </a:xfrm>
        </p:spPr>
        <p:txBody>
          <a:bodyPr>
            <a:normAutofit fontScale="92500"/>
          </a:bodyPr>
          <a:lstStyle/>
          <a:p>
            <a:r>
              <a:rPr lang="en-US" dirty="0" smtClean="0"/>
              <a:t>Coated spheres retrievals are LOWER everywhere (driven by N</a:t>
            </a:r>
            <a:r>
              <a:rPr lang="en-US" baseline="-25000" dirty="0" smtClean="0"/>
              <a:t>o</a:t>
            </a:r>
            <a:r>
              <a:rPr lang="en-US" dirty="0" smtClean="0"/>
              <a:t> to first order), but the decrease is more pronounced in eutrophic areas</a:t>
            </a:r>
          </a:p>
          <a:p>
            <a:pPr lvl="1"/>
            <a:r>
              <a:rPr lang="en-US" dirty="0" smtClean="0"/>
              <a:t>This should alleviate exaggerations of C in eutrophic areas, and somewhat worsen underestimations of C in oligotrophic gyres</a:t>
            </a:r>
          </a:p>
          <a:p>
            <a:pPr lvl="1"/>
            <a:r>
              <a:rPr lang="en-US" dirty="0" smtClean="0"/>
              <a:t>Need to input realistic real n, e.g. as in </a:t>
            </a:r>
            <a:r>
              <a:rPr lang="en-US" dirty="0" err="1" smtClean="0"/>
              <a:t>Organelli</a:t>
            </a:r>
            <a:r>
              <a:rPr lang="en-US" dirty="0" smtClean="0"/>
              <a:t> et al. (2018), or tune for it. </a:t>
            </a:r>
            <a:endParaRPr lang="en-US" dirty="0"/>
          </a:p>
        </p:txBody>
      </p:sp>
    </p:spTree>
    <p:extLst>
      <p:ext uri="{BB962C8B-B14F-4D97-AF65-F5344CB8AC3E}">
        <p14:creationId xmlns:p14="http://schemas.microsoft.com/office/powerpoint/2010/main" val="13296189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764" y="208878"/>
            <a:ext cx="11206254" cy="1400530"/>
          </a:xfrm>
        </p:spPr>
        <p:txBody>
          <a:bodyPr/>
          <a:lstStyle/>
          <a:p>
            <a:pPr algn="ctr"/>
            <a:r>
              <a:rPr lang="en-US" dirty="0" smtClean="0"/>
              <a:t>Differences in retrievals for the fractional C-based PSCs</a:t>
            </a:r>
            <a:endParaRPr lang="en-US" dirty="0"/>
          </a:p>
        </p:txBody>
      </p:sp>
      <p:pic>
        <p:nvPicPr>
          <p:cNvPr id="4" name="Picture 3" descr="A picture containing text, map&#10;&#10;Description automatically generated">
            <a:extLst>
              <a:ext uri="{FF2B5EF4-FFF2-40B4-BE49-F238E27FC236}">
                <a16:creationId xmlns:a16="http://schemas.microsoft.com/office/drawing/2014/main" id="{B5108A89-16FA-42AB-BBD6-9C661FAA7E43}"/>
              </a:ext>
            </a:extLst>
          </p:cNvPr>
          <p:cNvPicPr>
            <a:picLocks noChangeAspect="1"/>
          </p:cNvPicPr>
          <p:nvPr/>
        </p:nvPicPr>
        <p:blipFill rotWithShape="1">
          <a:blip r:embed="rId2">
            <a:extLst>
              <a:ext uri="{28A0092B-C50C-407E-A947-70E740481C1C}">
                <a14:useLocalDpi xmlns:a14="http://schemas.microsoft.com/office/drawing/2010/main" val="0"/>
              </a:ext>
            </a:extLst>
          </a:blip>
          <a:srcRect l="6809" t="4141" r="8062" b="5388"/>
          <a:stretch/>
        </p:blipFill>
        <p:spPr>
          <a:xfrm>
            <a:off x="6247703" y="4201898"/>
            <a:ext cx="5077849" cy="2656102"/>
          </a:xfrm>
          <a:prstGeom prst="rect">
            <a:avLst/>
          </a:prstGeom>
        </p:spPr>
      </p:pic>
      <p:pic>
        <p:nvPicPr>
          <p:cNvPr id="5" name="Picture 4" descr="A picture containing screenshot&#10;&#10;Description automatically generated">
            <a:extLst>
              <a:ext uri="{FF2B5EF4-FFF2-40B4-BE49-F238E27FC236}">
                <a16:creationId xmlns:a16="http://schemas.microsoft.com/office/drawing/2014/main" id="{4511AAE5-3F77-4316-BCA5-91780377C0D8}"/>
              </a:ext>
            </a:extLst>
          </p:cNvPr>
          <p:cNvPicPr>
            <a:picLocks noChangeAspect="1"/>
          </p:cNvPicPr>
          <p:nvPr/>
        </p:nvPicPr>
        <p:blipFill rotWithShape="1">
          <a:blip r:embed="rId3">
            <a:extLst>
              <a:ext uri="{28A0092B-C50C-407E-A947-70E740481C1C}">
                <a14:useLocalDpi xmlns:a14="http://schemas.microsoft.com/office/drawing/2010/main" val="0"/>
              </a:ext>
            </a:extLst>
          </a:blip>
          <a:srcRect l="7083" t="4697" r="7186" b="4994"/>
          <a:stretch/>
        </p:blipFill>
        <p:spPr>
          <a:xfrm>
            <a:off x="6247703" y="1521570"/>
            <a:ext cx="4949215" cy="2565998"/>
          </a:xfrm>
          <a:prstGeom prst="rect">
            <a:avLst/>
          </a:prstGeom>
        </p:spPr>
      </p:pic>
      <p:pic>
        <p:nvPicPr>
          <p:cNvPr id="6" name="Picture 5" descr="A picture containing screenshot&#10;&#10;Description automatically generated">
            <a:extLst>
              <a:ext uri="{FF2B5EF4-FFF2-40B4-BE49-F238E27FC236}">
                <a16:creationId xmlns:a16="http://schemas.microsoft.com/office/drawing/2014/main" id="{C2328060-478B-447D-8A58-30CAE4FD2869}"/>
              </a:ext>
            </a:extLst>
          </p:cNvPr>
          <p:cNvPicPr>
            <a:picLocks noChangeAspect="1"/>
          </p:cNvPicPr>
          <p:nvPr/>
        </p:nvPicPr>
        <p:blipFill rotWithShape="1">
          <a:blip r:embed="rId4">
            <a:extLst>
              <a:ext uri="{28A0092B-C50C-407E-A947-70E740481C1C}">
                <a14:useLocalDpi xmlns:a14="http://schemas.microsoft.com/office/drawing/2010/main" val="0"/>
              </a:ext>
            </a:extLst>
          </a:blip>
          <a:srcRect l="7038" t="4214" r="7246" b="4807"/>
          <a:stretch/>
        </p:blipFill>
        <p:spPr>
          <a:xfrm>
            <a:off x="322930" y="1550792"/>
            <a:ext cx="5002105" cy="2613141"/>
          </a:xfrm>
          <a:prstGeom prst="rect">
            <a:avLst/>
          </a:prstGeom>
        </p:spPr>
      </p:pic>
      <p:sp>
        <p:nvSpPr>
          <p:cNvPr id="7" name="TextBox 6"/>
          <p:cNvSpPr txBox="1"/>
          <p:nvPr/>
        </p:nvSpPr>
        <p:spPr>
          <a:xfrm>
            <a:off x="322930" y="4615543"/>
            <a:ext cx="5511813" cy="1477328"/>
          </a:xfrm>
          <a:prstGeom prst="rect">
            <a:avLst/>
          </a:prstGeom>
          <a:noFill/>
        </p:spPr>
        <p:txBody>
          <a:bodyPr wrap="square" rtlCol="0">
            <a:spAutoFit/>
          </a:bodyPr>
          <a:lstStyle/>
          <a:p>
            <a:r>
              <a:rPr lang="en-US" dirty="0" smtClean="0"/>
              <a:t>Fractional PSCs are a function of the PSD slope, </a:t>
            </a:r>
            <a:r>
              <a:rPr lang="en-US" dirty="0" err="1" smtClean="0"/>
              <a:t>allometric</a:t>
            </a:r>
            <a:r>
              <a:rPr lang="en-US" dirty="0" smtClean="0"/>
              <a:t> </a:t>
            </a:r>
            <a:r>
              <a:rPr lang="en-US" dirty="0" err="1" smtClean="0"/>
              <a:t>coeffs</a:t>
            </a:r>
            <a:r>
              <a:rPr lang="en-US" dirty="0" smtClean="0"/>
              <a:t>, and </a:t>
            </a:r>
            <a:r>
              <a:rPr lang="en-US" dirty="0" err="1" smtClean="0"/>
              <a:t>D</a:t>
            </a:r>
            <a:r>
              <a:rPr lang="en-US" baseline="-25000" dirty="0" err="1" smtClean="0"/>
              <a:t>min</a:t>
            </a:r>
            <a:r>
              <a:rPr lang="en-US" dirty="0"/>
              <a:t> </a:t>
            </a:r>
            <a:r>
              <a:rPr lang="en-US" dirty="0" smtClean="0"/>
              <a:t>&amp; </a:t>
            </a:r>
            <a:r>
              <a:rPr lang="en-US" dirty="0" err="1" smtClean="0"/>
              <a:t>D</a:t>
            </a:r>
            <a:r>
              <a:rPr lang="en-US" baseline="-25000" dirty="0" err="1" smtClean="0"/>
              <a:t>max</a:t>
            </a:r>
            <a:r>
              <a:rPr lang="en-US" dirty="0" smtClean="0"/>
              <a:t> chosen. The change mapped here thus reflects the change in the PSD slope LUT – higher slopes retrieved for high </a:t>
            </a:r>
            <a:r>
              <a:rPr lang="en-US" dirty="0" smtClean="0">
                <a:latin typeface="Symbol" panose="05050102010706020507" pitchFamily="18" charset="2"/>
              </a:rPr>
              <a:t>h</a:t>
            </a:r>
            <a:r>
              <a:rPr lang="en-US" dirty="0" smtClean="0"/>
              <a:t> values, lower slopes for low </a:t>
            </a:r>
            <a:r>
              <a:rPr lang="en-US" dirty="0" smtClean="0">
                <a:latin typeface="Symbol" panose="05050102010706020507" pitchFamily="18" charset="2"/>
              </a:rPr>
              <a:t>h</a:t>
            </a:r>
            <a:r>
              <a:rPr lang="en-US" dirty="0" smtClean="0"/>
              <a:t> values. </a:t>
            </a:r>
            <a:endParaRPr lang="en-US" dirty="0"/>
          </a:p>
        </p:txBody>
      </p:sp>
    </p:spTree>
    <p:extLst>
      <p:ext uri="{BB962C8B-B14F-4D97-AF65-F5344CB8AC3E}">
        <p14:creationId xmlns:p14="http://schemas.microsoft.com/office/powerpoint/2010/main" val="24395061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Concluding Remarks</a:t>
            </a:r>
            <a:endParaRPr lang="en-US" dirty="0"/>
          </a:p>
        </p:txBody>
      </p:sp>
      <p:sp>
        <p:nvSpPr>
          <p:cNvPr id="3" name="Content Placeholder 2"/>
          <p:cNvSpPr>
            <a:spLocks noGrp="1"/>
          </p:cNvSpPr>
          <p:nvPr>
            <p:ph idx="1"/>
          </p:nvPr>
        </p:nvSpPr>
        <p:spPr>
          <a:xfrm>
            <a:off x="519838" y="1582657"/>
            <a:ext cx="11123522" cy="4757183"/>
          </a:xfrm>
        </p:spPr>
        <p:txBody>
          <a:bodyPr/>
          <a:lstStyle/>
          <a:p>
            <a:r>
              <a:rPr lang="en-US" dirty="0" smtClean="0"/>
              <a:t>Need to choose realistic inputs to the Mie code that reproduce real-world measured </a:t>
            </a:r>
            <a:r>
              <a:rPr lang="en-US" dirty="0" err="1" smtClean="0"/>
              <a:t>b</a:t>
            </a:r>
            <a:r>
              <a:rPr lang="en-US" baseline="-25000" dirty="0" err="1" smtClean="0"/>
              <a:t>bp</a:t>
            </a:r>
            <a:r>
              <a:rPr lang="en-US" dirty="0" smtClean="0"/>
              <a:t> in the open ocean – e.g. </a:t>
            </a:r>
            <a:r>
              <a:rPr lang="en-US" dirty="0" err="1" smtClean="0"/>
              <a:t>Organelli</a:t>
            </a:r>
            <a:r>
              <a:rPr lang="en-US" dirty="0" smtClean="0"/>
              <a:t> et al. (2018), </a:t>
            </a:r>
          </a:p>
          <a:p>
            <a:pPr lvl="1"/>
            <a:r>
              <a:rPr lang="en-US" dirty="0" smtClean="0"/>
              <a:t>or tune for the Mie parameters, e.g. with global POC data.</a:t>
            </a:r>
          </a:p>
          <a:p>
            <a:r>
              <a:rPr lang="en-US" dirty="0" smtClean="0"/>
              <a:t>Coated spheres </a:t>
            </a:r>
            <a:r>
              <a:rPr lang="en-US" dirty="0" err="1" smtClean="0"/>
              <a:t>Q</a:t>
            </a:r>
            <a:r>
              <a:rPr lang="en-US" baseline="-25000" dirty="0" err="1" smtClean="0"/>
              <a:t>bb</a:t>
            </a:r>
            <a:r>
              <a:rPr lang="en-US" dirty="0" smtClean="0"/>
              <a:t> is not a well-behaved function for integration </a:t>
            </a:r>
            <a:r>
              <a:rPr lang="en-US" dirty="0" err="1" smtClean="0"/>
              <a:t>dD</a:t>
            </a:r>
            <a:endParaRPr lang="en-US" dirty="0" smtClean="0"/>
          </a:p>
          <a:p>
            <a:r>
              <a:rPr lang="en-US" dirty="0" smtClean="0"/>
              <a:t>Overestimation of total C in </a:t>
            </a:r>
            <a:r>
              <a:rPr lang="en-US" dirty="0" err="1" smtClean="0"/>
              <a:t>eutropic</a:t>
            </a:r>
            <a:r>
              <a:rPr lang="en-US" dirty="0" smtClean="0"/>
              <a:t> areas is improved, but underestimation in oligotrophic gyres gets somewhat worse </a:t>
            </a:r>
          </a:p>
          <a:p>
            <a:pPr lvl="1"/>
            <a:r>
              <a:rPr lang="en-US" dirty="0" smtClean="0"/>
              <a:t>This is driven by the effective average real index of refraction, uncertainty in n translates to uncertainty in particle numbers</a:t>
            </a:r>
          </a:p>
          <a:p>
            <a:r>
              <a:rPr lang="en-US" dirty="0" smtClean="0"/>
              <a:t>Need validation @ PSD and </a:t>
            </a:r>
            <a:r>
              <a:rPr lang="en-US" dirty="0" err="1" smtClean="0"/>
              <a:t>phyto</a:t>
            </a:r>
            <a:r>
              <a:rPr lang="en-US" dirty="0" smtClean="0"/>
              <a:t> C level</a:t>
            </a:r>
          </a:p>
          <a:p>
            <a:r>
              <a:rPr lang="en-US" dirty="0" smtClean="0"/>
              <a:t>Non-spherical modes should be used and compared as well</a:t>
            </a:r>
            <a:endParaRPr lang="en-US" dirty="0"/>
          </a:p>
        </p:txBody>
      </p:sp>
    </p:spTree>
    <p:extLst>
      <p:ext uri="{BB962C8B-B14F-4D97-AF65-F5344CB8AC3E}">
        <p14:creationId xmlns:p14="http://schemas.microsoft.com/office/powerpoint/2010/main" val="9029518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Acknowledgements &amp; Disclaimers</a:t>
            </a:r>
            <a:endParaRPr lang="en-US" dirty="0"/>
          </a:p>
        </p:txBody>
      </p:sp>
      <p:sp>
        <p:nvSpPr>
          <p:cNvPr id="3" name="Content Placeholder 2"/>
          <p:cNvSpPr>
            <a:spLocks noGrp="1"/>
          </p:cNvSpPr>
          <p:nvPr>
            <p:ph idx="1"/>
          </p:nvPr>
        </p:nvSpPr>
        <p:spPr>
          <a:xfrm>
            <a:off x="1103312" y="2052920"/>
            <a:ext cx="10272900" cy="4195481"/>
          </a:xfrm>
        </p:spPr>
        <p:txBody>
          <a:bodyPr/>
          <a:lstStyle/>
          <a:p>
            <a:r>
              <a:rPr lang="en-US" dirty="0" smtClean="0"/>
              <a:t>The work presented herein was supported by NASA grant #80NSSC19K0297 to </a:t>
            </a:r>
            <a:r>
              <a:rPr lang="en-US" dirty="0" err="1" smtClean="0"/>
              <a:t>T.S.Kostadinov</a:t>
            </a:r>
            <a:r>
              <a:rPr lang="en-US" dirty="0" smtClean="0"/>
              <a:t>, I. </a:t>
            </a:r>
            <a:r>
              <a:rPr lang="en-US" dirty="0" err="1" smtClean="0"/>
              <a:t>Marinov</a:t>
            </a:r>
            <a:r>
              <a:rPr lang="en-US" dirty="0" smtClean="0"/>
              <a:t> and S. </a:t>
            </a:r>
            <a:r>
              <a:rPr lang="en-US" dirty="0" err="1" smtClean="0"/>
              <a:t>Maritorena</a:t>
            </a:r>
            <a:endParaRPr lang="en-US" dirty="0" smtClean="0"/>
          </a:p>
          <a:p>
            <a:r>
              <a:rPr lang="en-US" dirty="0" smtClean="0"/>
              <a:t>Any </a:t>
            </a:r>
            <a:r>
              <a:rPr lang="en-US" dirty="0"/>
              <a:t>opinions, findings, and conclusions or recommendations expressed in this material are those of the author(s) and do not necessarily reflect the views of the National Aeronautics and Space Administration</a:t>
            </a:r>
            <a:r>
              <a:rPr lang="en-US" dirty="0" smtClean="0"/>
              <a:t>.</a:t>
            </a:r>
            <a:endParaRPr lang="en-US" dirty="0"/>
          </a:p>
        </p:txBody>
      </p:sp>
    </p:spTree>
    <p:extLst>
      <p:ext uri="{BB962C8B-B14F-4D97-AF65-F5344CB8AC3E}">
        <p14:creationId xmlns:p14="http://schemas.microsoft.com/office/powerpoint/2010/main" val="14472591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59927"/>
            <a:ext cx="12410982" cy="4208512"/>
          </a:xfrm>
        </p:spPr>
        <p:txBody>
          <a:bodyPr/>
          <a:lstStyle/>
          <a:p>
            <a:pPr algn="ctr"/>
            <a:r>
              <a:rPr lang="en-US" dirty="0"/>
              <a:t/>
            </a:r>
            <a:br>
              <a:rPr lang="en-US" dirty="0"/>
            </a:br>
            <a:r>
              <a:rPr lang="en-US" dirty="0"/>
              <a:t>Thank You!</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t>
            </a:r>
            <a:br>
              <a:rPr lang="en-US" dirty="0"/>
            </a:br>
            <a:endParaRPr lang="en-US" dirty="0"/>
          </a:p>
        </p:txBody>
      </p:sp>
    </p:spTree>
    <p:extLst>
      <p:ext uri="{BB962C8B-B14F-4D97-AF65-F5344CB8AC3E}">
        <p14:creationId xmlns:p14="http://schemas.microsoft.com/office/powerpoint/2010/main" val="39866910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EC643-42E0-434F-9E33-61518A1A9CE6}"/>
              </a:ext>
            </a:extLst>
          </p:cNvPr>
          <p:cNvSpPr>
            <a:spLocks noGrp="1"/>
          </p:cNvSpPr>
          <p:nvPr>
            <p:ph type="title"/>
          </p:nvPr>
        </p:nvSpPr>
        <p:spPr>
          <a:xfrm>
            <a:off x="2179666" y="2750129"/>
            <a:ext cx="7053542" cy="1400530"/>
          </a:xfrm>
        </p:spPr>
        <p:txBody>
          <a:bodyPr/>
          <a:lstStyle/>
          <a:p>
            <a:pPr algn="ctr"/>
            <a:r>
              <a:rPr lang="en-US" dirty="0"/>
              <a:t>Extra Slides</a:t>
            </a:r>
          </a:p>
        </p:txBody>
      </p:sp>
    </p:spTree>
    <p:extLst>
      <p:ext uri="{BB962C8B-B14F-4D97-AF65-F5344CB8AC3E}">
        <p14:creationId xmlns:p14="http://schemas.microsoft.com/office/powerpoint/2010/main" val="25945921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653" y="102522"/>
            <a:ext cx="9404723" cy="1400530"/>
          </a:xfrm>
        </p:spPr>
        <p:txBody>
          <a:bodyPr/>
          <a:lstStyle/>
          <a:p>
            <a:r>
              <a:rPr lang="en-US" dirty="0" err="1"/>
              <a:t>b</a:t>
            </a:r>
            <a:r>
              <a:rPr lang="en-US" dirty="0" err="1" smtClean="0"/>
              <a:t>bp</a:t>
            </a:r>
            <a:r>
              <a:rPr lang="en-US" dirty="0" smtClean="0"/>
              <a:t> slope Histogram – May 2004</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28862" y="916223"/>
            <a:ext cx="7828948" cy="5844499"/>
          </a:xfrm>
        </p:spPr>
      </p:pic>
    </p:spTree>
    <p:extLst>
      <p:ext uri="{BB962C8B-B14F-4D97-AF65-F5344CB8AC3E}">
        <p14:creationId xmlns:p14="http://schemas.microsoft.com/office/powerpoint/2010/main" val="9311977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idx="4294967295"/>
          </p:nvPr>
        </p:nvSpPr>
        <p:spPr>
          <a:xfrm>
            <a:off x="3235927" y="139701"/>
            <a:ext cx="8229600" cy="1143000"/>
          </a:xfrm>
        </p:spPr>
        <p:txBody>
          <a:bodyPr/>
          <a:lstStyle/>
          <a:p>
            <a:pPr>
              <a:defRPr/>
            </a:pPr>
            <a:r>
              <a:rPr lang="en-US" dirty="0">
                <a:latin typeface="+mj-lt"/>
                <a:ea typeface="+mj-ea"/>
                <a:cs typeface="+mj-cs"/>
              </a:rPr>
              <a:t>Describing the PSD</a:t>
            </a:r>
          </a:p>
        </p:txBody>
      </p:sp>
      <p:sp>
        <p:nvSpPr>
          <p:cNvPr id="28675" name="Rectangle 3"/>
          <p:cNvSpPr>
            <a:spLocks noGrp="1" noChangeArrowheads="1"/>
          </p:cNvSpPr>
          <p:nvPr>
            <p:ph type="body" sz="half" idx="4294967295"/>
          </p:nvPr>
        </p:nvSpPr>
        <p:spPr>
          <a:xfrm>
            <a:off x="1516787" y="2110012"/>
            <a:ext cx="4000500" cy="5265513"/>
          </a:xfrm>
        </p:spPr>
        <p:txBody>
          <a:bodyPr/>
          <a:lstStyle/>
          <a:p>
            <a:pPr algn="ctr">
              <a:buFontTx/>
              <a:buNone/>
            </a:pPr>
            <a:r>
              <a:rPr lang="en-US" altLang="en-US" sz="2400" dirty="0"/>
              <a:t>Power-law Size Distribution</a:t>
            </a:r>
          </a:p>
          <a:p>
            <a:pPr>
              <a:buFontTx/>
              <a:buNone/>
            </a:pPr>
            <a:endParaRPr lang="en-US" altLang="en-US" sz="2900" dirty="0"/>
          </a:p>
          <a:p>
            <a:pPr>
              <a:buFontTx/>
              <a:buNone/>
            </a:pPr>
            <a:endParaRPr lang="en-US" altLang="en-US" sz="2900" dirty="0"/>
          </a:p>
          <a:p>
            <a:pPr>
              <a:buFontTx/>
              <a:buNone/>
            </a:pPr>
            <a:endParaRPr lang="en-US" altLang="en-US" sz="3300" dirty="0"/>
          </a:p>
          <a:p>
            <a:pPr lvl="1">
              <a:buFontTx/>
              <a:buNone/>
            </a:pPr>
            <a:r>
              <a:rPr lang="en-US" altLang="en-US" sz="2400" dirty="0">
                <a:latin typeface="Symbol" pitchFamily="18" charset="2"/>
              </a:rPr>
              <a:t>x</a:t>
            </a:r>
            <a:r>
              <a:rPr lang="en-US" altLang="en-US" sz="2400" dirty="0"/>
              <a:t> = PSD slope</a:t>
            </a:r>
          </a:p>
          <a:p>
            <a:pPr lvl="1">
              <a:buFontTx/>
              <a:buNone/>
            </a:pPr>
            <a:r>
              <a:rPr lang="en-US" altLang="en-US" sz="2400" dirty="0"/>
              <a:t>D</a:t>
            </a:r>
            <a:r>
              <a:rPr lang="en-US" altLang="en-US" sz="2400" baseline="-25000" dirty="0"/>
              <a:t>o</a:t>
            </a:r>
            <a:r>
              <a:rPr lang="en-US" altLang="en-US" sz="2400" dirty="0"/>
              <a:t> = 2 </a:t>
            </a:r>
            <a:r>
              <a:rPr lang="en-US" altLang="en-US" sz="2400" dirty="0">
                <a:latin typeface="Symbol" pitchFamily="18" charset="2"/>
              </a:rPr>
              <a:t>m</a:t>
            </a:r>
            <a:r>
              <a:rPr lang="en-US" altLang="en-US" sz="2400" dirty="0"/>
              <a:t>m</a:t>
            </a:r>
          </a:p>
          <a:p>
            <a:pPr lvl="1">
              <a:buFontTx/>
              <a:buNone/>
            </a:pPr>
            <a:r>
              <a:rPr lang="en-US" altLang="en-US" sz="2400" dirty="0"/>
              <a:t>N</a:t>
            </a:r>
            <a:r>
              <a:rPr lang="en-US" altLang="en-US" sz="2400" baseline="-25000" dirty="0"/>
              <a:t>o</a:t>
            </a:r>
            <a:r>
              <a:rPr lang="en-US" altLang="en-US" sz="2400" dirty="0"/>
              <a:t> = N(D</a:t>
            </a:r>
            <a:r>
              <a:rPr lang="en-US" altLang="en-US" sz="2400" baseline="-25000" dirty="0"/>
              <a:t>o</a:t>
            </a:r>
            <a:r>
              <a:rPr lang="en-US" altLang="en-US" sz="2400" dirty="0"/>
              <a:t>), [m</a:t>
            </a:r>
            <a:r>
              <a:rPr lang="en-US" altLang="en-US" sz="2400" baseline="30000" dirty="0"/>
              <a:t>-4</a:t>
            </a:r>
            <a:r>
              <a:rPr lang="en-US" altLang="en-US" sz="2400" dirty="0"/>
              <a:t>]</a:t>
            </a:r>
          </a:p>
          <a:p>
            <a:pPr lvl="1">
              <a:buFontTx/>
              <a:buNone/>
            </a:pPr>
            <a:endParaRPr lang="en-US" altLang="en-US" sz="2900" dirty="0"/>
          </a:p>
        </p:txBody>
      </p:sp>
      <p:graphicFrame>
        <p:nvGraphicFramePr>
          <p:cNvPr id="28676" name="Object 4"/>
          <p:cNvGraphicFramePr>
            <a:graphicFrameLocks noGrp="1" noChangeAspect="1"/>
          </p:cNvGraphicFramePr>
          <p:nvPr>
            <p:ph sz="half" idx="4294967295"/>
            <p:extLst/>
          </p:nvPr>
        </p:nvGraphicFramePr>
        <p:xfrm>
          <a:off x="1773969" y="2928402"/>
          <a:ext cx="3312368" cy="1410458"/>
        </p:xfrm>
        <a:graphic>
          <a:graphicData uri="http://schemas.openxmlformats.org/presentationml/2006/ole">
            <mc:AlternateContent xmlns:mc="http://schemas.openxmlformats.org/markup-compatibility/2006">
              <mc:Choice xmlns:v="urn:schemas-microsoft-com:vml" Requires="v">
                <p:oleObj spid="_x0000_s5158" name="Equation" r:id="rId4" imgW="1193760" imgH="507960" progId="Equation.3">
                  <p:embed/>
                </p:oleObj>
              </mc:Choice>
              <mc:Fallback>
                <p:oleObj name="Equation" r:id="rId4" imgW="1193760" imgH="507960" progId="Equation.3">
                  <p:embed/>
                  <p:pic>
                    <p:nvPicPr>
                      <p:cNvPr id="28676"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3969" y="2928402"/>
                        <a:ext cx="3312368" cy="1410458"/>
                      </a:xfrm>
                      <a:prstGeom prst="rect">
                        <a:avLst/>
                      </a:prstGeom>
                      <a:solidFill>
                        <a:srgbClr val="FFCC0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8677" name="Rectangle 9"/>
          <p:cNvSpPr>
            <a:spLocks noChangeArrowheads="1"/>
          </p:cNvSpPr>
          <p:nvPr/>
        </p:nvSpPr>
        <p:spPr bwMode="auto">
          <a:xfrm>
            <a:off x="1524001" y="2955409"/>
            <a:ext cx="18473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n-US" altLang="en-US"/>
          </a:p>
        </p:txBody>
      </p:sp>
      <p:sp>
        <p:nvSpPr>
          <p:cNvPr id="28678" name="Text Box 15"/>
          <p:cNvSpPr txBox="1">
            <a:spLocks noChangeArrowheads="1"/>
          </p:cNvSpPr>
          <p:nvPr/>
        </p:nvSpPr>
        <p:spPr bwMode="auto">
          <a:xfrm>
            <a:off x="6096001" y="1359123"/>
            <a:ext cx="432752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en-US" altLang="en-US"/>
              <a:t>Example PSD measured by LISST-100X</a:t>
            </a:r>
          </a:p>
        </p:txBody>
      </p:sp>
      <p:pic>
        <p:nvPicPr>
          <p:cNvPr id="28679" name="Picture 12" descr="PB205_sta5_v2.png"/>
          <p:cNvPicPr>
            <a:picLocks noChangeAspect="1"/>
          </p:cNvPicPr>
          <p:nvPr/>
        </p:nvPicPr>
        <p:blipFill>
          <a:blip r:embed="rId6">
            <a:extLst>
              <a:ext uri="{28A0092B-C50C-407E-A947-70E740481C1C}">
                <a14:useLocalDpi xmlns:a14="http://schemas.microsoft.com/office/drawing/2010/main" val="0"/>
              </a:ext>
            </a:extLst>
          </a:blip>
          <a:srcRect l="4248" r="5394"/>
          <a:stretch>
            <a:fillRect/>
          </a:stretch>
        </p:blipFill>
        <p:spPr bwMode="auto">
          <a:xfrm>
            <a:off x="5655787" y="1805458"/>
            <a:ext cx="5479710" cy="45491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680" name="Text Box 12"/>
          <p:cNvSpPr txBox="1">
            <a:spLocks noChangeArrowheads="1"/>
          </p:cNvSpPr>
          <p:nvPr/>
        </p:nvSpPr>
        <p:spPr bwMode="auto">
          <a:xfrm>
            <a:off x="7570788" y="2216373"/>
            <a:ext cx="2305050" cy="825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en-US" altLang="en-US" sz="1600">
                <a:solidFill>
                  <a:schemeClr val="bg1"/>
                </a:solidFill>
              </a:rPr>
              <a:t>July 21, 2008</a:t>
            </a:r>
          </a:p>
          <a:p>
            <a:pPr algn="ctr"/>
            <a:r>
              <a:rPr lang="en-US" altLang="en-US" sz="1600">
                <a:solidFill>
                  <a:schemeClr val="bg1"/>
                </a:solidFill>
              </a:rPr>
              <a:t>Santa Barbara Channel</a:t>
            </a:r>
          </a:p>
          <a:p>
            <a:pPr algn="ctr"/>
            <a:r>
              <a:rPr lang="en-US" altLang="en-US" sz="1600">
                <a:solidFill>
                  <a:schemeClr val="bg1"/>
                </a:solidFill>
              </a:rPr>
              <a:t>California</a:t>
            </a:r>
          </a:p>
        </p:txBody>
      </p:sp>
      <p:sp>
        <p:nvSpPr>
          <p:cNvPr id="28681" name="TextBox 13"/>
          <p:cNvSpPr txBox="1">
            <a:spLocks noChangeArrowheads="1"/>
          </p:cNvSpPr>
          <p:nvPr/>
        </p:nvSpPr>
        <p:spPr bwMode="auto">
          <a:xfrm>
            <a:off x="6742113" y="4008662"/>
            <a:ext cx="1541462"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en-US" altLang="en-US" sz="2000">
                <a:solidFill>
                  <a:srgbClr val="000000"/>
                </a:solidFill>
                <a:latin typeface="Symbol" pitchFamily="18" charset="2"/>
              </a:rPr>
              <a:t>x</a:t>
            </a:r>
            <a:r>
              <a:rPr lang="en-US" altLang="en-US" sz="2000">
                <a:solidFill>
                  <a:srgbClr val="000000"/>
                </a:solidFill>
              </a:rPr>
              <a:t>: 3.91</a:t>
            </a:r>
          </a:p>
          <a:p>
            <a:r>
              <a:rPr lang="en-US" altLang="en-US" sz="2000">
                <a:solidFill>
                  <a:srgbClr val="000000"/>
                </a:solidFill>
              </a:rPr>
              <a:t>N</a:t>
            </a:r>
            <a:r>
              <a:rPr lang="en-US" altLang="en-US" sz="2000" baseline="-25000">
                <a:solidFill>
                  <a:srgbClr val="000000"/>
                </a:solidFill>
              </a:rPr>
              <a:t>o</a:t>
            </a:r>
            <a:r>
              <a:rPr lang="en-US" altLang="en-US" sz="2000">
                <a:solidFill>
                  <a:srgbClr val="000000"/>
                </a:solidFill>
              </a:rPr>
              <a:t>: 16.7 m</a:t>
            </a:r>
            <a:r>
              <a:rPr lang="en-US" altLang="en-US" sz="2000" baseline="30000">
                <a:solidFill>
                  <a:srgbClr val="000000"/>
                </a:solidFill>
              </a:rPr>
              <a:t>-4</a:t>
            </a:r>
            <a:endParaRPr lang="en-US" altLang="en-US" sz="2000">
              <a:solidFill>
                <a:srgbClr val="000000"/>
              </a:solidFill>
            </a:endParaRPr>
          </a:p>
        </p:txBody>
      </p:sp>
      <p:sp>
        <p:nvSpPr>
          <p:cNvPr id="28682" name="Rectangle 14"/>
          <p:cNvSpPr>
            <a:spLocks noChangeArrowheads="1"/>
          </p:cNvSpPr>
          <p:nvPr/>
        </p:nvSpPr>
        <p:spPr bwMode="auto">
          <a:xfrm>
            <a:off x="6381750" y="3216498"/>
            <a:ext cx="1214438" cy="571500"/>
          </a:xfrm>
          <a:prstGeom prst="rect">
            <a:avLst/>
          </a:prstGeom>
          <a:solidFill>
            <a:schemeClr val="tx1"/>
          </a:solidFill>
          <a:ln>
            <a:noFill/>
          </a:ln>
          <a:extLst>
            <a:ext uri="{91240B29-F687-4f45-9708-019B960494DF}">
              <a14:hiddenLine xmlns="" xmlns:a14="http://schemas.microsoft.com/office/drawing/2010/main" w="9525" algn="ctr">
                <a:solidFill>
                  <a:srgbClr val="000000"/>
                </a:solidFill>
                <a:round/>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n-US" altLang="en-US"/>
          </a:p>
        </p:txBody>
      </p:sp>
      <p:sp>
        <p:nvSpPr>
          <p:cNvPr id="28684" name="Text Box 12"/>
          <p:cNvSpPr txBox="1">
            <a:spLocks noChangeArrowheads="1"/>
          </p:cNvSpPr>
          <p:nvPr/>
        </p:nvSpPr>
        <p:spPr bwMode="auto">
          <a:xfrm>
            <a:off x="7079365" y="1803376"/>
            <a:ext cx="3168650" cy="336550"/>
          </a:xfrm>
          <a:prstGeom prst="rect">
            <a:avLst/>
          </a:prstGeom>
          <a:solidFill>
            <a:schemeClr val="tx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r>
              <a:rPr lang="en-US" altLang="en-US" sz="1600" dirty="0">
                <a:solidFill>
                  <a:srgbClr val="000000"/>
                </a:solidFill>
              </a:rPr>
              <a:t>34</a:t>
            </a:r>
            <a:r>
              <a:rPr lang="en-US" altLang="en-US" sz="1600" baseline="30000" dirty="0">
                <a:solidFill>
                  <a:srgbClr val="000000"/>
                </a:solidFill>
              </a:rPr>
              <a:t>o</a:t>
            </a:r>
            <a:r>
              <a:rPr lang="en-US" altLang="en-US" sz="1600" dirty="0">
                <a:solidFill>
                  <a:srgbClr val="000000"/>
                </a:solidFill>
              </a:rPr>
              <a:t>12.26’N 119</a:t>
            </a:r>
            <a:r>
              <a:rPr lang="en-US" altLang="en-US" sz="1600" baseline="30000" dirty="0">
                <a:solidFill>
                  <a:srgbClr val="000000"/>
                </a:solidFill>
              </a:rPr>
              <a:t>o</a:t>
            </a:r>
            <a:r>
              <a:rPr lang="en-US" altLang="en-US" sz="1600" dirty="0">
                <a:solidFill>
                  <a:srgbClr val="000000"/>
                </a:solidFill>
              </a:rPr>
              <a:t>55.69’ W</a:t>
            </a:r>
            <a:endParaRPr lang="en-US" altLang="en-US" i="1" dirty="0">
              <a:solidFill>
                <a:srgbClr val="000000"/>
              </a:solidFill>
            </a:endParaRPr>
          </a:p>
        </p:txBody>
      </p:sp>
      <p:sp>
        <p:nvSpPr>
          <p:cNvPr id="14" name="TextBox 13">
            <a:extLst>
              <a:ext uri="{FF2B5EF4-FFF2-40B4-BE49-F238E27FC236}">
                <a16:creationId xmlns:a16="http://schemas.microsoft.com/office/drawing/2014/main" id="{C138ACFC-E5E4-8243-9387-06553ED8EA35}"/>
              </a:ext>
            </a:extLst>
          </p:cNvPr>
          <p:cNvSpPr txBox="1"/>
          <p:nvPr/>
        </p:nvSpPr>
        <p:spPr>
          <a:xfrm>
            <a:off x="6191883" y="6072598"/>
            <a:ext cx="4943614" cy="369332"/>
          </a:xfrm>
          <a:prstGeom prst="rect">
            <a:avLst/>
          </a:prstGeom>
          <a:solidFill>
            <a:schemeClr val="tx1"/>
          </a:solidFill>
        </p:spPr>
        <p:txBody>
          <a:bodyPr wrap="square" rtlCol="0">
            <a:spAutoFit/>
          </a:bodyPr>
          <a:lstStyle/>
          <a:p>
            <a:pPr algn="ctr"/>
            <a:r>
              <a:rPr lang="en-US" dirty="0">
                <a:solidFill>
                  <a:schemeClr val="bg1"/>
                </a:solidFill>
              </a:rPr>
              <a:t>Log 10 of Particle Diameter</a:t>
            </a:r>
          </a:p>
        </p:txBody>
      </p:sp>
      <p:sp>
        <p:nvSpPr>
          <p:cNvPr id="15" name="TextBox 14">
            <a:extLst>
              <a:ext uri="{FF2B5EF4-FFF2-40B4-BE49-F238E27FC236}">
                <a16:creationId xmlns:a16="http://schemas.microsoft.com/office/drawing/2014/main" id="{FA56783B-3602-0340-B25D-D4CFE0A2E0EB}"/>
              </a:ext>
            </a:extLst>
          </p:cNvPr>
          <p:cNvSpPr txBox="1"/>
          <p:nvPr/>
        </p:nvSpPr>
        <p:spPr>
          <a:xfrm rot="16200000">
            <a:off x="3549909" y="3803512"/>
            <a:ext cx="4356242" cy="369332"/>
          </a:xfrm>
          <a:prstGeom prst="rect">
            <a:avLst/>
          </a:prstGeom>
          <a:solidFill>
            <a:schemeClr val="tx1"/>
          </a:solidFill>
        </p:spPr>
        <p:txBody>
          <a:bodyPr wrap="square" rtlCol="0">
            <a:spAutoFit/>
          </a:bodyPr>
          <a:lstStyle/>
          <a:p>
            <a:pPr algn="ctr"/>
            <a:r>
              <a:rPr lang="en-US" dirty="0">
                <a:solidFill>
                  <a:schemeClr val="bg1"/>
                </a:solidFill>
              </a:rPr>
              <a:t>log 10 of Number of particles </a:t>
            </a:r>
            <a:r>
              <a:rPr lang="en-US" dirty="0" smtClean="0">
                <a:solidFill>
                  <a:schemeClr val="bg1"/>
                </a:solidFill>
              </a:rPr>
              <a:t>N</a:t>
            </a:r>
            <a:endParaRPr lang="en-US" baseline="-25000" dirty="0">
              <a:solidFill>
                <a:schemeClr val="bg1"/>
              </a:solidFill>
            </a:endParaRPr>
          </a:p>
        </p:txBody>
      </p:sp>
      <p:sp>
        <p:nvSpPr>
          <p:cNvPr id="3" name="Rectangle 2">
            <a:extLst>
              <a:ext uri="{FF2B5EF4-FFF2-40B4-BE49-F238E27FC236}">
                <a16:creationId xmlns:a16="http://schemas.microsoft.com/office/drawing/2014/main" id="{122C2555-5565-EA46-ABF1-5994CDC71E6B}"/>
              </a:ext>
            </a:extLst>
          </p:cNvPr>
          <p:cNvSpPr/>
          <p:nvPr/>
        </p:nvSpPr>
        <p:spPr>
          <a:xfrm>
            <a:off x="360218" y="1073713"/>
            <a:ext cx="5905004" cy="683264"/>
          </a:xfrm>
          <a:prstGeom prst="rect">
            <a:avLst/>
          </a:prstGeom>
        </p:spPr>
        <p:txBody>
          <a:bodyPr wrap="square">
            <a:spAutoFit/>
          </a:bodyPr>
          <a:lstStyle/>
          <a:p>
            <a:pPr>
              <a:lnSpc>
                <a:spcPct val="80000"/>
              </a:lnSpc>
            </a:pPr>
            <a:r>
              <a:rPr lang="en-US" altLang="en-US" sz="2400" dirty="0">
                <a:solidFill>
                  <a:srgbClr val="FFFF00"/>
                </a:solidFill>
                <a:latin typeface="Calibri" panose="020F0502020204030204" pitchFamily="34" charset="0"/>
                <a:cs typeface="Calibri" panose="020F0502020204030204" pitchFamily="34" charset="0"/>
              </a:rPr>
              <a:t>Ecological structure influences optical properties. PSD can link ecology and optics.</a:t>
            </a:r>
          </a:p>
        </p:txBody>
      </p:sp>
    </p:spTree>
    <p:extLst>
      <p:ext uri="{BB962C8B-B14F-4D97-AF65-F5344CB8AC3E}">
        <p14:creationId xmlns:p14="http://schemas.microsoft.com/office/powerpoint/2010/main" val="3276318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1752600" y="292632"/>
            <a:ext cx="8686800" cy="1143001"/>
          </a:xfrm>
        </p:spPr>
        <p:txBody>
          <a:bodyPr>
            <a:normAutofit/>
          </a:bodyPr>
          <a:lstStyle/>
          <a:p>
            <a:r>
              <a:rPr lang="en-US" altLang="en-US" dirty="0"/>
              <a:t>The Oceanic Biological Pump</a:t>
            </a:r>
          </a:p>
        </p:txBody>
      </p:sp>
      <p:sp>
        <p:nvSpPr>
          <p:cNvPr id="61443" name="Rectangle 3"/>
          <p:cNvSpPr>
            <a:spLocks noGrp="1" noChangeArrowheads="1"/>
          </p:cNvSpPr>
          <p:nvPr>
            <p:ph type="body" idx="1"/>
          </p:nvPr>
        </p:nvSpPr>
        <p:spPr>
          <a:xfrm>
            <a:off x="6072247" y="1114708"/>
            <a:ext cx="5788319" cy="5589587"/>
          </a:xfrm>
        </p:spPr>
        <p:txBody>
          <a:bodyPr>
            <a:normAutofit lnSpcReduction="10000"/>
          </a:bodyPr>
          <a:lstStyle/>
          <a:p>
            <a:pPr>
              <a:lnSpc>
                <a:spcPct val="80000"/>
              </a:lnSpc>
            </a:pPr>
            <a:endParaRPr lang="en-US" altLang="en-US" sz="2400" dirty="0"/>
          </a:p>
          <a:p>
            <a:pPr>
              <a:lnSpc>
                <a:spcPct val="80000"/>
              </a:lnSpc>
            </a:pPr>
            <a:r>
              <a:rPr lang="en-US" altLang="en-US" sz="2800" dirty="0"/>
              <a:t>Different species have various biogeochemical roles based on size: </a:t>
            </a:r>
          </a:p>
          <a:p>
            <a:pPr lvl="1">
              <a:lnSpc>
                <a:spcPct val="80000"/>
              </a:lnSpc>
            </a:pPr>
            <a:r>
              <a:rPr lang="en-US" altLang="en-US" sz="2600" dirty="0" smtClean="0"/>
              <a:t>Size determines </a:t>
            </a:r>
            <a:r>
              <a:rPr lang="en-US" altLang="en-US" sz="2600" dirty="0"/>
              <a:t>sinking rates &amp; C sequestration</a:t>
            </a:r>
          </a:p>
          <a:p>
            <a:pPr lvl="1">
              <a:lnSpc>
                <a:spcPct val="80000"/>
              </a:lnSpc>
            </a:pPr>
            <a:r>
              <a:rPr lang="en-US" altLang="en-US" sz="2600" dirty="0"/>
              <a:t>Size </a:t>
            </a:r>
            <a:r>
              <a:rPr lang="en-US" altLang="en-US" sz="2600" dirty="0" smtClean="0"/>
              <a:t>is a </a:t>
            </a:r>
            <a:r>
              <a:rPr lang="en-US" altLang="en-US" sz="2600" i="1" dirty="0" smtClean="0"/>
              <a:t>master trait</a:t>
            </a:r>
            <a:r>
              <a:rPr lang="en-US" altLang="en-US" sz="2600" dirty="0" smtClean="0"/>
              <a:t> that also determines </a:t>
            </a:r>
            <a:r>
              <a:rPr lang="en-US" altLang="en-US" sz="2400" dirty="0"/>
              <a:t>nutrient uptake, growth rate, etc. </a:t>
            </a:r>
          </a:p>
          <a:p>
            <a:pPr>
              <a:lnSpc>
                <a:spcPct val="80000"/>
              </a:lnSpc>
            </a:pPr>
            <a:r>
              <a:rPr lang="en-US" altLang="en-US" sz="2800" dirty="0"/>
              <a:t>Global RS retrieval of cell </a:t>
            </a:r>
            <a:r>
              <a:rPr lang="en-US" altLang="en-US" sz="2800" dirty="0" smtClean="0"/>
              <a:t>size &amp; size-partitioned C is needed, in addition to </a:t>
            </a:r>
            <a:r>
              <a:rPr lang="en-US" altLang="en-US" sz="2800" dirty="0" err="1" smtClean="0"/>
              <a:t>Chl</a:t>
            </a:r>
            <a:endParaRPr lang="en-US" altLang="en-US" sz="2800" dirty="0" smtClean="0"/>
          </a:p>
          <a:p>
            <a:pPr>
              <a:lnSpc>
                <a:spcPct val="80000"/>
              </a:lnSpc>
            </a:pPr>
            <a:r>
              <a:rPr lang="en-US" altLang="en-US" sz="2800" dirty="0" smtClean="0">
                <a:solidFill>
                  <a:srgbClr val="FFFF00"/>
                </a:solidFill>
              </a:rPr>
              <a:t>PSD influences optics as well, so it links ecology, biogeochemistry &amp; optics</a:t>
            </a:r>
            <a:endParaRPr lang="en-US" altLang="en-US" sz="2800" dirty="0">
              <a:solidFill>
                <a:srgbClr val="FFFF00"/>
              </a:solidFill>
            </a:endParaRPr>
          </a:p>
        </p:txBody>
      </p:sp>
      <p:pic>
        <p:nvPicPr>
          <p:cNvPr id="61444" name="Picture 3" descr="&#10;bioPump03.jpg                                                  00034D90Macintosh HD                   BC93BDEC:"/>
          <p:cNvPicPr>
            <a:picLocks noChangeAspect="1" noChangeArrowheads="1"/>
          </p:cNvPicPr>
          <p:nvPr/>
        </p:nvPicPr>
        <p:blipFill>
          <a:blip r:embed="rId2">
            <a:extLst>
              <a:ext uri="{28A0092B-C50C-407E-A947-70E740481C1C}">
                <a14:useLocalDpi xmlns:a14="http://schemas.microsoft.com/office/drawing/2010/main" val="0"/>
              </a:ext>
            </a:extLst>
          </a:blip>
          <a:srcRect r="5000" b="14496"/>
          <a:stretch>
            <a:fillRect/>
          </a:stretch>
        </p:blipFill>
        <p:spPr bwMode="auto">
          <a:xfrm>
            <a:off x="507724" y="1114708"/>
            <a:ext cx="5173985" cy="46285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45" name="Text Box 5"/>
          <p:cNvSpPr txBox="1">
            <a:spLocks noChangeArrowheads="1"/>
          </p:cNvSpPr>
          <p:nvPr/>
        </p:nvSpPr>
        <p:spPr bwMode="auto">
          <a:xfrm>
            <a:off x="4296524" y="5831064"/>
            <a:ext cx="1290738"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defTabSz="457200"/>
            <a:r>
              <a:rPr lang="en-US" altLang="en-US" sz="1200" dirty="0">
                <a:solidFill>
                  <a:prstClr val="white"/>
                </a:solidFill>
                <a:latin typeface="Century Gothic"/>
              </a:rPr>
              <a:t>Chisholm, 2000</a:t>
            </a:r>
          </a:p>
        </p:txBody>
      </p:sp>
    </p:spTree>
    <p:extLst>
      <p:ext uri="{BB962C8B-B14F-4D97-AF65-F5344CB8AC3E}">
        <p14:creationId xmlns:p14="http://schemas.microsoft.com/office/powerpoint/2010/main" val="5516790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idx="4294967295"/>
          </p:nvPr>
        </p:nvSpPr>
        <p:spPr>
          <a:xfrm>
            <a:off x="511077" y="28619"/>
            <a:ext cx="10812705" cy="1143000"/>
          </a:xfrm>
        </p:spPr>
        <p:txBody>
          <a:bodyPr/>
          <a:lstStyle/>
          <a:p>
            <a:pPr algn="ctr"/>
            <a:r>
              <a:rPr lang="en-US" altLang="en-US" sz="3600" u="sng" dirty="0" smtClean="0"/>
              <a:t>Mie </a:t>
            </a:r>
            <a:r>
              <a:rPr lang="en-US" altLang="en-US" sz="3600" u="sng" dirty="0"/>
              <a:t>Scattering </a:t>
            </a:r>
            <a:r>
              <a:rPr lang="en-US" altLang="en-US" sz="3600" u="sng" dirty="0" smtClean="0"/>
              <a:t>Theory &amp; Solving for the Underlying PSD</a:t>
            </a:r>
            <a:endParaRPr lang="en-US" altLang="en-US" sz="3600" u="sng" dirty="0"/>
          </a:p>
        </p:txBody>
      </p:sp>
      <p:sp>
        <p:nvSpPr>
          <p:cNvPr id="29699" name="Rectangle 3"/>
          <p:cNvSpPr>
            <a:spLocks noGrp="1" noChangeArrowheads="1"/>
          </p:cNvSpPr>
          <p:nvPr>
            <p:ph type="body" sz="half" idx="4294967295"/>
          </p:nvPr>
        </p:nvSpPr>
        <p:spPr>
          <a:xfrm>
            <a:off x="1544639" y="1136411"/>
            <a:ext cx="8364588" cy="3455987"/>
          </a:xfrm>
        </p:spPr>
        <p:txBody>
          <a:bodyPr/>
          <a:lstStyle/>
          <a:p>
            <a:r>
              <a:rPr lang="en-US" altLang="en-US" sz="2400" dirty="0"/>
              <a:t>Mie scattering theory solves the Maxwell equations for homogeneous spherical </a:t>
            </a:r>
            <a:r>
              <a:rPr lang="en-US" altLang="en-US" sz="2400" dirty="0" smtClean="0"/>
              <a:t>particles (can be extended for coated spheres)</a:t>
            </a:r>
            <a:endParaRPr lang="en-US" altLang="en-US" dirty="0"/>
          </a:p>
          <a:p>
            <a:endParaRPr lang="en-US" altLang="en-US" sz="2400" dirty="0"/>
          </a:p>
        </p:txBody>
      </p:sp>
      <p:graphicFrame>
        <p:nvGraphicFramePr>
          <p:cNvPr id="51204" name="Object 4"/>
          <p:cNvGraphicFramePr>
            <a:graphicFrameLocks noGrp="1" noChangeAspect="1"/>
          </p:cNvGraphicFramePr>
          <p:nvPr>
            <p:ph sz="half" idx="4294967295"/>
            <p:extLst/>
          </p:nvPr>
        </p:nvGraphicFramePr>
        <p:xfrm>
          <a:off x="2159138" y="2630389"/>
          <a:ext cx="7939087" cy="1412875"/>
        </p:xfrm>
        <a:graphic>
          <a:graphicData uri="http://schemas.openxmlformats.org/presentationml/2006/ole">
            <mc:AlternateContent xmlns:mc="http://schemas.openxmlformats.org/markup-compatibility/2006">
              <mc:Choice xmlns:v="urn:schemas-microsoft-com:vml" Requires="v">
                <p:oleObj spid="_x0000_s4219" name="Equation" r:id="rId5" imgW="2679480" imgH="520560" progId="Equation.3">
                  <p:embed/>
                </p:oleObj>
              </mc:Choice>
              <mc:Fallback>
                <p:oleObj name="Equation" r:id="rId5" imgW="2679480" imgH="520560" progId="Equation.3">
                  <p:embed/>
                  <p:pic>
                    <p:nvPicPr>
                      <p:cNvPr id="51204"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59138" y="2630389"/>
                        <a:ext cx="7939087" cy="1412875"/>
                      </a:xfrm>
                      <a:prstGeom prst="rect">
                        <a:avLst/>
                      </a:prstGeom>
                      <a:solidFill>
                        <a:srgbClr val="FFFF0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2" name="Group 23"/>
          <p:cNvGrpSpPr>
            <a:grpSpLocks/>
          </p:cNvGrpSpPr>
          <p:nvPr/>
        </p:nvGrpSpPr>
        <p:grpSpPr bwMode="auto">
          <a:xfrm>
            <a:off x="1544639" y="2752227"/>
            <a:ext cx="2307203" cy="3019646"/>
            <a:chOff x="-148" y="2704"/>
            <a:chExt cx="1508" cy="1913"/>
          </a:xfrm>
        </p:grpSpPr>
        <p:sp>
          <p:nvSpPr>
            <p:cNvPr id="29703" name="Oval 13"/>
            <p:cNvSpPr>
              <a:spLocks noChangeArrowheads="1"/>
            </p:cNvSpPr>
            <p:nvPr/>
          </p:nvSpPr>
          <p:spPr bwMode="auto">
            <a:xfrm>
              <a:off x="249" y="2704"/>
              <a:ext cx="862" cy="726"/>
            </a:xfrm>
            <a:prstGeom prst="ellipse">
              <a:avLst/>
            </a:prstGeom>
            <a:noFill/>
            <a:ln w="38100">
              <a:solidFill>
                <a:srgbClr val="808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n-US" altLang="en-US"/>
            </a:p>
          </p:txBody>
        </p:sp>
        <p:sp>
          <p:nvSpPr>
            <p:cNvPr id="29704" name="Text Box 16"/>
            <p:cNvSpPr txBox="1">
              <a:spLocks noChangeArrowheads="1"/>
            </p:cNvSpPr>
            <p:nvPr/>
          </p:nvSpPr>
          <p:spPr bwMode="auto">
            <a:xfrm>
              <a:off x="-148" y="3681"/>
              <a:ext cx="1508" cy="936"/>
            </a:xfrm>
            <a:prstGeom prst="rect">
              <a:avLst/>
            </a:prstGeom>
            <a:noFill/>
            <a:ln w="38100">
              <a:solidFill>
                <a:schemeClr val="folHlink"/>
              </a:solid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en-US" altLang="en-US" dirty="0"/>
                <a:t>Particulate </a:t>
              </a:r>
            </a:p>
            <a:p>
              <a:r>
                <a:rPr lang="en-US" altLang="en-US" dirty="0"/>
                <a:t>Backscattering</a:t>
              </a:r>
            </a:p>
            <a:p>
              <a:r>
                <a:rPr lang="en-US" altLang="en-US" dirty="0"/>
                <a:t>Coefficient =</a:t>
              </a:r>
            </a:p>
            <a:p>
              <a:r>
                <a:rPr lang="en-US" altLang="en-US" dirty="0"/>
                <a:t>Retrievable from space spectrally</a:t>
              </a:r>
            </a:p>
          </p:txBody>
        </p:sp>
        <p:cxnSp>
          <p:nvCxnSpPr>
            <p:cNvPr id="29705" name="AutoShape 19"/>
            <p:cNvCxnSpPr>
              <a:cxnSpLocks noChangeShapeType="1"/>
              <a:stCxn id="29703" idx="4"/>
              <a:endCxn id="29704" idx="0"/>
            </p:cNvCxnSpPr>
            <p:nvPr/>
          </p:nvCxnSpPr>
          <p:spPr bwMode="auto">
            <a:xfrm flipH="1">
              <a:off x="606" y="3430"/>
              <a:ext cx="74" cy="251"/>
            </a:xfrm>
            <a:prstGeom prst="straightConnector1">
              <a:avLst/>
            </a:prstGeom>
            <a:noFill/>
            <a:ln w="38100">
              <a:solidFill>
                <a:srgbClr val="808000"/>
              </a:solidFill>
              <a:round/>
              <a:headEnd/>
              <a:tailEnd type="triangle" w="med" len="med"/>
            </a:ln>
            <a:extLst>
              <a:ext uri="{909E8E84-426E-40dd-AFC4-6F175D3DCCD1}">
                <a14:hiddenFill xmlns="" xmlns:a14="http://schemas.microsoft.com/office/drawing/2010/main">
                  <a:noFill/>
                </a14:hiddenFill>
              </a:ext>
            </a:extLst>
          </p:spPr>
        </p:cxnSp>
      </p:grpSp>
      <p:grpSp>
        <p:nvGrpSpPr>
          <p:cNvPr id="3" name="Group 27"/>
          <p:cNvGrpSpPr>
            <a:grpSpLocks/>
          </p:cNvGrpSpPr>
          <p:nvPr/>
        </p:nvGrpSpPr>
        <p:grpSpPr bwMode="auto">
          <a:xfrm>
            <a:off x="7535864" y="2564904"/>
            <a:ext cx="2878138" cy="2286000"/>
            <a:chOff x="3787" y="2677"/>
            <a:chExt cx="1813" cy="1440"/>
          </a:xfrm>
        </p:grpSpPr>
        <p:sp>
          <p:nvSpPr>
            <p:cNvPr id="29707" name="Oval 14"/>
            <p:cNvSpPr>
              <a:spLocks noChangeArrowheads="1"/>
            </p:cNvSpPr>
            <p:nvPr/>
          </p:nvSpPr>
          <p:spPr bwMode="auto">
            <a:xfrm>
              <a:off x="3787" y="2886"/>
              <a:ext cx="363" cy="499"/>
            </a:xfrm>
            <a:prstGeom prst="ellipse">
              <a:avLst/>
            </a:prstGeom>
            <a:noFill/>
            <a:ln w="381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n-US" altLang="en-US"/>
            </a:p>
          </p:txBody>
        </p:sp>
        <p:sp>
          <p:nvSpPr>
            <p:cNvPr id="29708" name="Oval 15"/>
            <p:cNvSpPr>
              <a:spLocks noChangeArrowheads="1"/>
            </p:cNvSpPr>
            <p:nvPr/>
          </p:nvSpPr>
          <p:spPr bwMode="auto">
            <a:xfrm>
              <a:off x="4774" y="2677"/>
              <a:ext cx="226" cy="272"/>
            </a:xfrm>
            <a:prstGeom prst="ellipse">
              <a:avLst/>
            </a:prstGeom>
            <a:noFill/>
            <a:ln w="381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n-US" altLang="en-US"/>
            </a:p>
          </p:txBody>
        </p:sp>
        <p:sp>
          <p:nvSpPr>
            <p:cNvPr id="29709" name="Text Box 17"/>
            <p:cNvSpPr txBox="1">
              <a:spLocks noChangeArrowheads="1"/>
            </p:cNvSpPr>
            <p:nvPr/>
          </p:nvSpPr>
          <p:spPr bwMode="auto">
            <a:xfrm>
              <a:off x="4377" y="3884"/>
              <a:ext cx="1223" cy="233"/>
            </a:xfrm>
            <a:prstGeom prst="rect">
              <a:avLst/>
            </a:prstGeom>
            <a:noFill/>
            <a:ln w="38100">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en-US" altLang="en-US" b="1"/>
                <a:t>Goal of retrieval</a:t>
              </a:r>
            </a:p>
          </p:txBody>
        </p:sp>
        <p:cxnSp>
          <p:nvCxnSpPr>
            <p:cNvPr id="29710" name="AutoShape 20"/>
            <p:cNvCxnSpPr>
              <a:cxnSpLocks noChangeShapeType="1"/>
              <a:stCxn id="29707" idx="4"/>
              <a:endCxn id="29709" idx="1"/>
            </p:cNvCxnSpPr>
            <p:nvPr/>
          </p:nvCxnSpPr>
          <p:spPr bwMode="auto">
            <a:xfrm rot="16200000" flipH="1">
              <a:off x="3865" y="3489"/>
              <a:ext cx="615" cy="408"/>
            </a:xfrm>
            <a:prstGeom prst="curvedConnector2">
              <a:avLst/>
            </a:prstGeom>
            <a:noFill/>
            <a:ln w="38100">
              <a:solidFill>
                <a:srgbClr val="0000FF"/>
              </a:solidFill>
              <a:round/>
              <a:headEnd/>
              <a:tailEnd type="triangle" w="med" len="med"/>
            </a:ln>
            <a:extLst>
              <a:ext uri="{909E8E84-426E-40dd-AFC4-6F175D3DCCD1}">
                <a14:hiddenFill xmlns="" xmlns:a14="http://schemas.microsoft.com/office/drawing/2010/main">
                  <a:noFill/>
                </a14:hiddenFill>
              </a:ext>
            </a:extLst>
          </p:spPr>
        </p:cxnSp>
        <p:cxnSp>
          <p:nvCxnSpPr>
            <p:cNvPr id="29711" name="AutoShape 21"/>
            <p:cNvCxnSpPr>
              <a:cxnSpLocks noChangeShapeType="1"/>
              <a:stCxn id="29708" idx="4"/>
              <a:endCxn id="29709" idx="0"/>
            </p:cNvCxnSpPr>
            <p:nvPr/>
          </p:nvCxnSpPr>
          <p:spPr bwMode="auto">
            <a:xfrm rot="16200000" flipH="1">
              <a:off x="4470" y="3366"/>
              <a:ext cx="935" cy="101"/>
            </a:xfrm>
            <a:prstGeom prst="bentConnector3">
              <a:avLst>
                <a:gd name="adj1" fmla="val 50000"/>
              </a:avLst>
            </a:prstGeom>
            <a:noFill/>
            <a:ln w="38100">
              <a:solidFill>
                <a:srgbClr val="0000FF"/>
              </a:solidFill>
              <a:miter lim="800000"/>
              <a:headEnd/>
              <a:tailEnd type="triangle" w="med" len="med"/>
            </a:ln>
            <a:extLst>
              <a:ext uri="{909E8E84-426E-40dd-AFC4-6F175D3DCCD1}">
                <a14:hiddenFill xmlns="" xmlns:a14="http://schemas.microsoft.com/office/drawing/2010/main">
                  <a:noFill/>
                </a14:hiddenFill>
              </a:ext>
            </a:extLst>
          </p:spPr>
        </p:cxnSp>
      </p:grpSp>
      <p:grpSp>
        <p:nvGrpSpPr>
          <p:cNvPr id="4" name="Group 26"/>
          <p:cNvGrpSpPr>
            <a:grpSpLocks/>
          </p:cNvGrpSpPr>
          <p:nvPr/>
        </p:nvGrpSpPr>
        <p:grpSpPr bwMode="auto">
          <a:xfrm>
            <a:off x="3925914" y="2729246"/>
            <a:ext cx="3965575" cy="2170112"/>
            <a:chOff x="1547" y="2795"/>
            <a:chExt cx="2498" cy="1367"/>
          </a:xfrm>
        </p:grpSpPr>
        <p:sp>
          <p:nvSpPr>
            <p:cNvPr id="29713" name="Rectangle 6"/>
            <p:cNvSpPr>
              <a:spLocks noChangeArrowheads="1"/>
            </p:cNvSpPr>
            <p:nvPr/>
          </p:nvSpPr>
          <p:spPr bwMode="auto">
            <a:xfrm>
              <a:off x="2426" y="2795"/>
              <a:ext cx="1355" cy="635"/>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n-US" altLang="en-US"/>
            </a:p>
          </p:txBody>
        </p:sp>
        <p:sp>
          <p:nvSpPr>
            <p:cNvPr id="29714" name="Text Box 7"/>
            <p:cNvSpPr txBox="1">
              <a:spLocks noChangeArrowheads="1"/>
            </p:cNvSpPr>
            <p:nvPr/>
          </p:nvSpPr>
          <p:spPr bwMode="auto">
            <a:xfrm>
              <a:off x="1547" y="3929"/>
              <a:ext cx="2498" cy="233"/>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en-US" altLang="en-US" dirty="0" err="1"/>
                <a:t>b</a:t>
              </a:r>
              <a:r>
                <a:rPr lang="en-US" altLang="en-US" baseline="-25000" dirty="0" err="1"/>
                <a:t>bp</a:t>
              </a:r>
              <a:r>
                <a:rPr lang="en-US" altLang="en-US" dirty="0"/>
                <a:t>(</a:t>
              </a:r>
              <a:r>
                <a:rPr lang="en-US" altLang="en-US" dirty="0">
                  <a:latin typeface="Symbol" pitchFamily="18" charset="2"/>
                </a:rPr>
                <a:t>l</a:t>
              </a:r>
              <a:r>
                <a:rPr lang="en-US" altLang="en-US" dirty="0"/>
                <a:t>) efficiency solved by Mie theory</a:t>
              </a:r>
            </a:p>
          </p:txBody>
        </p:sp>
        <p:cxnSp>
          <p:nvCxnSpPr>
            <p:cNvPr id="29715" name="AutoShape 22"/>
            <p:cNvCxnSpPr>
              <a:cxnSpLocks noChangeShapeType="1"/>
              <a:stCxn id="29713" idx="2"/>
              <a:endCxn id="29714" idx="0"/>
            </p:cNvCxnSpPr>
            <p:nvPr/>
          </p:nvCxnSpPr>
          <p:spPr bwMode="auto">
            <a:xfrm flipH="1">
              <a:off x="2796" y="3430"/>
              <a:ext cx="308" cy="499"/>
            </a:xfrm>
            <a:prstGeom prst="straightConnector1">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cxnSp>
      </p:grpSp>
      <p:sp>
        <p:nvSpPr>
          <p:cNvPr id="19" name="Rectangle 3">
            <a:extLst>
              <a:ext uri="{FF2B5EF4-FFF2-40B4-BE49-F238E27FC236}">
                <a16:creationId xmlns:a16="http://schemas.microsoft.com/office/drawing/2014/main" id="{9FAA5AEE-CFA9-E046-B314-7D2BA31A3863}"/>
              </a:ext>
            </a:extLst>
          </p:cNvPr>
          <p:cNvSpPr txBox="1">
            <a:spLocks noChangeArrowheads="1"/>
          </p:cNvSpPr>
          <p:nvPr/>
        </p:nvSpPr>
        <p:spPr>
          <a:xfrm>
            <a:off x="4062403" y="4664735"/>
            <a:ext cx="6946921" cy="2196667"/>
          </a:xfrm>
          <a:prstGeom prst="rect">
            <a:avLst/>
          </a:prstGeom>
        </p:spPr>
        <p:txBody>
          <a:bodyPr vert="horz" lIns="91440" tIns="45720" rIns="91440" bIns="45720" rtlCol="0">
            <a:normAutofit fontScale="92500"/>
          </a:bodyPr>
          <a:lst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fontAlgn="auto"/>
            <a:endParaRPr lang="en-US" altLang="en-US" dirty="0"/>
          </a:p>
          <a:p>
            <a:pPr fontAlgn="auto"/>
            <a:r>
              <a:rPr lang="en-US" altLang="en-US" sz="2400" dirty="0"/>
              <a:t>Single particle optical properties depend on:</a:t>
            </a:r>
          </a:p>
          <a:p>
            <a:pPr lvl="1" fontAlgn="auto"/>
            <a:r>
              <a:rPr lang="en-US" altLang="en-US" sz="2100" dirty="0" smtClean="0"/>
              <a:t>Relative complex </a:t>
            </a:r>
            <a:r>
              <a:rPr lang="en-US" altLang="en-US" sz="2100" dirty="0"/>
              <a:t>index of refraction </a:t>
            </a:r>
            <a:r>
              <a:rPr lang="en-US" altLang="en-US" sz="2100" dirty="0" err="1"/>
              <a:t>m</a:t>
            </a:r>
            <a:r>
              <a:rPr lang="en-US" altLang="en-US" sz="2100" baseline="-25000" dirty="0" err="1"/>
              <a:t>r</a:t>
            </a:r>
            <a:r>
              <a:rPr lang="en-US" altLang="en-US" sz="2100" dirty="0"/>
              <a:t>(</a:t>
            </a:r>
            <a:r>
              <a:rPr lang="en-US" altLang="en-US" sz="2100" dirty="0">
                <a:latin typeface="Symbol" pitchFamily="18" charset="2"/>
              </a:rPr>
              <a:t>l</a:t>
            </a:r>
            <a:r>
              <a:rPr lang="en-US" altLang="en-US" sz="2100" dirty="0"/>
              <a:t>) </a:t>
            </a:r>
          </a:p>
          <a:p>
            <a:pPr lvl="1" fontAlgn="auto"/>
            <a:r>
              <a:rPr lang="en-US" altLang="en-US" sz="2100" dirty="0"/>
              <a:t>Size relative to the incident wavelength</a:t>
            </a:r>
          </a:p>
          <a:p>
            <a:pPr lvl="1" fontAlgn="auto"/>
            <a:r>
              <a:rPr lang="en-US" altLang="en-US" sz="2100" dirty="0"/>
              <a:t>Shape &amp; internal composition</a:t>
            </a:r>
          </a:p>
          <a:p>
            <a:pPr fontAlgn="auto"/>
            <a:endParaRPr lang="en-US" altLang="en-US" sz="2400" dirty="0"/>
          </a:p>
        </p:txBody>
      </p:sp>
      <p:cxnSp>
        <p:nvCxnSpPr>
          <p:cNvPr id="20" name="AutoShape 22">
            <a:extLst>
              <a:ext uri="{FF2B5EF4-FFF2-40B4-BE49-F238E27FC236}">
                <a16:creationId xmlns:a16="http://schemas.microsoft.com/office/drawing/2014/main" id="{D50CA209-FE27-5945-82C3-FA3AC9A4C37A}"/>
              </a:ext>
            </a:extLst>
          </p:cNvPr>
          <p:cNvCxnSpPr>
            <a:cxnSpLocks noChangeShapeType="1"/>
          </p:cNvCxnSpPr>
          <p:nvPr/>
        </p:nvCxnSpPr>
        <p:spPr bwMode="auto">
          <a:xfrm flipH="1">
            <a:off x="6550052" y="1988841"/>
            <a:ext cx="1" cy="763387"/>
          </a:xfrm>
          <a:prstGeom prst="straightConnector1">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cxnSp>
      <p:sp>
        <p:nvSpPr>
          <p:cNvPr id="5" name="TextBox 4">
            <a:extLst>
              <a:ext uri="{FF2B5EF4-FFF2-40B4-BE49-F238E27FC236}">
                <a16:creationId xmlns:a16="http://schemas.microsoft.com/office/drawing/2014/main" id="{475FE9D1-FA7F-48E0-A492-3CEDE5F77805}"/>
              </a:ext>
            </a:extLst>
          </p:cNvPr>
          <p:cNvSpPr txBox="1"/>
          <p:nvPr/>
        </p:nvSpPr>
        <p:spPr>
          <a:xfrm>
            <a:off x="9950379" y="6485349"/>
            <a:ext cx="2209259" cy="307777"/>
          </a:xfrm>
          <a:prstGeom prst="rect">
            <a:avLst/>
          </a:prstGeom>
          <a:noFill/>
        </p:spPr>
        <p:txBody>
          <a:bodyPr wrap="none" rtlCol="0">
            <a:spAutoFit/>
          </a:bodyPr>
          <a:lstStyle/>
          <a:p>
            <a:r>
              <a:rPr lang="en-US" sz="1400" dirty="0"/>
              <a:t>Kostadinov et al. (2009)</a:t>
            </a:r>
          </a:p>
        </p:txBody>
      </p:sp>
    </p:spTree>
    <p:custDataLst>
      <p:tags r:id="rId2"/>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1981200" y="228601"/>
            <a:ext cx="8229600" cy="752475"/>
          </a:xfrm>
        </p:spPr>
        <p:txBody>
          <a:bodyPr/>
          <a:lstStyle/>
          <a:p>
            <a:pPr algn="ctr"/>
            <a:r>
              <a:rPr lang="en-US" altLang="en-US" sz="4000" dirty="0"/>
              <a:t>From Size to Volume to Carbon</a:t>
            </a:r>
          </a:p>
        </p:txBody>
      </p:sp>
      <p:sp>
        <p:nvSpPr>
          <p:cNvPr id="132099" name="Rectangle 3"/>
          <p:cNvSpPr>
            <a:spLocks noGrp="1" noChangeArrowheads="1"/>
          </p:cNvSpPr>
          <p:nvPr>
            <p:ph type="body" sz="half" idx="1"/>
          </p:nvPr>
        </p:nvSpPr>
        <p:spPr>
          <a:xfrm>
            <a:off x="1811016" y="4136366"/>
            <a:ext cx="8856984" cy="4320430"/>
          </a:xfrm>
        </p:spPr>
        <p:txBody>
          <a:bodyPr>
            <a:normAutofit/>
          </a:bodyPr>
          <a:lstStyle/>
          <a:p>
            <a:pPr marL="0" indent="0">
              <a:buNone/>
            </a:pPr>
            <a:r>
              <a:rPr lang="en-US" altLang="en-US" sz="2800" dirty="0"/>
              <a:t>Allows definition of three PSCs/PFT’s </a:t>
            </a:r>
            <a:r>
              <a:rPr lang="en-US" altLang="en-US" sz="2800" dirty="0">
                <a:sym typeface="Wingdings" panose="05000000000000000000" pitchFamily="2" charset="2"/>
              </a:rPr>
              <a:t></a:t>
            </a:r>
            <a:r>
              <a:rPr lang="en-US" altLang="en-US" sz="2800" dirty="0"/>
              <a:t> % C = </a:t>
            </a:r>
            <a:r>
              <a:rPr lang="en-US" altLang="en-US" sz="3600" dirty="0"/>
              <a:t>f(</a:t>
            </a:r>
            <a:r>
              <a:rPr lang="en-US" altLang="en-US" sz="3600" dirty="0">
                <a:latin typeface="Symbol" pitchFamily="18" charset="2"/>
              </a:rPr>
              <a:t>x</a:t>
            </a:r>
            <a:r>
              <a:rPr lang="en-US" altLang="en-US" sz="3600" dirty="0"/>
              <a:t>)</a:t>
            </a:r>
            <a:endParaRPr lang="en-US" altLang="en-US" sz="2800" dirty="0"/>
          </a:p>
          <a:p>
            <a:pPr lvl="1"/>
            <a:r>
              <a:rPr lang="en-US" altLang="en-US" sz="2400" dirty="0"/>
              <a:t>Picoplankton (0.5 – 2 </a:t>
            </a:r>
            <a:r>
              <a:rPr lang="en-US" altLang="en-US" sz="2400" dirty="0">
                <a:latin typeface="Symbol" pitchFamily="18" charset="2"/>
              </a:rPr>
              <a:t>m</a:t>
            </a:r>
            <a:r>
              <a:rPr lang="en-US" altLang="en-US" sz="2400" dirty="0"/>
              <a:t>m)</a:t>
            </a:r>
          </a:p>
          <a:p>
            <a:pPr lvl="1"/>
            <a:r>
              <a:rPr lang="en-US" altLang="en-US" sz="2400" dirty="0"/>
              <a:t>Nanoplankton (2 – 20 </a:t>
            </a:r>
            <a:r>
              <a:rPr lang="en-US" altLang="en-US" sz="2400" dirty="0">
                <a:latin typeface="Symbol" pitchFamily="18" charset="2"/>
              </a:rPr>
              <a:t>m</a:t>
            </a:r>
            <a:r>
              <a:rPr lang="en-US" altLang="en-US" sz="2400" dirty="0"/>
              <a:t>m)</a:t>
            </a:r>
          </a:p>
          <a:p>
            <a:pPr lvl="1"/>
            <a:r>
              <a:rPr lang="en-US" altLang="en-US" sz="2400" dirty="0"/>
              <a:t>Microplankton (20 – 50 </a:t>
            </a:r>
            <a:r>
              <a:rPr lang="en-US" altLang="en-US" sz="2400" dirty="0">
                <a:latin typeface="Symbol" pitchFamily="18" charset="2"/>
              </a:rPr>
              <a:t>m</a:t>
            </a:r>
            <a:r>
              <a:rPr lang="en-US" altLang="en-US" sz="2400" dirty="0"/>
              <a:t>m)</a:t>
            </a:r>
            <a:endParaRPr lang="en-US" altLang="en-US" sz="2800" dirty="0"/>
          </a:p>
          <a:p>
            <a:endParaRPr lang="en-US" altLang="en-US" sz="3600" dirty="0"/>
          </a:p>
        </p:txBody>
      </p:sp>
      <p:sp>
        <p:nvSpPr>
          <p:cNvPr id="132100" name="Rectangle 4"/>
          <p:cNvSpPr>
            <a:spLocks noChangeArrowheads="1"/>
          </p:cNvSpPr>
          <p:nvPr/>
        </p:nvSpPr>
        <p:spPr bwMode="auto">
          <a:xfrm>
            <a:off x="1524001" y="2985572"/>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p>
            <a:pPr defTabSz="457200"/>
            <a:endParaRPr lang="en-US">
              <a:solidFill>
                <a:prstClr val="white"/>
              </a:solidFill>
              <a:latin typeface="Century Gothic"/>
            </a:endParaRPr>
          </a:p>
        </p:txBody>
      </p:sp>
      <p:graphicFrame>
        <p:nvGraphicFramePr>
          <p:cNvPr id="132101" name="Object 5"/>
          <p:cNvGraphicFramePr>
            <a:graphicFrameLocks noChangeAspect="1"/>
          </p:cNvGraphicFramePr>
          <p:nvPr>
            <p:extLst/>
          </p:nvPr>
        </p:nvGraphicFramePr>
        <p:xfrm>
          <a:off x="2747601" y="2358432"/>
          <a:ext cx="6674653" cy="1416589"/>
        </p:xfrm>
        <a:graphic>
          <a:graphicData uri="http://schemas.openxmlformats.org/presentationml/2006/ole">
            <mc:AlternateContent xmlns:mc="http://schemas.openxmlformats.org/markup-compatibility/2006">
              <mc:Choice xmlns:v="urn:schemas-microsoft-com:vml" Requires="v">
                <p:oleObj spid="_x0000_s1159" name="Equation" r:id="rId3" imgW="2438280" imgH="520560" progId="Equation.3">
                  <p:embed/>
                </p:oleObj>
              </mc:Choice>
              <mc:Fallback>
                <p:oleObj name="Equation" r:id="rId3" imgW="2438280" imgH="520560" progId="Equation.3">
                  <p:embed/>
                  <p:pic>
                    <p:nvPicPr>
                      <p:cNvPr id="132101" name="Object 5"/>
                      <p:cNvPicPr>
                        <a:picLocks noChangeAspect="1" noChangeArrowheads="1"/>
                      </p:cNvPicPr>
                      <p:nvPr/>
                    </p:nvPicPr>
                    <p:blipFill>
                      <a:blip r:embed="rId4"/>
                      <a:srcRect/>
                      <a:stretch>
                        <a:fillRect/>
                      </a:stretch>
                    </p:blipFill>
                    <p:spPr bwMode="auto">
                      <a:xfrm>
                        <a:off x="2747601" y="2358432"/>
                        <a:ext cx="6674653" cy="1416589"/>
                      </a:xfrm>
                      <a:prstGeom prst="rect">
                        <a:avLst/>
                      </a:prstGeom>
                      <a:solidFill>
                        <a:srgbClr val="FFFF00"/>
                      </a:solidFill>
                      <a:ln>
                        <a:noFill/>
                      </a:ln>
                      <a:extLst/>
                    </p:spPr>
                  </p:pic>
                </p:oleObj>
              </mc:Fallback>
            </mc:AlternateContent>
          </a:graphicData>
        </a:graphic>
      </p:graphicFrame>
      <p:sp>
        <p:nvSpPr>
          <p:cNvPr id="3" name="Rectangle 2"/>
          <p:cNvSpPr/>
          <p:nvPr/>
        </p:nvSpPr>
        <p:spPr>
          <a:xfrm>
            <a:off x="2321941" y="1435498"/>
            <a:ext cx="7548113" cy="769441"/>
          </a:xfrm>
          <a:prstGeom prst="rect">
            <a:avLst/>
          </a:prstGeom>
        </p:spPr>
        <p:txBody>
          <a:bodyPr wrap="square">
            <a:spAutoFit/>
          </a:bodyPr>
          <a:lstStyle/>
          <a:p>
            <a:pPr marL="1714500" lvl="4" defTabSz="457200"/>
            <a:r>
              <a:rPr lang="en-US" sz="4400" dirty="0">
                <a:solidFill>
                  <a:srgbClr val="FFFF00"/>
                </a:solidFill>
                <a:latin typeface="Century Gothic"/>
              </a:rPr>
              <a:t>Cell C =a*</a:t>
            </a:r>
            <a:r>
              <a:rPr lang="en-US" sz="4400" dirty="0" err="1">
                <a:solidFill>
                  <a:srgbClr val="FFFF00"/>
                </a:solidFill>
                <a:latin typeface="Century Gothic"/>
              </a:rPr>
              <a:t>V</a:t>
            </a:r>
            <a:r>
              <a:rPr lang="en-US" sz="4400" baseline="30000" dirty="0" err="1">
                <a:solidFill>
                  <a:srgbClr val="FFFF00"/>
                </a:solidFill>
                <a:latin typeface="Century Gothic"/>
              </a:rPr>
              <a:t>b</a:t>
            </a:r>
            <a:endParaRPr lang="en-US" sz="4400" baseline="30000" dirty="0">
              <a:solidFill>
                <a:srgbClr val="FFFF00"/>
              </a:solidFill>
              <a:latin typeface="Century Gothic"/>
            </a:endParaRPr>
          </a:p>
        </p:txBody>
      </p:sp>
      <p:sp>
        <p:nvSpPr>
          <p:cNvPr id="4" name="TextBox 3"/>
          <p:cNvSpPr txBox="1"/>
          <p:nvPr/>
        </p:nvSpPr>
        <p:spPr>
          <a:xfrm>
            <a:off x="4772558" y="1052424"/>
            <a:ext cx="2872902" cy="369332"/>
          </a:xfrm>
          <a:prstGeom prst="rect">
            <a:avLst/>
          </a:prstGeom>
          <a:noFill/>
        </p:spPr>
        <p:txBody>
          <a:bodyPr wrap="none" rtlCol="0">
            <a:spAutoFit/>
          </a:bodyPr>
          <a:lstStyle/>
          <a:p>
            <a:pPr defTabSz="457200"/>
            <a:r>
              <a:rPr lang="en-US" dirty="0" err="1">
                <a:solidFill>
                  <a:prstClr val="white"/>
                </a:solidFill>
                <a:latin typeface="Century Gothic"/>
              </a:rPr>
              <a:t>Allometric</a:t>
            </a:r>
            <a:r>
              <a:rPr lang="en-US" dirty="0">
                <a:solidFill>
                  <a:prstClr val="white"/>
                </a:solidFill>
                <a:latin typeface="Century Gothic"/>
              </a:rPr>
              <a:t> Relationships:</a:t>
            </a:r>
          </a:p>
        </p:txBody>
      </p:sp>
    </p:spTree>
    <p:extLst>
      <p:ext uri="{BB962C8B-B14F-4D97-AF65-F5344CB8AC3E}">
        <p14:creationId xmlns:p14="http://schemas.microsoft.com/office/powerpoint/2010/main" val="22049312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7732C-B2C1-4700-A6A6-06E95E0C1ADD}"/>
              </a:ext>
            </a:extLst>
          </p:cNvPr>
          <p:cNvSpPr>
            <a:spLocks noGrp="1"/>
          </p:cNvSpPr>
          <p:nvPr>
            <p:ph type="title"/>
          </p:nvPr>
        </p:nvSpPr>
        <p:spPr>
          <a:xfrm>
            <a:off x="0" y="169334"/>
            <a:ext cx="11841018" cy="1400530"/>
          </a:xfrm>
        </p:spPr>
        <p:txBody>
          <a:bodyPr/>
          <a:lstStyle/>
          <a:p>
            <a:pPr algn="ctr"/>
            <a:r>
              <a:rPr lang="en-US" dirty="0" smtClean="0"/>
              <a:t>KSM09 Assumes Homogeneous Spheres, but Phytoplankton are shaped like this: </a:t>
            </a:r>
            <a:endParaRPr lang="en-US" dirty="0"/>
          </a:p>
        </p:txBody>
      </p:sp>
      <p:pic>
        <p:nvPicPr>
          <p:cNvPr id="5" name="Content Placeholder 4">
            <a:extLst>
              <a:ext uri="{FF2B5EF4-FFF2-40B4-BE49-F238E27FC236}">
                <a16:creationId xmlns:a16="http://schemas.microsoft.com/office/drawing/2014/main" id="{88155A3A-EA2C-42A8-B316-50AF861C39B7}"/>
              </a:ext>
            </a:extLst>
          </p:cNvPr>
          <p:cNvPicPr>
            <a:picLocks noGrp="1" noChangeAspect="1"/>
          </p:cNvPicPr>
          <p:nvPr>
            <p:ph idx="1"/>
          </p:nvPr>
        </p:nvPicPr>
        <p:blipFill>
          <a:blip r:embed="rId2"/>
          <a:stretch>
            <a:fillRect/>
          </a:stretch>
        </p:blipFill>
        <p:spPr>
          <a:xfrm>
            <a:off x="3145346" y="1674747"/>
            <a:ext cx="5529717" cy="2471893"/>
          </a:xfrm>
        </p:spPr>
      </p:pic>
      <p:sp>
        <p:nvSpPr>
          <p:cNvPr id="6" name="TextBox 5">
            <a:extLst>
              <a:ext uri="{FF2B5EF4-FFF2-40B4-BE49-F238E27FC236}">
                <a16:creationId xmlns:a16="http://schemas.microsoft.com/office/drawing/2014/main" id="{708DA0F8-7D30-4483-AD26-30F746F6C975}"/>
              </a:ext>
            </a:extLst>
          </p:cNvPr>
          <p:cNvSpPr txBox="1"/>
          <p:nvPr/>
        </p:nvSpPr>
        <p:spPr>
          <a:xfrm rot="16200000">
            <a:off x="7751958" y="2845001"/>
            <a:ext cx="2326278" cy="276999"/>
          </a:xfrm>
          <a:prstGeom prst="rect">
            <a:avLst/>
          </a:prstGeom>
          <a:noFill/>
        </p:spPr>
        <p:txBody>
          <a:bodyPr wrap="none" rtlCol="0">
            <a:spAutoFit/>
          </a:bodyPr>
          <a:lstStyle/>
          <a:p>
            <a:pPr defTabSz="457200"/>
            <a:r>
              <a:rPr lang="en-US" sz="1200" dirty="0">
                <a:solidFill>
                  <a:prstClr val="white"/>
                </a:solidFill>
                <a:latin typeface="Century Gothic"/>
              </a:rPr>
              <a:t>http://darwinproject.mit.edu</a:t>
            </a:r>
          </a:p>
        </p:txBody>
      </p:sp>
      <p:sp>
        <p:nvSpPr>
          <p:cNvPr id="7" name="TextBox 6">
            <a:extLst>
              <a:ext uri="{FF2B5EF4-FFF2-40B4-BE49-F238E27FC236}">
                <a16:creationId xmlns:a16="http://schemas.microsoft.com/office/drawing/2014/main" id="{77B4365C-680D-4919-B5E2-A2A4C6A23671}"/>
              </a:ext>
            </a:extLst>
          </p:cNvPr>
          <p:cNvSpPr txBox="1"/>
          <p:nvPr/>
        </p:nvSpPr>
        <p:spPr>
          <a:xfrm>
            <a:off x="422909" y="4549214"/>
            <a:ext cx="11407805" cy="1785104"/>
          </a:xfrm>
          <a:prstGeom prst="rect">
            <a:avLst/>
          </a:prstGeom>
          <a:noFill/>
        </p:spPr>
        <p:txBody>
          <a:bodyPr wrap="square" rtlCol="0">
            <a:spAutoFit/>
          </a:bodyPr>
          <a:lstStyle/>
          <a:p>
            <a:pPr marL="285750" indent="-285750" defTabSz="457200">
              <a:buFont typeface="Arial" panose="020B0604020202020204" pitchFamily="34" charset="0"/>
              <a:buChar char="•"/>
            </a:pPr>
            <a:r>
              <a:rPr lang="en-US" sz="2200" dirty="0" smtClean="0">
                <a:solidFill>
                  <a:prstClr val="white"/>
                </a:solidFill>
                <a:latin typeface="Century Gothic"/>
              </a:rPr>
              <a:t>Goal: improve KSM09 and TK16 algorithms by </a:t>
            </a:r>
            <a:r>
              <a:rPr lang="en-US" sz="2200" dirty="0" smtClean="0">
                <a:solidFill>
                  <a:srgbClr val="FFFF00"/>
                </a:solidFill>
                <a:latin typeface="Century Gothic"/>
              </a:rPr>
              <a:t>implementing coated spheres</a:t>
            </a:r>
            <a:endParaRPr lang="en-US" sz="2200" dirty="0">
              <a:solidFill>
                <a:srgbClr val="FFFF00"/>
              </a:solidFill>
              <a:latin typeface="Century Gothic"/>
            </a:endParaRPr>
          </a:p>
          <a:p>
            <a:pPr marL="285750" indent="-285750" defTabSz="457200">
              <a:buFont typeface="Arial" panose="020B0604020202020204" pitchFamily="34" charset="0"/>
              <a:buChar char="•"/>
            </a:pPr>
            <a:r>
              <a:rPr lang="en-US" sz="2200" dirty="0">
                <a:solidFill>
                  <a:prstClr val="white"/>
                </a:solidFill>
                <a:latin typeface="Century Gothic"/>
              </a:rPr>
              <a:t>C</a:t>
            </a:r>
            <a:r>
              <a:rPr lang="en-US" sz="2200" dirty="0" smtClean="0">
                <a:solidFill>
                  <a:prstClr val="white"/>
                </a:solidFill>
                <a:latin typeface="Century Gothic"/>
              </a:rPr>
              <a:t>oated spheres reproduce observed </a:t>
            </a:r>
            <a:r>
              <a:rPr lang="en-US" sz="2200" dirty="0" err="1" smtClean="0">
                <a:solidFill>
                  <a:prstClr val="white"/>
                </a:solidFill>
                <a:latin typeface="Century Gothic"/>
              </a:rPr>
              <a:t>b</a:t>
            </a:r>
            <a:r>
              <a:rPr lang="en-US" sz="2200" baseline="-25000" dirty="0" err="1" smtClean="0">
                <a:solidFill>
                  <a:prstClr val="white"/>
                </a:solidFill>
                <a:latin typeface="Century Gothic"/>
              </a:rPr>
              <a:t>bp</a:t>
            </a:r>
            <a:r>
              <a:rPr lang="en-US" sz="2200" dirty="0" smtClean="0">
                <a:solidFill>
                  <a:prstClr val="white"/>
                </a:solidFill>
                <a:latin typeface="Century Gothic"/>
              </a:rPr>
              <a:t> and c spectra much </a:t>
            </a:r>
            <a:r>
              <a:rPr lang="en-US" sz="2200" dirty="0">
                <a:solidFill>
                  <a:prstClr val="white"/>
                </a:solidFill>
              </a:rPr>
              <a:t>better ((</a:t>
            </a:r>
            <a:r>
              <a:rPr lang="en-US" sz="2200" dirty="0" err="1">
                <a:solidFill>
                  <a:prstClr val="white"/>
                </a:solidFill>
              </a:rPr>
              <a:t>Organelli</a:t>
            </a:r>
            <a:r>
              <a:rPr lang="en-US" sz="2200" dirty="0">
                <a:solidFill>
                  <a:prstClr val="white"/>
                </a:solidFill>
              </a:rPr>
              <a:t> et al., </a:t>
            </a:r>
            <a:r>
              <a:rPr lang="en-US" sz="2200" dirty="0" smtClean="0">
                <a:solidFill>
                  <a:prstClr val="white"/>
                </a:solidFill>
              </a:rPr>
              <a:t>2018), likely because they are able to better represent the </a:t>
            </a:r>
            <a:r>
              <a:rPr lang="en-US" sz="2200" dirty="0" smtClean="0">
                <a:solidFill>
                  <a:prstClr val="white"/>
                </a:solidFill>
                <a:latin typeface="Century Gothic"/>
              </a:rPr>
              <a:t>structural complexity of phytoplankton cells</a:t>
            </a:r>
            <a:r>
              <a:rPr lang="en-US" sz="2200" dirty="0">
                <a:solidFill>
                  <a:prstClr val="white"/>
                </a:solidFill>
                <a:latin typeface="Century Gothic"/>
              </a:rPr>
              <a:t> </a:t>
            </a:r>
            <a:r>
              <a:rPr lang="en-US" sz="2200" dirty="0" smtClean="0">
                <a:solidFill>
                  <a:prstClr val="white"/>
                </a:solidFill>
                <a:latin typeface="Century Gothic"/>
              </a:rPr>
              <a:t>that is responsible for their enhanced scattering</a:t>
            </a:r>
            <a:endParaRPr lang="en-US" sz="2200" dirty="0">
              <a:solidFill>
                <a:prstClr val="white"/>
              </a:solidFill>
              <a:latin typeface="Century Gothic"/>
            </a:endParaRPr>
          </a:p>
        </p:txBody>
      </p:sp>
    </p:spTree>
    <p:extLst>
      <p:ext uri="{BB962C8B-B14F-4D97-AF65-F5344CB8AC3E}">
        <p14:creationId xmlns:p14="http://schemas.microsoft.com/office/powerpoint/2010/main" val="9890066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8475" y="120209"/>
            <a:ext cx="10095779" cy="1400530"/>
          </a:xfrm>
        </p:spPr>
        <p:txBody>
          <a:bodyPr/>
          <a:lstStyle/>
          <a:p>
            <a:r>
              <a:rPr lang="en-US" dirty="0" smtClean="0"/>
              <a:t>Inputs to Coated Spheres Mie Code</a:t>
            </a: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919" t="4150" r="5628"/>
          <a:stretch/>
        </p:blipFill>
        <p:spPr>
          <a:xfrm>
            <a:off x="1170659" y="1019924"/>
            <a:ext cx="4228767" cy="3727567"/>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2292" r="6236"/>
          <a:stretch/>
        </p:blipFill>
        <p:spPr>
          <a:xfrm>
            <a:off x="6032072" y="1019924"/>
            <a:ext cx="4182711" cy="3727567"/>
          </a:xfrm>
          <a:prstGeom prst="rect">
            <a:avLst/>
          </a:prstGeom>
        </p:spPr>
      </p:pic>
      <p:sp>
        <p:nvSpPr>
          <p:cNvPr id="7" name="TextBox 6"/>
          <p:cNvSpPr txBox="1"/>
          <p:nvPr/>
        </p:nvSpPr>
        <p:spPr>
          <a:xfrm>
            <a:off x="998583" y="4939173"/>
            <a:ext cx="10392229" cy="1477328"/>
          </a:xfrm>
          <a:prstGeom prst="rect">
            <a:avLst/>
          </a:prstGeom>
          <a:noFill/>
        </p:spPr>
        <p:txBody>
          <a:bodyPr wrap="square" rtlCol="0">
            <a:spAutoFit/>
          </a:bodyPr>
          <a:lstStyle/>
          <a:p>
            <a:r>
              <a:rPr lang="en-US" dirty="0" smtClean="0"/>
              <a:t>Coat thickness – varies between 0.05 and 0.15 as fraction of radius</a:t>
            </a:r>
          </a:p>
          <a:p>
            <a:r>
              <a:rPr lang="en-US" dirty="0" err="1" smtClean="0"/>
              <a:t>D</a:t>
            </a:r>
            <a:r>
              <a:rPr lang="en-US" baseline="-25000" dirty="0" err="1" smtClean="0"/>
              <a:t>min</a:t>
            </a:r>
            <a:r>
              <a:rPr lang="en-US" dirty="0" smtClean="0"/>
              <a:t> = 0.1 um</a:t>
            </a:r>
          </a:p>
          <a:p>
            <a:r>
              <a:rPr lang="en-US" dirty="0" err="1" smtClean="0"/>
              <a:t>D</a:t>
            </a:r>
            <a:r>
              <a:rPr lang="en-US" baseline="-25000" dirty="0" err="1" smtClean="0"/>
              <a:t>max</a:t>
            </a:r>
            <a:r>
              <a:rPr lang="en-US" dirty="0" smtClean="0"/>
              <a:t>  - varies b/n 20 and 200 </a:t>
            </a:r>
            <a:r>
              <a:rPr lang="en-US" dirty="0" smtClean="0">
                <a:latin typeface="Symbol" panose="05050102010706020507" pitchFamily="18" charset="2"/>
              </a:rPr>
              <a:t>m</a:t>
            </a:r>
            <a:r>
              <a:rPr lang="en-US" dirty="0" smtClean="0"/>
              <a:t>m, mean 107 </a:t>
            </a:r>
            <a:r>
              <a:rPr lang="en-US" dirty="0">
                <a:latin typeface="Symbol" panose="05050102010706020507" pitchFamily="18" charset="2"/>
              </a:rPr>
              <a:t>m</a:t>
            </a:r>
            <a:r>
              <a:rPr lang="en-US" dirty="0" smtClean="0"/>
              <a:t>m</a:t>
            </a:r>
          </a:p>
          <a:p>
            <a:r>
              <a:rPr lang="en-US" dirty="0" smtClean="0"/>
              <a:t>This results in mean volume-averaged n of ~ 1.08 for the particles. </a:t>
            </a:r>
            <a:r>
              <a:rPr lang="en-US" dirty="0" err="1" smtClean="0"/>
              <a:t>Organelli</a:t>
            </a:r>
            <a:r>
              <a:rPr lang="en-US" dirty="0" smtClean="0"/>
              <a:t> et al. (2018) use V-</a:t>
            </a:r>
            <a:r>
              <a:rPr lang="en-US" dirty="0" err="1" smtClean="0"/>
              <a:t>avg</a:t>
            </a:r>
            <a:r>
              <a:rPr lang="en-US" dirty="0" smtClean="0"/>
              <a:t> n ~ 1.06</a:t>
            </a:r>
            <a:endParaRPr lang="en-US" dirty="0"/>
          </a:p>
        </p:txBody>
      </p:sp>
      <p:sp>
        <p:nvSpPr>
          <p:cNvPr id="3" name="TextBox 2"/>
          <p:cNvSpPr txBox="1"/>
          <p:nvPr/>
        </p:nvSpPr>
        <p:spPr>
          <a:xfrm>
            <a:off x="8146588" y="1749120"/>
            <a:ext cx="2068195" cy="923330"/>
          </a:xfrm>
          <a:prstGeom prst="rect">
            <a:avLst/>
          </a:prstGeom>
          <a:noFill/>
        </p:spPr>
        <p:txBody>
          <a:bodyPr wrap="none" rtlCol="0">
            <a:spAutoFit/>
          </a:bodyPr>
          <a:lstStyle/>
          <a:p>
            <a:r>
              <a:rPr lang="en-US" dirty="0" smtClean="0">
                <a:solidFill>
                  <a:schemeClr val="bg1"/>
                </a:solidFill>
              </a:rPr>
              <a:t>Core absorption </a:t>
            </a:r>
          </a:p>
          <a:p>
            <a:r>
              <a:rPr lang="en-US" dirty="0" smtClean="0">
                <a:solidFill>
                  <a:schemeClr val="bg1"/>
                </a:solidFill>
              </a:rPr>
              <a:t>spectra </a:t>
            </a:r>
          </a:p>
          <a:p>
            <a:r>
              <a:rPr lang="en-US" dirty="0" smtClean="0">
                <a:solidFill>
                  <a:schemeClr val="bg1"/>
                </a:solidFill>
              </a:rPr>
              <a:t>Coat n’ = 1e-4</a:t>
            </a:r>
            <a:endParaRPr lang="en-US" dirty="0">
              <a:solidFill>
                <a:schemeClr val="bg1"/>
              </a:solidFill>
            </a:endParaRPr>
          </a:p>
        </p:txBody>
      </p:sp>
      <p:sp>
        <p:nvSpPr>
          <p:cNvPr id="6" name="TextBox 5"/>
          <p:cNvSpPr txBox="1"/>
          <p:nvPr/>
        </p:nvSpPr>
        <p:spPr>
          <a:xfrm>
            <a:off x="2809875" y="1520739"/>
            <a:ext cx="2273379" cy="369332"/>
          </a:xfrm>
          <a:prstGeom prst="rect">
            <a:avLst/>
          </a:prstGeom>
          <a:noFill/>
        </p:spPr>
        <p:txBody>
          <a:bodyPr wrap="none" rtlCol="0">
            <a:spAutoFit/>
          </a:bodyPr>
          <a:lstStyle/>
          <a:p>
            <a:r>
              <a:rPr lang="en-US" dirty="0" smtClean="0">
                <a:solidFill>
                  <a:schemeClr val="bg1"/>
                </a:solidFill>
              </a:rPr>
              <a:t>Core &amp; coat real n</a:t>
            </a:r>
            <a:endParaRPr lang="en-US" dirty="0">
              <a:solidFill>
                <a:schemeClr val="bg1"/>
              </a:solidFill>
            </a:endParaRPr>
          </a:p>
        </p:txBody>
      </p:sp>
    </p:spTree>
    <p:extLst>
      <p:ext uri="{BB962C8B-B14F-4D97-AF65-F5344CB8AC3E}">
        <p14:creationId xmlns:p14="http://schemas.microsoft.com/office/powerpoint/2010/main" val="19021262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Modeled </a:t>
            </a:r>
            <a:r>
              <a:rPr lang="en-US" dirty="0" err="1" smtClean="0"/>
              <a:t>Q</a:t>
            </a:r>
            <a:r>
              <a:rPr lang="en-US" baseline="-25000" dirty="0" err="1" smtClean="0"/>
              <a:t>bb</a:t>
            </a:r>
            <a:r>
              <a:rPr lang="en-US" dirty="0" smtClean="0"/>
              <a:t>(D,520 nm) and </a:t>
            </a:r>
            <a:r>
              <a:rPr lang="en-US" dirty="0" err="1" smtClean="0"/>
              <a:t>b</a:t>
            </a:r>
            <a:r>
              <a:rPr lang="en-US" baseline="-25000" dirty="0" err="1" smtClean="0"/>
              <a:t>bp</a:t>
            </a:r>
            <a:r>
              <a:rPr lang="en-US" dirty="0" smtClean="0"/>
              <a:t>(</a:t>
            </a:r>
            <a:r>
              <a:rPr lang="en-US" dirty="0" smtClean="0">
                <a:latin typeface="Symbol" panose="05050102010706020507" pitchFamily="18" charset="2"/>
              </a:rPr>
              <a:t>l</a:t>
            </a:r>
            <a:r>
              <a:rPr lang="en-US" dirty="0" smtClean="0"/>
              <a:t>)</a:t>
            </a:r>
            <a:endParaRPr lang="en-US" dirty="0"/>
          </a:p>
        </p:txBody>
      </p:sp>
      <p:pic>
        <p:nvPicPr>
          <p:cNvPr id="5" name="Picture 4" descr="A close up of a map&#10;&#10;Description automatically generated">
            <a:extLst>
              <a:ext uri="{FF2B5EF4-FFF2-40B4-BE49-F238E27FC236}">
                <a16:creationId xmlns:a16="http://schemas.microsoft.com/office/drawing/2014/main" id="{BE161FFD-610F-4BF9-A108-BB2F6D64BC25}"/>
              </a:ext>
            </a:extLst>
          </p:cNvPr>
          <p:cNvPicPr>
            <a:picLocks noChangeAspect="1"/>
          </p:cNvPicPr>
          <p:nvPr/>
        </p:nvPicPr>
        <p:blipFill rotWithShape="1">
          <a:blip r:embed="rId3">
            <a:extLst>
              <a:ext uri="{28A0092B-C50C-407E-A947-70E740481C1C}">
                <a14:useLocalDpi xmlns:a14="http://schemas.microsoft.com/office/drawing/2010/main" val="0"/>
              </a:ext>
            </a:extLst>
          </a:blip>
          <a:srcRect t="3676" r="6481"/>
          <a:stretch/>
        </p:blipFill>
        <p:spPr>
          <a:xfrm>
            <a:off x="1009942" y="1853248"/>
            <a:ext cx="4772562" cy="4043562"/>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2396" r="5685"/>
          <a:stretch/>
        </p:blipFill>
        <p:spPr>
          <a:xfrm>
            <a:off x="6472657" y="1870209"/>
            <a:ext cx="5064827" cy="4026601"/>
          </a:xfrm>
          <a:prstGeom prst="rect">
            <a:avLst/>
          </a:prstGeom>
        </p:spPr>
      </p:pic>
      <p:sp>
        <p:nvSpPr>
          <p:cNvPr id="3" name="TextBox 2"/>
          <p:cNvSpPr txBox="1"/>
          <p:nvPr/>
        </p:nvSpPr>
        <p:spPr>
          <a:xfrm>
            <a:off x="300049" y="6245366"/>
            <a:ext cx="10804561" cy="369332"/>
          </a:xfrm>
          <a:prstGeom prst="rect">
            <a:avLst/>
          </a:prstGeom>
          <a:noFill/>
        </p:spPr>
        <p:txBody>
          <a:bodyPr wrap="none" rtlCol="0">
            <a:spAutoFit/>
          </a:bodyPr>
          <a:lstStyle/>
          <a:p>
            <a:r>
              <a:rPr lang="en-US" dirty="0" smtClean="0"/>
              <a:t>Homogeneous sphere is using same complex index of refraction as the core of coated sphere. </a:t>
            </a:r>
            <a:endParaRPr lang="en-US" dirty="0"/>
          </a:p>
        </p:txBody>
      </p:sp>
    </p:spTree>
    <p:extLst>
      <p:ext uri="{BB962C8B-B14F-4D97-AF65-F5344CB8AC3E}">
        <p14:creationId xmlns:p14="http://schemas.microsoft.com/office/powerpoint/2010/main" val="21637373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8661" y="-100482"/>
            <a:ext cx="9404723" cy="1400530"/>
          </a:xfrm>
        </p:spPr>
        <p:txBody>
          <a:bodyPr/>
          <a:lstStyle/>
          <a:p>
            <a:pPr algn="ctr"/>
            <a:r>
              <a:rPr lang="en-US" dirty="0" smtClean="0"/>
              <a:t>Cumulative </a:t>
            </a:r>
            <a:r>
              <a:rPr lang="en-US" dirty="0" err="1" smtClean="0"/>
              <a:t>b</a:t>
            </a:r>
            <a:r>
              <a:rPr lang="en-US" baseline="-25000" dirty="0" err="1" smtClean="0"/>
              <a:t>bp</a:t>
            </a:r>
            <a:endParaRPr lang="en-US" baseline="-25000" dirty="0"/>
          </a:p>
        </p:txBody>
      </p:sp>
      <p:pic>
        <p:nvPicPr>
          <p:cNvPr id="4" name="Picture 3" descr="A close up of a map&#10;&#10;Description automatically generated">
            <a:extLst>
              <a:ext uri="{FF2B5EF4-FFF2-40B4-BE49-F238E27FC236}">
                <a16:creationId xmlns:a16="http://schemas.microsoft.com/office/drawing/2014/main" id="{39F817A7-7FE3-489D-8D5E-0179755A5B30}"/>
              </a:ext>
            </a:extLst>
          </p:cNvPr>
          <p:cNvPicPr>
            <a:picLocks noChangeAspect="1"/>
          </p:cNvPicPr>
          <p:nvPr/>
        </p:nvPicPr>
        <p:blipFill rotWithShape="1">
          <a:blip r:embed="rId2">
            <a:extLst>
              <a:ext uri="{28A0092B-C50C-407E-A947-70E740481C1C}">
                <a14:useLocalDpi xmlns:a14="http://schemas.microsoft.com/office/drawing/2010/main" val="0"/>
              </a:ext>
            </a:extLst>
          </a:blip>
          <a:srcRect t="3918" r="5514"/>
          <a:stretch/>
        </p:blipFill>
        <p:spPr>
          <a:xfrm>
            <a:off x="987119" y="821285"/>
            <a:ext cx="4769019" cy="4031243"/>
          </a:xfrm>
          <a:prstGeom prst="rect">
            <a:avLst/>
          </a:prstGeom>
        </p:spPr>
      </p:pic>
      <p:grpSp>
        <p:nvGrpSpPr>
          <p:cNvPr id="5" name="Group 4"/>
          <p:cNvGrpSpPr/>
          <p:nvPr/>
        </p:nvGrpSpPr>
        <p:grpSpPr>
          <a:xfrm>
            <a:off x="6156961" y="781993"/>
            <a:ext cx="4866447" cy="4014026"/>
            <a:chOff x="13886832" y="20863611"/>
            <a:chExt cx="4866447" cy="4014026"/>
          </a:xfrm>
        </p:grpSpPr>
        <p:pic>
          <p:nvPicPr>
            <p:cNvPr id="6" name="Picture 5">
              <a:extLst>
                <a:ext uri="{FF2B5EF4-FFF2-40B4-BE49-F238E27FC236}">
                  <a16:creationId xmlns:a16="http://schemas.microsoft.com/office/drawing/2014/main" id="{59954C43-FBBF-4CDD-A455-7290E0065112}"/>
                </a:ext>
              </a:extLst>
            </p:cNvPr>
            <p:cNvPicPr>
              <a:picLocks noChangeAspect="1"/>
            </p:cNvPicPr>
            <p:nvPr/>
          </p:nvPicPr>
          <p:blipFill rotWithShape="1">
            <a:blip r:embed="rId3"/>
            <a:srcRect l="-7580"/>
            <a:stretch/>
          </p:blipFill>
          <p:spPr>
            <a:xfrm>
              <a:off x="13886832" y="20863611"/>
              <a:ext cx="4866447" cy="4014026"/>
            </a:xfrm>
            <a:prstGeom prst="rect">
              <a:avLst/>
            </a:prstGeom>
            <a:solidFill>
              <a:schemeClr val="bg1"/>
            </a:solidFill>
          </p:spPr>
        </p:pic>
        <p:sp>
          <p:nvSpPr>
            <p:cNvPr id="7" name="TextBox 6"/>
            <p:cNvSpPr txBox="1"/>
            <p:nvPr/>
          </p:nvSpPr>
          <p:spPr>
            <a:xfrm rot="16200000">
              <a:off x="12760883" y="22677349"/>
              <a:ext cx="2621230" cy="369332"/>
            </a:xfrm>
            <a:prstGeom prst="rect">
              <a:avLst/>
            </a:prstGeom>
            <a:noFill/>
          </p:spPr>
          <p:txBody>
            <a:bodyPr wrap="none" rtlCol="0">
              <a:spAutoFit/>
            </a:bodyPr>
            <a:lstStyle/>
            <a:p>
              <a:r>
                <a:rPr lang="en-US" sz="1800" dirty="0"/>
                <a:t>Kostadinov et al. (2009)</a:t>
              </a:r>
            </a:p>
          </p:txBody>
        </p:sp>
      </p:grpSp>
      <p:sp>
        <p:nvSpPr>
          <p:cNvPr id="8" name="TextBox 7"/>
          <p:cNvSpPr txBox="1"/>
          <p:nvPr/>
        </p:nvSpPr>
        <p:spPr>
          <a:xfrm>
            <a:off x="0" y="4941584"/>
            <a:ext cx="11826240" cy="830997"/>
          </a:xfrm>
          <a:prstGeom prst="rect">
            <a:avLst/>
          </a:prstGeom>
          <a:noFill/>
        </p:spPr>
        <p:txBody>
          <a:bodyPr wrap="square" rtlCol="0">
            <a:spAutoFit/>
          </a:bodyPr>
          <a:lstStyle/>
          <a:p>
            <a:pPr algn="ctr"/>
            <a:r>
              <a:rPr lang="en-US" sz="2400" dirty="0" smtClean="0">
                <a:solidFill>
                  <a:srgbClr val="FFFF00"/>
                </a:solidFill>
              </a:rPr>
              <a:t>Coated spheres @ </a:t>
            </a:r>
            <a:r>
              <a:rPr lang="en-US" sz="2400" dirty="0" smtClean="0">
                <a:solidFill>
                  <a:srgbClr val="FFFF00"/>
                </a:solidFill>
                <a:latin typeface="Symbol" panose="05050102010706020507" pitchFamily="18" charset="2"/>
              </a:rPr>
              <a:t>x</a:t>
            </a:r>
            <a:r>
              <a:rPr lang="en-US" sz="2400" dirty="0" smtClean="0">
                <a:solidFill>
                  <a:srgbClr val="FFFF00"/>
                </a:solidFill>
              </a:rPr>
              <a:t> = 4 </a:t>
            </a:r>
            <a:r>
              <a:rPr lang="en-US" sz="2400" dirty="0" smtClean="0">
                <a:solidFill>
                  <a:srgbClr val="FFFF00"/>
                </a:solidFill>
                <a:sym typeface="Wingdings" panose="05000000000000000000" pitchFamily="2" charset="2"/>
              </a:rPr>
              <a:t></a:t>
            </a:r>
            <a:r>
              <a:rPr lang="en-US" sz="2400" dirty="0" smtClean="0">
                <a:solidFill>
                  <a:srgbClr val="FFFF00"/>
                </a:solidFill>
              </a:rPr>
              <a:t> 80 % of </a:t>
            </a:r>
            <a:r>
              <a:rPr lang="en-US" sz="2400" dirty="0" err="1" smtClean="0">
                <a:solidFill>
                  <a:srgbClr val="FFFF00"/>
                </a:solidFill>
              </a:rPr>
              <a:t>b</a:t>
            </a:r>
            <a:r>
              <a:rPr lang="en-US" sz="2400" baseline="-25000" dirty="0" err="1" smtClean="0">
                <a:solidFill>
                  <a:srgbClr val="FFFF00"/>
                </a:solidFill>
              </a:rPr>
              <a:t>bp</a:t>
            </a:r>
            <a:r>
              <a:rPr lang="en-US" sz="2400" dirty="0" smtClean="0">
                <a:solidFill>
                  <a:srgbClr val="FFFF00"/>
                </a:solidFill>
              </a:rPr>
              <a:t> is due to particles &lt; 5 </a:t>
            </a:r>
            <a:r>
              <a:rPr lang="en-US" sz="2400" dirty="0" smtClean="0">
                <a:solidFill>
                  <a:srgbClr val="FFFF00"/>
                </a:solidFill>
                <a:latin typeface="Symbol" panose="05050102010706020507" pitchFamily="18" charset="2"/>
              </a:rPr>
              <a:t>m</a:t>
            </a:r>
            <a:r>
              <a:rPr lang="en-US" sz="2400" dirty="0" smtClean="0">
                <a:solidFill>
                  <a:srgbClr val="FFFF00"/>
                </a:solidFill>
              </a:rPr>
              <a:t>m, </a:t>
            </a:r>
          </a:p>
          <a:p>
            <a:pPr algn="ctr"/>
            <a:r>
              <a:rPr lang="en-US" sz="2400" dirty="0" smtClean="0">
                <a:solidFill>
                  <a:srgbClr val="FFFF00"/>
                </a:solidFill>
              </a:rPr>
              <a:t>as opposed to &lt; 0.5 </a:t>
            </a:r>
            <a:r>
              <a:rPr lang="en-US" sz="2400" dirty="0">
                <a:solidFill>
                  <a:srgbClr val="FFFF00"/>
                </a:solidFill>
                <a:latin typeface="Symbol" panose="05050102010706020507" pitchFamily="18" charset="2"/>
              </a:rPr>
              <a:t>m</a:t>
            </a:r>
            <a:r>
              <a:rPr lang="en-US" sz="2400" dirty="0" smtClean="0">
                <a:solidFill>
                  <a:srgbClr val="FFFF00"/>
                </a:solidFill>
              </a:rPr>
              <a:t>m for homogeneous spheres</a:t>
            </a:r>
            <a:endParaRPr lang="en-US" sz="2400" dirty="0">
              <a:solidFill>
                <a:srgbClr val="FFFF00"/>
              </a:solidFill>
            </a:endParaRPr>
          </a:p>
        </p:txBody>
      </p:sp>
      <p:sp>
        <p:nvSpPr>
          <p:cNvPr id="3" name="Rectangle 2"/>
          <p:cNvSpPr/>
          <p:nvPr/>
        </p:nvSpPr>
        <p:spPr>
          <a:xfrm>
            <a:off x="842801" y="5918146"/>
            <a:ext cx="10628320" cy="646331"/>
          </a:xfrm>
          <a:prstGeom prst="rect">
            <a:avLst/>
          </a:prstGeom>
        </p:spPr>
        <p:txBody>
          <a:bodyPr wrap="square">
            <a:spAutoFit/>
          </a:bodyPr>
          <a:lstStyle/>
          <a:p>
            <a:pPr algn="ctr" defTabSz="457200"/>
            <a:r>
              <a:rPr lang="en-US" dirty="0" err="1">
                <a:solidFill>
                  <a:prstClr val="white"/>
                </a:solidFill>
              </a:rPr>
              <a:t>b</a:t>
            </a:r>
            <a:r>
              <a:rPr lang="en-US" baseline="-25000" dirty="0" err="1">
                <a:solidFill>
                  <a:prstClr val="white"/>
                </a:solidFill>
              </a:rPr>
              <a:t>bp</a:t>
            </a:r>
            <a:r>
              <a:rPr lang="en-US" dirty="0">
                <a:solidFill>
                  <a:prstClr val="white"/>
                </a:solidFill>
              </a:rPr>
              <a:t> and c are sensitive to similar size ranges – submicron particles are less important </a:t>
            </a:r>
            <a:r>
              <a:rPr lang="en-US" dirty="0" smtClean="0">
                <a:solidFill>
                  <a:prstClr val="white"/>
                </a:solidFill>
              </a:rPr>
              <a:t>than </a:t>
            </a:r>
            <a:r>
              <a:rPr lang="en-US" dirty="0">
                <a:solidFill>
                  <a:prstClr val="white"/>
                </a:solidFill>
              </a:rPr>
              <a:t>homogeneous Mie </a:t>
            </a:r>
            <a:r>
              <a:rPr lang="en-US" dirty="0" smtClean="0">
                <a:solidFill>
                  <a:prstClr val="white"/>
                </a:solidFill>
              </a:rPr>
              <a:t>predicts (</a:t>
            </a:r>
            <a:r>
              <a:rPr lang="en-US" dirty="0" err="1" smtClean="0">
                <a:solidFill>
                  <a:prstClr val="white"/>
                </a:solidFill>
              </a:rPr>
              <a:t>Organelli</a:t>
            </a:r>
            <a:r>
              <a:rPr lang="en-US" dirty="0" smtClean="0">
                <a:solidFill>
                  <a:prstClr val="white"/>
                </a:solidFill>
              </a:rPr>
              <a:t> et al., 2018) </a:t>
            </a:r>
            <a:endParaRPr lang="en-US" dirty="0">
              <a:solidFill>
                <a:prstClr val="white"/>
              </a:solidFill>
            </a:endParaRPr>
          </a:p>
        </p:txBody>
      </p:sp>
    </p:spTree>
    <p:extLst>
      <p:ext uri="{BB962C8B-B14F-4D97-AF65-F5344CB8AC3E}">
        <p14:creationId xmlns:p14="http://schemas.microsoft.com/office/powerpoint/2010/main" val="23277731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131" y="235004"/>
            <a:ext cx="11173098" cy="1400530"/>
          </a:xfrm>
        </p:spPr>
        <p:txBody>
          <a:bodyPr/>
          <a:lstStyle/>
          <a:p>
            <a:pPr algn="ctr"/>
            <a:r>
              <a:rPr lang="en-US" dirty="0" smtClean="0"/>
              <a:t>Coated spheres PSD LUTs as compared to the homogeneous case (KSM09)</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41642" y="1635534"/>
            <a:ext cx="4849290" cy="4195762"/>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r="2260"/>
          <a:stretch/>
        </p:blipFill>
        <p:spPr>
          <a:xfrm>
            <a:off x="6250617" y="1635534"/>
            <a:ext cx="4665446" cy="4125353"/>
          </a:xfrm>
          <a:prstGeom prst="rect">
            <a:avLst/>
          </a:prstGeom>
          <a:solidFill>
            <a:schemeClr val="bg1"/>
          </a:solidFill>
        </p:spPr>
      </p:pic>
      <p:sp>
        <p:nvSpPr>
          <p:cNvPr id="6" name="TextBox 5"/>
          <p:cNvSpPr txBox="1"/>
          <p:nvPr/>
        </p:nvSpPr>
        <p:spPr>
          <a:xfrm>
            <a:off x="6906820" y="2528063"/>
            <a:ext cx="2754416" cy="1477328"/>
          </a:xfrm>
          <a:prstGeom prst="rect">
            <a:avLst/>
          </a:prstGeom>
          <a:noFill/>
        </p:spPr>
        <p:txBody>
          <a:bodyPr wrap="square" rtlCol="0">
            <a:spAutoFit/>
          </a:bodyPr>
          <a:lstStyle/>
          <a:p>
            <a:pPr algn="ctr"/>
            <a:r>
              <a:rPr lang="en-US" dirty="0" err="1" smtClean="0">
                <a:solidFill>
                  <a:schemeClr val="accent1"/>
                </a:solidFill>
              </a:rPr>
              <a:t>b</a:t>
            </a:r>
            <a:r>
              <a:rPr lang="en-US" baseline="-25000" dirty="0" err="1" smtClean="0">
                <a:solidFill>
                  <a:schemeClr val="accent1"/>
                </a:solidFill>
              </a:rPr>
              <a:t>bp</a:t>
            </a:r>
            <a:r>
              <a:rPr lang="en-US" dirty="0" smtClean="0">
                <a:solidFill>
                  <a:schemeClr val="accent1"/>
                </a:solidFill>
              </a:rPr>
              <a:t> per particle is a larger number, </a:t>
            </a:r>
          </a:p>
          <a:p>
            <a:pPr algn="ctr"/>
            <a:r>
              <a:rPr lang="en-US" dirty="0" smtClean="0">
                <a:solidFill>
                  <a:schemeClr val="accent1"/>
                </a:solidFill>
              </a:rPr>
              <a:t>resulting from the higher </a:t>
            </a:r>
            <a:r>
              <a:rPr lang="en-US" dirty="0" err="1" smtClean="0">
                <a:solidFill>
                  <a:schemeClr val="accent1"/>
                </a:solidFill>
              </a:rPr>
              <a:t>Q</a:t>
            </a:r>
            <a:r>
              <a:rPr lang="en-US" baseline="-25000" dirty="0" err="1" smtClean="0">
                <a:solidFill>
                  <a:schemeClr val="accent1"/>
                </a:solidFill>
              </a:rPr>
              <a:t>bb</a:t>
            </a:r>
            <a:r>
              <a:rPr lang="en-US" dirty="0" smtClean="0">
                <a:solidFill>
                  <a:schemeClr val="accent1"/>
                </a:solidFill>
              </a:rPr>
              <a:t>. </a:t>
            </a:r>
          </a:p>
          <a:p>
            <a:pPr algn="ctr"/>
            <a:endParaRPr lang="en-US" dirty="0"/>
          </a:p>
        </p:txBody>
      </p:sp>
      <p:sp>
        <p:nvSpPr>
          <p:cNvPr id="3" name="Rectangle 2"/>
          <p:cNvSpPr/>
          <p:nvPr/>
        </p:nvSpPr>
        <p:spPr>
          <a:xfrm>
            <a:off x="3315855" y="3733415"/>
            <a:ext cx="1874981" cy="1200329"/>
          </a:xfrm>
          <a:prstGeom prst="rect">
            <a:avLst/>
          </a:prstGeom>
        </p:spPr>
        <p:txBody>
          <a:bodyPr wrap="square">
            <a:spAutoFit/>
          </a:bodyPr>
          <a:lstStyle/>
          <a:p>
            <a:pPr algn="ctr"/>
            <a:r>
              <a:rPr lang="en-US" dirty="0">
                <a:solidFill>
                  <a:schemeClr val="accent1"/>
                </a:solidFill>
                <a:latin typeface="Symbol" panose="05050102010706020507" pitchFamily="18" charset="2"/>
              </a:rPr>
              <a:t>x</a:t>
            </a:r>
            <a:r>
              <a:rPr lang="en-US" dirty="0">
                <a:solidFill>
                  <a:schemeClr val="accent1"/>
                </a:solidFill>
              </a:rPr>
              <a:t> is </a:t>
            </a:r>
            <a:r>
              <a:rPr lang="en-US" dirty="0" smtClean="0">
                <a:solidFill>
                  <a:schemeClr val="accent1"/>
                </a:solidFill>
              </a:rPr>
              <a:t>a </a:t>
            </a:r>
            <a:r>
              <a:rPr lang="en-US" dirty="0">
                <a:solidFill>
                  <a:schemeClr val="accent1"/>
                </a:solidFill>
              </a:rPr>
              <a:t>stronger function of </a:t>
            </a:r>
            <a:r>
              <a:rPr lang="en-US" dirty="0" smtClean="0">
                <a:solidFill>
                  <a:schemeClr val="accent1"/>
                </a:solidFill>
                <a:latin typeface="Symbol" panose="05050102010706020507" pitchFamily="18" charset="2"/>
              </a:rPr>
              <a:t>h </a:t>
            </a:r>
            <a:r>
              <a:rPr lang="en-US" dirty="0" smtClean="0">
                <a:solidFill>
                  <a:schemeClr val="accent1"/>
                </a:solidFill>
                <a:latin typeface="Arial" panose="020B0604020202020204" pitchFamily="34" charset="0"/>
                <a:cs typeface="Arial" panose="020B0604020202020204" pitchFamily="34" charset="0"/>
              </a:rPr>
              <a:t>for the coated spheres</a:t>
            </a:r>
            <a:endParaRPr lang="en-US" dirty="0">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0246498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33.9|27.4|9|8|2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1041</TotalTime>
  <Words>1245</Words>
  <Application>Microsoft Office PowerPoint</Application>
  <PresentationFormat>Widescreen</PresentationFormat>
  <Paragraphs>128</Paragraphs>
  <Slides>19</Slides>
  <Notes>4</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19</vt:i4>
      </vt:variant>
    </vt:vector>
  </HeadingPairs>
  <TitlesOfParts>
    <vt:vector size="27" baseType="lpstr">
      <vt:lpstr>Arial</vt:lpstr>
      <vt:lpstr>Calibri</vt:lpstr>
      <vt:lpstr>Century Gothic</vt:lpstr>
      <vt:lpstr>Symbol</vt:lpstr>
      <vt:lpstr>Wingdings</vt:lpstr>
      <vt:lpstr>Wingdings 3</vt:lpstr>
      <vt:lpstr>Ion</vt:lpstr>
      <vt:lpstr>Equation</vt:lpstr>
      <vt:lpstr>Retrieval of  size-partitioned phytoplankton carbon via the particle size distribution  using coated spheres modeling.  </vt:lpstr>
      <vt:lpstr>The Oceanic Biological Pump</vt:lpstr>
      <vt:lpstr>Mie Scattering Theory &amp; Solving for the Underlying PSD</vt:lpstr>
      <vt:lpstr>From Size to Volume to Carbon</vt:lpstr>
      <vt:lpstr>KSM09 Assumes Homogeneous Spheres, but Phytoplankton are shaped like this: </vt:lpstr>
      <vt:lpstr>Inputs to Coated Spheres Mie Code</vt:lpstr>
      <vt:lpstr>Modeled Qbb(D,520 nm) and bbp(l)</vt:lpstr>
      <vt:lpstr>Cumulative bbp</vt:lpstr>
      <vt:lpstr>Coated spheres PSD LUTs as compared to the homogeneous case (KSM09)</vt:lpstr>
      <vt:lpstr>Retrieved PSD Slope – May 2004</vt:lpstr>
      <vt:lpstr>Retrieved No – May 2004</vt:lpstr>
      <vt:lpstr>Total Phyto C Retrievals</vt:lpstr>
      <vt:lpstr>Differences in retrievals for the fractional C-based PSCs</vt:lpstr>
      <vt:lpstr>Concluding Remarks</vt:lpstr>
      <vt:lpstr>Acknowledgements &amp; Disclaimers</vt:lpstr>
      <vt:lpstr> Thank You!        </vt:lpstr>
      <vt:lpstr>Extra Slides</vt:lpstr>
      <vt:lpstr>bbp slope Histogram – May 2004</vt:lpstr>
      <vt:lpstr>Describing the PSD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Taking the Pulse of a Water Planet from Space</dc:title>
  <dc:creator>tiho</dc:creator>
  <cp:lastModifiedBy>tiho</cp:lastModifiedBy>
  <cp:revision>114</cp:revision>
  <dcterms:created xsi:type="dcterms:W3CDTF">2018-03-27T07:02:34Z</dcterms:created>
  <dcterms:modified xsi:type="dcterms:W3CDTF">2019-04-07T23:47:41Z</dcterms:modified>
</cp:coreProperties>
</file>