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4"/>
  </p:notesMasterIdLst>
  <p:sldIdLst>
    <p:sldId id="256" r:id="rId2"/>
    <p:sldId id="309" r:id="rId3"/>
    <p:sldId id="259" r:id="rId4"/>
    <p:sldId id="296" r:id="rId5"/>
    <p:sldId id="310" r:id="rId6"/>
    <p:sldId id="261" r:id="rId7"/>
    <p:sldId id="316" r:id="rId8"/>
    <p:sldId id="308" r:id="rId9"/>
    <p:sldId id="264" r:id="rId10"/>
    <p:sldId id="262" r:id="rId11"/>
    <p:sldId id="263" r:id="rId12"/>
    <p:sldId id="299" r:id="rId13"/>
    <p:sldId id="265" r:id="rId14"/>
    <p:sldId id="293" r:id="rId15"/>
    <p:sldId id="275" r:id="rId16"/>
    <p:sldId id="281" r:id="rId17"/>
    <p:sldId id="273" r:id="rId18"/>
    <p:sldId id="298" r:id="rId19"/>
    <p:sldId id="266" r:id="rId20"/>
    <p:sldId id="287" r:id="rId21"/>
    <p:sldId id="267" r:id="rId22"/>
    <p:sldId id="268" r:id="rId23"/>
    <p:sldId id="318" r:id="rId24"/>
    <p:sldId id="295" r:id="rId25"/>
    <p:sldId id="294" r:id="rId26"/>
    <p:sldId id="297" r:id="rId27"/>
    <p:sldId id="300" r:id="rId28"/>
    <p:sldId id="314" r:id="rId29"/>
    <p:sldId id="303" r:id="rId30"/>
    <p:sldId id="321" r:id="rId31"/>
    <p:sldId id="278" r:id="rId32"/>
    <p:sldId id="323" r:id="rId33"/>
    <p:sldId id="269" r:id="rId34"/>
    <p:sldId id="271" r:id="rId35"/>
    <p:sldId id="312" r:id="rId36"/>
    <p:sldId id="272" r:id="rId37"/>
    <p:sldId id="313" r:id="rId38"/>
    <p:sldId id="317" r:id="rId39"/>
    <p:sldId id="306" r:id="rId40"/>
    <p:sldId id="288" r:id="rId41"/>
    <p:sldId id="270" r:id="rId42"/>
    <p:sldId id="311"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00"/>
    <a:srgbClr val="663300"/>
    <a:srgbClr val="613935"/>
    <a:srgbClr val="00FFCC"/>
    <a:srgbClr val="017551"/>
    <a:srgbClr val="00762D"/>
    <a:srgbClr val="006025"/>
    <a:srgbClr val="CC00FF"/>
    <a:srgbClr val="00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128" autoAdjust="0"/>
  </p:normalViewPr>
  <p:slideViewPr>
    <p:cSldViewPr>
      <p:cViewPr varScale="1">
        <p:scale>
          <a:sx n="55" d="100"/>
          <a:sy n="55" d="100"/>
        </p:scale>
        <p:origin x="-97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55CB68-8E8E-46F4-91B8-7626030CECD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52815612-5C7B-4FC3-95C3-07C24ED340A5}">
      <dgm:prSet phldrT="[Text]" custT="1"/>
      <dgm:spPr>
        <a:ln>
          <a:solidFill>
            <a:schemeClr val="accent5"/>
          </a:solidFill>
        </a:ln>
      </dgm:spPr>
      <dgm:t>
        <a:bodyPr/>
        <a:lstStyle/>
        <a:p>
          <a:pPr algn="ctr">
            <a:lnSpc>
              <a:spcPct val="100000"/>
            </a:lnSpc>
          </a:pPr>
          <a:r>
            <a:rPr lang="en-US" sz="2000" dirty="0" smtClean="0"/>
            <a:t>Water column</a:t>
          </a:r>
          <a:endParaRPr lang="en-US" sz="2000" dirty="0"/>
        </a:p>
      </dgm:t>
    </dgm:pt>
    <dgm:pt modelId="{8DD71FC3-618F-4FC7-B4CD-6E629A8D9DEA}" type="parTrans" cxnId="{1ABE74E3-A649-4FC0-BC49-A19624413BEE}">
      <dgm:prSet/>
      <dgm:spPr/>
      <dgm:t>
        <a:bodyPr/>
        <a:lstStyle/>
        <a:p>
          <a:endParaRPr lang="en-US"/>
        </a:p>
      </dgm:t>
    </dgm:pt>
    <dgm:pt modelId="{23A26EDF-6C45-48BA-A171-C5A0A8FBDC4F}" type="sibTrans" cxnId="{1ABE74E3-A649-4FC0-BC49-A19624413BEE}">
      <dgm:prSet/>
      <dgm:spPr/>
      <dgm:t>
        <a:bodyPr/>
        <a:lstStyle/>
        <a:p>
          <a:endParaRPr lang="en-US"/>
        </a:p>
      </dgm:t>
    </dgm:pt>
    <dgm:pt modelId="{0045A12C-2223-4921-A746-4C9714D4414E}">
      <dgm:prSet phldrT="[Text]"/>
      <dgm:spPr/>
      <dgm:t>
        <a:bodyPr/>
        <a:lstStyle/>
        <a:p>
          <a:r>
            <a:rPr lang="en-US" dirty="0" smtClean="0"/>
            <a:t>AC-9, station 1</a:t>
          </a:r>
          <a:endParaRPr lang="en-US" dirty="0"/>
        </a:p>
      </dgm:t>
    </dgm:pt>
    <dgm:pt modelId="{AE4A0E52-BE48-4963-A9E2-1F6623C22FB3}" type="parTrans" cxnId="{D31C15AA-8267-4EEA-836B-A3AD72B27AFF}">
      <dgm:prSet/>
      <dgm:spPr/>
      <dgm:t>
        <a:bodyPr/>
        <a:lstStyle/>
        <a:p>
          <a:endParaRPr lang="en-US"/>
        </a:p>
      </dgm:t>
    </dgm:pt>
    <dgm:pt modelId="{437283D0-84CA-4BBD-9D1C-78B1B7A4A2C1}" type="sibTrans" cxnId="{D31C15AA-8267-4EEA-836B-A3AD72B27AFF}">
      <dgm:prSet/>
      <dgm:spPr/>
      <dgm:t>
        <a:bodyPr/>
        <a:lstStyle/>
        <a:p>
          <a:endParaRPr lang="en-US"/>
        </a:p>
      </dgm:t>
    </dgm:pt>
    <dgm:pt modelId="{91A688AB-962D-4996-ACF8-22E031BD8396}">
      <dgm:prSet phldrT="[Text]"/>
      <dgm:spPr/>
      <dgm:t>
        <a:bodyPr/>
        <a:lstStyle/>
        <a:p>
          <a:r>
            <a:rPr lang="en-US" dirty="0" smtClean="0"/>
            <a:t>Backscattering meter, station 1</a:t>
          </a:r>
          <a:endParaRPr lang="en-US" dirty="0"/>
        </a:p>
      </dgm:t>
    </dgm:pt>
    <dgm:pt modelId="{2927DAB0-F2F9-4544-8140-548BE45AEE53}" type="parTrans" cxnId="{8C48E8E9-2B5D-4BF7-B925-B118D207F687}">
      <dgm:prSet/>
      <dgm:spPr/>
      <dgm:t>
        <a:bodyPr/>
        <a:lstStyle/>
        <a:p>
          <a:endParaRPr lang="en-US"/>
        </a:p>
      </dgm:t>
    </dgm:pt>
    <dgm:pt modelId="{5D8AB690-259D-4905-8BA0-66FC491FE149}" type="sibTrans" cxnId="{8C48E8E9-2B5D-4BF7-B925-B118D207F687}">
      <dgm:prSet/>
      <dgm:spPr/>
      <dgm:t>
        <a:bodyPr/>
        <a:lstStyle/>
        <a:p>
          <a:endParaRPr lang="en-US"/>
        </a:p>
      </dgm:t>
    </dgm:pt>
    <dgm:pt modelId="{E0575752-61B9-47C2-87F7-A096C565AECD}">
      <dgm:prSet phldrT="[Text]"/>
      <dgm:spPr>
        <a:ln>
          <a:solidFill>
            <a:schemeClr val="accent5"/>
          </a:solidFill>
        </a:ln>
      </dgm:spPr>
      <dgm:t>
        <a:bodyPr/>
        <a:lstStyle/>
        <a:p>
          <a:r>
            <a:rPr lang="en-US" dirty="0" smtClean="0"/>
            <a:t>Light</a:t>
          </a:r>
          <a:endParaRPr lang="en-US" dirty="0"/>
        </a:p>
      </dgm:t>
    </dgm:pt>
    <dgm:pt modelId="{D3B2976C-BFEC-420C-867D-CAC0EFA32CB7}" type="parTrans" cxnId="{F9C25C7D-059E-4AD0-93EA-81C9A6345AA1}">
      <dgm:prSet/>
      <dgm:spPr/>
      <dgm:t>
        <a:bodyPr/>
        <a:lstStyle/>
        <a:p>
          <a:endParaRPr lang="en-US"/>
        </a:p>
      </dgm:t>
    </dgm:pt>
    <dgm:pt modelId="{A26F8FAB-C50B-407C-AB53-6AA0F973CECC}" type="sibTrans" cxnId="{F9C25C7D-059E-4AD0-93EA-81C9A6345AA1}">
      <dgm:prSet/>
      <dgm:spPr/>
      <dgm:t>
        <a:bodyPr/>
        <a:lstStyle/>
        <a:p>
          <a:endParaRPr lang="en-US"/>
        </a:p>
      </dgm:t>
    </dgm:pt>
    <dgm:pt modelId="{CB19D439-D7C7-4039-B529-3D4FDD8D9ABA}">
      <dgm:prSet phldrT="[Text]"/>
      <dgm:spPr/>
      <dgm:t>
        <a:bodyPr/>
        <a:lstStyle/>
        <a:p>
          <a:r>
            <a:rPr lang="en-US" dirty="0" smtClean="0"/>
            <a:t>Date, time, cloud cover, lat/long</a:t>
          </a:r>
          <a:endParaRPr lang="en-US" dirty="0"/>
        </a:p>
      </dgm:t>
    </dgm:pt>
    <dgm:pt modelId="{DE43BBDD-0531-4114-BBE9-2148D9BF594F}" type="parTrans" cxnId="{E8F55093-E263-4EAA-9B30-022A5FEF727E}">
      <dgm:prSet/>
      <dgm:spPr/>
      <dgm:t>
        <a:bodyPr/>
        <a:lstStyle/>
        <a:p>
          <a:endParaRPr lang="en-US"/>
        </a:p>
      </dgm:t>
    </dgm:pt>
    <dgm:pt modelId="{A0607B8E-11B1-4D2D-A8E0-E1E57879FA03}" type="sibTrans" cxnId="{E8F55093-E263-4EAA-9B30-022A5FEF727E}">
      <dgm:prSet/>
      <dgm:spPr/>
      <dgm:t>
        <a:bodyPr/>
        <a:lstStyle/>
        <a:p>
          <a:endParaRPr lang="en-US"/>
        </a:p>
      </dgm:t>
    </dgm:pt>
    <dgm:pt modelId="{1C8E6DED-BA1F-4B59-8AA6-EF524D282EEA}">
      <dgm:prSet phldrT="[Text]"/>
      <dgm:spPr/>
      <dgm:t>
        <a:bodyPr/>
        <a:lstStyle/>
        <a:p>
          <a:r>
            <a:rPr lang="en-US" dirty="0" err="1" smtClean="0"/>
            <a:t>Hyperpro</a:t>
          </a:r>
          <a:r>
            <a:rPr lang="en-US" dirty="0" smtClean="0"/>
            <a:t> data</a:t>
          </a:r>
          <a:endParaRPr lang="en-US" dirty="0"/>
        </a:p>
      </dgm:t>
    </dgm:pt>
    <dgm:pt modelId="{9B341B1B-E73E-4AA6-B178-060C4F63DD28}" type="parTrans" cxnId="{BB41757F-20EF-4F7F-92C7-E7A16E72A822}">
      <dgm:prSet/>
      <dgm:spPr/>
      <dgm:t>
        <a:bodyPr/>
        <a:lstStyle/>
        <a:p>
          <a:endParaRPr lang="en-US"/>
        </a:p>
      </dgm:t>
    </dgm:pt>
    <dgm:pt modelId="{48E340A2-B1EC-40F6-9F9F-F4CA9360B6EA}" type="sibTrans" cxnId="{BB41757F-20EF-4F7F-92C7-E7A16E72A822}">
      <dgm:prSet/>
      <dgm:spPr/>
      <dgm:t>
        <a:bodyPr/>
        <a:lstStyle/>
        <a:p>
          <a:endParaRPr lang="en-US"/>
        </a:p>
      </dgm:t>
    </dgm:pt>
    <dgm:pt modelId="{5F2E119E-DD71-466C-B999-D100AE6A6EAC}">
      <dgm:prSet phldrT="[Text]"/>
      <dgm:spPr>
        <a:ln>
          <a:solidFill>
            <a:schemeClr val="accent5"/>
          </a:solidFill>
        </a:ln>
      </dgm:spPr>
      <dgm:t>
        <a:bodyPr/>
        <a:lstStyle/>
        <a:p>
          <a:r>
            <a:rPr lang="en-US" dirty="0" smtClean="0"/>
            <a:t>Benthos</a:t>
          </a:r>
          <a:endParaRPr lang="en-US" dirty="0"/>
        </a:p>
      </dgm:t>
    </dgm:pt>
    <dgm:pt modelId="{5CE80F26-EFF0-4F44-AA81-E87EF73DF0F2}" type="parTrans" cxnId="{D4A7A291-F3F2-4EE0-BCB0-3398D3CE6437}">
      <dgm:prSet/>
      <dgm:spPr/>
      <dgm:t>
        <a:bodyPr/>
        <a:lstStyle/>
        <a:p>
          <a:endParaRPr lang="en-US"/>
        </a:p>
      </dgm:t>
    </dgm:pt>
    <dgm:pt modelId="{DFCE521F-A3B2-4442-8D40-D2276ADBDC01}" type="sibTrans" cxnId="{D4A7A291-F3F2-4EE0-BCB0-3398D3CE6437}">
      <dgm:prSet/>
      <dgm:spPr/>
      <dgm:t>
        <a:bodyPr/>
        <a:lstStyle/>
        <a:p>
          <a:endParaRPr lang="en-US"/>
        </a:p>
      </dgm:t>
    </dgm:pt>
    <dgm:pt modelId="{04E705EF-AB0F-4EDB-9B3F-25AB30894BA0}">
      <dgm:prSet phldrT="[Text]"/>
      <dgm:spPr/>
      <dgm:t>
        <a:bodyPr/>
        <a:lstStyle/>
        <a:p>
          <a:r>
            <a:rPr lang="en-US" dirty="0" smtClean="0"/>
            <a:t>Depth</a:t>
          </a:r>
          <a:endParaRPr lang="en-US" dirty="0"/>
        </a:p>
      </dgm:t>
    </dgm:pt>
    <dgm:pt modelId="{7985FF63-C190-4440-9E18-8153D1D91A52}" type="parTrans" cxnId="{0C9D9158-82BA-4B4B-8674-A5002EC34FB9}">
      <dgm:prSet/>
      <dgm:spPr/>
      <dgm:t>
        <a:bodyPr/>
        <a:lstStyle/>
        <a:p>
          <a:endParaRPr lang="en-US"/>
        </a:p>
      </dgm:t>
    </dgm:pt>
    <dgm:pt modelId="{B41D5FAA-5BBE-42DD-8E5A-82FCD6DED40D}" type="sibTrans" cxnId="{0C9D9158-82BA-4B4B-8674-A5002EC34FB9}">
      <dgm:prSet/>
      <dgm:spPr/>
      <dgm:t>
        <a:bodyPr/>
        <a:lstStyle/>
        <a:p>
          <a:endParaRPr lang="en-US"/>
        </a:p>
      </dgm:t>
    </dgm:pt>
    <dgm:pt modelId="{08F779DD-56BC-47F1-8BB1-E3E746ABCB27}">
      <dgm:prSet phldrT="[Text]"/>
      <dgm:spPr/>
      <dgm:t>
        <a:bodyPr/>
        <a:lstStyle/>
        <a:p>
          <a:r>
            <a:rPr lang="en-US" dirty="0" smtClean="0"/>
            <a:t>Bottom reflectance, </a:t>
          </a:r>
          <a:r>
            <a:rPr lang="en-US" dirty="0" err="1" smtClean="0"/>
            <a:t>Divespec</a:t>
          </a:r>
          <a:r>
            <a:rPr lang="en-US" dirty="0" smtClean="0"/>
            <a:t> and ASD</a:t>
          </a:r>
          <a:endParaRPr lang="en-US" dirty="0"/>
        </a:p>
      </dgm:t>
    </dgm:pt>
    <dgm:pt modelId="{3B5D313A-6574-40B0-85BA-D35FF81FAD19}" type="parTrans" cxnId="{37F87E7D-F72E-4FA1-988F-0A77E58608BD}">
      <dgm:prSet/>
      <dgm:spPr/>
      <dgm:t>
        <a:bodyPr/>
        <a:lstStyle/>
        <a:p>
          <a:endParaRPr lang="en-US"/>
        </a:p>
      </dgm:t>
    </dgm:pt>
    <dgm:pt modelId="{80CF866F-18EB-43A3-83B6-E8B9F9419408}" type="sibTrans" cxnId="{37F87E7D-F72E-4FA1-988F-0A77E58608BD}">
      <dgm:prSet/>
      <dgm:spPr/>
      <dgm:t>
        <a:bodyPr/>
        <a:lstStyle/>
        <a:p>
          <a:endParaRPr lang="en-US"/>
        </a:p>
      </dgm:t>
    </dgm:pt>
    <dgm:pt modelId="{59AC42CB-0F08-4F3B-B046-6CC507702326}" type="pres">
      <dgm:prSet presAssocID="{EA55CB68-8E8E-46F4-91B8-7626030CECD5}" presName="linearFlow" presStyleCnt="0">
        <dgm:presLayoutVars>
          <dgm:dir/>
          <dgm:animLvl val="lvl"/>
          <dgm:resizeHandles val="exact"/>
        </dgm:presLayoutVars>
      </dgm:prSet>
      <dgm:spPr/>
      <dgm:t>
        <a:bodyPr/>
        <a:lstStyle/>
        <a:p>
          <a:endParaRPr lang="en-US"/>
        </a:p>
      </dgm:t>
    </dgm:pt>
    <dgm:pt modelId="{B346FD7F-82A9-4D83-94C0-478D7C008233}" type="pres">
      <dgm:prSet presAssocID="{52815612-5C7B-4FC3-95C3-07C24ED340A5}" presName="composite" presStyleCnt="0"/>
      <dgm:spPr/>
    </dgm:pt>
    <dgm:pt modelId="{6CCC43FA-98AA-404F-8246-F5492A968E56}" type="pres">
      <dgm:prSet presAssocID="{52815612-5C7B-4FC3-95C3-07C24ED340A5}" presName="parentText" presStyleLbl="alignNode1" presStyleIdx="0" presStyleCnt="3">
        <dgm:presLayoutVars>
          <dgm:chMax val="1"/>
          <dgm:bulletEnabled val="1"/>
        </dgm:presLayoutVars>
      </dgm:prSet>
      <dgm:spPr/>
      <dgm:t>
        <a:bodyPr/>
        <a:lstStyle/>
        <a:p>
          <a:endParaRPr lang="en-US"/>
        </a:p>
      </dgm:t>
    </dgm:pt>
    <dgm:pt modelId="{88A028CF-FF38-4B03-802D-774094905BC8}" type="pres">
      <dgm:prSet presAssocID="{52815612-5C7B-4FC3-95C3-07C24ED340A5}" presName="descendantText" presStyleLbl="alignAcc1" presStyleIdx="0" presStyleCnt="3">
        <dgm:presLayoutVars>
          <dgm:bulletEnabled val="1"/>
        </dgm:presLayoutVars>
      </dgm:prSet>
      <dgm:spPr/>
      <dgm:t>
        <a:bodyPr/>
        <a:lstStyle/>
        <a:p>
          <a:endParaRPr lang="en-US"/>
        </a:p>
      </dgm:t>
    </dgm:pt>
    <dgm:pt modelId="{FA156D94-2DA8-4C98-916F-4D91117712B9}" type="pres">
      <dgm:prSet presAssocID="{23A26EDF-6C45-48BA-A171-C5A0A8FBDC4F}" presName="sp" presStyleCnt="0"/>
      <dgm:spPr/>
    </dgm:pt>
    <dgm:pt modelId="{DBA4A304-DE1D-4361-8122-805C9D215CF9}" type="pres">
      <dgm:prSet presAssocID="{E0575752-61B9-47C2-87F7-A096C565AECD}" presName="composite" presStyleCnt="0"/>
      <dgm:spPr/>
    </dgm:pt>
    <dgm:pt modelId="{ADD48FC6-8942-444E-896F-21B428F0DDD0}" type="pres">
      <dgm:prSet presAssocID="{E0575752-61B9-47C2-87F7-A096C565AECD}" presName="parentText" presStyleLbl="alignNode1" presStyleIdx="1" presStyleCnt="3" custLinFactNeighborX="0" custLinFactNeighborY="-12219">
        <dgm:presLayoutVars>
          <dgm:chMax val="1"/>
          <dgm:bulletEnabled val="1"/>
        </dgm:presLayoutVars>
      </dgm:prSet>
      <dgm:spPr/>
      <dgm:t>
        <a:bodyPr/>
        <a:lstStyle/>
        <a:p>
          <a:endParaRPr lang="en-US"/>
        </a:p>
      </dgm:t>
    </dgm:pt>
    <dgm:pt modelId="{0F9DB504-3BB6-441F-89E6-47F803109729}" type="pres">
      <dgm:prSet presAssocID="{E0575752-61B9-47C2-87F7-A096C565AECD}" presName="descendantText" presStyleLbl="alignAcc1" presStyleIdx="1" presStyleCnt="3" custLinFactNeighborX="-342" custLinFactNeighborY="-18798">
        <dgm:presLayoutVars>
          <dgm:bulletEnabled val="1"/>
        </dgm:presLayoutVars>
      </dgm:prSet>
      <dgm:spPr/>
      <dgm:t>
        <a:bodyPr/>
        <a:lstStyle/>
        <a:p>
          <a:endParaRPr lang="en-US"/>
        </a:p>
      </dgm:t>
    </dgm:pt>
    <dgm:pt modelId="{E0D7AFE4-A3EA-4032-A6D6-4F07CE7389EE}" type="pres">
      <dgm:prSet presAssocID="{A26F8FAB-C50B-407C-AB53-6AA0F973CECC}" presName="sp" presStyleCnt="0"/>
      <dgm:spPr/>
    </dgm:pt>
    <dgm:pt modelId="{430A1E55-ABEA-4BFB-9668-B627FF0CDD42}" type="pres">
      <dgm:prSet presAssocID="{5F2E119E-DD71-466C-B999-D100AE6A6EAC}" presName="composite" presStyleCnt="0"/>
      <dgm:spPr/>
    </dgm:pt>
    <dgm:pt modelId="{73D86088-ABB0-46B4-9806-CE62987D9CCB}" type="pres">
      <dgm:prSet presAssocID="{5F2E119E-DD71-466C-B999-D100AE6A6EAC}" presName="parentText" presStyleLbl="alignNode1" presStyleIdx="2" presStyleCnt="3" custLinFactNeighborX="0" custLinFactNeighborY="-24166">
        <dgm:presLayoutVars>
          <dgm:chMax val="1"/>
          <dgm:bulletEnabled val="1"/>
        </dgm:presLayoutVars>
      </dgm:prSet>
      <dgm:spPr/>
      <dgm:t>
        <a:bodyPr/>
        <a:lstStyle/>
        <a:p>
          <a:endParaRPr lang="en-US"/>
        </a:p>
      </dgm:t>
    </dgm:pt>
    <dgm:pt modelId="{74CE6C69-7C4C-4E4F-A62D-1B72AB0577B0}" type="pres">
      <dgm:prSet presAssocID="{5F2E119E-DD71-466C-B999-D100AE6A6EAC}" presName="descendantText" presStyleLbl="alignAcc1" presStyleIdx="2" presStyleCnt="3" custLinFactNeighborX="749" custLinFactNeighborY="-37179">
        <dgm:presLayoutVars>
          <dgm:bulletEnabled val="1"/>
        </dgm:presLayoutVars>
      </dgm:prSet>
      <dgm:spPr/>
      <dgm:t>
        <a:bodyPr/>
        <a:lstStyle/>
        <a:p>
          <a:endParaRPr lang="en-US"/>
        </a:p>
      </dgm:t>
    </dgm:pt>
  </dgm:ptLst>
  <dgm:cxnLst>
    <dgm:cxn modelId="{95FB0E36-CAAE-44E7-A3F5-DEB93C17CAA2}" type="presOf" srcId="{08F779DD-56BC-47F1-8BB1-E3E746ABCB27}" destId="{74CE6C69-7C4C-4E4F-A62D-1B72AB0577B0}" srcOrd="0" destOrd="1" presId="urn:microsoft.com/office/officeart/2005/8/layout/chevron2"/>
    <dgm:cxn modelId="{D4A7A291-F3F2-4EE0-BCB0-3398D3CE6437}" srcId="{EA55CB68-8E8E-46F4-91B8-7626030CECD5}" destId="{5F2E119E-DD71-466C-B999-D100AE6A6EAC}" srcOrd="2" destOrd="0" parTransId="{5CE80F26-EFF0-4F44-AA81-E87EF73DF0F2}" sibTransId="{DFCE521F-A3B2-4442-8D40-D2276ADBDC01}"/>
    <dgm:cxn modelId="{0C9D9158-82BA-4B4B-8674-A5002EC34FB9}" srcId="{5F2E119E-DD71-466C-B999-D100AE6A6EAC}" destId="{04E705EF-AB0F-4EDB-9B3F-25AB30894BA0}" srcOrd="0" destOrd="0" parTransId="{7985FF63-C190-4440-9E18-8153D1D91A52}" sibTransId="{B41D5FAA-5BBE-42DD-8E5A-82FCD6DED40D}"/>
    <dgm:cxn modelId="{3DB79996-58C5-4355-8DF2-26E868AAF09D}" type="presOf" srcId="{E0575752-61B9-47C2-87F7-A096C565AECD}" destId="{ADD48FC6-8942-444E-896F-21B428F0DDD0}" srcOrd="0" destOrd="0" presId="urn:microsoft.com/office/officeart/2005/8/layout/chevron2"/>
    <dgm:cxn modelId="{37F87E7D-F72E-4FA1-988F-0A77E58608BD}" srcId="{5F2E119E-DD71-466C-B999-D100AE6A6EAC}" destId="{08F779DD-56BC-47F1-8BB1-E3E746ABCB27}" srcOrd="1" destOrd="0" parTransId="{3B5D313A-6574-40B0-85BA-D35FF81FAD19}" sibTransId="{80CF866F-18EB-43A3-83B6-E8B9F9419408}"/>
    <dgm:cxn modelId="{BB41757F-20EF-4F7F-92C7-E7A16E72A822}" srcId="{E0575752-61B9-47C2-87F7-A096C565AECD}" destId="{1C8E6DED-BA1F-4B59-8AA6-EF524D282EEA}" srcOrd="1" destOrd="0" parTransId="{9B341B1B-E73E-4AA6-B178-060C4F63DD28}" sibTransId="{48E340A2-B1EC-40F6-9F9F-F4CA9360B6EA}"/>
    <dgm:cxn modelId="{E8F55093-E263-4EAA-9B30-022A5FEF727E}" srcId="{E0575752-61B9-47C2-87F7-A096C565AECD}" destId="{CB19D439-D7C7-4039-B529-3D4FDD8D9ABA}" srcOrd="0" destOrd="0" parTransId="{DE43BBDD-0531-4114-BBE9-2148D9BF594F}" sibTransId="{A0607B8E-11B1-4D2D-A8E0-E1E57879FA03}"/>
    <dgm:cxn modelId="{1ABE74E3-A649-4FC0-BC49-A19624413BEE}" srcId="{EA55CB68-8E8E-46F4-91B8-7626030CECD5}" destId="{52815612-5C7B-4FC3-95C3-07C24ED340A5}" srcOrd="0" destOrd="0" parTransId="{8DD71FC3-618F-4FC7-B4CD-6E629A8D9DEA}" sibTransId="{23A26EDF-6C45-48BA-A171-C5A0A8FBDC4F}"/>
    <dgm:cxn modelId="{71EE2336-0E2F-4D24-8EA3-85578796AEFB}" type="presOf" srcId="{0045A12C-2223-4921-A746-4C9714D4414E}" destId="{88A028CF-FF38-4B03-802D-774094905BC8}" srcOrd="0" destOrd="0" presId="urn:microsoft.com/office/officeart/2005/8/layout/chevron2"/>
    <dgm:cxn modelId="{8C48E8E9-2B5D-4BF7-B925-B118D207F687}" srcId="{52815612-5C7B-4FC3-95C3-07C24ED340A5}" destId="{91A688AB-962D-4996-ACF8-22E031BD8396}" srcOrd="1" destOrd="0" parTransId="{2927DAB0-F2F9-4544-8140-548BE45AEE53}" sibTransId="{5D8AB690-259D-4905-8BA0-66FC491FE149}"/>
    <dgm:cxn modelId="{3CC8ED67-3D59-4C3D-88BA-94E560F4DD69}" type="presOf" srcId="{52815612-5C7B-4FC3-95C3-07C24ED340A5}" destId="{6CCC43FA-98AA-404F-8246-F5492A968E56}" srcOrd="0" destOrd="0" presId="urn:microsoft.com/office/officeart/2005/8/layout/chevron2"/>
    <dgm:cxn modelId="{A368E284-DE1E-45D0-99E1-F0F30FB6D38E}" type="presOf" srcId="{04E705EF-AB0F-4EDB-9B3F-25AB30894BA0}" destId="{74CE6C69-7C4C-4E4F-A62D-1B72AB0577B0}" srcOrd="0" destOrd="0" presId="urn:microsoft.com/office/officeart/2005/8/layout/chevron2"/>
    <dgm:cxn modelId="{3A8E95D9-5EED-4916-8A2F-9E386304F991}" type="presOf" srcId="{EA55CB68-8E8E-46F4-91B8-7626030CECD5}" destId="{59AC42CB-0F08-4F3B-B046-6CC507702326}" srcOrd="0" destOrd="0" presId="urn:microsoft.com/office/officeart/2005/8/layout/chevron2"/>
    <dgm:cxn modelId="{0663C641-05BC-4F08-80A5-F7FA2842302F}" type="presOf" srcId="{5F2E119E-DD71-466C-B999-D100AE6A6EAC}" destId="{73D86088-ABB0-46B4-9806-CE62987D9CCB}" srcOrd="0" destOrd="0" presId="urn:microsoft.com/office/officeart/2005/8/layout/chevron2"/>
    <dgm:cxn modelId="{F9C25C7D-059E-4AD0-93EA-81C9A6345AA1}" srcId="{EA55CB68-8E8E-46F4-91B8-7626030CECD5}" destId="{E0575752-61B9-47C2-87F7-A096C565AECD}" srcOrd="1" destOrd="0" parTransId="{D3B2976C-BFEC-420C-867D-CAC0EFA32CB7}" sibTransId="{A26F8FAB-C50B-407C-AB53-6AA0F973CECC}"/>
    <dgm:cxn modelId="{1420832C-CF30-417F-AD9B-9F3CCE646860}" type="presOf" srcId="{91A688AB-962D-4996-ACF8-22E031BD8396}" destId="{88A028CF-FF38-4B03-802D-774094905BC8}" srcOrd="0" destOrd="1" presId="urn:microsoft.com/office/officeart/2005/8/layout/chevron2"/>
    <dgm:cxn modelId="{D31C15AA-8267-4EEA-836B-A3AD72B27AFF}" srcId="{52815612-5C7B-4FC3-95C3-07C24ED340A5}" destId="{0045A12C-2223-4921-A746-4C9714D4414E}" srcOrd="0" destOrd="0" parTransId="{AE4A0E52-BE48-4963-A9E2-1F6623C22FB3}" sibTransId="{437283D0-84CA-4BBD-9D1C-78B1B7A4A2C1}"/>
    <dgm:cxn modelId="{4B4F4C8E-9BF6-4282-9BDD-CB5E2AA880A3}" type="presOf" srcId="{1C8E6DED-BA1F-4B59-8AA6-EF524D282EEA}" destId="{0F9DB504-3BB6-441F-89E6-47F803109729}" srcOrd="0" destOrd="1" presId="urn:microsoft.com/office/officeart/2005/8/layout/chevron2"/>
    <dgm:cxn modelId="{4CF881CB-8D54-4C1C-9630-A58FFB0CE2E9}" type="presOf" srcId="{CB19D439-D7C7-4039-B529-3D4FDD8D9ABA}" destId="{0F9DB504-3BB6-441F-89E6-47F803109729}" srcOrd="0" destOrd="0" presId="urn:microsoft.com/office/officeart/2005/8/layout/chevron2"/>
    <dgm:cxn modelId="{BEB47421-ECAA-4C7A-A0D1-B42CA374BA10}" type="presParOf" srcId="{59AC42CB-0F08-4F3B-B046-6CC507702326}" destId="{B346FD7F-82A9-4D83-94C0-478D7C008233}" srcOrd="0" destOrd="0" presId="urn:microsoft.com/office/officeart/2005/8/layout/chevron2"/>
    <dgm:cxn modelId="{43B56D0B-0CDB-4DED-B418-D8A731AAB66C}" type="presParOf" srcId="{B346FD7F-82A9-4D83-94C0-478D7C008233}" destId="{6CCC43FA-98AA-404F-8246-F5492A968E56}" srcOrd="0" destOrd="0" presId="urn:microsoft.com/office/officeart/2005/8/layout/chevron2"/>
    <dgm:cxn modelId="{E6879FAC-4C3A-4887-95FB-DD21781EC964}" type="presParOf" srcId="{B346FD7F-82A9-4D83-94C0-478D7C008233}" destId="{88A028CF-FF38-4B03-802D-774094905BC8}" srcOrd="1" destOrd="0" presId="urn:microsoft.com/office/officeart/2005/8/layout/chevron2"/>
    <dgm:cxn modelId="{E378C89E-F5BB-4DDE-96BA-B2D5FF291963}" type="presParOf" srcId="{59AC42CB-0F08-4F3B-B046-6CC507702326}" destId="{FA156D94-2DA8-4C98-916F-4D91117712B9}" srcOrd="1" destOrd="0" presId="urn:microsoft.com/office/officeart/2005/8/layout/chevron2"/>
    <dgm:cxn modelId="{0C9F95EE-755E-44C6-87EC-FB09DBC02AC4}" type="presParOf" srcId="{59AC42CB-0F08-4F3B-B046-6CC507702326}" destId="{DBA4A304-DE1D-4361-8122-805C9D215CF9}" srcOrd="2" destOrd="0" presId="urn:microsoft.com/office/officeart/2005/8/layout/chevron2"/>
    <dgm:cxn modelId="{4869DFD6-09EF-4AC3-8287-1A80D4E4BEBA}" type="presParOf" srcId="{DBA4A304-DE1D-4361-8122-805C9D215CF9}" destId="{ADD48FC6-8942-444E-896F-21B428F0DDD0}" srcOrd="0" destOrd="0" presId="urn:microsoft.com/office/officeart/2005/8/layout/chevron2"/>
    <dgm:cxn modelId="{61568864-3CAA-444F-9C63-4508F82A7492}" type="presParOf" srcId="{DBA4A304-DE1D-4361-8122-805C9D215CF9}" destId="{0F9DB504-3BB6-441F-89E6-47F803109729}" srcOrd="1" destOrd="0" presId="urn:microsoft.com/office/officeart/2005/8/layout/chevron2"/>
    <dgm:cxn modelId="{EF7398C0-E77E-4197-A37E-ABA1E0CA8ADE}" type="presParOf" srcId="{59AC42CB-0F08-4F3B-B046-6CC507702326}" destId="{E0D7AFE4-A3EA-4032-A6D6-4F07CE7389EE}" srcOrd="3" destOrd="0" presId="urn:microsoft.com/office/officeart/2005/8/layout/chevron2"/>
    <dgm:cxn modelId="{DE12A0B7-A71B-49CE-9885-A1E6A231CC82}" type="presParOf" srcId="{59AC42CB-0F08-4F3B-B046-6CC507702326}" destId="{430A1E55-ABEA-4BFB-9668-B627FF0CDD42}" srcOrd="4" destOrd="0" presId="urn:microsoft.com/office/officeart/2005/8/layout/chevron2"/>
    <dgm:cxn modelId="{B99C58A2-3104-4BCB-9CBB-35D747533F89}" type="presParOf" srcId="{430A1E55-ABEA-4BFB-9668-B627FF0CDD42}" destId="{73D86088-ABB0-46B4-9806-CE62987D9CCB}" srcOrd="0" destOrd="0" presId="urn:microsoft.com/office/officeart/2005/8/layout/chevron2"/>
    <dgm:cxn modelId="{98D267E3-CAAD-4937-8E73-25269775AA8A}" type="presParOf" srcId="{430A1E55-ABEA-4BFB-9668-B627FF0CDD42}" destId="{74CE6C69-7C4C-4E4F-A62D-1B72AB0577B0}"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CCC43FA-98AA-404F-8246-F5492A968E56}">
      <dsp:nvSpPr>
        <dsp:cNvPr id="0" name=""/>
        <dsp:cNvSpPr/>
      </dsp:nvSpPr>
      <dsp:spPr>
        <a:xfrm rot="5400000">
          <a:off x="-266374" y="271190"/>
          <a:ext cx="1775830" cy="1243081"/>
        </a:xfrm>
        <a:prstGeom prst="chevron">
          <a:avLst/>
        </a:prstGeom>
        <a:solidFill>
          <a:schemeClr val="accent1">
            <a:hueOff val="0"/>
            <a:satOff val="0"/>
            <a:lumOff val="0"/>
            <a:alphaOff val="0"/>
          </a:schemeClr>
        </a:solidFill>
        <a:ln w="55000" cap="flat" cmpd="thickThin"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en-US" sz="2000" kern="1200" dirty="0" smtClean="0"/>
            <a:t>Water column</a:t>
          </a:r>
          <a:endParaRPr lang="en-US" sz="2000" kern="1200" dirty="0"/>
        </a:p>
      </dsp:txBody>
      <dsp:txXfrm rot="5400000">
        <a:off x="-266374" y="271190"/>
        <a:ext cx="1775830" cy="1243081"/>
      </dsp:txXfrm>
    </dsp:sp>
    <dsp:sp modelId="{88A028CF-FF38-4B03-802D-774094905BC8}">
      <dsp:nvSpPr>
        <dsp:cNvPr id="0" name=""/>
        <dsp:cNvSpPr/>
      </dsp:nvSpPr>
      <dsp:spPr>
        <a:xfrm rot="5400000">
          <a:off x="4158892" y="-2910995"/>
          <a:ext cx="1154896" cy="698651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t>AC-9, station 1</a:t>
          </a:r>
          <a:endParaRPr lang="en-US" sz="2600" kern="1200" dirty="0"/>
        </a:p>
        <a:p>
          <a:pPr marL="228600" lvl="1" indent="-228600" algn="l" defTabSz="1155700">
            <a:lnSpc>
              <a:spcPct val="90000"/>
            </a:lnSpc>
            <a:spcBef>
              <a:spcPct val="0"/>
            </a:spcBef>
            <a:spcAft>
              <a:spcPct val="15000"/>
            </a:spcAft>
            <a:buChar char="••"/>
          </a:pPr>
          <a:r>
            <a:rPr lang="en-US" sz="2600" kern="1200" dirty="0" smtClean="0"/>
            <a:t>Backscattering meter, station 1</a:t>
          </a:r>
          <a:endParaRPr lang="en-US" sz="2600" kern="1200" dirty="0"/>
        </a:p>
      </dsp:txBody>
      <dsp:txXfrm rot="5400000">
        <a:off x="4158892" y="-2910995"/>
        <a:ext cx="1154896" cy="6986518"/>
      </dsp:txXfrm>
    </dsp:sp>
    <dsp:sp modelId="{ADD48FC6-8942-444E-896F-21B428F0DDD0}">
      <dsp:nvSpPr>
        <dsp:cNvPr id="0" name=""/>
        <dsp:cNvSpPr/>
      </dsp:nvSpPr>
      <dsp:spPr>
        <a:xfrm rot="5400000">
          <a:off x="-266374" y="1637970"/>
          <a:ext cx="1775830" cy="1243081"/>
        </a:xfrm>
        <a:prstGeom prst="chevron">
          <a:avLst/>
        </a:prstGeom>
        <a:solidFill>
          <a:schemeClr val="accent1">
            <a:hueOff val="0"/>
            <a:satOff val="0"/>
            <a:lumOff val="0"/>
            <a:alphaOff val="0"/>
          </a:schemeClr>
        </a:solidFill>
        <a:ln w="55000" cap="flat" cmpd="thickThin"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Light</a:t>
          </a:r>
          <a:endParaRPr lang="en-US" sz="2400" kern="1200" dirty="0"/>
        </a:p>
      </dsp:txBody>
      <dsp:txXfrm rot="5400000">
        <a:off x="-266374" y="1637970"/>
        <a:ext cx="1775830" cy="1243081"/>
      </dsp:txXfrm>
    </dsp:sp>
    <dsp:sp modelId="{0F9DB504-3BB6-441F-89E6-47F803109729}">
      <dsp:nvSpPr>
        <dsp:cNvPr id="0" name=""/>
        <dsp:cNvSpPr/>
      </dsp:nvSpPr>
      <dsp:spPr>
        <a:xfrm rot="5400000">
          <a:off x="4135301" y="-1544513"/>
          <a:ext cx="1154289" cy="698651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t>Date, time, cloud cover, lat/long</a:t>
          </a:r>
          <a:endParaRPr lang="en-US" sz="2600" kern="1200" dirty="0"/>
        </a:p>
        <a:p>
          <a:pPr marL="228600" lvl="1" indent="-228600" algn="l" defTabSz="1155700">
            <a:lnSpc>
              <a:spcPct val="90000"/>
            </a:lnSpc>
            <a:spcBef>
              <a:spcPct val="0"/>
            </a:spcBef>
            <a:spcAft>
              <a:spcPct val="15000"/>
            </a:spcAft>
            <a:buChar char="••"/>
          </a:pPr>
          <a:r>
            <a:rPr lang="en-US" sz="2600" kern="1200" dirty="0" err="1" smtClean="0"/>
            <a:t>Hyperpro</a:t>
          </a:r>
          <a:r>
            <a:rPr lang="en-US" sz="2600" kern="1200" dirty="0" smtClean="0"/>
            <a:t> data</a:t>
          </a:r>
          <a:endParaRPr lang="en-US" sz="2600" kern="1200" dirty="0"/>
        </a:p>
      </dsp:txBody>
      <dsp:txXfrm rot="5400000">
        <a:off x="4135301" y="-1544513"/>
        <a:ext cx="1154289" cy="6986518"/>
      </dsp:txXfrm>
    </dsp:sp>
    <dsp:sp modelId="{73D86088-ABB0-46B4-9806-CE62987D9CCB}">
      <dsp:nvSpPr>
        <dsp:cNvPr id="0" name=""/>
        <dsp:cNvSpPr/>
      </dsp:nvSpPr>
      <dsp:spPr>
        <a:xfrm rot="5400000">
          <a:off x="-266374" y="3009581"/>
          <a:ext cx="1775830" cy="1243081"/>
        </a:xfrm>
        <a:prstGeom prst="chevron">
          <a:avLst/>
        </a:prstGeom>
        <a:solidFill>
          <a:schemeClr val="accent1">
            <a:hueOff val="0"/>
            <a:satOff val="0"/>
            <a:lumOff val="0"/>
            <a:alphaOff val="0"/>
          </a:schemeClr>
        </a:solidFill>
        <a:ln w="55000" cap="flat" cmpd="thickThin" algn="ctr">
          <a:solidFill>
            <a:schemeClr val="accent5"/>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t>Benthos</a:t>
          </a:r>
          <a:endParaRPr lang="en-US" sz="2400" kern="1200" dirty="0"/>
        </a:p>
      </dsp:txBody>
      <dsp:txXfrm rot="5400000">
        <a:off x="-266374" y="3009581"/>
        <a:ext cx="1775830" cy="1243081"/>
      </dsp:txXfrm>
    </dsp:sp>
    <dsp:sp modelId="{74CE6C69-7C4C-4E4F-A62D-1B72AB0577B0}">
      <dsp:nvSpPr>
        <dsp:cNvPr id="0" name=""/>
        <dsp:cNvSpPr/>
      </dsp:nvSpPr>
      <dsp:spPr>
        <a:xfrm rot="5400000">
          <a:off x="4159195" y="-172913"/>
          <a:ext cx="1154289" cy="6986518"/>
        </a:xfrm>
        <a:prstGeom prst="round2SameRect">
          <a:avLst/>
        </a:prstGeom>
        <a:solidFill>
          <a:schemeClr val="lt1">
            <a:alpha val="90000"/>
            <a:hueOff val="0"/>
            <a:satOff val="0"/>
            <a:lumOff val="0"/>
            <a:alphaOff val="0"/>
          </a:schemeClr>
        </a:solidFill>
        <a:ln w="55000" cap="flat" cmpd="thickThin"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16510" rIns="16510" bIns="16510" numCol="1" spcCol="1270" anchor="ctr" anchorCtr="0">
          <a:noAutofit/>
        </a:bodyPr>
        <a:lstStyle/>
        <a:p>
          <a:pPr marL="228600" lvl="1" indent="-228600" algn="l" defTabSz="1155700">
            <a:lnSpc>
              <a:spcPct val="90000"/>
            </a:lnSpc>
            <a:spcBef>
              <a:spcPct val="0"/>
            </a:spcBef>
            <a:spcAft>
              <a:spcPct val="15000"/>
            </a:spcAft>
            <a:buChar char="••"/>
          </a:pPr>
          <a:r>
            <a:rPr lang="en-US" sz="2600" kern="1200" dirty="0" smtClean="0"/>
            <a:t>Depth</a:t>
          </a:r>
          <a:endParaRPr lang="en-US" sz="2600" kern="1200" dirty="0"/>
        </a:p>
        <a:p>
          <a:pPr marL="228600" lvl="1" indent="-228600" algn="l" defTabSz="1155700">
            <a:lnSpc>
              <a:spcPct val="90000"/>
            </a:lnSpc>
            <a:spcBef>
              <a:spcPct val="0"/>
            </a:spcBef>
            <a:spcAft>
              <a:spcPct val="15000"/>
            </a:spcAft>
            <a:buChar char="••"/>
          </a:pPr>
          <a:r>
            <a:rPr lang="en-US" sz="2600" kern="1200" dirty="0" smtClean="0"/>
            <a:t>Bottom reflectance, </a:t>
          </a:r>
          <a:r>
            <a:rPr lang="en-US" sz="2600" kern="1200" dirty="0" err="1" smtClean="0"/>
            <a:t>Divespec</a:t>
          </a:r>
          <a:r>
            <a:rPr lang="en-US" sz="2600" kern="1200" dirty="0" smtClean="0"/>
            <a:t> and ASD</a:t>
          </a:r>
          <a:endParaRPr lang="en-US" sz="2600" kern="1200" dirty="0"/>
        </a:p>
      </dsp:txBody>
      <dsp:txXfrm rot="5400000">
        <a:off x="4159195" y="-172913"/>
        <a:ext cx="1154289" cy="698651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56AF3A-6419-4139-8BB0-36CD2B0500BD}" type="datetimeFigureOut">
              <a:rPr lang="en-US" smtClean="0"/>
              <a:pPr/>
              <a:t>5/12/2010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A50474-A184-4E17-A57C-29D4D62B35B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Say the axes! Point out that because</a:t>
            </a:r>
            <a:r>
              <a:rPr lang="en-US" baseline="0" dirty="0" smtClean="0"/>
              <a:t> it has such high particle loads, it’s very difficult to do optics in!</a:t>
            </a:r>
            <a:endParaRPr lang="en-US" dirty="0"/>
          </a:p>
        </p:txBody>
      </p:sp>
      <p:sp>
        <p:nvSpPr>
          <p:cNvPr id="4" name="Slide Number Placeholder 3"/>
          <p:cNvSpPr>
            <a:spLocks noGrp="1"/>
          </p:cNvSpPr>
          <p:nvPr>
            <p:ph type="sldNum" sz="quarter" idx="10"/>
          </p:nvPr>
        </p:nvSpPr>
        <p:spPr/>
        <p:txBody>
          <a:bodyPr/>
          <a:lstStyle/>
          <a:p>
            <a:fld id="{68A50474-A184-4E17-A57C-29D4D62B35B3}" type="slidenum">
              <a:rPr lang="en-US" smtClean="0"/>
              <a:pPr/>
              <a:t>12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A50474-A184-4E17-A57C-29D4D62B35B3}" type="slidenum">
              <a:rPr lang="en-US" smtClean="0"/>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Explain that SAMSON was on a plane, show the swaths</a:t>
            </a:r>
            <a:endParaRPr lang="en-US" dirty="0"/>
          </a:p>
        </p:txBody>
      </p:sp>
      <p:sp>
        <p:nvSpPr>
          <p:cNvPr id="4" name="Slide Number Placeholder 3"/>
          <p:cNvSpPr>
            <a:spLocks noGrp="1"/>
          </p:cNvSpPr>
          <p:nvPr>
            <p:ph type="sldNum" sz="quarter" idx="10"/>
          </p:nvPr>
        </p:nvSpPr>
        <p:spPr/>
        <p:txBody>
          <a:bodyPr/>
          <a:lstStyle/>
          <a:p>
            <a:fld id="{68A50474-A184-4E17-A57C-29D4D62B35B3}" type="slidenum">
              <a:rPr lang="en-US" smtClean="0"/>
              <a:pPr/>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many of you know, the remote sensing</a:t>
            </a:r>
            <a:r>
              <a:rPr lang="en-US" baseline="0" dirty="0" smtClean="0"/>
              <a:t> reflectance is the ratio of the water leaving radiance to the incident irradiance. However, very little of the light received by the instrument has reflected off the bottom; much of the signal is light reflected back from the atmosphere and the water column. To account for those factors so that we can focus on the light that has interacted with the benthos, a number of in-water measurements were taken. The atmospheric corrections were done by FERI. Our instruments included an AC-9, a </a:t>
            </a:r>
            <a:r>
              <a:rPr lang="en-US" baseline="0" dirty="0" err="1" smtClean="0"/>
              <a:t>hyperpro</a:t>
            </a:r>
            <a:r>
              <a:rPr lang="en-US" baseline="0" dirty="0" smtClean="0"/>
              <a:t>, a backscattering meter, an ASD, and a </a:t>
            </a:r>
            <a:r>
              <a:rPr lang="en-US" baseline="0" dirty="0" err="1" smtClean="0"/>
              <a:t>divespec</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8A50474-A184-4E17-A57C-29D4D62B35B3}" type="slidenum">
              <a:rPr lang="en-US" smtClean="0"/>
              <a:pPr/>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the axes</a:t>
            </a:r>
            <a:endParaRPr lang="en-US" dirty="0"/>
          </a:p>
        </p:txBody>
      </p:sp>
      <p:sp>
        <p:nvSpPr>
          <p:cNvPr id="4" name="Slide Number Placeholder 3"/>
          <p:cNvSpPr>
            <a:spLocks noGrp="1"/>
          </p:cNvSpPr>
          <p:nvPr>
            <p:ph type="sldNum" sz="quarter" idx="10"/>
          </p:nvPr>
        </p:nvSpPr>
        <p:spPr/>
        <p:txBody>
          <a:bodyPr/>
          <a:lstStyle/>
          <a:p>
            <a:fld id="{68A50474-A184-4E17-A57C-29D4D62B35B3}" type="slidenum">
              <a:rPr lang="en-US" smtClean="0"/>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 the size of the quadrat</a:t>
            </a:r>
            <a:endParaRPr lang="en-US" dirty="0"/>
          </a:p>
        </p:txBody>
      </p:sp>
      <p:sp>
        <p:nvSpPr>
          <p:cNvPr id="4" name="Slide Number Placeholder 3"/>
          <p:cNvSpPr>
            <a:spLocks noGrp="1"/>
          </p:cNvSpPr>
          <p:nvPr>
            <p:ph type="sldNum" sz="quarter" idx="10"/>
          </p:nvPr>
        </p:nvSpPr>
        <p:spPr/>
        <p:txBody>
          <a:bodyPr/>
          <a:lstStyle/>
          <a:p>
            <a:fld id="{68A50474-A184-4E17-A57C-29D4D62B35B3}" type="slidenum">
              <a:rPr lang="en-US" smtClean="0"/>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the axes, animate sparse/dense</a:t>
            </a:r>
            <a:endParaRPr lang="en-US" dirty="0"/>
          </a:p>
        </p:txBody>
      </p:sp>
      <p:sp>
        <p:nvSpPr>
          <p:cNvPr id="4" name="Slide Number Placeholder 3"/>
          <p:cNvSpPr>
            <a:spLocks noGrp="1"/>
          </p:cNvSpPr>
          <p:nvPr>
            <p:ph type="sldNum" sz="quarter" idx="10"/>
          </p:nvPr>
        </p:nvSpPr>
        <p:spPr/>
        <p:txBody>
          <a:bodyPr/>
          <a:lstStyle/>
          <a:p>
            <a:fld id="{68A50474-A184-4E17-A57C-29D4D62B35B3}" type="slidenum">
              <a:rPr lang="en-US" smtClean="0"/>
              <a:pPr/>
              <a:t>22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Read axes, all subsequent plots have same axes</a:t>
            </a:r>
            <a:endParaRPr lang="en-US" dirty="0"/>
          </a:p>
        </p:txBody>
      </p:sp>
      <p:sp>
        <p:nvSpPr>
          <p:cNvPr id="4" name="Slide Number Placeholder 3"/>
          <p:cNvSpPr>
            <a:spLocks noGrp="1"/>
          </p:cNvSpPr>
          <p:nvPr>
            <p:ph type="sldNum" sz="quarter" idx="10"/>
          </p:nvPr>
        </p:nvSpPr>
        <p:spPr/>
        <p:txBody>
          <a:bodyPr/>
          <a:lstStyle/>
          <a:p>
            <a:fld id="{68A50474-A184-4E17-A57C-29D4D62B35B3}" type="slidenum">
              <a:rPr lang="en-US" smtClean="0"/>
              <a:pPr/>
              <a:t>24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A50474-A184-4E17-A57C-29D4D62B35B3}" type="slidenum">
              <a:rPr lang="en-US" smtClean="0"/>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A50474-A184-4E17-A57C-29D4D62B35B3}" type="slidenum">
              <a:rPr lang="en-US" smtClean="0"/>
              <a:pPr/>
              <a:t>29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AE8905A-EC3C-44D8-A4A9-B6DB71791EF2}" type="datetimeFigureOut">
              <a:rPr lang="en-US" smtClean="0"/>
              <a:pPr/>
              <a:t>5/12/2010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A91860D3-AE11-43FA-A976-13B3E9AA7B0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AE8905A-EC3C-44D8-A4A9-B6DB71791EF2}" type="datetimeFigureOut">
              <a:rPr lang="en-US" smtClean="0"/>
              <a:pPr/>
              <a:t>5/12/2010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91860D3-AE11-43FA-A976-13B3E9AA7B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AE8905A-EC3C-44D8-A4A9-B6DB71791EF2}" type="datetimeFigureOut">
              <a:rPr lang="en-US" smtClean="0"/>
              <a:pPr/>
              <a:t>5/12/2010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91860D3-AE11-43FA-A976-13B3E9AA7B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AE8905A-EC3C-44D8-A4A9-B6DB71791EF2}" type="datetimeFigureOut">
              <a:rPr lang="en-US" smtClean="0"/>
              <a:pPr/>
              <a:t>5/12/2010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91860D3-AE11-43FA-A976-13B3E9AA7B06}"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AE8905A-EC3C-44D8-A4A9-B6DB71791EF2}" type="datetimeFigureOut">
              <a:rPr lang="en-US" smtClean="0"/>
              <a:pPr/>
              <a:t>5/12/2010</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A91860D3-AE11-43FA-A976-13B3E9AA7B06}"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AE8905A-EC3C-44D8-A4A9-B6DB71791EF2}" type="datetimeFigureOut">
              <a:rPr lang="en-US" smtClean="0"/>
              <a:pPr/>
              <a:t>5/12/2010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91860D3-AE11-43FA-A976-13B3E9AA7B06}"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AE8905A-EC3C-44D8-A4A9-B6DB71791EF2}" type="datetimeFigureOut">
              <a:rPr lang="en-US" smtClean="0"/>
              <a:pPr/>
              <a:t>5/12/2010</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A91860D3-AE11-43FA-A976-13B3E9AA7B0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EAE8905A-EC3C-44D8-A4A9-B6DB71791EF2}" type="datetimeFigureOut">
              <a:rPr lang="en-US" smtClean="0"/>
              <a:pPr/>
              <a:t>5/12/2010</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A91860D3-AE11-43FA-A976-13B3E9AA7B06}"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AE8905A-EC3C-44D8-A4A9-B6DB71791EF2}" type="datetimeFigureOut">
              <a:rPr lang="en-US" smtClean="0"/>
              <a:pPr/>
              <a:t>5/12/2010</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A91860D3-AE11-43FA-A976-13B3E9AA7B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EAE8905A-EC3C-44D8-A4A9-B6DB71791EF2}" type="datetimeFigureOut">
              <a:rPr lang="en-US" smtClean="0"/>
              <a:pPr/>
              <a:t>5/12/2010</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A91860D3-AE11-43FA-A976-13B3E9AA7B0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EAE8905A-EC3C-44D8-A4A9-B6DB71791EF2}" type="datetimeFigureOut">
              <a:rPr lang="en-US" smtClean="0"/>
              <a:pPr/>
              <a:t>5/12/2010</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A91860D3-AE11-43FA-A976-13B3E9AA7B06}"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AE8905A-EC3C-44D8-A4A9-B6DB71791EF2}" type="datetimeFigureOut">
              <a:rPr lang="en-US" smtClean="0"/>
              <a:pPr/>
              <a:t>5/12/2010</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A91860D3-AE11-43FA-A976-13B3E9AA7B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Mapping Eelgrass Beds Using Hyperspectral Airborne Imagery</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Kelley Bostrom</a:t>
            </a:r>
          </a:p>
          <a:p>
            <a:r>
              <a:rPr lang="en-US" dirty="0" smtClean="0"/>
              <a:t>University of Connecticut</a:t>
            </a:r>
          </a:p>
          <a:p>
            <a:r>
              <a:rPr lang="en-US" dirty="0" smtClean="0"/>
              <a:t>NASA OCRT Meeting</a:t>
            </a:r>
          </a:p>
          <a:p>
            <a:r>
              <a:rPr lang="en-US" dirty="0" smtClean="0"/>
              <a:t>May 12, 2010</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2" name="Title 1"/>
          <p:cNvSpPr>
            <a:spLocks noGrp="1"/>
          </p:cNvSpPr>
          <p:nvPr>
            <p:ph type="title"/>
          </p:nvPr>
        </p:nvSpPr>
        <p:spPr>
          <a:xfrm>
            <a:off x="457200" y="0"/>
            <a:ext cx="8229600" cy="1143000"/>
          </a:xfrm>
        </p:spPr>
        <p:txBody>
          <a:bodyPr>
            <a:normAutofit/>
          </a:bodyPr>
          <a:lstStyle/>
          <a:p>
            <a:r>
              <a:rPr lang="en-US" dirty="0" smtClean="0"/>
              <a:t>Study site: Elkhorn Slough, CA</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1066800"/>
            <a:ext cx="8229600" cy="5355644"/>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438150" y="1192423"/>
            <a:ext cx="8705850" cy="5665577"/>
          </a:xfrm>
          <a:prstGeom prst="rect">
            <a:avLst/>
          </a:prstGeom>
          <a:noFill/>
          <a:ln w="9525">
            <a:noFill/>
            <a:miter lim="800000"/>
            <a:headEnd/>
            <a:tailEnd/>
          </a:ln>
        </p:spPr>
      </p:pic>
      <p:pic>
        <p:nvPicPr>
          <p:cNvPr id="7" name="Picture 2"/>
          <p:cNvPicPr>
            <a:picLocks noChangeAspect="1" noChangeArrowheads="1"/>
          </p:cNvPicPr>
          <p:nvPr/>
        </p:nvPicPr>
        <p:blipFill>
          <a:blip r:embed="rId4" cstate="print"/>
          <a:srcRect/>
          <a:stretch>
            <a:fillRect/>
          </a:stretch>
        </p:blipFill>
        <p:spPr bwMode="auto">
          <a:xfrm>
            <a:off x="0" y="907284"/>
            <a:ext cx="9144000" cy="595071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2" name="Title 1"/>
          <p:cNvSpPr>
            <a:spLocks noGrp="1"/>
          </p:cNvSpPr>
          <p:nvPr>
            <p:ph type="title"/>
          </p:nvPr>
        </p:nvSpPr>
        <p:spPr/>
        <p:txBody>
          <a:bodyPr>
            <a:normAutofit/>
          </a:bodyPr>
          <a:lstStyle/>
          <a:p>
            <a:r>
              <a:rPr lang="en-US" dirty="0" smtClean="0"/>
              <a:t>Elkhorn Slough bathymetry</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0" y="1371600"/>
            <a:ext cx="9144000" cy="52683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llregionpplm"/>
          <p:cNvPicPr>
            <a:picLocks noGrp="1" noChangeAspect="1" noChangeArrowheads="1"/>
          </p:cNvPicPr>
          <p:nvPr>
            <p:ph idx="1"/>
          </p:nvPr>
        </p:nvPicPr>
        <p:blipFill>
          <a:blip r:embed="rId3" cstate="print"/>
          <a:srcRect/>
          <a:stretch>
            <a:fillRect/>
          </a:stretch>
        </p:blipFill>
        <p:spPr bwMode="auto">
          <a:xfrm>
            <a:off x="2971800" y="685800"/>
            <a:ext cx="6172200" cy="6172200"/>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Elkhorn Slough</a:t>
            </a:r>
            <a:endParaRPr lang="en-US" dirty="0"/>
          </a:p>
        </p:txBody>
      </p:sp>
      <p:sp>
        <p:nvSpPr>
          <p:cNvPr id="5" name="Rectangle 4"/>
          <p:cNvSpPr/>
          <p:nvPr/>
        </p:nvSpPr>
        <p:spPr>
          <a:xfrm>
            <a:off x="685800" y="1828800"/>
            <a:ext cx="1828800" cy="923330"/>
          </a:xfrm>
          <a:prstGeom prst="rect">
            <a:avLst/>
          </a:prstGeom>
        </p:spPr>
        <p:txBody>
          <a:bodyPr wrap="square">
            <a:spAutoFit/>
          </a:bodyPr>
          <a:lstStyle/>
          <a:p>
            <a:r>
              <a:rPr lang="en-US" dirty="0" err="1" smtClean="0"/>
              <a:t>Buonassissi</a:t>
            </a:r>
            <a:r>
              <a:rPr lang="en-US" dirty="0" smtClean="0"/>
              <a:t> and Dierssen. Accepted. JGR</a:t>
            </a:r>
            <a:endParaRPr lang="en-US" dirty="0"/>
          </a:p>
        </p:txBody>
      </p:sp>
      <p:grpSp>
        <p:nvGrpSpPr>
          <p:cNvPr id="18" name="Group 17"/>
          <p:cNvGrpSpPr/>
          <p:nvPr/>
        </p:nvGrpSpPr>
        <p:grpSpPr>
          <a:xfrm>
            <a:off x="3810000" y="1676400"/>
            <a:ext cx="4648200" cy="4191000"/>
            <a:chOff x="3810000" y="1676400"/>
            <a:chExt cx="4648200" cy="4191000"/>
          </a:xfrm>
        </p:grpSpPr>
        <p:cxnSp>
          <p:nvCxnSpPr>
            <p:cNvPr id="9" name="Straight Connector 8"/>
            <p:cNvCxnSpPr/>
            <p:nvPr/>
          </p:nvCxnSpPr>
          <p:spPr>
            <a:xfrm>
              <a:off x="5334000" y="2971800"/>
              <a:ext cx="685800" cy="6096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019800" y="3581400"/>
              <a:ext cx="2438400" cy="22860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810000" y="1676400"/>
              <a:ext cx="1524000" cy="1295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562600" y="1219200"/>
            <a:ext cx="3581400" cy="5410200"/>
          </a:xfrm>
        </p:spPr>
        <p:txBody>
          <a:bodyPr>
            <a:normAutofit fontScale="92500" lnSpcReduction="10000"/>
          </a:bodyPr>
          <a:lstStyle/>
          <a:p>
            <a:r>
              <a:rPr lang="en-US" dirty="0" smtClean="0"/>
              <a:t>Flight on    </a:t>
            </a:r>
            <a:r>
              <a:rPr lang="en-US" dirty="0" smtClean="0"/>
              <a:t>        </a:t>
            </a:r>
            <a:r>
              <a:rPr lang="en-US" dirty="0" smtClean="0"/>
              <a:t>Sept 11, 2006</a:t>
            </a:r>
          </a:p>
          <a:p>
            <a:endParaRPr lang="en-US" dirty="0" smtClean="0"/>
          </a:p>
          <a:p>
            <a:r>
              <a:rPr lang="en-US" dirty="0" smtClean="0"/>
              <a:t>156 wavebands, 400nm to 900nm</a:t>
            </a:r>
          </a:p>
          <a:p>
            <a:endParaRPr lang="en-US" dirty="0" smtClean="0"/>
          </a:p>
          <a:p>
            <a:r>
              <a:rPr lang="en-US" dirty="0" smtClean="0"/>
              <a:t>Pixel size 1m</a:t>
            </a:r>
            <a:r>
              <a:rPr lang="en-US" baseline="30000" dirty="0" smtClean="0"/>
              <a:t>2</a:t>
            </a:r>
            <a:endParaRPr lang="en-US" dirty="0" smtClean="0"/>
          </a:p>
          <a:p>
            <a:endParaRPr lang="en-US" dirty="0" smtClean="0"/>
          </a:p>
          <a:p>
            <a:r>
              <a:rPr lang="en-US" dirty="0" smtClean="0"/>
              <a:t>200m wide</a:t>
            </a:r>
          </a:p>
          <a:p>
            <a:endParaRPr lang="en-US" dirty="0" smtClean="0"/>
          </a:p>
          <a:p>
            <a:r>
              <a:rPr lang="en-US" dirty="0" smtClean="0"/>
              <a:t>2km long</a:t>
            </a:r>
          </a:p>
          <a:p>
            <a:endParaRPr lang="en-US" dirty="0" smtClean="0"/>
          </a:p>
          <a:p>
            <a:r>
              <a:rPr lang="en-US" dirty="0" smtClean="0"/>
              <a:t>Swath</a:t>
            </a:r>
          </a:p>
          <a:p>
            <a:endParaRPr lang="en-US" dirty="0" smtClean="0"/>
          </a:p>
          <a:p>
            <a:endParaRPr lang="en-US" dirty="0"/>
          </a:p>
        </p:txBody>
      </p:sp>
      <p:sp>
        <p:nvSpPr>
          <p:cNvPr id="2" name="Title 1"/>
          <p:cNvSpPr>
            <a:spLocks noGrp="1"/>
          </p:cNvSpPr>
          <p:nvPr>
            <p:ph type="title"/>
          </p:nvPr>
        </p:nvSpPr>
        <p:spPr/>
        <p:txBody>
          <a:bodyPr/>
          <a:lstStyle/>
          <a:p>
            <a:r>
              <a:rPr lang="en-US" dirty="0" smtClean="0"/>
              <a:t>SAMSON imagery (FERI)</a:t>
            </a:r>
            <a:endParaRPr lang="en-US" dirty="0"/>
          </a:p>
        </p:txBody>
      </p:sp>
      <p:pic>
        <p:nvPicPr>
          <p:cNvPr id="5" name="Content Placeholder 3" descr="20060911_Elkhorn_Slough_Subset.jpg"/>
          <p:cNvPicPr>
            <a:picLocks noChangeAspect="1"/>
          </p:cNvPicPr>
          <p:nvPr/>
        </p:nvPicPr>
        <p:blipFill>
          <a:blip r:embed="rId3" cstate="print"/>
          <a:stretch>
            <a:fillRect/>
          </a:stretch>
        </p:blipFill>
        <p:spPr>
          <a:xfrm>
            <a:off x="0" y="1219200"/>
            <a:ext cx="5584371" cy="4343400"/>
          </a:xfrm>
          <a:prstGeom prst="rect">
            <a:avLst/>
          </a:prstGeom>
        </p:spPr>
      </p:pic>
      <p:cxnSp>
        <p:nvCxnSpPr>
          <p:cNvPr id="7" name="Straight Connector 6"/>
          <p:cNvCxnSpPr/>
          <p:nvPr/>
        </p:nvCxnSpPr>
        <p:spPr>
          <a:xfrm rot="5400000">
            <a:off x="1676400" y="4114800"/>
            <a:ext cx="762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87844"/>
            <a:ext cx="5715000" cy="6945844"/>
          </a:xfrm>
          <a:prstGeom prst="rect">
            <a:avLst/>
          </a:prstGeom>
          <a:noFill/>
          <a:ln w="9525">
            <a:noFill/>
            <a:miter lim="800000"/>
            <a:headEnd/>
            <a:tailEnd/>
          </a:ln>
        </p:spPr>
      </p:pic>
      <p:sp>
        <p:nvSpPr>
          <p:cNvPr id="4" name="TextBox 3"/>
          <p:cNvSpPr txBox="1"/>
          <p:nvPr/>
        </p:nvSpPr>
        <p:spPr>
          <a:xfrm>
            <a:off x="2057400" y="0"/>
            <a:ext cx="2209800" cy="307777"/>
          </a:xfrm>
          <a:prstGeom prst="rect">
            <a:avLst/>
          </a:prstGeom>
          <a:noFill/>
        </p:spPr>
        <p:txBody>
          <a:bodyPr wrap="square" rtlCol="0">
            <a:spAutoFit/>
          </a:bodyPr>
          <a:lstStyle/>
          <a:p>
            <a:r>
              <a:rPr lang="en-US" sz="1400" dirty="0" smtClean="0"/>
              <a:t>Figure by Eric </a:t>
            </a:r>
            <a:r>
              <a:rPr lang="en-US" sz="1400" dirty="0" err="1" smtClean="0"/>
              <a:t>Louchard</a:t>
            </a:r>
            <a:endParaRPr lang="en-US" sz="1400" dirty="0"/>
          </a:p>
        </p:txBody>
      </p:sp>
      <p:cxnSp>
        <p:nvCxnSpPr>
          <p:cNvPr id="6" name="Straight Arrow Connector 5"/>
          <p:cNvCxnSpPr/>
          <p:nvPr/>
        </p:nvCxnSpPr>
        <p:spPr>
          <a:xfrm rot="16200000" flipV="1">
            <a:off x="-533400" y="2743200"/>
            <a:ext cx="5257800" cy="2057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1409700" y="2857500"/>
            <a:ext cx="5181600" cy="17526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590800" y="1676400"/>
            <a:ext cx="762000" cy="369332"/>
          </a:xfrm>
          <a:prstGeom prst="rect">
            <a:avLst/>
          </a:prstGeom>
          <a:noFill/>
        </p:spPr>
        <p:txBody>
          <a:bodyPr wrap="square" rtlCol="0">
            <a:spAutoFit/>
          </a:bodyPr>
          <a:lstStyle/>
          <a:p>
            <a:r>
              <a:rPr lang="en-US" dirty="0" smtClean="0"/>
              <a:t>FERI</a:t>
            </a:r>
            <a:endParaRPr lang="en-US" dirty="0"/>
          </a:p>
        </p:txBody>
      </p:sp>
      <p:sp>
        <p:nvSpPr>
          <p:cNvPr id="11" name="Content Placeholder 10"/>
          <p:cNvSpPr>
            <a:spLocks noGrp="1"/>
          </p:cNvSpPr>
          <p:nvPr>
            <p:ph idx="1"/>
          </p:nvPr>
        </p:nvSpPr>
        <p:spPr>
          <a:xfrm>
            <a:off x="5715000" y="1219200"/>
            <a:ext cx="3429000" cy="5638800"/>
          </a:xfrm>
        </p:spPr>
        <p:txBody>
          <a:bodyPr>
            <a:normAutofit/>
          </a:bodyPr>
          <a:lstStyle/>
          <a:p>
            <a:r>
              <a:rPr lang="en-US" dirty="0" smtClean="0"/>
              <a:t>AC-9</a:t>
            </a:r>
          </a:p>
          <a:p>
            <a:r>
              <a:rPr lang="en-US" dirty="0" smtClean="0"/>
              <a:t>Backscattering meter</a:t>
            </a:r>
          </a:p>
          <a:p>
            <a:r>
              <a:rPr lang="en-US" dirty="0" err="1" smtClean="0"/>
              <a:t>HyperPro</a:t>
            </a:r>
            <a:endParaRPr lang="en-US" dirty="0" smtClean="0"/>
          </a:p>
          <a:p>
            <a:r>
              <a:rPr lang="en-US" dirty="0" err="1" smtClean="0"/>
              <a:t>Divespec</a:t>
            </a:r>
            <a:endParaRPr lang="en-US" dirty="0" smtClean="0"/>
          </a:p>
          <a:p>
            <a:r>
              <a:rPr lang="en-US" dirty="0" smtClean="0"/>
              <a:t>ASD and integrating sphere</a:t>
            </a:r>
          </a:p>
          <a:p>
            <a:r>
              <a:rPr lang="en-US" dirty="0" smtClean="0"/>
              <a:t>LISST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solidFill>
                  <a:schemeClr val="accent5">
                    <a:lumMod val="75000"/>
                  </a:schemeClr>
                </a:solidFill>
              </a:rPr>
              <a:t>Data collection</a:t>
            </a:r>
            <a:endParaRPr lang="en-US" dirty="0">
              <a:solidFill>
                <a:schemeClr val="accent5">
                  <a:lumMod val="75000"/>
                </a:schemeClr>
              </a:solidFill>
            </a:endParaRPr>
          </a:p>
        </p:txBody>
      </p:sp>
      <p:sp>
        <p:nvSpPr>
          <p:cNvPr id="4" name="TextBox 3"/>
          <p:cNvSpPr txBox="1"/>
          <p:nvPr/>
        </p:nvSpPr>
        <p:spPr>
          <a:xfrm>
            <a:off x="7239000" y="6488668"/>
            <a:ext cx="1905000" cy="369332"/>
          </a:xfrm>
          <a:prstGeom prst="rect">
            <a:avLst/>
          </a:prstGeom>
          <a:noFill/>
        </p:spPr>
        <p:txBody>
          <a:bodyPr wrap="square" rtlCol="0">
            <a:spAutoFit/>
          </a:bodyPr>
          <a:lstStyle/>
          <a:p>
            <a:r>
              <a:rPr lang="en-US" dirty="0" smtClean="0">
                <a:solidFill>
                  <a:schemeClr val="bg1"/>
                </a:solidFill>
              </a:rPr>
              <a:t>Heidi Dierssen</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Sampling Stations</a:t>
            </a:r>
            <a:endParaRPr lang="en-US" dirty="0"/>
          </a:p>
        </p:txBody>
      </p:sp>
      <p:pic>
        <p:nvPicPr>
          <p:cNvPr id="5" name="Picture 2"/>
          <p:cNvPicPr>
            <a:picLocks noGrp="1" noChangeAspect="1" noChangeArrowheads="1"/>
          </p:cNvPicPr>
          <p:nvPr>
            <p:ph idx="1"/>
          </p:nvPr>
        </p:nvPicPr>
        <p:blipFill>
          <a:blip r:embed="rId2" cstate="print"/>
          <a:srcRect/>
          <a:stretch>
            <a:fillRect/>
          </a:stretch>
        </p:blipFill>
        <p:spPr bwMode="auto">
          <a:xfrm>
            <a:off x="0" y="907284"/>
            <a:ext cx="9144000" cy="59507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tides_stations2.jpg"/>
          <p:cNvPicPr>
            <a:picLocks noGrp="1" noChangeAspect="1"/>
          </p:cNvPicPr>
          <p:nvPr>
            <p:ph idx="1"/>
          </p:nvPr>
        </p:nvPicPr>
        <p:blipFill>
          <a:blip r:embed="rId2" cstate="print"/>
          <a:stretch>
            <a:fillRect/>
          </a:stretch>
        </p:blipFill>
        <p:spPr>
          <a:xfrm>
            <a:off x="0" y="0"/>
            <a:ext cx="9546213" cy="6858000"/>
          </a:xfrm>
        </p:spPr>
      </p:pic>
      <p:sp>
        <p:nvSpPr>
          <p:cNvPr id="3" name="Oval 2"/>
          <p:cNvSpPr/>
          <p:nvPr/>
        </p:nvSpPr>
        <p:spPr>
          <a:xfrm>
            <a:off x="1981200" y="1676400"/>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133600" y="3429000"/>
            <a:ext cx="152400" cy="152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p:cNvSpPr/>
          <p:nvPr/>
        </p:nvSpPr>
        <p:spPr>
          <a:xfrm>
            <a:off x="3352800" y="1295400"/>
            <a:ext cx="152400" cy="152400"/>
          </a:xfrm>
          <a:prstGeom prst="diamond">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p:cNvSpPr/>
          <p:nvPr/>
        </p:nvSpPr>
        <p:spPr>
          <a:xfrm>
            <a:off x="8077200" y="1143000"/>
            <a:ext cx="152400" cy="152400"/>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5-Point Star 6"/>
          <p:cNvSpPr/>
          <p:nvPr/>
        </p:nvSpPr>
        <p:spPr>
          <a:xfrm>
            <a:off x="6934200" y="5410200"/>
            <a:ext cx="152400" cy="152400"/>
          </a:xfrm>
          <a:prstGeom prst="star5">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p:cNvSpPr/>
          <p:nvPr/>
        </p:nvSpPr>
        <p:spPr>
          <a:xfrm>
            <a:off x="6934200" y="5029200"/>
            <a:ext cx="152400" cy="152400"/>
          </a:xfrm>
          <a:prstGeom prst="diamond">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934200" y="4724400"/>
            <a:ext cx="152400" cy="152400"/>
          </a:xfrm>
          <a:prstGeom prst="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934200" y="4419600"/>
            <a:ext cx="152400" cy="152400"/>
          </a:xfrm>
          <a:prstGeom prst="ellipse">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lide7"/>
          <p:cNvPicPr>
            <a:picLocks noGrp="1" noChangeAspect="1" noChangeArrowheads="1"/>
          </p:cNvPicPr>
          <p:nvPr>
            <p:ph idx="1"/>
          </p:nvPr>
        </p:nvPicPr>
        <p:blipFill>
          <a:blip r:embed="rId3" cstate="print"/>
          <a:srcRect l="16660" t="9554" r="30421" b="56729"/>
          <a:stretch>
            <a:fillRect/>
          </a:stretch>
        </p:blipFill>
        <p:spPr bwMode="auto">
          <a:xfrm>
            <a:off x="2438400" y="762000"/>
            <a:ext cx="6705600" cy="5695052"/>
          </a:xfrm>
          <a:prstGeom prst="rect">
            <a:avLst/>
          </a:prstGeom>
          <a:noFill/>
          <a:ln w="9525">
            <a:noFill/>
            <a:miter lim="800000"/>
            <a:headEnd/>
            <a:tailEnd/>
          </a:ln>
        </p:spPr>
      </p:pic>
      <p:sp>
        <p:nvSpPr>
          <p:cNvPr id="3" name="Title 2"/>
          <p:cNvSpPr>
            <a:spLocks noGrp="1"/>
          </p:cNvSpPr>
          <p:nvPr>
            <p:ph type="title"/>
          </p:nvPr>
        </p:nvSpPr>
        <p:spPr/>
        <p:txBody>
          <a:bodyPr/>
          <a:lstStyle/>
          <a:p>
            <a:r>
              <a:rPr lang="en-US" dirty="0" smtClean="0"/>
              <a:t>Particle Size Distribution</a:t>
            </a:r>
            <a:endParaRPr lang="en-US" dirty="0"/>
          </a:p>
        </p:txBody>
      </p:sp>
      <p:sp>
        <p:nvSpPr>
          <p:cNvPr id="7" name="TextBox 6"/>
          <p:cNvSpPr txBox="1"/>
          <p:nvPr/>
        </p:nvSpPr>
        <p:spPr>
          <a:xfrm>
            <a:off x="228600" y="1600200"/>
            <a:ext cx="1981200" cy="923330"/>
          </a:xfrm>
          <a:prstGeom prst="rect">
            <a:avLst/>
          </a:prstGeom>
          <a:noFill/>
        </p:spPr>
        <p:txBody>
          <a:bodyPr wrap="square" rtlCol="0">
            <a:spAutoFit/>
          </a:bodyPr>
          <a:lstStyle/>
          <a:p>
            <a:r>
              <a:rPr lang="en-US" dirty="0" err="1" smtClean="0"/>
              <a:t>Buonassissi</a:t>
            </a:r>
            <a:r>
              <a:rPr lang="en-US" dirty="0" smtClean="0"/>
              <a:t> </a:t>
            </a:r>
          </a:p>
          <a:p>
            <a:r>
              <a:rPr lang="en-US" dirty="0" smtClean="0"/>
              <a:t>and Dierssen. Accepted. JGR</a:t>
            </a:r>
            <a:endParaRPr lang="en-US" dirty="0"/>
          </a:p>
        </p:txBody>
      </p:sp>
      <p:sp>
        <p:nvSpPr>
          <p:cNvPr id="5" name="TextBox 4"/>
          <p:cNvSpPr txBox="1"/>
          <p:nvPr/>
        </p:nvSpPr>
        <p:spPr>
          <a:xfrm>
            <a:off x="4343400" y="3276600"/>
            <a:ext cx="1219200" cy="381000"/>
          </a:xfrm>
          <a:prstGeom prst="rect">
            <a:avLst/>
          </a:prstGeom>
          <a:noFill/>
        </p:spPr>
        <p:txBody>
          <a:bodyPr wrap="square" rtlCol="0">
            <a:spAutoFit/>
          </a:bodyPr>
          <a:lstStyle/>
          <a:p>
            <a:r>
              <a:rPr lang="en-US" dirty="0" smtClean="0"/>
              <a:t>Station 3</a:t>
            </a:r>
            <a:endParaRPr lang="en-US" dirty="0"/>
          </a:p>
        </p:txBody>
      </p:sp>
      <p:sp>
        <p:nvSpPr>
          <p:cNvPr id="8" name="TextBox 7"/>
          <p:cNvSpPr txBox="1"/>
          <p:nvPr/>
        </p:nvSpPr>
        <p:spPr>
          <a:xfrm>
            <a:off x="6477000" y="2895600"/>
            <a:ext cx="1219200" cy="381000"/>
          </a:xfrm>
          <a:prstGeom prst="rect">
            <a:avLst/>
          </a:prstGeom>
          <a:noFill/>
        </p:spPr>
        <p:txBody>
          <a:bodyPr wrap="square" rtlCol="0">
            <a:spAutoFit/>
          </a:bodyPr>
          <a:lstStyle/>
          <a:p>
            <a:r>
              <a:rPr lang="en-US" dirty="0" smtClean="0"/>
              <a:t>Station 2</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descr="20060911_Elkhorn_Slough_Subset.jpg"/>
          <p:cNvPicPr>
            <a:picLocks noChangeAspect="1"/>
          </p:cNvPicPr>
          <p:nvPr/>
        </p:nvPicPr>
        <p:blipFill>
          <a:blip r:embed="rId2" cstate="print"/>
          <a:stretch>
            <a:fillRect/>
          </a:stretch>
        </p:blipFill>
        <p:spPr>
          <a:xfrm>
            <a:off x="0" y="1219200"/>
            <a:ext cx="6172199" cy="4800600"/>
          </a:xfrm>
          <a:prstGeom prst="rect">
            <a:avLst/>
          </a:prstGeom>
          <a:noFill/>
          <a:ln>
            <a:noFill/>
          </a:ln>
        </p:spPr>
      </p:pic>
      <p:sp>
        <p:nvSpPr>
          <p:cNvPr id="9" name="Content Placeholder 8"/>
          <p:cNvSpPr>
            <a:spLocks noGrp="1"/>
          </p:cNvSpPr>
          <p:nvPr>
            <p:ph idx="1"/>
          </p:nvPr>
        </p:nvSpPr>
        <p:spPr>
          <a:xfrm>
            <a:off x="6248400" y="990600"/>
            <a:ext cx="2895600" cy="2514600"/>
          </a:xfrm>
        </p:spPr>
        <p:txBody>
          <a:bodyPr>
            <a:normAutofit fontScale="92500"/>
          </a:bodyPr>
          <a:lstStyle/>
          <a:p>
            <a:r>
              <a:rPr lang="en-US" dirty="0" smtClean="0"/>
              <a:t>Sept 7, 2006</a:t>
            </a:r>
          </a:p>
          <a:p>
            <a:endParaRPr lang="en-US" dirty="0" smtClean="0"/>
          </a:p>
          <a:p>
            <a:r>
              <a:rPr lang="en-US" dirty="0" smtClean="0"/>
              <a:t>30m in length</a:t>
            </a:r>
          </a:p>
          <a:p>
            <a:endParaRPr lang="en-US" dirty="0" smtClean="0"/>
          </a:p>
          <a:p>
            <a:r>
              <a:rPr lang="en-US" dirty="0" smtClean="0"/>
              <a:t>2 – 2.5 m deep</a:t>
            </a:r>
          </a:p>
          <a:p>
            <a:pPr>
              <a:buNone/>
            </a:pPr>
            <a:endParaRPr lang="en-US" dirty="0"/>
          </a:p>
        </p:txBody>
      </p:sp>
      <p:sp>
        <p:nvSpPr>
          <p:cNvPr id="2" name="Title 1"/>
          <p:cNvSpPr>
            <a:spLocks noGrp="1"/>
          </p:cNvSpPr>
          <p:nvPr>
            <p:ph type="title"/>
          </p:nvPr>
        </p:nvSpPr>
        <p:spPr>
          <a:xfrm>
            <a:off x="457200" y="274638"/>
            <a:ext cx="7467600" cy="639762"/>
          </a:xfrm>
        </p:spPr>
        <p:txBody>
          <a:bodyPr>
            <a:normAutofit fontScale="90000"/>
          </a:bodyPr>
          <a:lstStyle/>
          <a:p>
            <a:r>
              <a:rPr lang="en-US" dirty="0" smtClean="0"/>
              <a:t>Transects</a:t>
            </a:r>
            <a:endParaRPr lang="en-US" dirty="0"/>
          </a:p>
        </p:txBody>
      </p:sp>
      <p:grpSp>
        <p:nvGrpSpPr>
          <p:cNvPr id="15" name="Group 14"/>
          <p:cNvGrpSpPr/>
          <p:nvPr/>
        </p:nvGrpSpPr>
        <p:grpSpPr>
          <a:xfrm>
            <a:off x="1752600" y="3733799"/>
            <a:ext cx="7391400" cy="3124201"/>
            <a:chOff x="1752600" y="3733799"/>
            <a:chExt cx="7391400" cy="3124201"/>
          </a:xfrm>
        </p:grpSpPr>
        <p:grpSp>
          <p:nvGrpSpPr>
            <p:cNvPr id="7" name="Group 6"/>
            <p:cNvGrpSpPr/>
            <p:nvPr/>
          </p:nvGrpSpPr>
          <p:grpSpPr>
            <a:xfrm>
              <a:off x="1752600" y="3733799"/>
              <a:ext cx="7391400" cy="3124201"/>
              <a:chOff x="1752600" y="3733800"/>
              <a:chExt cx="7391400" cy="3124201"/>
            </a:xfrm>
          </p:grpSpPr>
          <p:sp>
            <p:nvSpPr>
              <p:cNvPr id="30" name="Rectangle 29"/>
              <p:cNvSpPr/>
              <p:nvPr/>
            </p:nvSpPr>
            <p:spPr>
              <a:xfrm>
                <a:off x="1752600" y="3733800"/>
                <a:ext cx="1219200" cy="685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a:stretch>
                <a:fillRect/>
              </a:stretch>
            </p:blipFill>
            <p:spPr bwMode="auto">
              <a:xfrm>
                <a:off x="4058382" y="3733801"/>
                <a:ext cx="5085618" cy="3124200"/>
              </a:xfrm>
              <a:prstGeom prst="rect">
                <a:avLst/>
              </a:prstGeom>
              <a:noFill/>
              <a:ln w="38100">
                <a:solidFill>
                  <a:srgbClr val="FF0000"/>
                </a:solidFill>
                <a:miter lim="800000"/>
                <a:headEnd/>
                <a:tailEnd/>
              </a:ln>
            </p:spPr>
          </p:pic>
        </p:grpSp>
        <p:sp>
          <p:nvSpPr>
            <p:cNvPr id="10" name="Rectangle 9"/>
            <p:cNvSpPr/>
            <p:nvPr/>
          </p:nvSpPr>
          <p:spPr>
            <a:xfrm>
              <a:off x="7162800" y="5410200"/>
              <a:ext cx="76200" cy="76200"/>
            </a:xfrm>
            <a:prstGeom prst="rect">
              <a:avLst/>
            </a:prstGeom>
            <a:solidFill>
              <a:srgbClr val="CC00FF"/>
            </a:solidFill>
            <a:ln>
              <a:solidFill>
                <a:srgbClr val="CC00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Rectangle 11"/>
            <p:cNvSpPr/>
            <p:nvPr/>
          </p:nvSpPr>
          <p:spPr>
            <a:xfrm>
              <a:off x="6019800" y="5029200"/>
              <a:ext cx="76200" cy="76200"/>
            </a:xfrm>
            <a:prstGeom prst="rect">
              <a:avLst/>
            </a:prstGeom>
            <a:solidFill>
              <a:srgbClr val="CC00FF"/>
            </a:solidFill>
            <a:ln>
              <a:solidFill>
                <a:srgbClr val="CC00FF"/>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TextBox 12"/>
            <p:cNvSpPr txBox="1"/>
            <p:nvPr/>
          </p:nvSpPr>
          <p:spPr>
            <a:xfrm>
              <a:off x="6553200" y="5486400"/>
              <a:ext cx="1143000" cy="338554"/>
            </a:xfrm>
            <a:prstGeom prst="rect">
              <a:avLst/>
            </a:prstGeom>
            <a:noFill/>
          </p:spPr>
          <p:txBody>
            <a:bodyPr wrap="square" rtlCol="0">
              <a:spAutoFit/>
            </a:bodyPr>
            <a:lstStyle/>
            <a:p>
              <a:r>
                <a:rPr lang="en-US" sz="1600" dirty="0" smtClean="0">
                  <a:solidFill>
                    <a:schemeClr val="bg1"/>
                  </a:solidFill>
                </a:rPr>
                <a:t>Station 1</a:t>
              </a:r>
              <a:endParaRPr lang="en-US" sz="1600" dirty="0">
                <a:solidFill>
                  <a:schemeClr val="bg1"/>
                </a:solidFill>
              </a:endParaRPr>
            </a:p>
          </p:txBody>
        </p:sp>
        <p:sp>
          <p:nvSpPr>
            <p:cNvPr id="14" name="TextBox 13"/>
            <p:cNvSpPr txBox="1"/>
            <p:nvPr/>
          </p:nvSpPr>
          <p:spPr>
            <a:xfrm>
              <a:off x="5334000" y="5105400"/>
              <a:ext cx="1143000" cy="338554"/>
            </a:xfrm>
            <a:prstGeom prst="rect">
              <a:avLst/>
            </a:prstGeom>
            <a:noFill/>
          </p:spPr>
          <p:txBody>
            <a:bodyPr wrap="square" rtlCol="0">
              <a:spAutoFit/>
            </a:bodyPr>
            <a:lstStyle/>
            <a:p>
              <a:r>
                <a:rPr lang="en-US" sz="1600" dirty="0" smtClean="0">
                  <a:solidFill>
                    <a:schemeClr val="bg1"/>
                  </a:solidFill>
                </a:rPr>
                <a:t>Station 3</a:t>
              </a:r>
              <a:endParaRPr lang="en-US" sz="16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752600"/>
            <a:ext cx="9144000" cy="1371600"/>
          </a:xfrm>
        </p:spPr>
        <p:txBody>
          <a:bodyPr numCol="2">
            <a:normAutofit/>
          </a:bodyPr>
          <a:lstStyle/>
          <a:p>
            <a:pPr lvl="1"/>
            <a:r>
              <a:rPr lang="en-US" dirty="0" smtClean="0"/>
              <a:t>Heidi Dierssen</a:t>
            </a:r>
          </a:p>
          <a:p>
            <a:pPr lvl="1"/>
            <a:r>
              <a:rPr lang="en-US" dirty="0" smtClean="0"/>
              <a:t>Christopher </a:t>
            </a:r>
            <a:r>
              <a:rPr lang="en-US" dirty="0" err="1" smtClean="0"/>
              <a:t>Buonassissi</a:t>
            </a:r>
            <a:endParaRPr lang="en-US" dirty="0" smtClean="0"/>
          </a:p>
          <a:p>
            <a:pPr lvl="1"/>
            <a:r>
              <a:rPr lang="en-US" dirty="0" smtClean="0"/>
              <a:t>Jeff Godfrey</a:t>
            </a:r>
          </a:p>
          <a:p>
            <a:pPr lvl="1"/>
            <a:r>
              <a:rPr lang="en-US" dirty="0" smtClean="0"/>
              <a:t>Dirk </a:t>
            </a:r>
            <a:r>
              <a:rPr lang="en-US" dirty="0" err="1" smtClean="0"/>
              <a:t>Aurin</a:t>
            </a:r>
            <a:endParaRPr lang="en-US" dirty="0" smtClean="0"/>
          </a:p>
          <a:p>
            <a:pPr lvl="1"/>
            <a:r>
              <a:rPr lang="en-US" dirty="0" smtClean="0"/>
              <a:t>Kate Randolph</a:t>
            </a:r>
          </a:p>
        </p:txBody>
      </p:sp>
      <p:sp>
        <p:nvSpPr>
          <p:cNvPr id="3" name="Title 2"/>
          <p:cNvSpPr>
            <a:spLocks noGrp="1"/>
          </p:cNvSpPr>
          <p:nvPr>
            <p:ph type="title"/>
          </p:nvPr>
        </p:nvSpPr>
        <p:spPr/>
        <p:txBody>
          <a:bodyPr/>
          <a:lstStyle/>
          <a:p>
            <a:r>
              <a:rPr lang="en-US" dirty="0" smtClean="0"/>
              <a:t>Acknowledgements</a:t>
            </a:r>
            <a:endParaRPr lang="en-US" dirty="0"/>
          </a:p>
        </p:txBody>
      </p:sp>
      <p:sp>
        <p:nvSpPr>
          <p:cNvPr id="4" name="Content Placeholder 1"/>
          <p:cNvSpPr txBox="1">
            <a:spLocks/>
          </p:cNvSpPr>
          <p:nvPr/>
        </p:nvSpPr>
        <p:spPr>
          <a:xfrm>
            <a:off x="0" y="3200400"/>
            <a:ext cx="9144000" cy="3657600"/>
          </a:xfrm>
          <a:prstGeom prst="rect">
            <a:avLst/>
          </a:prstGeom>
        </p:spPr>
        <p:txBody>
          <a:bodyPr vert="horz">
            <a:normAutofit/>
          </a:bodyPr>
          <a:lstStyle/>
          <a:p>
            <a:pPr marL="365760" marR="0" lvl="0" indent="-256032" algn="l" defTabSz="914400" rtl="0" eaLnBrk="1" fontAlgn="auto" latinLnBrk="0" hangingPunct="1">
              <a:lnSpc>
                <a:spcPct val="15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Florida Environmental Research Institute (FERI)</a:t>
            </a:r>
          </a:p>
          <a:p>
            <a:pPr marL="621792" marR="0" lvl="1" indent="-228600" algn="l" defTabSz="914400" rtl="0" eaLnBrk="1" fontAlgn="auto" latinLnBrk="0" hangingPunct="1">
              <a:lnSpc>
                <a:spcPct val="150000"/>
              </a:lnSpc>
              <a:spcBef>
                <a:spcPts val="324"/>
              </a:spcBef>
              <a:spcAft>
                <a:spcPts val="0"/>
              </a:spcAft>
              <a:buClr>
                <a:schemeClr val="accent1"/>
              </a:buClr>
              <a:buSzTx/>
              <a:buFont typeface="Verdana"/>
              <a:buChar char="◦"/>
              <a:tabLst/>
              <a:defRPr/>
            </a:pPr>
            <a:r>
              <a:rPr kumimoji="0" lang="en-US" sz="2300" b="0" i="0" u="none" strike="noStrike" kern="1200" cap="none" spc="0" normalizeH="0" baseline="0" noProof="0" dirty="0" smtClean="0">
                <a:ln>
                  <a:noFill/>
                </a:ln>
                <a:solidFill>
                  <a:schemeClr val="tx1"/>
                </a:solidFill>
                <a:effectLst/>
                <a:uLnTx/>
                <a:uFillTx/>
                <a:latin typeface="+mn-lt"/>
                <a:ea typeface="+mn-ea"/>
                <a:cs typeface="+mn-cs"/>
              </a:rPr>
              <a:t>Paul </a:t>
            </a:r>
            <a:r>
              <a:rPr kumimoji="0" lang="en-US" sz="2300" b="0" i="0" u="none" strike="noStrike" kern="1200" cap="none" spc="0" normalizeH="0" baseline="0" noProof="0" dirty="0" err="1" smtClean="0">
                <a:ln>
                  <a:noFill/>
                </a:ln>
                <a:solidFill>
                  <a:schemeClr val="tx1"/>
                </a:solidFill>
                <a:effectLst/>
                <a:uLnTx/>
                <a:uFillTx/>
                <a:latin typeface="+mn-lt"/>
                <a:ea typeface="+mn-ea"/>
                <a:cs typeface="+mn-cs"/>
              </a:rPr>
              <a:t>Bissett</a:t>
            </a:r>
            <a:r>
              <a:rPr kumimoji="0" lang="en-US" sz="2300" b="0" i="0" u="none" strike="noStrike" kern="1200" cap="none" spc="0" normalizeH="0" baseline="0" noProof="0" dirty="0" smtClean="0">
                <a:ln>
                  <a:noFill/>
                </a:ln>
                <a:solidFill>
                  <a:schemeClr val="tx1"/>
                </a:solidFill>
                <a:effectLst/>
                <a:uLnTx/>
                <a:uFillTx/>
                <a:latin typeface="+mn-lt"/>
                <a:ea typeface="+mn-ea"/>
                <a:cs typeface="+mn-cs"/>
              </a:rPr>
              <a:t> and SAMSON imagery</a:t>
            </a:r>
          </a:p>
          <a:p>
            <a:pPr marL="365760" marR="0" lvl="0" indent="-256032" algn="l" defTabSz="914400" rtl="0" eaLnBrk="1" fontAlgn="auto" latinLnBrk="0" hangingPunct="1">
              <a:lnSpc>
                <a:spcPct val="15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NOAA GOES-R and CICORE programs</a:t>
            </a:r>
          </a:p>
          <a:p>
            <a:pPr marL="365760" marR="0" lvl="0" indent="-256032" algn="l" defTabSz="914400" rtl="0" eaLnBrk="1" fontAlgn="auto" latinLnBrk="0" hangingPunct="1">
              <a:lnSpc>
                <a:spcPct val="15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NASA Ocean Biology and Biogeochemistry Program</a:t>
            </a:r>
          </a:p>
          <a:p>
            <a:pPr marL="365760" marR="0" lvl="0" indent="-256032" algn="l" defTabSz="914400" rtl="0" eaLnBrk="1" fontAlgn="auto" latinLnBrk="0" hangingPunct="1">
              <a:lnSpc>
                <a:spcPct val="15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ITT Visual Information Solutions Technical Support</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27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Content Placeholder 1"/>
          <p:cNvSpPr txBox="1">
            <a:spLocks/>
          </p:cNvSpPr>
          <p:nvPr/>
        </p:nvSpPr>
        <p:spPr>
          <a:xfrm>
            <a:off x="0" y="1371600"/>
            <a:ext cx="9144000" cy="499872"/>
          </a:xfrm>
          <a:prstGeom prst="rect">
            <a:avLst/>
          </a:prstGeom>
        </p:spPr>
        <p:txBody>
          <a:bodyPr vert="horz" numCol="1">
            <a:normAutofit lnSpcReduction="10000"/>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700" b="0" i="0" u="none" strike="noStrike" kern="1200" cap="none" spc="0" normalizeH="0" baseline="0" noProof="0" dirty="0" smtClean="0">
                <a:ln>
                  <a:noFill/>
                </a:ln>
                <a:solidFill>
                  <a:schemeClr val="tx1"/>
                </a:solidFill>
                <a:effectLst/>
                <a:uLnTx/>
                <a:uFillTx/>
                <a:latin typeface="+mn-lt"/>
                <a:ea typeface="+mn-ea"/>
                <a:cs typeface="+mn-cs"/>
              </a:rPr>
              <a:t>University of Connecticut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1"/>
          <p:cNvGrpSpPr/>
          <p:nvPr/>
        </p:nvGrpSpPr>
        <p:grpSpPr>
          <a:xfrm>
            <a:off x="0" y="4114800"/>
            <a:ext cx="9144000" cy="228600"/>
            <a:chOff x="0" y="3429000"/>
            <a:chExt cx="9144000" cy="228600"/>
          </a:xfrm>
        </p:grpSpPr>
        <p:grpSp>
          <p:nvGrpSpPr>
            <p:cNvPr id="3" name="Group 9"/>
            <p:cNvGrpSpPr/>
            <p:nvPr/>
          </p:nvGrpSpPr>
          <p:grpSpPr>
            <a:xfrm>
              <a:off x="0" y="3429000"/>
              <a:ext cx="2743200" cy="228600"/>
              <a:chOff x="0" y="3352800"/>
              <a:chExt cx="2743200" cy="304800"/>
            </a:xfrm>
          </p:grpSpPr>
          <p:cxnSp>
            <p:nvCxnSpPr>
              <p:cNvPr id="7" name="Curved Connector 6"/>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 name="Curved Connector 8"/>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5" name="Group 10"/>
            <p:cNvGrpSpPr/>
            <p:nvPr/>
          </p:nvGrpSpPr>
          <p:grpSpPr>
            <a:xfrm>
              <a:off x="2743200" y="3505200"/>
              <a:ext cx="2743200" cy="152400"/>
              <a:chOff x="0" y="3352800"/>
              <a:chExt cx="2743200" cy="304800"/>
            </a:xfrm>
          </p:grpSpPr>
          <p:cxnSp>
            <p:nvCxnSpPr>
              <p:cNvPr id="12" name="Curved Connector 11"/>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6" name="Group 13"/>
            <p:cNvGrpSpPr/>
            <p:nvPr/>
          </p:nvGrpSpPr>
          <p:grpSpPr>
            <a:xfrm>
              <a:off x="5410200" y="3505200"/>
              <a:ext cx="2743200" cy="152400"/>
              <a:chOff x="0" y="3352800"/>
              <a:chExt cx="2743200" cy="304800"/>
            </a:xfrm>
          </p:grpSpPr>
          <p:cxnSp>
            <p:nvCxnSpPr>
              <p:cNvPr id="15" name="Curved Connector 14"/>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16" name="Curved Connector 15"/>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cxnSp>
          <p:nvCxnSpPr>
            <p:cNvPr id="21" name="Curved Connector 20"/>
            <p:cNvCxnSpPr/>
            <p:nvPr/>
          </p:nvCxnSpPr>
          <p:spPr>
            <a:xfrm flipV="1">
              <a:off x="8153400" y="3505200"/>
              <a:ext cx="990600" cy="152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8" name="Group 35"/>
          <p:cNvGrpSpPr/>
          <p:nvPr/>
        </p:nvGrpSpPr>
        <p:grpSpPr>
          <a:xfrm>
            <a:off x="152400" y="4267200"/>
            <a:ext cx="9144000" cy="228600"/>
            <a:chOff x="0" y="3429000"/>
            <a:chExt cx="9144000" cy="228600"/>
          </a:xfrm>
        </p:grpSpPr>
        <p:grpSp>
          <p:nvGrpSpPr>
            <p:cNvPr id="10" name="Group 9"/>
            <p:cNvGrpSpPr/>
            <p:nvPr/>
          </p:nvGrpSpPr>
          <p:grpSpPr>
            <a:xfrm>
              <a:off x="0" y="3429000"/>
              <a:ext cx="2743200" cy="228600"/>
              <a:chOff x="0" y="3352800"/>
              <a:chExt cx="2743200" cy="304800"/>
            </a:xfrm>
          </p:grpSpPr>
          <p:cxnSp>
            <p:nvCxnSpPr>
              <p:cNvPr id="45" name="Curved Connector 44"/>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6" name="Curved Connector 45"/>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743200" y="3505200"/>
              <a:ext cx="2743200" cy="152400"/>
              <a:chOff x="0" y="3352800"/>
              <a:chExt cx="2743200" cy="304800"/>
            </a:xfrm>
          </p:grpSpPr>
          <p:cxnSp>
            <p:nvCxnSpPr>
              <p:cNvPr id="43" name="Curved Connector 42"/>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4" name="Curved Connector 43"/>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5410200" y="3505200"/>
              <a:ext cx="2743200" cy="152400"/>
              <a:chOff x="0" y="3352800"/>
              <a:chExt cx="2743200" cy="304800"/>
            </a:xfrm>
          </p:grpSpPr>
          <p:cxnSp>
            <p:nvCxnSpPr>
              <p:cNvPr id="41" name="Curved Connector 40"/>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42" name="Curved Connector 41"/>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cxnSp>
          <p:nvCxnSpPr>
            <p:cNvPr id="40" name="Curved Connector 39"/>
            <p:cNvCxnSpPr/>
            <p:nvPr/>
          </p:nvCxnSpPr>
          <p:spPr>
            <a:xfrm flipV="1">
              <a:off x="8153400" y="3505200"/>
              <a:ext cx="990600" cy="152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17" name="Group 46"/>
          <p:cNvGrpSpPr/>
          <p:nvPr/>
        </p:nvGrpSpPr>
        <p:grpSpPr>
          <a:xfrm>
            <a:off x="304800" y="4419600"/>
            <a:ext cx="9144000" cy="228600"/>
            <a:chOff x="0" y="3429000"/>
            <a:chExt cx="9144000" cy="228600"/>
          </a:xfrm>
        </p:grpSpPr>
        <p:grpSp>
          <p:nvGrpSpPr>
            <p:cNvPr id="18" name="Group 9"/>
            <p:cNvGrpSpPr/>
            <p:nvPr/>
          </p:nvGrpSpPr>
          <p:grpSpPr>
            <a:xfrm>
              <a:off x="0" y="3429000"/>
              <a:ext cx="2743200" cy="228600"/>
              <a:chOff x="0" y="3352800"/>
              <a:chExt cx="2743200" cy="304800"/>
            </a:xfrm>
          </p:grpSpPr>
          <p:cxnSp>
            <p:nvCxnSpPr>
              <p:cNvPr id="56" name="Curved Connector 55"/>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7" name="Curved Connector 56"/>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19" name="Group 10"/>
            <p:cNvGrpSpPr/>
            <p:nvPr/>
          </p:nvGrpSpPr>
          <p:grpSpPr>
            <a:xfrm>
              <a:off x="2743200" y="3505200"/>
              <a:ext cx="2743200" cy="152400"/>
              <a:chOff x="0" y="3352800"/>
              <a:chExt cx="2743200" cy="304800"/>
            </a:xfrm>
          </p:grpSpPr>
          <p:cxnSp>
            <p:nvCxnSpPr>
              <p:cNvPr id="54" name="Curved Connector 53"/>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5" name="Curved Connector 54"/>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20" name="Group 13"/>
            <p:cNvGrpSpPr/>
            <p:nvPr/>
          </p:nvGrpSpPr>
          <p:grpSpPr>
            <a:xfrm>
              <a:off x="5410200" y="3505200"/>
              <a:ext cx="2743200" cy="152400"/>
              <a:chOff x="0" y="3352800"/>
              <a:chExt cx="2743200" cy="304800"/>
            </a:xfrm>
          </p:grpSpPr>
          <p:cxnSp>
            <p:nvCxnSpPr>
              <p:cNvPr id="52" name="Curved Connector 51"/>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53" name="Curved Connector 52"/>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cxnSp>
          <p:nvCxnSpPr>
            <p:cNvPr id="51" name="Curved Connector 50"/>
            <p:cNvCxnSpPr/>
            <p:nvPr/>
          </p:nvCxnSpPr>
          <p:spPr>
            <a:xfrm flipV="1">
              <a:off x="8153400" y="3505200"/>
              <a:ext cx="990600" cy="152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22" name="Group 57"/>
          <p:cNvGrpSpPr/>
          <p:nvPr/>
        </p:nvGrpSpPr>
        <p:grpSpPr>
          <a:xfrm>
            <a:off x="304800" y="4343400"/>
            <a:ext cx="9144000" cy="228600"/>
            <a:chOff x="0" y="3429000"/>
            <a:chExt cx="9144000" cy="228600"/>
          </a:xfrm>
        </p:grpSpPr>
        <p:grpSp>
          <p:nvGrpSpPr>
            <p:cNvPr id="23" name="Group 9"/>
            <p:cNvGrpSpPr/>
            <p:nvPr/>
          </p:nvGrpSpPr>
          <p:grpSpPr>
            <a:xfrm>
              <a:off x="0" y="3429000"/>
              <a:ext cx="2743200" cy="228600"/>
              <a:chOff x="0" y="3352800"/>
              <a:chExt cx="2743200" cy="304800"/>
            </a:xfrm>
          </p:grpSpPr>
          <p:cxnSp>
            <p:nvCxnSpPr>
              <p:cNvPr id="67" name="Curved Connector 66"/>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68" name="Curved Connector 67"/>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24" name="Group 10"/>
            <p:cNvGrpSpPr/>
            <p:nvPr/>
          </p:nvGrpSpPr>
          <p:grpSpPr>
            <a:xfrm>
              <a:off x="2743200" y="3505200"/>
              <a:ext cx="2743200" cy="152400"/>
              <a:chOff x="0" y="3352800"/>
              <a:chExt cx="2743200" cy="304800"/>
            </a:xfrm>
          </p:grpSpPr>
          <p:cxnSp>
            <p:nvCxnSpPr>
              <p:cNvPr id="65" name="Curved Connector 64"/>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66" name="Curved Connector 65"/>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25" name="Group 13"/>
            <p:cNvGrpSpPr/>
            <p:nvPr/>
          </p:nvGrpSpPr>
          <p:grpSpPr>
            <a:xfrm>
              <a:off x="5410200" y="3505200"/>
              <a:ext cx="2743200" cy="152400"/>
              <a:chOff x="0" y="3352800"/>
              <a:chExt cx="2743200" cy="304800"/>
            </a:xfrm>
          </p:grpSpPr>
          <p:cxnSp>
            <p:nvCxnSpPr>
              <p:cNvPr id="63" name="Curved Connector 62"/>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64" name="Curved Connector 63"/>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cxnSp>
          <p:nvCxnSpPr>
            <p:cNvPr id="62" name="Curved Connector 61"/>
            <p:cNvCxnSpPr/>
            <p:nvPr/>
          </p:nvCxnSpPr>
          <p:spPr>
            <a:xfrm flipV="1">
              <a:off x="8153400" y="3505200"/>
              <a:ext cx="990600" cy="152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26" name="Group 68"/>
          <p:cNvGrpSpPr/>
          <p:nvPr/>
        </p:nvGrpSpPr>
        <p:grpSpPr>
          <a:xfrm>
            <a:off x="152400" y="4191000"/>
            <a:ext cx="9144000" cy="228600"/>
            <a:chOff x="0" y="3429000"/>
            <a:chExt cx="9144000" cy="228600"/>
          </a:xfrm>
        </p:grpSpPr>
        <p:grpSp>
          <p:nvGrpSpPr>
            <p:cNvPr id="27" name="Group 9"/>
            <p:cNvGrpSpPr/>
            <p:nvPr/>
          </p:nvGrpSpPr>
          <p:grpSpPr>
            <a:xfrm>
              <a:off x="0" y="3429000"/>
              <a:ext cx="2743200" cy="228600"/>
              <a:chOff x="0" y="3352800"/>
              <a:chExt cx="2743200" cy="304800"/>
            </a:xfrm>
          </p:grpSpPr>
          <p:cxnSp>
            <p:nvCxnSpPr>
              <p:cNvPr id="78" name="Curved Connector 77"/>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9" name="Curved Connector 78"/>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28" name="Group 10"/>
            <p:cNvGrpSpPr/>
            <p:nvPr/>
          </p:nvGrpSpPr>
          <p:grpSpPr>
            <a:xfrm>
              <a:off x="2743200" y="3505200"/>
              <a:ext cx="2743200" cy="152400"/>
              <a:chOff x="0" y="3352800"/>
              <a:chExt cx="2743200" cy="304800"/>
            </a:xfrm>
          </p:grpSpPr>
          <p:cxnSp>
            <p:nvCxnSpPr>
              <p:cNvPr id="76" name="Curved Connector 75"/>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7" name="Curved Connector 76"/>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grpSp>
          <p:nvGrpSpPr>
            <p:cNvPr id="29" name="Group 13"/>
            <p:cNvGrpSpPr/>
            <p:nvPr/>
          </p:nvGrpSpPr>
          <p:grpSpPr>
            <a:xfrm>
              <a:off x="5410200" y="3505200"/>
              <a:ext cx="2743200" cy="152400"/>
              <a:chOff x="0" y="3352800"/>
              <a:chExt cx="2743200" cy="304800"/>
            </a:xfrm>
          </p:grpSpPr>
          <p:cxnSp>
            <p:nvCxnSpPr>
              <p:cNvPr id="74" name="Curved Connector 73"/>
              <p:cNvCxnSpPr/>
              <p:nvPr/>
            </p:nvCxnSpPr>
            <p:spPr>
              <a:xfrm flipV="1">
                <a:off x="0" y="3352800"/>
                <a:ext cx="1676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75" name="Curved Connector 74"/>
              <p:cNvCxnSpPr/>
              <p:nvPr/>
            </p:nvCxnSpPr>
            <p:spPr>
              <a:xfrm>
                <a:off x="1600200" y="3352800"/>
                <a:ext cx="1143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cxnSp>
          <p:nvCxnSpPr>
            <p:cNvPr id="73" name="Curved Connector 72"/>
            <p:cNvCxnSpPr/>
            <p:nvPr/>
          </p:nvCxnSpPr>
          <p:spPr>
            <a:xfrm flipV="1">
              <a:off x="8153400" y="3505200"/>
              <a:ext cx="990600" cy="152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grpSp>
      <p:pic>
        <p:nvPicPr>
          <p:cNvPr id="15362" name="Picture 2" descr="http://www.arthursclipart.org/silhouettes/people/SCUBA.gif"/>
          <p:cNvPicPr>
            <a:picLocks noChangeAspect="1" noChangeArrowheads="1"/>
          </p:cNvPicPr>
          <p:nvPr/>
        </p:nvPicPr>
        <p:blipFill>
          <a:blip r:embed="rId3" cstate="print"/>
          <a:srcRect/>
          <a:stretch>
            <a:fillRect/>
          </a:stretch>
        </p:blipFill>
        <p:spPr bwMode="auto">
          <a:xfrm>
            <a:off x="7086600" y="4724400"/>
            <a:ext cx="1752600" cy="1520677"/>
          </a:xfrm>
          <a:prstGeom prst="rect">
            <a:avLst/>
          </a:prstGeom>
          <a:noFill/>
          <a:scene3d>
            <a:camera prst="orthographicFront">
              <a:rot lat="0" lon="10800000" rev="0"/>
            </a:camera>
            <a:lightRig rig="threePt" dir="t"/>
          </a:scene3d>
        </p:spPr>
      </p:pic>
      <p:pic>
        <p:nvPicPr>
          <p:cNvPr id="69" name="Picture 68" descr="eelgrass.jpg"/>
          <p:cNvPicPr>
            <a:picLocks noChangeAspect="1"/>
          </p:cNvPicPr>
          <p:nvPr/>
        </p:nvPicPr>
        <p:blipFill>
          <a:blip r:embed="rId4" cstate="print"/>
          <a:stretch>
            <a:fillRect/>
          </a:stretch>
        </p:blipFill>
        <p:spPr>
          <a:xfrm>
            <a:off x="5486400" y="5791200"/>
            <a:ext cx="691261" cy="1066800"/>
          </a:xfrm>
          <a:prstGeom prst="rect">
            <a:avLst/>
          </a:prstGeom>
        </p:spPr>
      </p:pic>
      <p:pic>
        <p:nvPicPr>
          <p:cNvPr id="71" name="Picture 70" descr="eelgrass.jpg"/>
          <p:cNvPicPr>
            <a:picLocks noChangeAspect="1"/>
          </p:cNvPicPr>
          <p:nvPr/>
        </p:nvPicPr>
        <p:blipFill>
          <a:blip r:embed="rId4" cstate="print"/>
          <a:stretch>
            <a:fillRect/>
          </a:stretch>
        </p:blipFill>
        <p:spPr>
          <a:xfrm>
            <a:off x="1828800" y="5385296"/>
            <a:ext cx="954276" cy="1472704"/>
          </a:xfrm>
          <a:prstGeom prst="rect">
            <a:avLst/>
          </a:prstGeom>
        </p:spPr>
      </p:pic>
      <p:pic>
        <p:nvPicPr>
          <p:cNvPr id="72" name="Picture 71" descr="eelgrass.jpg"/>
          <p:cNvPicPr>
            <a:picLocks noChangeAspect="1"/>
          </p:cNvPicPr>
          <p:nvPr/>
        </p:nvPicPr>
        <p:blipFill>
          <a:blip r:embed="rId4" cstate="print"/>
          <a:stretch>
            <a:fillRect/>
          </a:stretch>
        </p:blipFill>
        <p:spPr>
          <a:xfrm>
            <a:off x="4953000" y="5638800"/>
            <a:ext cx="692477" cy="1219200"/>
          </a:xfrm>
          <a:prstGeom prst="rect">
            <a:avLst/>
          </a:prstGeom>
        </p:spPr>
      </p:pic>
      <p:sp>
        <p:nvSpPr>
          <p:cNvPr id="4" name="Rectangle 3"/>
          <p:cNvSpPr/>
          <p:nvPr/>
        </p:nvSpPr>
        <p:spPr>
          <a:xfrm>
            <a:off x="0" y="6629400"/>
            <a:ext cx="9144000" cy="457200"/>
          </a:xfrm>
          <a:prstGeom prst="rect">
            <a:avLst/>
          </a:prstGeom>
          <a:blipFill>
            <a:blip r:embed="rId5"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rot="1200000">
            <a:off x="7195000" y="6218186"/>
            <a:ext cx="302502" cy="241631"/>
          </a:xfrm>
          <a:prstGeom prst="rect">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8" descr="seagrass_transects"/>
          <p:cNvPicPr>
            <a:picLocks noChangeAspect="1" noChangeArrowheads="1"/>
          </p:cNvPicPr>
          <p:nvPr/>
        </p:nvPicPr>
        <p:blipFill>
          <a:blip r:embed="rId6" cstate="print"/>
          <a:srcRect/>
          <a:stretch>
            <a:fillRect/>
          </a:stretch>
        </p:blipFill>
        <p:spPr bwMode="auto">
          <a:xfrm>
            <a:off x="5638800" y="0"/>
            <a:ext cx="3505200" cy="2627313"/>
          </a:xfrm>
          <a:prstGeom prst="rect">
            <a:avLst/>
          </a:prstGeom>
          <a:noFill/>
        </p:spPr>
      </p:pic>
      <p:sp>
        <p:nvSpPr>
          <p:cNvPr id="81" name="TextBox 80"/>
          <p:cNvSpPr txBox="1"/>
          <p:nvPr/>
        </p:nvSpPr>
        <p:spPr>
          <a:xfrm>
            <a:off x="5715000" y="2667000"/>
            <a:ext cx="3429000" cy="646331"/>
          </a:xfrm>
          <a:prstGeom prst="rect">
            <a:avLst/>
          </a:prstGeom>
          <a:noFill/>
        </p:spPr>
        <p:txBody>
          <a:bodyPr wrap="square" rtlCol="0">
            <a:spAutoFit/>
          </a:bodyPr>
          <a:lstStyle/>
          <a:p>
            <a:pPr algn="ctr"/>
            <a:r>
              <a:rPr lang="en-US" i="1" dirty="0" err="1" smtClean="0"/>
              <a:t>Thalassia</a:t>
            </a:r>
            <a:r>
              <a:rPr lang="en-US" dirty="0" smtClean="0"/>
              <a:t> in the Bahamas</a:t>
            </a:r>
          </a:p>
          <a:p>
            <a:pPr algn="ctr"/>
            <a:r>
              <a:rPr lang="en-US" dirty="0" smtClean="0"/>
              <a:t>H. Dierssen</a:t>
            </a:r>
            <a:endParaRPr lang="en-US" dirty="0"/>
          </a:p>
        </p:txBody>
      </p:sp>
      <p:sp>
        <p:nvSpPr>
          <p:cNvPr id="82" name="Title 81"/>
          <p:cNvSpPr>
            <a:spLocks noGrp="1"/>
          </p:cNvSpPr>
          <p:nvPr>
            <p:ph type="title"/>
          </p:nvPr>
        </p:nvSpPr>
        <p:spPr/>
        <p:txBody>
          <a:bodyPr/>
          <a:lstStyle/>
          <a:p>
            <a:r>
              <a:rPr lang="en-US" dirty="0" smtClean="0"/>
              <a:t>Transects</a:t>
            </a:r>
            <a:endParaRPr lang="en-US" dirty="0"/>
          </a:p>
        </p:txBody>
      </p:sp>
      <p:sp>
        <p:nvSpPr>
          <p:cNvPr id="83" name="Content Placeholder 82"/>
          <p:cNvSpPr>
            <a:spLocks noGrp="1"/>
          </p:cNvSpPr>
          <p:nvPr>
            <p:ph idx="1"/>
          </p:nvPr>
        </p:nvSpPr>
        <p:spPr>
          <a:xfrm>
            <a:off x="457200" y="1143000"/>
            <a:ext cx="7772400" cy="3429000"/>
          </a:xfrm>
        </p:spPr>
        <p:txBody>
          <a:bodyPr>
            <a:normAutofit/>
          </a:bodyPr>
          <a:lstStyle/>
          <a:p>
            <a:r>
              <a:rPr lang="en-US" dirty="0" smtClean="0"/>
              <a:t>21 total stations</a:t>
            </a:r>
          </a:p>
          <a:p>
            <a:pPr>
              <a:buNone/>
            </a:pPr>
            <a:endParaRPr lang="en-US" dirty="0" smtClean="0"/>
          </a:p>
          <a:p>
            <a:r>
              <a:rPr lang="en-US" dirty="0" smtClean="0"/>
              <a:t>Counts of eelgrass shoot </a:t>
            </a:r>
          </a:p>
          <a:p>
            <a:pPr>
              <a:buNone/>
            </a:pPr>
            <a:r>
              <a:rPr lang="en-US" dirty="0" smtClean="0"/>
              <a:t>   density taken at 5m intervals</a:t>
            </a:r>
          </a:p>
          <a:p>
            <a:endParaRPr lang="en-US" dirty="0" smtClean="0"/>
          </a:p>
          <a:p>
            <a:r>
              <a:rPr lang="en-US" dirty="0" smtClean="0"/>
              <a:t>Quadrat size: 20cm x 20 cm = 0.04m</a:t>
            </a:r>
            <a:r>
              <a:rPr lang="en-US" baseline="30000" dirty="0" smtClean="0"/>
              <a:t>2</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590800" y="2971800"/>
            <a:ext cx="6019800" cy="1371600"/>
          </a:xfrm>
        </p:spPr>
        <p:txBody>
          <a:bodyPr>
            <a:normAutofit/>
          </a:bodyPr>
          <a:lstStyle/>
          <a:p>
            <a:pPr algn="ctr">
              <a:buNone/>
            </a:pPr>
            <a:r>
              <a:rPr lang="en-US" sz="2800" dirty="0" smtClean="0"/>
              <a:t>Height * width * # of leaves (m</a:t>
            </a:r>
            <a:r>
              <a:rPr lang="en-US" sz="2800" baseline="30000" dirty="0" smtClean="0"/>
              <a:t>2</a:t>
            </a:r>
            <a:r>
              <a:rPr lang="en-US" sz="2800" dirty="0" smtClean="0"/>
              <a:t>)</a:t>
            </a:r>
          </a:p>
          <a:p>
            <a:pPr algn="ctr">
              <a:buNone/>
            </a:pPr>
            <a:r>
              <a:rPr lang="en-US" sz="2800" dirty="0" smtClean="0"/>
              <a:t>Area of quadrat (m</a:t>
            </a:r>
            <a:r>
              <a:rPr lang="en-US" sz="2800" baseline="30000" dirty="0" smtClean="0"/>
              <a:t>2</a:t>
            </a:r>
            <a:r>
              <a:rPr lang="en-US" sz="2800" dirty="0" smtClean="0"/>
              <a:t>)</a:t>
            </a:r>
            <a:endParaRPr lang="en-US" sz="2800" dirty="0"/>
          </a:p>
        </p:txBody>
      </p:sp>
      <p:sp>
        <p:nvSpPr>
          <p:cNvPr id="2" name="Title 1"/>
          <p:cNvSpPr>
            <a:spLocks noGrp="1"/>
          </p:cNvSpPr>
          <p:nvPr>
            <p:ph type="title"/>
          </p:nvPr>
        </p:nvSpPr>
        <p:spPr/>
        <p:txBody>
          <a:bodyPr/>
          <a:lstStyle/>
          <a:p>
            <a:r>
              <a:rPr lang="en-US" dirty="0" smtClean="0"/>
              <a:t>Leaf Area Index (LAI)</a:t>
            </a:r>
            <a:endParaRPr lang="en-US" dirty="0"/>
          </a:p>
        </p:txBody>
      </p:sp>
      <p:cxnSp>
        <p:nvCxnSpPr>
          <p:cNvPr id="8" name="Straight Connector 7"/>
          <p:cNvCxnSpPr/>
          <p:nvPr/>
        </p:nvCxnSpPr>
        <p:spPr>
          <a:xfrm>
            <a:off x="2971800" y="3429000"/>
            <a:ext cx="5334000" cy="0"/>
          </a:xfrm>
          <a:prstGeom prst="line">
            <a:avLst/>
          </a:prstGeom>
          <a:ln w="666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2" cstate="print"/>
          <a:srcRect/>
          <a:stretch>
            <a:fillRect/>
          </a:stretch>
        </p:blipFill>
        <p:spPr bwMode="auto">
          <a:xfrm>
            <a:off x="1524000" y="2362200"/>
            <a:ext cx="1143000" cy="2095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 name="Content Placeholder 9" descr="new_hist.JPG"/>
          <p:cNvPicPr>
            <a:picLocks noGrp="1" noChangeAspect="1"/>
          </p:cNvPicPr>
          <p:nvPr>
            <p:ph idx="1"/>
          </p:nvPr>
        </p:nvPicPr>
        <p:blipFill>
          <a:blip r:embed="rId3" cstate="print"/>
          <a:stretch>
            <a:fillRect/>
          </a:stretch>
        </p:blipFill>
        <p:spPr>
          <a:xfrm>
            <a:off x="-82401" y="191304"/>
            <a:ext cx="9226401" cy="6666696"/>
          </a:xfrm>
        </p:spPr>
      </p:pic>
      <p:sp>
        <p:nvSpPr>
          <p:cNvPr id="3" name="TextBox 2"/>
          <p:cNvSpPr txBox="1"/>
          <p:nvPr/>
        </p:nvSpPr>
        <p:spPr>
          <a:xfrm>
            <a:off x="3124200" y="990600"/>
            <a:ext cx="1828800" cy="646331"/>
          </a:xfrm>
          <a:prstGeom prst="rect">
            <a:avLst/>
          </a:prstGeom>
          <a:noFill/>
        </p:spPr>
        <p:txBody>
          <a:bodyPr wrap="square" rtlCol="0">
            <a:spAutoFit/>
          </a:bodyPr>
          <a:lstStyle/>
          <a:p>
            <a:pPr algn="ctr"/>
            <a:r>
              <a:rPr lang="en-US" dirty="0" smtClean="0"/>
              <a:t>Bahamas</a:t>
            </a:r>
          </a:p>
          <a:p>
            <a:pPr algn="ctr"/>
            <a:r>
              <a:rPr lang="en-US" dirty="0" smtClean="0"/>
              <a:t>LAI ~3</a:t>
            </a:r>
            <a:endParaRPr lang="en-US" dirty="0"/>
          </a:p>
        </p:txBody>
      </p:sp>
      <p:sp>
        <p:nvSpPr>
          <p:cNvPr id="4" name="TextBox 3"/>
          <p:cNvSpPr txBox="1"/>
          <p:nvPr/>
        </p:nvSpPr>
        <p:spPr>
          <a:xfrm>
            <a:off x="6629400" y="990600"/>
            <a:ext cx="1828800" cy="646331"/>
          </a:xfrm>
          <a:prstGeom prst="rect">
            <a:avLst/>
          </a:prstGeom>
          <a:noFill/>
        </p:spPr>
        <p:txBody>
          <a:bodyPr wrap="square" rtlCol="0">
            <a:spAutoFit/>
          </a:bodyPr>
          <a:lstStyle/>
          <a:p>
            <a:pPr algn="ctr"/>
            <a:r>
              <a:rPr lang="en-US" dirty="0" smtClean="0"/>
              <a:t>Florida Bay</a:t>
            </a:r>
          </a:p>
          <a:p>
            <a:pPr algn="ctr"/>
            <a:r>
              <a:rPr lang="en-US" dirty="0" smtClean="0"/>
              <a:t>LAI ~9</a:t>
            </a:r>
            <a:endParaRPr lang="en-US" dirty="0"/>
          </a:p>
        </p:txBody>
      </p:sp>
      <p:sp>
        <p:nvSpPr>
          <p:cNvPr id="5" name="TextBox 4"/>
          <p:cNvSpPr txBox="1"/>
          <p:nvPr/>
        </p:nvSpPr>
        <p:spPr>
          <a:xfrm>
            <a:off x="2209800" y="4724400"/>
            <a:ext cx="1447800" cy="646331"/>
          </a:xfrm>
          <a:prstGeom prst="rect">
            <a:avLst/>
          </a:prstGeom>
          <a:noFill/>
        </p:spPr>
        <p:txBody>
          <a:bodyPr wrap="square" rtlCol="0">
            <a:spAutoFit/>
          </a:bodyPr>
          <a:lstStyle/>
          <a:p>
            <a:pPr algn="ctr"/>
            <a:r>
              <a:rPr lang="en-US" dirty="0" smtClean="0"/>
              <a:t>Sparse</a:t>
            </a:r>
          </a:p>
          <a:p>
            <a:pPr algn="ctr"/>
            <a:r>
              <a:rPr lang="en-US" dirty="0" smtClean="0"/>
              <a:t>(8)</a:t>
            </a:r>
            <a:endParaRPr lang="en-US" dirty="0"/>
          </a:p>
        </p:txBody>
      </p:sp>
      <p:sp>
        <p:nvSpPr>
          <p:cNvPr id="6" name="TextBox 5"/>
          <p:cNvSpPr txBox="1"/>
          <p:nvPr/>
        </p:nvSpPr>
        <p:spPr>
          <a:xfrm>
            <a:off x="5638800" y="4419600"/>
            <a:ext cx="1524000" cy="646331"/>
          </a:xfrm>
          <a:prstGeom prst="rect">
            <a:avLst/>
          </a:prstGeom>
          <a:noFill/>
        </p:spPr>
        <p:txBody>
          <a:bodyPr wrap="square" rtlCol="0">
            <a:spAutoFit/>
          </a:bodyPr>
          <a:lstStyle/>
          <a:p>
            <a:pPr algn="ctr"/>
            <a:r>
              <a:rPr lang="en-US" dirty="0" smtClean="0"/>
              <a:t>Dense</a:t>
            </a:r>
          </a:p>
          <a:p>
            <a:pPr algn="ctr"/>
            <a:r>
              <a:rPr lang="en-US" dirty="0" smtClean="0"/>
              <a:t>(6) </a:t>
            </a:r>
            <a:endParaRPr lang="en-US" dirty="0"/>
          </a:p>
        </p:txBody>
      </p:sp>
      <p:sp>
        <p:nvSpPr>
          <p:cNvPr id="8" name="TextBox 7"/>
          <p:cNvSpPr txBox="1"/>
          <p:nvPr/>
        </p:nvSpPr>
        <p:spPr>
          <a:xfrm>
            <a:off x="1676400" y="1371600"/>
            <a:ext cx="1447800" cy="923330"/>
          </a:xfrm>
          <a:prstGeom prst="rect">
            <a:avLst/>
          </a:prstGeom>
          <a:noFill/>
        </p:spPr>
        <p:txBody>
          <a:bodyPr wrap="square" rtlCol="0">
            <a:spAutoFit/>
          </a:bodyPr>
          <a:lstStyle/>
          <a:p>
            <a:pPr algn="ctr"/>
            <a:r>
              <a:rPr lang="en-US" dirty="0" smtClean="0"/>
              <a:t>Bare sediment</a:t>
            </a:r>
          </a:p>
          <a:p>
            <a:pPr algn="ctr"/>
            <a:r>
              <a:rPr lang="en-US" dirty="0" smtClean="0"/>
              <a:t>(7)</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down)">
                                      <p:cBhvr>
                                        <p:cTn id="13" dur="500"/>
                                        <p:tgtEl>
                                          <p:spTgt spid="4">
                                            <p:txEl>
                                              <p:pRg st="0" end="0"/>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wipe(down)">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4"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74638"/>
            <a:ext cx="8458200" cy="1143000"/>
          </a:xfrm>
        </p:spPr>
        <p:txBody>
          <a:bodyPr>
            <a:normAutofit/>
          </a:bodyPr>
          <a:lstStyle/>
          <a:p>
            <a:r>
              <a:rPr lang="en-US" dirty="0" smtClean="0"/>
              <a:t>ENVI  </a:t>
            </a:r>
            <a:r>
              <a:rPr lang="en-US" sz="3100" dirty="0" smtClean="0"/>
              <a:t>(ITT Visual Information Solutions)</a:t>
            </a:r>
            <a:endParaRPr lang="en-US" sz="3100" dirty="0"/>
          </a:p>
        </p:txBody>
      </p:sp>
      <p:pic>
        <p:nvPicPr>
          <p:cNvPr id="2050" name="Picture 2"/>
          <p:cNvPicPr>
            <a:picLocks noGrp="1" noChangeAspect="1" noChangeArrowheads="1"/>
          </p:cNvPicPr>
          <p:nvPr>
            <p:ph idx="1"/>
          </p:nvPr>
        </p:nvPicPr>
        <p:blipFill>
          <a:blip r:embed="rId2" cstate="print"/>
          <a:srcRect/>
          <a:stretch>
            <a:fillRect/>
          </a:stretch>
        </p:blipFill>
        <p:spPr bwMode="auto">
          <a:xfrm>
            <a:off x="2209800" y="1447800"/>
            <a:ext cx="4886325" cy="4436589"/>
          </a:xfrm>
          <a:prstGeom prst="rect">
            <a:avLst/>
          </a:prstGeom>
          <a:noFill/>
          <a:ln w="9525">
            <a:noFill/>
            <a:miter lim="800000"/>
            <a:headEnd/>
            <a:tailEnd/>
          </a:ln>
        </p:spPr>
      </p:pic>
      <p:pic>
        <p:nvPicPr>
          <p:cNvPr id="1026" name="Picture 2" descr="C:\Documents and Settings\Kelley\Desktop\newHLwork\editpics\new_enscrn.JPG"/>
          <p:cNvPicPr>
            <a:picLocks noChangeAspect="1" noChangeArrowheads="1"/>
          </p:cNvPicPr>
          <p:nvPr/>
        </p:nvPicPr>
        <p:blipFill>
          <a:blip r:embed="rId3" cstate="print"/>
          <a:srcRect/>
          <a:stretch>
            <a:fillRect/>
          </a:stretch>
        </p:blipFill>
        <p:spPr bwMode="auto">
          <a:xfrm>
            <a:off x="1752600" y="0"/>
            <a:ext cx="7191632"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ox(in)">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pces_1.jpg"/>
          <p:cNvPicPr>
            <a:picLocks noGrp="1" noChangeAspect="1"/>
          </p:cNvPicPr>
          <p:nvPr>
            <p:ph idx="1"/>
          </p:nvPr>
        </p:nvPicPr>
        <p:blipFill>
          <a:blip r:embed="rId3" cstate="print"/>
          <a:stretch>
            <a:fillRect/>
          </a:stretch>
        </p:blipFill>
        <p:spPr>
          <a:xfrm>
            <a:off x="0" y="0"/>
            <a:ext cx="9144000" cy="6858001"/>
          </a:xfrm>
        </p:spPr>
      </p:pic>
      <p:grpSp>
        <p:nvGrpSpPr>
          <p:cNvPr id="9" name="Group 8"/>
          <p:cNvGrpSpPr/>
          <p:nvPr/>
        </p:nvGrpSpPr>
        <p:grpSpPr>
          <a:xfrm>
            <a:off x="0" y="0"/>
            <a:ext cx="9144000" cy="6858000"/>
            <a:chOff x="0" y="0"/>
            <a:chExt cx="9144000" cy="6858000"/>
          </a:xfrm>
        </p:grpSpPr>
        <p:pic>
          <p:nvPicPr>
            <p:cNvPr id="5" name="Picture 4" descr="specs_1_smooth.jpg"/>
            <p:cNvPicPr>
              <a:picLocks noChangeAspect="1"/>
            </p:cNvPicPr>
            <p:nvPr/>
          </p:nvPicPr>
          <p:blipFill>
            <a:blip r:embed="rId4" cstate="print"/>
            <a:stretch>
              <a:fillRect/>
            </a:stretch>
          </p:blipFill>
          <p:spPr>
            <a:xfrm>
              <a:off x="0" y="0"/>
              <a:ext cx="9144000" cy="6858000"/>
            </a:xfrm>
            <a:prstGeom prst="rect">
              <a:avLst/>
            </a:prstGeom>
          </p:spPr>
        </p:pic>
        <p:cxnSp>
          <p:nvCxnSpPr>
            <p:cNvPr id="8" name="Straight Connector 7"/>
            <p:cNvCxnSpPr/>
            <p:nvPr/>
          </p:nvCxnSpPr>
          <p:spPr>
            <a:xfrm>
              <a:off x="1219200" y="4267200"/>
              <a:ext cx="7010400" cy="0"/>
            </a:xfrm>
            <a:prstGeom prst="line">
              <a:avLst/>
            </a:prstGeom>
            <a:ln w="28575">
              <a:solidFill>
                <a:schemeClr val="tx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4191000" y="5410200"/>
            <a:ext cx="2895600" cy="646331"/>
          </a:xfrm>
          <a:prstGeom prst="rect">
            <a:avLst/>
          </a:prstGeom>
          <a:noFill/>
        </p:spPr>
        <p:txBody>
          <a:bodyPr wrap="square" rtlCol="0">
            <a:spAutoFit/>
          </a:bodyPr>
          <a:lstStyle/>
          <a:p>
            <a:pPr algn="ctr"/>
            <a:r>
              <a:rPr lang="en-US" dirty="0" smtClean="0"/>
              <a:t>Atmospheric correction, NOAA GOES-R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Effect transition="in" filter="wipe(down)">
                                      <p:cBhvr>
                                        <p:cTn id="1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Rounded Rectangle 12"/>
          <p:cNvSpPr/>
          <p:nvPr/>
        </p:nvSpPr>
        <p:spPr>
          <a:xfrm>
            <a:off x="2743200" y="5410200"/>
            <a:ext cx="3657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2133600" y="3429000"/>
            <a:ext cx="4876800" cy="1371600"/>
            <a:chOff x="2133600" y="3429000"/>
            <a:chExt cx="4876800" cy="1371600"/>
          </a:xfrm>
        </p:grpSpPr>
        <p:sp>
          <p:nvSpPr>
            <p:cNvPr id="12" name="Rectangle 11"/>
            <p:cNvSpPr/>
            <p:nvPr/>
          </p:nvSpPr>
          <p:spPr>
            <a:xfrm>
              <a:off x="2133600" y="3429000"/>
              <a:ext cx="4876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29000" y="3505200"/>
              <a:ext cx="2362200" cy="1200329"/>
            </a:xfrm>
            <a:prstGeom prst="rect">
              <a:avLst/>
            </a:prstGeom>
            <a:noFill/>
          </p:spPr>
          <p:txBody>
            <a:bodyPr wrap="square" rtlCol="0">
              <a:spAutoFit/>
            </a:bodyPr>
            <a:lstStyle/>
            <a:p>
              <a:pPr algn="ctr"/>
              <a:r>
                <a:rPr lang="en-US" sz="2400" dirty="0" smtClean="0">
                  <a:solidFill>
                    <a:schemeClr val="bg1"/>
                  </a:solidFill>
                </a:rPr>
                <a:t>Classification algorithm</a:t>
              </a:r>
            </a:p>
            <a:p>
              <a:pPr algn="ctr"/>
              <a:r>
                <a:rPr lang="en-US" sz="2400" dirty="0" smtClean="0">
                  <a:solidFill>
                    <a:schemeClr val="bg1"/>
                  </a:solidFill>
                </a:rPr>
                <a:t>(ENVI)</a:t>
              </a:r>
              <a:endParaRPr lang="en-US" sz="2400" dirty="0">
                <a:solidFill>
                  <a:schemeClr val="bg1"/>
                </a:solidFill>
              </a:endParaRPr>
            </a:p>
          </p:txBody>
        </p:sp>
      </p:grpSp>
      <p:grpSp>
        <p:nvGrpSpPr>
          <p:cNvPr id="32" name="Group 31"/>
          <p:cNvGrpSpPr/>
          <p:nvPr/>
        </p:nvGrpSpPr>
        <p:grpSpPr>
          <a:xfrm>
            <a:off x="4953000" y="1981200"/>
            <a:ext cx="3276600" cy="1066800"/>
            <a:chOff x="4953000" y="1981200"/>
            <a:chExt cx="3276600" cy="1066800"/>
          </a:xfrm>
        </p:grpSpPr>
        <p:sp>
          <p:nvSpPr>
            <p:cNvPr id="23" name="Rectangle 22"/>
            <p:cNvSpPr/>
            <p:nvPr/>
          </p:nvSpPr>
          <p:spPr>
            <a:xfrm>
              <a:off x="4953000" y="1981200"/>
              <a:ext cx="3276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715000" y="2057400"/>
              <a:ext cx="1752600" cy="830997"/>
            </a:xfrm>
            <a:prstGeom prst="rect">
              <a:avLst/>
            </a:prstGeom>
            <a:noFill/>
          </p:spPr>
          <p:txBody>
            <a:bodyPr wrap="square" rtlCol="0">
              <a:spAutoFit/>
            </a:bodyPr>
            <a:lstStyle/>
            <a:p>
              <a:pPr algn="ctr"/>
              <a:r>
                <a:rPr lang="en-US" sz="2400" dirty="0" smtClean="0">
                  <a:solidFill>
                    <a:schemeClr val="bg1"/>
                  </a:solidFill>
                </a:rPr>
                <a:t>Spectral library</a:t>
              </a:r>
              <a:endParaRPr lang="en-US" sz="2400" dirty="0">
                <a:solidFill>
                  <a:schemeClr val="bg1"/>
                </a:solidFill>
              </a:endParaRPr>
            </a:p>
          </p:txBody>
        </p:sp>
      </p:grpSp>
      <p:grpSp>
        <p:nvGrpSpPr>
          <p:cNvPr id="29" name="Group 28"/>
          <p:cNvGrpSpPr/>
          <p:nvPr/>
        </p:nvGrpSpPr>
        <p:grpSpPr>
          <a:xfrm>
            <a:off x="1600200" y="0"/>
            <a:ext cx="1905000" cy="1219200"/>
            <a:chOff x="1600200" y="0"/>
            <a:chExt cx="1905000" cy="1219200"/>
          </a:xfrm>
        </p:grpSpPr>
        <p:sp>
          <p:nvSpPr>
            <p:cNvPr id="11" name="Parallelogram 10"/>
            <p:cNvSpPr/>
            <p:nvPr/>
          </p:nvSpPr>
          <p:spPr>
            <a:xfrm>
              <a:off x="1600200" y="0"/>
              <a:ext cx="1905000" cy="12192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828800" y="228600"/>
              <a:ext cx="1447800" cy="830997"/>
            </a:xfrm>
            <a:prstGeom prst="rect">
              <a:avLst/>
            </a:prstGeom>
            <a:noFill/>
          </p:spPr>
          <p:txBody>
            <a:bodyPr wrap="square" rtlCol="0">
              <a:spAutoFit/>
            </a:bodyPr>
            <a:lstStyle/>
            <a:p>
              <a:pPr algn="ctr"/>
              <a:r>
                <a:rPr lang="en-US" sz="2400" dirty="0" smtClean="0">
                  <a:solidFill>
                    <a:schemeClr val="bg1"/>
                  </a:solidFill>
                </a:rPr>
                <a:t>Image spectra</a:t>
              </a:r>
              <a:endParaRPr lang="en-US" sz="2400" dirty="0">
                <a:solidFill>
                  <a:schemeClr val="bg1"/>
                </a:solidFill>
              </a:endParaRPr>
            </a:p>
          </p:txBody>
        </p:sp>
      </p:grpSp>
      <p:grpSp>
        <p:nvGrpSpPr>
          <p:cNvPr id="27" name="Group 26"/>
          <p:cNvGrpSpPr/>
          <p:nvPr/>
        </p:nvGrpSpPr>
        <p:grpSpPr>
          <a:xfrm>
            <a:off x="3962400" y="0"/>
            <a:ext cx="2362200" cy="1371600"/>
            <a:chOff x="3962400" y="0"/>
            <a:chExt cx="2362200" cy="1371600"/>
          </a:xfrm>
        </p:grpSpPr>
        <p:sp>
          <p:nvSpPr>
            <p:cNvPr id="7" name="Parallelogram 6"/>
            <p:cNvSpPr/>
            <p:nvPr/>
          </p:nvSpPr>
          <p:spPr>
            <a:xfrm>
              <a:off x="3962400" y="0"/>
              <a:ext cx="2362200" cy="13716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191000" y="0"/>
              <a:ext cx="1981200" cy="1200329"/>
            </a:xfrm>
            <a:prstGeom prst="rect">
              <a:avLst/>
            </a:prstGeom>
            <a:noFill/>
          </p:spPr>
          <p:txBody>
            <a:bodyPr wrap="square" rtlCol="0">
              <a:spAutoFit/>
            </a:bodyPr>
            <a:lstStyle/>
            <a:p>
              <a:pPr algn="ctr"/>
              <a:r>
                <a:rPr lang="en-US" sz="2400" dirty="0" smtClean="0">
                  <a:solidFill>
                    <a:schemeClr val="bg1"/>
                  </a:solidFill>
                </a:rPr>
                <a:t>Measured in situ</a:t>
              </a:r>
            </a:p>
            <a:p>
              <a:pPr algn="ctr"/>
              <a:r>
                <a:rPr lang="en-US" sz="2400" dirty="0" smtClean="0">
                  <a:solidFill>
                    <a:schemeClr val="bg1"/>
                  </a:solidFill>
                </a:rPr>
                <a:t>(transects)</a:t>
              </a:r>
              <a:endParaRPr lang="en-US" sz="2400" dirty="0">
                <a:solidFill>
                  <a:schemeClr val="bg1"/>
                </a:solidFill>
              </a:endParaRPr>
            </a:p>
          </p:txBody>
        </p:sp>
      </p:grpSp>
      <p:grpSp>
        <p:nvGrpSpPr>
          <p:cNvPr id="25" name="Group 24"/>
          <p:cNvGrpSpPr/>
          <p:nvPr/>
        </p:nvGrpSpPr>
        <p:grpSpPr>
          <a:xfrm>
            <a:off x="6781800" y="0"/>
            <a:ext cx="2362200" cy="1371600"/>
            <a:chOff x="6781800" y="0"/>
            <a:chExt cx="2362200" cy="1371600"/>
          </a:xfrm>
        </p:grpSpPr>
        <p:sp>
          <p:nvSpPr>
            <p:cNvPr id="20" name="Parallelogram 19"/>
            <p:cNvSpPr/>
            <p:nvPr/>
          </p:nvSpPr>
          <p:spPr>
            <a:xfrm>
              <a:off x="6781800" y="0"/>
              <a:ext cx="2362200" cy="13716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58000" y="304800"/>
              <a:ext cx="2057400" cy="830997"/>
            </a:xfrm>
            <a:prstGeom prst="rect">
              <a:avLst/>
            </a:prstGeom>
            <a:noFill/>
          </p:spPr>
          <p:txBody>
            <a:bodyPr wrap="square" rtlCol="0">
              <a:spAutoFit/>
            </a:bodyPr>
            <a:lstStyle/>
            <a:p>
              <a:pPr algn="ctr"/>
              <a:r>
                <a:rPr lang="en-US" sz="2400" dirty="0" smtClean="0">
                  <a:solidFill>
                    <a:schemeClr val="bg1"/>
                  </a:solidFill>
                </a:rPr>
                <a:t>Modeled</a:t>
              </a:r>
            </a:p>
            <a:p>
              <a:pPr algn="ctr"/>
              <a:r>
                <a:rPr lang="en-US" sz="2400" dirty="0" smtClean="0">
                  <a:solidFill>
                    <a:schemeClr val="bg1"/>
                  </a:solidFill>
                </a:rPr>
                <a:t>(Hydrolight)</a:t>
              </a:r>
              <a:endParaRPr lang="en-US" sz="2400" dirty="0">
                <a:solidFill>
                  <a:schemeClr val="bg1"/>
                </a:solidFill>
              </a:endParaRPr>
            </a:p>
          </p:txBody>
        </p:sp>
      </p:grpSp>
      <p:sp>
        <p:nvSpPr>
          <p:cNvPr id="21" name="TextBox 20"/>
          <p:cNvSpPr txBox="1"/>
          <p:nvPr/>
        </p:nvSpPr>
        <p:spPr>
          <a:xfrm>
            <a:off x="2895600" y="5638800"/>
            <a:ext cx="3276600" cy="954107"/>
          </a:xfrm>
          <a:prstGeom prst="rect">
            <a:avLst/>
          </a:prstGeom>
          <a:noFill/>
        </p:spPr>
        <p:txBody>
          <a:bodyPr wrap="square" rtlCol="0">
            <a:spAutoFit/>
          </a:bodyPr>
          <a:lstStyle/>
          <a:p>
            <a:pPr algn="ctr"/>
            <a:r>
              <a:rPr lang="en-US" sz="2800" dirty="0" smtClean="0">
                <a:solidFill>
                  <a:schemeClr val="bg1"/>
                </a:solidFill>
              </a:rPr>
              <a:t>mapped image of eelgrass beds</a:t>
            </a:r>
            <a:endParaRPr lang="en-US" sz="2800" dirty="0">
              <a:solidFill>
                <a:schemeClr val="bg1"/>
              </a:solidFill>
            </a:endParaRPr>
          </a:p>
        </p:txBody>
      </p:sp>
      <p:sp>
        <p:nvSpPr>
          <p:cNvPr id="22" name="TextBox 21"/>
          <p:cNvSpPr txBox="1"/>
          <p:nvPr/>
        </p:nvSpPr>
        <p:spPr>
          <a:xfrm>
            <a:off x="6096000" y="533400"/>
            <a:ext cx="838200" cy="646331"/>
          </a:xfrm>
          <a:prstGeom prst="rect">
            <a:avLst/>
          </a:prstGeom>
          <a:noFill/>
        </p:spPr>
        <p:txBody>
          <a:bodyPr wrap="square" rtlCol="0">
            <a:spAutoFit/>
          </a:bodyPr>
          <a:lstStyle/>
          <a:p>
            <a:r>
              <a:rPr lang="en-US" sz="3600" dirty="0" smtClean="0"/>
              <a:t>OR</a:t>
            </a:r>
            <a:endParaRPr lang="en-US" sz="3600" dirty="0"/>
          </a:p>
        </p:txBody>
      </p:sp>
      <p:cxnSp>
        <p:nvCxnSpPr>
          <p:cNvPr id="24" name="Straight Arrow Connector 23"/>
          <p:cNvCxnSpPr>
            <a:stCxn id="7" idx="4"/>
          </p:cNvCxnSpPr>
          <p:nvPr/>
        </p:nvCxnSpPr>
        <p:spPr>
          <a:xfrm rot="16200000" flipH="1">
            <a:off x="4933949" y="1581150"/>
            <a:ext cx="609602" cy="190501"/>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3" idx="2"/>
          </p:cNvCxnSpPr>
          <p:nvPr/>
        </p:nvCxnSpPr>
        <p:spPr>
          <a:xfrm rot="5400000">
            <a:off x="6342856" y="3257550"/>
            <a:ext cx="457994" cy="38894"/>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4"/>
          </p:cNvCxnSpPr>
          <p:nvPr/>
        </p:nvCxnSpPr>
        <p:spPr>
          <a:xfrm rot="16200000" flipH="1">
            <a:off x="1466850" y="2305050"/>
            <a:ext cx="2209800" cy="38100"/>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2"/>
            <a:endCxn id="13" idx="0"/>
          </p:cNvCxnSpPr>
          <p:nvPr/>
        </p:nvCxnSpPr>
        <p:spPr>
          <a:xfrm rot="5400000">
            <a:off x="4267200" y="5105400"/>
            <a:ext cx="609600" cy="1588"/>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0" idx="4"/>
          </p:cNvCxnSpPr>
          <p:nvPr/>
        </p:nvCxnSpPr>
        <p:spPr>
          <a:xfrm rot="5400000">
            <a:off x="7600950" y="1619252"/>
            <a:ext cx="609602" cy="114299"/>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6781800" y="0"/>
            <a:ext cx="2362200" cy="1371600"/>
            <a:chOff x="6629400" y="-152400"/>
            <a:chExt cx="2362200" cy="1371600"/>
          </a:xfrm>
        </p:grpSpPr>
        <p:sp>
          <p:nvSpPr>
            <p:cNvPr id="34" name="Parallelogram 33"/>
            <p:cNvSpPr/>
            <p:nvPr/>
          </p:nvSpPr>
          <p:spPr>
            <a:xfrm>
              <a:off x="6629400" y="-152400"/>
              <a:ext cx="2362200" cy="1371600"/>
            </a:xfrm>
            <a:prstGeom prst="parallelogram">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6705600" y="152400"/>
              <a:ext cx="2057400" cy="830997"/>
            </a:xfrm>
            <a:prstGeom prst="rect">
              <a:avLst/>
            </a:prstGeom>
            <a:noFill/>
          </p:spPr>
          <p:txBody>
            <a:bodyPr wrap="square" rtlCol="0">
              <a:spAutoFit/>
            </a:bodyPr>
            <a:lstStyle/>
            <a:p>
              <a:pPr algn="ctr"/>
              <a:r>
                <a:rPr lang="en-US" sz="2400" dirty="0" smtClean="0">
                  <a:solidFill>
                    <a:schemeClr val="bg1"/>
                  </a:solidFill>
                </a:rPr>
                <a:t>Modeled</a:t>
              </a:r>
            </a:p>
            <a:p>
              <a:pPr algn="ctr"/>
              <a:r>
                <a:rPr lang="en-US" sz="2400" dirty="0" smtClean="0">
                  <a:solidFill>
                    <a:schemeClr val="bg1"/>
                  </a:solidFill>
                </a:rPr>
                <a:t>(Hydrolight)</a:t>
              </a:r>
              <a:endParaRPr lang="en-US" sz="2400"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idx="1"/>
          </p:nvPr>
        </p:nvGraphicFramePr>
        <p:xfrm>
          <a:off x="457200" y="1066800"/>
          <a:ext cx="8229600"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lstStyle/>
          <a:p>
            <a:r>
              <a:rPr lang="en-US" dirty="0" smtClean="0"/>
              <a:t>Spectral Library: Hydrolight</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HL output</a:t>
            </a:r>
            <a:endParaRPr lang="en-US" dirty="0"/>
          </a:p>
        </p:txBody>
      </p:sp>
      <p:sp>
        <p:nvSpPr>
          <p:cNvPr id="3" name="Title 2"/>
          <p:cNvSpPr>
            <a:spLocks noGrp="1"/>
          </p:cNvSpPr>
          <p:nvPr>
            <p:ph type="title"/>
          </p:nvPr>
        </p:nvSpPr>
        <p:spPr/>
        <p:txBody>
          <a:bodyPr/>
          <a:lstStyle/>
          <a:p>
            <a:endParaRPr lang="en-US"/>
          </a:p>
        </p:txBody>
      </p:sp>
      <p:pic>
        <p:nvPicPr>
          <p:cNvPr id="4" name="Picture 3" descr="HLspeclib_new.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416050"/>
          </a:xfrm>
        </p:spPr>
        <p:txBody>
          <a:bodyPr>
            <a:normAutofit/>
          </a:bodyPr>
          <a:lstStyle/>
          <a:p>
            <a:pPr algn="ctr"/>
            <a:r>
              <a:rPr lang="en-US" dirty="0" smtClean="0"/>
              <a:t>Reflectance of eelgrass normalized to 555nm</a:t>
            </a:r>
            <a:endParaRPr lang="en-US" dirty="0"/>
          </a:p>
        </p:txBody>
      </p:sp>
      <p:sp>
        <p:nvSpPr>
          <p:cNvPr id="6" name="Text Placeholder 5"/>
          <p:cNvSpPr>
            <a:spLocks noGrp="1"/>
          </p:cNvSpPr>
          <p:nvPr>
            <p:ph type="body" idx="1"/>
          </p:nvPr>
        </p:nvSpPr>
        <p:spPr>
          <a:xfrm>
            <a:off x="457200" y="6096000"/>
            <a:ext cx="4040188" cy="762000"/>
          </a:xfrm>
        </p:spPr>
        <p:txBody>
          <a:bodyPr/>
          <a:lstStyle/>
          <a:p>
            <a:pPr algn="ctr"/>
            <a:r>
              <a:rPr lang="en-US" dirty="0" smtClean="0"/>
              <a:t>Hydrolight</a:t>
            </a:r>
            <a:endParaRPr lang="en-US" dirty="0"/>
          </a:p>
        </p:txBody>
      </p:sp>
      <p:sp>
        <p:nvSpPr>
          <p:cNvPr id="9" name="Text Placeholder 8"/>
          <p:cNvSpPr>
            <a:spLocks noGrp="1"/>
          </p:cNvSpPr>
          <p:nvPr>
            <p:ph type="body" sz="half" idx="3"/>
          </p:nvPr>
        </p:nvSpPr>
        <p:spPr>
          <a:xfrm>
            <a:off x="4648200" y="6096000"/>
            <a:ext cx="4041775" cy="762000"/>
          </a:xfrm>
        </p:spPr>
        <p:txBody>
          <a:bodyPr/>
          <a:lstStyle/>
          <a:p>
            <a:pPr algn="ctr"/>
            <a:r>
              <a:rPr lang="en-US" dirty="0" smtClean="0"/>
              <a:t>Image</a:t>
            </a:r>
            <a:endParaRPr lang="en-US" dirty="0"/>
          </a:p>
        </p:txBody>
      </p:sp>
      <p:pic>
        <p:nvPicPr>
          <p:cNvPr id="1028" name="Picture 4" descr="C:\Documents and Settings\Kelley\Desktop\newHLwork\editpics\HL.jpg"/>
          <p:cNvPicPr>
            <a:picLocks noGrp="1" noChangeAspect="1" noChangeArrowheads="1"/>
          </p:cNvPicPr>
          <p:nvPr>
            <p:ph sz="quarter" idx="2"/>
          </p:nvPr>
        </p:nvPicPr>
        <p:blipFill>
          <a:blip r:embed="rId3" cstate="print"/>
          <a:srcRect/>
          <a:stretch>
            <a:fillRect/>
          </a:stretch>
        </p:blipFill>
        <p:spPr bwMode="auto">
          <a:xfrm>
            <a:off x="0" y="1676400"/>
            <a:ext cx="4497388" cy="4232836"/>
          </a:xfrm>
          <a:prstGeom prst="rect">
            <a:avLst/>
          </a:prstGeom>
          <a:noFill/>
        </p:spPr>
      </p:pic>
      <p:pic>
        <p:nvPicPr>
          <p:cNvPr id="1029" name="Picture 5" descr="C:\Documents and Settings\Kelley\Desktop\newHLwork\editpics\EN.jpg"/>
          <p:cNvPicPr>
            <a:picLocks noGrp="1" noChangeAspect="1" noChangeArrowheads="1"/>
          </p:cNvPicPr>
          <p:nvPr>
            <p:ph sz="quarter" idx="4"/>
          </p:nvPr>
        </p:nvPicPr>
        <p:blipFill>
          <a:blip r:embed="rId4" cstate="print"/>
          <a:srcRect/>
          <a:stretch>
            <a:fillRect/>
          </a:stretch>
        </p:blipFill>
        <p:spPr bwMode="auto">
          <a:xfrm>
            <a:off x="4495800" y="1676400"/>
            <a:ext cx="4648200" cy="41910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dense_norm.jpg"/>
          <p:cNvPicPr>
            <a:picLocks noChangeAspect="1"/>
          </p:cNvPicPr>
          <p:nvPr/>
        </p:nvPicPr>
        <p:blipFill>
          <a:blip r:embed="rId4" cstate="print"/>
          <a:stretch>
            <a:fillRect/>
          </a:stretch>
        </p:blipFill>
        <p:spPr>
          <a:xfrm>
            <a:off x="0" y="0"/>
            <a:ext cx="9144000" cy="6858000"/>
          </a:xfrm>
          <a:prstGeom prst="rect">
            <a:avLst/>
          </a:prstGeom>
        </p:spPr>
      </p:pic>
      <p:grpSp>
        <p:nvGrpSpPr>
          <p:cNvPr id="8" name="Group 7"/>
          <p:cNvGrpSpPr/>
          <p:nvPr/>
        </p:nvGrpSpPr>
        <p:grpSpPr>
          <a:xfrm>
            <a:off x="3429000" y="1371600"/>
            <a:ext cx="1600200" cy="1676400"/>
            <a:chOff x="3429000" y="1371600"/>
            <a:chExt cx="1600200" cy="1676400"/>
          </a:xfrm>
        </p:grpSpPr>
        <p:sp>
          <p:nvSpPr>
            <p:cNvPr id="4" name="Oval 3"/>
            <p:cNvSpPr/>
            <p:nvPr/>
          </p:nvSpPr>
          <p:spPr>
            <a:xfrm>
              <a:off x="3429000" y="2895600"/>
              <a:ext cx="152400" cy="152400"/>
            </a:xfrm>
            <a:prstGeom prst="ellipse">
              <a:avLst/>
            </a:prstGeom>
            <a:solidFill>
              <a:srgbClr val="00B0F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4876800" y="1371600"/>
              <a:ext cx="152400" cy="152400"/>
            </a:xfrm>
            <a:prstGeom prst="ellipse">
              <a:avLst/>
            </a:prstGeom>
            <a:solidFill>
              <a:srgbClr val="00B0F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962400" y="2133600"/>
              <a:ext cx="152400" cy="152400"/>
            </a:xfrm>
            <a:prstGeom prst="ellipse">
              <a:avLst/>
            </a:prstGeom>
            <a:solidFill>
              <a:srgbClr val="00B0F0"/>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2</a:t>
            </a:r>
            <a:r>
              <a:rPr lang="en-US" baseline="30000" dirty="0" smtClean="0"/>
              <a:t>nd</a:t>
            </a:r>
            <a:r>
              <a:rPr lang="en-US" dirty="0" smtClean="0"/>
              <a:t> most valuable aquatic resource (per area)</a:t>
            </a:r>
          </a:p>
          <a:p>
            <a:pPr lvl="1"/>
            <a:r>
              <a:rPr lang="en-US" dirty="0" smtClean="0"/>
              <a:t> </a:t>
            </a:r>
            <a:r>
              <a:rPr lang="en-US" sz="2400" dirty="0" smtClean="0"/>
              <a:t>(</a:t>
            </a:r>
            <a:r>
              <a:rPr lang="en-US" sz="2400" dirty="0" err="1" smtClean="0"/>
              <a:t>Costanza</a:t>
            </a:r>
            <a:r>
              <a:rPr lang="en-US" sz="2400" dirty="0" smtClean="0"/>
              <a:t> et al., 1997)</a:t>
            </a:r>
            <a:endParaRPr lang="en-US" dirty="0" smtClean="0"/>
          </a:p>
          <a:p>
            <a:r>
              <a:rPr lang="en-US" dirty="0" smtClean="0"/>
              <a:t>Economic factors</a:t>
            </a:r>
            <a:endParaRPr lang="en-US" sz="1800" dirty="0" smtClean="0"/>
          </a:p>
          <a:p>
            <a:pPr lvl="1"/>
            <a:r>
              <a:rPr lang="en-US" dirty="0" smtClean="0"/>
              <a:t>Disturbance regulation</a:t>
            </a:r>
          </a:p>
          <a:p>
            <a:pPr lvl="2"/>
            <a:r>
              <a:rPr lang="en-US" dirty="0" smtClean="0"/>
              <a:t>Stabilizing the sediments</a:t>
            </a:r>
          </a:p>
          <a:p>
            <a:pPr lvl="2"/>
            <a:r>
              <a:rPr lang="en-US" dirty="0" smtClean="0"/>
              <a:t>Current moderation</a:t>
            </a:r>
          </a:p>
          <a:p>
            <a:pPr lvl="1"/>
            <a:r>
              <a:rPr lang="en-US" dirty="0" smtClean="0"/>
              <a:t>Nutrient cycling</a:t>
            </a:r>
          </a:p>
          <a:p>
            <a:pPr lvl="1"/>
            <a:r>
              <a:rPr lang="en-US" dirty="0" smtClean="0"/>
              <a:t>Food production</a:t>
            </a:r>
          </a:p>
          <a:p>
            <a:pPr lvl="2"/>
            <a:r>
              <a:rPr lang="en-US" dirty="0" smtClean="0"/>
              <a:t>Nursery and habitat for commercially important species</a:t>
            </a:r>
          </a:p>
          <a:p>
            <a:endParaRPr lang="en-US" dirty="0" smtClean="0"/>
          </a:p>
        </p:txBody>
      </p:sp>
      <p:sp>
        <p:nvSpPr>
          <p:cNvPr id="2" name="Title 1"/>
          <p:cNvSpPr>
            <a:spLocks noGrp="1"/>
          </p:cNvSpPr>
          <p:nvPr>
            <p:ph type="title"/>
          </p:nvPr>
        </p:nvSpPr>
        <p:spPr/>
        <p:txBody>
          <a:bodyPr/>
          <a:lstStyle/>
          <a:p>
            <a:r>
              <a:rPr lang="en-US" dirty="0" smtClean="0"/>
              <a:t>Value of </a:t>
            </a:r>
            <a:r>
              <a:rPr lang="en-US" dirty="0" err="1" smtClean="0"/>
              <a:t>seagrasses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3" name="Rectangle 22"/>
          <p:cNvSpPr/>
          <p:nvPr/>
        </p:nvSpPr>
        <p:spPr>
          <a:xfrm>
            <a:off x="4953000" y="1981200"/>
            <a:ext cx="3276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3962400" y="0"/>
            <a:ext cx="2362200" cy="13716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a:off x="1600200" y="0"/>
            <a:ext cx="1905000" cy="12192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33600" y="3429000"/>
            <a:ext cx="4876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743200" y="5410200"/>
            <a:ext cx="3657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29000" y="3505200"/>
            <a:ext cx="2362200" cy="1200329"/>
          </a:xfrm>
          <a:prstGeom prst="rect">
            <a:avLst/>
          </a:prstGeom>
          <a:noFill/>
        </p:spPr>
        <p:txBody>
          <a:bodyPr wrap="square" rtlCol="0">
            <a:spAutoFit/>
          </a:bodyPr>
          <a:lstStyle/>
          <a:p>
            <a:pPr algn="ctr"/>
            <a:r>
              <a:rPr lang="en-US" sz="2400" dirty="0" smtClean="0">
                <a:solidFill>
                  <a:schemeClr val="bg1"/>
                </a:solidFill>
              </a:rPr>
              <a:t>Classification algorithm</a:t>
            </a:r>
          </a:p>
          <a:p>
            <a:pPr algn="ctr"/>
            <a:r>
              <a:rPr lang="en-US" sz="2400" dirty="0" smtClean="0">
                <a:solidFill>
                  <a:schemeClr val="bg1"/>
                </a:solidFill>
              </a:rPr>
              <a:t>(ENVI)</a:t>
            </a:r>
            <a:endParaRPr lang="en-US" sz="2400" dirty="0">
              <a:solidFill>
                <a:schemeClr val="bg1"/>
              </a:solidFill>
            </a:endParaRPr>
          </a:p>
        </p:txBody>
      </p:sp>
      <p:sp>
        <p:nvSpPr>
          <p:cNvPr id="16" name="TextBox 15"/>
          <p:cNvSpPr txBox="1"/>
          <p:nvPr/>
        </p:nvSpPr>
        <p:spPr>
          <a:xfrm>
            <a:off x="5486400" y="2057400"/>
            <a:ext cx="1752600" cy="830997"/>
          </a:xfrm>
          <a:prstGeom prst="rect">
            <a:avLst/>
          </a:prstGeom>
          <a:noFill/>
        </p:spPr>
        <p:txBody>
          <a:bodyPr wrap="square" rtlCol="0">
            <a:spAutoFit/>
          </a:bodyPr>
          <a:lstStyle/>
          <a:p>
            <a:pPr algn="ctr"/>
            <a:r>
              <a:rPr lang="en-US" sz="2400" dirty="0" smtClean="0">
                <a:solidFill>
                  <a:schemeClr val="bg1"/>
                </a:solidFill>
              </a:rPr>
              <a:t>Spectral library</a:t>
            </a:r>
            <a:endParaRPr lang="en-US" sz="2400" dirty="0">
              <a:solidFill>
                <a:schemeClr val="bg1"/>
              </a:solidFill>
            </a:endParaRPr>
          </a:p>
        </p:txBody>
      </p:sp>
      <p:sp>
        <p:nvSpPr>
          <p:cNvPr id="17" name="TextBox 16"/>
          <p:cNvSpPr txBox="1"/>
          <p:nvPr/>
        </p:nvSpPr>
        <p:spPr>
          <a:xfrm>
            <a:off x="1828800" y="228600"/>
            <a:ext cx="1447800" cy="830997"/>
          </a:xfrm>
          <a:prstGeom prst="rect">
            <a:avLst/>
          </a:prstGeom>
          <a:noFill/>
        </p:spPr>
        <p:txBody>
          <a:bodyPr wrap="square" rtlCol="0">
            <a:spAutoFit/>
          </a:bodyPr>
          <a:lstStyle/>
          <a:p>
            <a:pPr algn="ctr"/>
            <a:r>
              <a:rPr lang="en-US" sz="2400" dirty="0" smtClean="0">
                <a:solidFill>
                  <a:schemeClr val="bg1"/>
                </a:solidFill>
              </a:rPr>
              <a:t>Image spectra</a:t>
            </a:r>
            <a:endParaRPr lang="en-US" sz="2400" dirty="0">
              <a:solidFill>
                <a:schemeClr val="bg1"/>
              </a:solidFill>
            </a:endParaRPr>
          </a:p>
        </p:txBody>
      </p:sp>
      <p:sp>
        <p:nvSpPr>
          <p:cNvPr id="18" name="TextBox 17"/>
          <p:cNvSpPr txBox="1"/>
          <p:nvPr/>
        </p:nvSpPr>
        <p:spPr>
          <a:xfrm>
            <a:off x="4191000" y="0"/>
            <a:ext cx="1981200" cy="1200329"/>
          </a:xfrm>
          <a:prstGeom prst="rect">
            <a:avLst/>
          </a:prstGeom>
          <a:noFill/>
        </p:spPr>
        <p:txBody>
          <a:bodyPr wrap="square" rtlCol="0">
            <a:spAutoFit/>
          </a:bodyPr>
          <a:lstStyle/>
          <a:p>
            <a:pPr algn="ctr"/>
            <a:r>
              <a:rPr lang="en-US" sz="2400" dirty="0" smtClean="0">
                <a:solidFill>
                  <a:schemeClr val="bg1"/>
                </a:solidFill>
              </a:rPr>
              <a:t>Measured in situ</a:t>
            </a:r>
          </a:p>
          <a:p>
            <a:pPr algn="ctr"/>
            <a:r>
              <a:rPr lang="en-US" sz="2400" dirty="0" smtClean="0">
                <a:solidFill>
                  <a:schemeClr val="bg1"/>
                </a:solidFill>
              </a:rPr>
              <a:t>(transects)</a:t>
            </a:r>
            <a:endParaRPr lang="en-US" sz="2400" dirty="0">
              <a:solidFill>
                <a:schemeClr val="bg1"/>
              </a:solidFill>
            </a:endParaRPr>
          </a:p>
        </p:txBody>
      </p:sp>
      <p:sp>
        <p:nvSpPr>
          <p:cNvPr id="20" name="Parallelogram 19"/>
          <p:cNvSpPr/>
          <p:nvPr/>
        </p:nvSpPr>
        <p:spPr>
          <a:xfrm>
            <a:off x="6781800" y="0"/>
            <a:ext cx="2362200" cy="13716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58000" y="304800"/>
            <a:ext cx="2057400" cy="830997"/>
          </a:xfrm>
          <a:prstGeom prst="rect">
            <a:avLst/>
          </a:prstGeom>
          <a:noFill/>
        </p:spPr>
        <p:txBody>
          <a:bodyPr wrap="square" rtlCol="0">
            <a:spAutoFit/>
          </a:bodyPr>
          <a:lstStyle/>
          <a:p>
            <a:pPr algn="ctr"/>
            <a:r>
              <a:rPr lang="en-US" sz="2400" dirty="0" smtClean="0">
                <a:solidFill>
                  <a:schemeClr val="bg1"/>
                </a:solidFill>
              </a:rPr>
              <a:t>Modeled</a:t>
            </a:r>
          </a:p>
          <a:p>
            <a:pPr algn="ctr"/>
            <a:r>
              <a:rPr lang="en-US" sz="2400" dirty="0" smtClean="0">
                <a:solidFill>
                  <a:schemeClr val="bg1"/>
                </a:solidFill>
              </a:rPr>
              <a:t>(Hydrolight)</a:t>
            </a:r>
            <a:endParaRPr lang="en-US" sz="2400" dirty="0">
              <a:solidFill>
                <a:schemeClr val="bg1"/>
              </a:solidFill>
            </a:endParaRPr>
          </a:p>
        </p:txBody>
      </p:sp>
      <p:sp>
        <p:nvSpPr>
          <p:cNvPr id="21" name="TextBox 20"/>
          <p:cNvSpPr txBox="1"/>
          <p:nvPr/>
        </p:nvSpPr>
        <p:spPr>
          <a:xfrm>
            <a:off x="2895600" y="5638800"/>
            <a:ext cx="3276600" cy="954107"/>
          </a:xfrm>
          <a:prstGeom prst="rect">
            <a:avLst/>
          </a:prstGeom>
          <a:noFill/>
        </p:spPr>
        <p:txBody>
          <a:bodyPr wrap="square" rtlCol="0">
            <a:spAutoFit/>
          </a:bodyPr>
          <a:lstStyle/>
          <a:p>
            <a:pPr algn="ctr"/>
            <a:r>
              <a:rPr lang="en-US" sz="2800" dirty="0" smtClean="0">
                <a:solidFill>
                  <a:schemeClr val="bg1"/>
                </a:solidFill>
              </a:rPr>
              <a:t>mapped image of eelgrass beds</a:t>
            </a:r>
            <a:endParaRPr lang="en-US" sz="2800" dirty="0">
              <a:solidFill>
                <a:schemeClr val="bg1"/>
              </a:solidFill>
            </a:endParaRPr>
          </a:p>
        </p:txBody>
      </p:sp>
      <p:sp>
        <p:nvSpPr>
          <p:cNvPr id="22" name="TextBox 21"/>
          <p:cNvSpPr txBox="1"/>
          <p:nvPr/>
        </p:nvSpPr>
        <p:spPr>
          <a:xfrm>
            <a:off x="6096000" y="533400"/>
            <a:ext cx="838200" cy="646331"/>
          </a:xfrm>
          <a:prstGeom prst="rect">
            <a:avLst/>
          </a:prstGeom>
          <a:noFill/>
        </p:spPr>
        <p:txBody>
          <a:bodyPr wrap="square" rtlCol="0">
            <a:spAutoFit/>
          </a:bodyPr>
          <a:lstStyle/>
          <a:p>
            <a:r>
              <a:rPr lang="en-US" sz="3600" dirty="0" smtClean="0"/>
              <a:t>OR</a:t>
            </a:r>
            <a:endParaRPr lang="en-US" sz="3600" dirty="0"/>
          </a:p>
        </p:txBody>
      </p:sp>
      <p:cxnSp>
        <p:nvCxnSpPr>
          <p:cNvPr id="24" name="Straight Arrow Connector 23"/>
          <p:cNvCxnSpPr>
            <a:stCxn id="7" idx="4"/>
          </p:cNvCxnSpPr>
          <p:nvPr/>
        </p:nvCxnSpPr>
        <p:spPr>
          <a:xfrm rot="16200000" flipH="1">
            <a:off x="4933949" y="1581150"/>
            <a:ext cx="609602" cy="190501"/>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3" idx="2"/>
          </p:cNvCxnSpPr>
          <p:nvPr/>
        </p:nvCxnSpPr>
        <p:spPr>
          <a:xfrm rot="5400000">
            <a:off x="6342856" y="3257550"/>
            <a:ext cx="457994" cy="38894"/>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4"/>
          </p:cNvCxnSpPr>
          <p:nvPr/>
        </p:nvCxnSpPr>
        <p:spPr>
          <a:xfrm rot="16200000" flipH="1">
            <a:off x="1466850" y="2305050"/>
            <a:ext cx="2209800" cy="38100"/>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2"/>
            <a:endCxn id="13" idx="0"/>
          </p:cNvCxnSpPr>
          <p:nvPr/>
        </p:nvCxnSpPr>
        <p:spPr>
          <a:xfrm rot="5400000">
            <a:off x="4267200" y="5105400"/>
            <a:ext cx="609600" cy="1588"/>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0" idx="4"/>
          </p:cNvCxnSpPr>
          <p:nvPr/>
        </p:nvCxnSpPr>
        <p:spPr>
          <a:xfrm rot="5400000">
            <a:off x="7600950" y="1619252"/>
            <a:ext cx="609602" cy="114299"/>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Parallelogram 24"/>
          <p:cNvSpPr/>
          <p:nvPr/>
        </p:nvSpPr>
        <p:spPr>
          <a:xfrm>
            <a:off x="3962400" y="0"/>
            <a:ext cx="2362200" cy="1371600"/>
          </a:xfrm>
          <a:prstGeom prst="parallelogram">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172" name="Picture 4"/>
          <p:cNvPicPr>
            <a:picLocks noGrp="1" noChangeAspect="1" noChangeArrowheads="1"/>
          </p:cNvPicPr>
          <p:nvPr>
            <p:ph sz="half" idx="1"/>
          </p:nvPr>
        </p:nvPicPr>
        <p:blipFill>
          <a:blip r:embed="rId2" cstate="print"/>
          <a:srcRect/>
          <a:stretch>
            <a:fillRect/>
          </a:stretch>
        </p:blipFill>
        <p:spPr bwMode="auto">
          <a:xfrm>
            <a:off x="1320800" y="990600"/>
            <a:ext cx="7823200" cy="5867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Spectral Library: Transects</a:t>
            </a:r>
            <a:endParaRPr lang="en-US" dirty="0"/>
          </a:p>
        </p:txBody>
      </p:sp>
      <p:sp>
        <p:nvSpPr>
          <p:cNvPr id="5" name="TextBox 4"/>
          <p:cNvSpPr txBox="1"/>
          <p:nvPr/>
        </p:nvSpPr>
        <p:spPr>
          <a:xfrm>
            <a:off x="2895600" y="5181600"/>
            <a:ext cx="2362200" cy="369332"/>
          </a:xfrm>
          <a:prstGeom prst="rect">
            <a:avLst/>
          </a:prstGeom>
          <a:noFill/>
        </p:spPr>
        <p:txBody>
          <a:bodyPr wrap="square" rtlCol="0">
            <a:spAutoFit/>
          </a:bodyPr>
          <a:lstStyle/>
          <a:p>
            <a:r>
              <a:rPr lang="en-US" dirty="0" smtClean="0">
                <a:solidFill>
                  <a:srgbClr val="000000"/>
                </a:solidFill>
              </a:rPr>
              <a:t>Known bathymetry</a:t>
            </a:r>
            <a:endParaRPr lang="en-US" dirty="0">
              <a:solidFill>
                <a:srgbClr val="000000"/>
              </a:solidFill>
            </a:endParaRPr>
          </a:p>
        </p:txBody>
      </p:sp>
      <p:pic>
        <p:nvPicPr>
          <p:cNvPr id="7171" name="Picture 3"/>
          <p:cNvPicPr>
            <a:picLocks noGrp="1" noChangeAspect="1" noChangeArrowheads="1"/>
          </p:cNvPicPr>
          <p:nvPr>
            <p:ph sz="half" idx="2"/>
          </p:nvPr>
        </p:nvPicPr>
        <p:blipFill>
          <a:blip r:embed="rId3" cstate="print"/>
          <a:srcRect/>
          <a:stretch>
            <a:fillRect/>
          </a:stretch>
        </p:blipFill>
        <p:spPr bwMode="auto">
          <a:xfrm>
            <a:off x="1143000" y="1066800"/>
            <a:ext cx="7712784" cy="579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 calcmode="lin" valueType="num">
                                      <p:cBhvr additive="base">
                                        <p:cTn id="7" dur="500" fill="hold"/>
                                        <p:tgtEl>
                                          <p:spTgt spid="7171"/>
                                        </p:tgtEl>
                                        <p:attrNameLst>
                                          <p:attrName>ppt_x</p:attrName>
                                        </p:attrNameLst>
                                      </p:cBhvr>
                                      <p:tavLst>
                                        <p:tav tm="0">
                                          <p:val>
                                            <p:strVal val="#ppt_x"/>
                                          </p:val>
                                        </p:tav>
                                        <p:tav tm="100000">
                                          <p:val>
                                            <p:strVal val="#ppt_x"/>
                                          </p:val>
                                        </p:tav>
                                      </p:tavLst>
                                    </p:anim>
                                    <p:anim calcmode="lin" valueType="num">
                                      <p:cBhvr additive="base">
                                        <p:cTn id="8"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3" name="Rectangle 22"/>
          <p:cNvSpPr/>
          <p:nvPr/>
        </p:nvSpPr>
        <p:spPr>
          <a:xfrm>
            <a:off x="4953000" y="1981200"/>
            <a:ext cx="32766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p:cNvSpPr/>
          <p:nvPr/>
        </p:nvSpPr>
        <p:spPr>
          <a:xfrm>
            <a:off x="3962400" y="0"/>
            <a:ext cx="2362200" cy="13716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p:cNvSpPr/>
          <p:nvPr/>
        </p:nvSpPr>
        <p:spPr>
          <a:xfrm>
            <a:off x="1600200" y="0"/>
            <a:ext cx="1905000" cy="12192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133600" y="3429000"/>
            <a:ext cx="4876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743200" y="5410200"/>
            <a:ext cx="3657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429000" y="3505200"/>
            <a:ext cx="2362200" cy="1200329"/>
          </a:xfrm>
          <a:prstGeom prst="rect">
            <a:avLst/>
          </a:prstGeom>
          <a:noFill/>
        </p:spPr>
        <p:txBody>
          <a:bodyPr wrap="square" rtlCol="0">
            <a:spAutoFit/>
          </a:bodyPr>
          <a:lstStyle/>
          <a:p>
            <a:pPr algn="ctr"/>
            <a:r>
              <a:rPr lang="en-US" sz="2400" dirty="0" smtClean="0">
                <a:solidFill>
                  <a:schemeClr val="bg1"/>
                </a:solidFill>
              </a:rPr>
              <a:t>Classification algorithm</a:t>
            </a:r>
          </a:p>
          <a:p>
            <a:pPr algn="ctr"/>
            <a:r>
              <a:rPr lang="en-US" sz="2400" dirty="0" smtClean="0">
                <a:solidFill>
                  <a:schemeClr val="bg1"/>
                </a:solidFill>
              </a:rPr>
              <a:t>(ENVI)</a:t>
            </a:r>
            <a:endParaRPr lang="en-US" sz="2400" dirty="0">
              <a:solidFill>
                <a:schemeClr val="bg1"/>
              </a:solidFill>
            </a:endParaRPr>
          </a:p>
        </p:txBody>
      </p:sp>
      <p:sp>
        <p:nvSpPr>
          <p:cNvPr id="16" name="TextBox 15"/>
          <p:cNvSpPr txBox="1"/>
          <p:nvPr/>
        </p:nvSpPr>
        <p:spPr>
          <a:xfrm>
            <a:off x="5486400" y="2057400"/>
            <a:ext cx="1752600" cy="830997"/>
          </a:xfrm>
          <a:prstGeom prst="rect">
            <a:avLst/>
          </a:prstGeom>
          <a:noFill/>
        </p:spPr>
        <p:txBody>
          <a:bodyPr wrap="square" rtlCol="0">
            <a:spAutoFit/>
          </a:bodyPr>
          <a:lstStyle/>
          <a:p>
            <a:pPr algn="ctr"/>
            <a:r>
              <a:rPr lang="en-US" sz="2400" dirty="0" smtClean="0">
                <a:solidFill>
                  <a:schemeClr val="bg1"/>
                </a:solidFill>
              </a:rPr>
              <a:t>Spectral library</a:t>
            </a:r>
            <a:endParaRPr lang="en-US" sz="2400" dirty="0">
              <a:solidFill>
                <a:schemeClr val="bg1"/>
              </a:solidFill>
            </a:endParaRPr>
          </a:p>
        </p:txBody>
      </p:sp>
      <p:sp>
        <p:nvSpPr>
          <p:cNvPr id="17" name="TextBox 16"/>
          <p:cNvSpPr txBox="1"/>
          <p:nvPr/>
        </p:nvSpPr>
        <p:spPr>
          <a:xfrm>
            <a:off x="1828800" y="228600"/>
            <a:ext cx="1447800" cy="830997"/>
          </a:xfrm>
          <a:prstGeom prst="rect">
            <a:avLst/>
          </a:prstGeom>
          <a:noFill/>
        </p:spPr>
        <p:txBody>
          <a:bodyPr wrap="square" rtlCol="0">
            <a:spAutoFit/>
          </a:bodyPr>
          <a:lstStyle/>
          <a:p>
            <a:pPr algn="ctr"/>
            <a:r>
              <a:rPr lang="en-US" sz="2400" dirty="0" smtClean="0">
                <a:solidFill>
                  <a:schemeClr val="bg1"/>
                </a:solidFill>
              </a:rPr>
              <a:t>Image spectra</a:t>
            </a:r>
            <a:endParaRPr lang="en-US" sz="2400" dirty="0">
              <a:solidFill>
                <a:schemeClr val="bg1"/>
              </a:solidFill>
            </a:endParaRPr>
          </a:p>
        </p:txBody>
      </p:sp>
      <p:sp>
        <p:nvSpPr>
          <p:cNvPr id="18" name="TextBox 17"/>
          <p:cNvSpPr txBox="1"/>
          <p:nvPr/>
        </p:nvSpPr>
        <p:spPr>
          <a:xfrm>
            <a:off x="4191000" y="0"/>
            <a:ext cx="1981200" cy="1200329"/>
          </a:xfrm>
          <a:prstGeom prst="rect">
            <a:avLst/>
          </a:prstGeom>
          <a:noFill/>
        </p:spPr>
        <p:txBody>
          <a:bodyPr wrap="square" rtlCol="0">
            <a:spAutoFit/>
          </a:bodyPr>
          <a:lstStyle/>
          <a:p>
            <a:pPr algn="ctr"/>
            <a:r>
              <a:rPr lang="en-US" sz="2400" dirty="0" smtClean="0">
                <a:solidFill>
                  <a:schemeClr val="bg1"/>
                </a:solidFill>
              </a:rPr>
              <a:t>Measured in situ</a:t>
            </a:r>
          </a:p>
          <a:p>
            <a:pPr algn="ctr"/>
            <a:r>
              <a:rPr lang="en-US" sz="2400" dirty="0" smtClean="0">
                <a:solidFill>
                  <a:schemeClr val="bg1"/>
                </a:solidFill>
              </a:rPr>
              <a:t>(transects)</a:t>
            </a:r>
            <a:endParaRPr lang="en-US" sz="2400" dirty="0">
              <a:solidFill>
                <a:schemeClr val="bg1"/>
              </a:solidFill>
            </a:endParaRPr>
          </a:p>
        </p:txBody>
      </p:sp>
      <p:sp>
        <p:nvSpPr>
          <p:cNvPr id="20" name="Parallelogram 19"/>
          <p:cNvSpPr/>
          <p:nvPr/>
        </p:nvSpPr>
        <p:spPr>
          <a:xfrm>
            <a:off x="6781800" y="0"/>
            <a:ext cx="2362200" cy="1371600"/>
          </a:xfrm>
          <a:prstGeom prst="parallelogram">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858000" y="304800"/>
            <a:ext cx="2057400" cy="830997"/>
          </a:xfrm>
          <a:prstGeom prst="rect">
            <a:avLst/>
          </a:prstGeom>
          <a:noFill/>
        </p:spPr>
        <p:txBody>
          <a:bodyPr wrap="square" rtlCol="0">
            <a:spAutoFit/>
          </a:bodyPr>
          <a:lstStyle/>
          <a:p>
            <a:pPr algn="ctr"/>
            <a:r>
              <a:rPr lang="en-US" sz="2400" dirty="0" smtClean="0">
                <a:solidFill>
                  <a:schemeClr val="bg1"/>
                </a:solidFill>
              </a:rPr>
              <a:t>Modeled</a:t>
            </a:r>
          </a:p>
          <a:p>
            <a:pPr algn="ctr"/>
            <a:r>
              <a:rPr lang="en-US" sz="2400" dirty="0" smtClean="0">
                <a:solidFill>
                  <a:schemeClr val="bg1"/>
                </a:solidFill>
              </a:rPr>
              <a:t>(Hydrolight)</a:t>
            </a:r>
            <a:endParaRPr lang="en-US" sz="2400" dirty="0">
              <a:solidFill>
                <a:schemeClr val="bg1"/>
              </a:solidFill>
            </a:endParaRPr>
          </a:p>
        </p:txBody>
      </p:sp>
      <p:sp>
        <p:nvSpPr>
          <p:cNvPr id="21" name="TextBox 20"/>
          <p:cNvSpPr txBox="1"/>
          <p:nvPr/>
        </p:nvSpPr>
        <p:spPr>
          <a:xfrm>
            <a:off x="2895600" y="5638800"/>
            <a:ext cx="3276600" cy="954107"/>
          </a:xfrm>
          <a:prstGeom prst="rect">
            <a:avLst/>
          </a:prstGeom>
          <a:noFill/>
        </p:spPr>
        <p:txBody>
          <a:bodyPr wrap="square" rtlCol="0">
            <a:spAutoFit/>
          </a:bodyPr>
          <a:lstStyle/>
          <a:p>
            <a:pPr algn="ctr"/>
            <a:r>
              <a:rPr lang="en-US" sz="2800" dirty="0" smtClean="0">
                <a:solidFill>
                  <a:schemeClr val="bg1"/>
                </a:solidFill>
              </a:rPr>
              <a:t>mapped image of eelgrass beds</a:t>
            </a:r>
            <a:endParaRPr lang="en-US" sz="2800" dirty="0">
              <a:solidFill>
                <a:schemeClr val="bg1"/>
              </a:solidFill>
            </a:endParaRPr>
          </a:p>
        </p:txBody>
      </p:sp>
      <p:sp>
        <p:nvSpPr>
          <p:cNvPr id="22" name="TextBox 21"/>
          <p:cNvSpPr txBox="1"/>
          <p:nvPr/>
        </p:nvSpPr>
        <p:spPr>
          <a:xfrm>
            <a:off x="6096000" y="533400"/>
            <a:ext cx="838200" cy="646331"/>
          </a:xfrm>
          <a:prstGeom prst="rect">
            <a:avLst/>
          </a:prstGeom>
          <a:noFill/>
        </p:spPr>
        <p:txBody>
          <a:bodyPr wrap="square" rtlCol="0">
            <a:spAutoFit/>
          </a:bodyPr>
          <a:lstStyle/>
          <a:p>
            <a:r>
              <a:rPr lang="en-US" sz="3600" dirty="0" smtClean="0"/>
              <a:t>OR</a:t>
            </a:r>
            <a:endParaRPr lang="en-US" sz="3600" dirty="0"/>
          </a:p>
        </p:txBody>
      </p:sp>
      <p:cxnSp>
        <p:nvCxnSpPr>
          <p:cNvPr id="24" name="Straight Arrow Connector 23"/>
          <p:cNvCxnSpPr>
            <a:stCxn id="7" idx="4"/>
          </p:cNvCxnSpPr>
          <p:nvPr/>
        </p:nvCxnSpPr>
        <p:spPr>
          <a:xfrm rot="16200000" flipH="1">
            <a:off x="4933949" y="1581150"/>
            <a:ext cx="609602" cy="190501"/>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3" idx="2"/>
          </p:cNvCxnSpPr>
          <p:nvPr/>
        </p:nvCxnSpPr>
        <p:spPr>
          <a:xfrm rot="5400000">
            <a:off x="6342856" y="3257550"/>
            <a:ext cx="457994" cy="38894"/>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4"/>
          </p:cNvCxnSpPr>
          <p:nvPr/>
        </p:nvCxnSpPr>
        <p:spPr>
          <a:xfrm rot="16200000" flipH="1">
            <a:off x="1466850" y="2305050"/>
            <a:ext cx="2209800" cy="38100"/>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2" idx="2"/>
            <a:endCxn id="13" idx="0"/>
          </p:cNvCxnSpPr>
          <p:nvPr/>
        </p:nvCxnSpPr>
        <p:spPr>
          <a:xfrm rot="5400000">
            <a:off x="4267200" y="5105400"/>
            <a:ext cx="609600" cy="1588"/>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stCxn id="20" idx="4"/>
          </p:cNvCxnSpPr>
          <p:nvPr/>
        </p:nvCxnSpPr>
        <p:spPr>
          <a:xfrm rot="5400000">
            <a:off x="7600950" y="1619252"/>
            <a:ext cx="609602" cy="114299"/>
          </a:xfrm>
          <a:prstGeom prst="straightConnector1">
            <a:avLst/>
          </a:prstGeom>
          <a:ln w="76200">
            <a:solidFill>
              <a:schemeClr val="accent3">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133600" y="3429000"/>
            <a:ext cx="4876800" cy="1371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en-US" dirty="0" smtClean="0"/>
              <a:t>Probabilistic approach to characterize spectral similarity and variability </a:t>
            </a:r>
            <a:r>
              <a:rPr lang="en-US" sz="2400" dirty="0" smtClean="0"/>
              <a:t>(C.-I Chang, 1999)</a:t>
            </a:r>
          </a:p>
          <a:p>
            <a:endParaRPr lang="en-US" dirty="0" smtClean="0"/>
          </a:p>
          <a:p>
            <a:r>
              <a:rPr lang="en-US" dirty="0" smtClean="0"/>
              <a:t>Useful in this environment</a:t>
            </a:r>
          </a:p>
          <a:p>
            <a:pPr lvl="1"/>
            <a:r>
              <a:rPr lang="en-US" dirty="0" smtClean="0"/>
              <a:t>Accounts for mixed pixels</a:t>
            </a:r>
          </a:p>
          <a:p>
            <a:r>
              <a:rPr lang="en-US" dirty="0" smtClean="0"/>
              <a:t>Hyperspectral pixels</a:t>
            </a:r>
          </a:p>
          <a:p>
            <a:pPr lvl="1"/>
            <a:r>
              <a:rPr lang="en-US" dirty="0" smtClean="0"/>
              <a:t>Hundreds of bands</a:t>
            </a:r>
          </a:p>
          <a:p>
            <a:pPr lvl="1"/>
            <a:r>
              <a:rPr lang="en-US" dirty="0" smtClean="0"/>
              <a:t>Unknown interferers</a:t>
            </a:r>
          </a:p>
          <a:p>
            <a:endParaRPr lang="en-US" dirty="0" smtClean="0"/>
          </a:p>
          <a:p>
            <a:r>
              <a:rPr lang="en-US" dirty="0" smtClean="0"/>
              <a:t>Advantage over other methods</a:t>
            </a:r>
          </a:p>
          <a:p>
            <a:pPr>
              <a:buNone/>
            </a:pPr>
            <a:endParaRPr lang="en-US" dirty="0" smtClean="0"/>
          </a:p>
          <a:p>
            <a:endParaRPr lang="en-US" dirty="0"/>
          </a:p>
        </p:txBody>
      </p:sp>
      <p:sp>
        <p:nvSpPr>
          <p:cNvPr id="2" name="Title 1"/>
          <p:cNvSpPr>
            <a:spLocks noGrp="1"/>
          </p:cNvSpPr>
          <p:nvPr>
            <p:ph type="title"/>
          </p:nvPr>
        </p:nvSpPr>
        <p:spPr/>
        <p:txBody>
          <a:bodyPr>
            <a:normAutofit fontScale="90000"/>
          </a:bodyPr>
          <a:lstStyle/>
          <a:p>
            <a:r>
              <a:rPr lang="en-US" dirty="0" smtClean="0"/>
              <a:t>Spectral Information Divergence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3 </a:t>
            </a:r>
            <a:r>
              <a:rPr lang="en-US" dirty="0" err="1" smtClean="0"/>
              <a:t>endmembers</a:t>
            </a:r>
            <a:r>
              <a:rPr lang="en-US" dirty="0" smtClean="0"/>
              <a:t> </a:t>
            </a:r>
            <a:br>
              <a:rPr lang="en-US" dirty="0" smtClean="0"/>
            </a:br>
            <a:r>
              <a:rPr lang="en-US" dirty="0" smtClean="0"/>
              <a:t>(with bathymetry)</a:t>
            </a:r>
            <a:endParaRPr lang="en-US" dirty="0"/>
          </a:p>
        </p:txBody>
      </p:sp>
      <p:pic>
        <p:nvPicPr>
          <p:cNvPr id="5" name="Content Placeholder 4" descr="sid_results_nodepth_smallspec.jpg"/>
          <p:cNvPicPr>
            <a:picLocks noGrp="1" noChangeAspect="1"/>
          </p:cNvPicPr>
          <p:nvPr>
            <p:ph idx="1"/>
          </p:nvPr>
        </p:nvPicPr>
        <p:blipFill>
          <a:blip r:embed="rId2" cstate="print"/>
          <a:stretch>
            <a:fillRect/>
          </a:stretch>
        </p:blipFill>
        <p:spPr>
          <a:xfrm>
            <a:off x="0" y="1366352"/>
            <a:ext cx="9503469" cy="5491648"/>
          </a:xfrm>
        </p:spPr>
      </p:pic>
      <p:grpSp>
        <p:nvGrpSpPr>
          <p:cNvPr id="11" name="Group 10"/>
          <p:cNvGrpSpPr/>
          <p:nvPr/>
        </p:nvGrpSpPr>
        <p:grpSpPr>
          <a:xfrm>
            <a:off x="381000" y="1676400"/>
            <a:ext cx="2895600" cy="1600200"/>
            <a:chOff x="381000" y="1676400"/>
            <a:chExt cx="2895600" cy="1600200"/>
          </a:xfrm>
        </p:grpSpPr>
        <p:sp>
          <p:nvSpPr>
            <p:cNvPr id="4" name="Rounded Rectangle 3"/>
            <p:cNvSpPr/>
            <p:nvPr/>
          </p:nvSpPr>
          <p:spPr>
            <a:xfrm>
              <a:off x="381000" y="1676400"/>
              <a:ext cx="381000" cy="381000"/>
            </a:xfrm>
            <a:prstGeom prst="roundRect">
              <a:avLst/>
            </a:prstGeom>
            <a:solidFill>
              <a:srgbClr val="01755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81000" y="2286000"/>
              <a:ext cx="381000" cy="381000"/>
            </a:xfrm>
            <a:prstGeom prst="roundRect">
              <a:avLst/>
            </a:prstGeom>
            <a:solidFill>
              <a:srgbClr val="00FFC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81000" y="2895600"/>
              <a:ext cx="381000" cy="381000"/>
            </a:xfrm>
            <a:prstGeom prst="round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914400" y="1676400"/>
              <a:ext cx="2362200" cy="369332"/>
            </a:xfrm>
            <a:prstGeom prst="rect">
              <a:avLst/>
            </a:prstGeom>
            <a:noFill/>
          </p:spPr>
          <p:txBody>
            <a:bodyPr wrap="square" rtlCol="0">
              <a:spAutoFit/>
            </a:bodyPr>
            <a:lstStyle/>
            <a:p>
              <a:r>
                <a:rPr lang="en-US" dirty="0" smtClean="0">
                  <a:solidFill>
                    <a:schemeClr val="bg1"/>
                  </a:solidFill>
                </a:rPr>
                <a:t>Dense Eelgrass</a:t>
              </a:r>
            </a:p>
          </p:txBody>
        </p:sp>
        <p:sp>
          <p:nvSpPr>
            <p:cNvPr id="9" name="TextBox 8"/>
            <p:cNvSpPr txBox="1"/>
            <p:nvPr/>
          </p:nvSpPr>
          <p:spPr>
            <a:xfrm>
              <a:off x="914400" y="2286000"/>
              <a:ext cx="2362200" cy="369332"/>
            </a:xfrm>
            <a:prstGeom prst="rect">
              <a:avLst/>
            </a:prstGeom>
            <a:noFill/>
          </p:spPr>
          <p:txBody>
            <a:bodyPr wrap="square" rtlCol="0">
              <a:spAutoFit/>
            </a:bodyPr>
            <a:lstStyle/>
            <a:p>
              <a:r>
                <a:rPr lang="en-US" dirty="0" smtClean="0">
                  <a:solidFill>
                    <a:schemeClr val="bg1"/>
                  </a:solidFill>
                </a:rPr>
                <a:t>Sparse Eelgrass</a:t>
              </a:r>
            </a:p>
          </p:txBody>
        </p:sp>
        <p:sp>
          <p:nvSpPr>
            <p:cNvPr id="10" name="TextBox 9"/>
            <p:cNvSpPr txBox="1"/>
            <p:nvPr/>
          </p:nvSpPr>
          <p:spPr>
            <a:xfrm>
              <a:off x="914400" y="2895600"/>
              <a:ext cx="2362200" cy="369332"/>
            </a:xfrm>
            <a:prstGeom prst="rect">
              <a:avLst/>
            </a:prstGeom>
            <a:noFill/>
          </p:spPr>
          <p:txBody>
            <a:bodyPr wrap="square" rtlCol="0">
              <a:spAutoFit/>
            </a:bodyPr>
            <a:lstStyle/>
            <a:p>
              <a:r>
                <a:rPr lang="en-US" dirty="0" smtClean="0">
                  <a:solidFill>
                    <a:schemeClr val="bg1"/>
                  </a:solidFill>
                </a:rPr>
                <a:t>Bare Sediment</a:t>
              </a:r>
            </a:p>
          </p:txBody>
        </p:sp>
      </p:grpSp>
      <p:pic>
        <p:nvPicPr>
          <p:cNvPr id="13" name="Content Placeholder 3" descr="20060911_Elkhorn_Slough_Subset.jpg"/>
          <p:cNvPicPr>
            <a:picLocks noChangeAspect="1"/>
          </p:cNvPicPr>
          <p:nvPr/>
        </p:nvPicPr>
        <p:blipFill>
          <a:blip r:embed="rId3" cstate="print"/>
          <a:stretch>
            <a:fillRect/>
          </a:stretch>
        </p:blipFill>
        <p:spPr>
          <a:xfrm>
            <a:off x="6596743" y="0"/>
            <a:ext cx="2547257" cy="19812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3 </a:t>
            </a:r>
            <a:r>
              <a:rPr lang="en-US" dirty="0" err="1" smtClean="0"/>
              <a:t>endmembers</a:t>
            </a:r>
            <a:r>
              <a:rPr lang="en-US" dirty="0" smtClean="0"/>
              <a:t> </a:t>
            </a:r>
            <a:br>
              <a:rPr lang="en-US" dirty="0" smtClean="0"/>
            </a:br>
            <a:r>
              <a:rPr lang="en-US" dirty="0" smtClean="0"/>
              <a:t>(with bathymetry)</a:t>
            </a:r>
            <a:endParaRPr lang="en-US" dirty="0"/>
          </a:p>
        </p:txBody>
      </p:sp>
      <p:pic>
        <p:nvPicPr>
          <p:cNvPr id="5" name="Content Placeholder 4" descr="sid_results_nodepth_smallspec.jpg"/>
          <p:cNvPicPr>
            <a:picLocks noGrp="1" noChangeAspect="1"/>
          </p:cNvPicPr>
          <p:nvPr>
            <p:ph idx="1"/>
          </p:nvPr>
        </p:nvPicPr>
        <p:blipFill>
          <a:blip r:embed="rId2" cstate="print"/>
          <a:stretch>
            <a:fillRect/>
          </a:stretch>
        </p:blipFill>
        <p:spPr>
          <a:xfrm>
            <a:off x="1" y="0"/>
            <a:ext cx="6593324" cy="3810000"/>
          </a:xfrm>
          <a:ln w="28575">
            <a:solidFill>
              <a:schemeClr val="bg1"/>
            </a:solidFill>
          </a:ln>
        </p:spPr>
      </p:pic>
      <p:pic>
        <p:nvPicPr>
          <p:cNvPr id="1026" name="Picture 2" descr="C:\Documents and Settings\Kelley\Desktop\newHLwork\res\sid_results_nodepth_smallspec-sm.jpg"/>
          <p:cNvPicPr>
            <a:picLocks noChangeAspect="1" noChangeArrowheads="1"/>
          </p:cNvPicPr>
          <p:nvPr/>
        </p:nvPicPr>
        <p:blipFill>
          <a:blip r:embed="rId3" cstate="print"/>
          <a:srcRect/>
          <a:stretch>
            <a:fillRect/>
          </a:stretch>
        </p:blipFill>
        <p:spPr bwMode="auto">
          <a:xfrm>
            <a:off x="2828719" y="3429000"/>
            <a:ext cx="6315281" cy="3429000"/>
          </a:xfrm>
          <a:prstGeom prst="rect">
            <a:avLst/>
          </a:prstGeom>
          <a:noFill/>
          <a:ln w="28575">
            <a:solidFill>
              <a:schemeClr val="bg1"/>
            </a:solidFill>
          </a:ln>
        </p:spPr>
      </p:pic>
      <p:sp>
        <p:nvSpPr>
          <p:cNvPr id="6" name="Rectangle 5"/>
          <p:cNvSpPr/>
          <p:nvPr/>
        </p:nvSpPr>
        <p:spPr>
          <a:xfrm>
            <a:off x="1447800" y="2209800"/>
            <a:ext cx="8382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228600" y="4419600"/>
            <a:ext cx="2895600" cy="1600200"/>
            <a:chOff x="381000" y="1676400"/>
            <a:chExt cx="2895600" cy="1600200"/>
          </a:xfrm>
        </p:grpSpPr>
        <p:sp>
          <p:nvSpPr>
            <p:cNvPr id="8" name="Rounded Rectangle 7"/>
            <p:cNvSpPr/>
            <p:nvPr/>
          </p:nvSpPr>
          <p:spPr>
            <a:xfrm>
              <a:off x="381000" y="1676400"/>
              <a:ext cx="381000" cy="381000"/>
            </a:xfrm>
            <a:prstGeom prst="roundRect">
              <a:avLst/>
            </a:prstGeom>
            <a:solidFill>
              <a:srgbClr val="01755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81000" y="2286000"/>
              <a:ext cx="381000" cy="381000"/>
            </a:xfrm>
            <a:prstGeom prst="roundRect">
              <a:avLst/>
            </a:prstGeom>
            <a:solidFill>
              <a:srgbClr val="00FFC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81000" y="2895600"/>
              <a:ext cx="381000" cy="381000"/>
            </a:xfrm>
            <a:prstGeom prst="round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14400" y="1676400"/>
              <a:ext cx="2362200" cy="369332"/>
            </a:xfrm>
            <a:prstGeom prst="rect">
              <a:avLst/>
            </a:prstGeom>
            <a:noFill/>
          </p:spPr>
          <p:txBody>
            <a:bodyPr wrap="square" rtlCol="0">
              <a:spAutoFit/>
            </a:bodyPr>
            <a:lstStyle/>
            <a:p>
              <a:r>
                <a:rPr lang="en-US" dirty="0" smtClean="0">
                  <a:solidFill>
                    <a:schemeClr val="bg1"/>
                  </a:solidFill>
                </a:rPr>
                <a:t>Dense Eelgrass</a:t>
              </a:r>
            </a:p>
          </p:txBody>
        </p:sp>
        <p:sp>
          <p:nvSpPr>
            <p:cNvPr id="12" name="TextBox 11"/>
            <p:cNvSpPr txBox="1"/>
            <p:nvPr/>
          </p:nvSpPr>
          <p:spPr>
            <a:xfrm>
              <a:off x="914400" y="2286000"/>
              <a:ext cx="2362200" cy="369332"/>
            </a:xfrm>
            <a:prstGeom prst="rect">
              <a:avLst/>
            </a:prstGeom>
            <a:noFill/>
          </p:spPr>
          <p:txBody>
            <a:bodyPr wrap="square" rtlCol="0">
              <a:spAutoFit/>
            </a:bodyPr>
            <a:lstStyle/>
            <a:p>
              <a:r>
                <a:rPr lang="en-US" dirty="0" smtClean="0">
                  <a:solidFill>
                    <a:schemeClr val="bg1"/>
                  </a:solidFill>
                </a:rPr>
                <a:t>Sparse Eelgrass</a:t>
              </a:r>
            </a:p>
          </p:txBody>
        </p:sp>
        <p:sp>
          <p:nvSpPr>
            <p:cNvPr id="13" name="TextBox 12"/>
            <p:cNvSpPr txBox="1"/>
            <p:nvPr/>
          </p:nvSpPr>
          <p:spPr>
            <a:xfrm>
              <a:off x="914400" y="2895600"/>
              <a:ext cx="2362200" cy="369332"/>
            </a:xfrm>
            <a:prstGeom prst="rect">
              <a:avLst/>
            </a:prstGeom>
            <a:noFill/>
          </p:spPr>
          <p:txBody>
            <a:bodyPr wrap="square" rtlCol="0">
              <a:spAutoFit/>
            </a:bodyPr>
            <a:lstStyle/>
            <a:p>
              <a:r>
                <a:rPr lang="en-US" dirty="0" smtClean="0">
                  <a:solidFill>
                    <a:schemeClr val="bg1"/>
                  </a:solidFill>
                </a:rPr>
                <a:t>Bare Sediment</a:t>
              </a:r>
            </a:p>
          </p:txBody>
        </p:sp>
      </p:grpSp>
      <p:pic>
        <p:nvPicPr>
          <p:cNvPr id="14" name="Content Placeholder 3" descr="20060911_Elkhorn_Slough_Subset.jpg"/>
          <p:cNvPicPr>
            <a:picLocks noChangeAspect="1"/>
          </p:cNvPicPr>
          <p:nvPr/>
        </p:nvPicPr>
        <p:blipFill>
          <a:blip r:embed="rId4" cstate="print"/>
          <a:stretch>
            <a:fillRect/>
          </a:stretch>
        </p:blipFill>
        <p:spPr>
          <a:xfrm>
            <a:off x="6596743" y="0"/>
            <a:ext cx="2547257" cy="19812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4 </a:t>
            </a:r>
            <a:r>
              <a:rPr lang="en-US" dirty="0" err="1" smtClean="0"/>
              <a:t>endmembers</a:t>
            </a:r>
            <a:r>
              <a:rPr lang="en-US" dirty="0" smtClean="0"/>
              <a:t> </a:t>
            </a:r>
            <a:br>
              <a:rPr lang="en-US" dirty="0" smtClean="0"/>
            </a:br>
            <a:r>
              <a:rPr lang="en-US" dirty="0" smtClean="0"/>
              <a:t>(without bathymetry)</a:t>
            </a:r>
            <a:endParaRPr lang="en-US" dirty="0"/>
          </a:p>
        </p:txBody>
      </p:sp>
      <p:pic>
        <p:nvPicPr>
          <p:cNvPr id="6" name="Content Placeholder 5" descr="sid_results.jpg"/>
          <p:cNvPicPr>
            <a:picLocks noGrp="1" noChangeAspect="1"/>
          </p:cNvPicPr>
          <p:nvPr>
            <p:ph idx="1"/>
          </p:nvPr>
        </p:nvPicPr>
        <p:blipFill>
          <a:blip r:embed="rId2" cstate="print"/>
          <a:stretch>
            <a:fillRect/>
          </a:stretch>
        </p:blipFill>
        <p:spPr>
          <a:xfrm>
            <a:off x="0" y="1371600"/>
            <a:ext cx="9144000" cy="5486400"/>
          </a:xfrm>
        </p:spPr>
      </p:pic>
      <p:grpSp>
        <p:nvGrpSpPr>
          <p:cNvPr id="14" name="Group 13"/>
          <p:cNvGrpSpPr/>
          <p:nvPr/>
        </p:nvGrpSpPr>
        <p:grpSpPr>
          <a:xfrm>
            <a:off x="381000" y="1676400"/>
            <a:ext cx="2971800" cy="2209800"/>
            <a:chOff x="381000" y="1676400"/>
            <a:chExt cx="2971800" cy="2209800"/>
          </a:xfrm>
        </p:grpSpPr>
        <p:grpSp>
          <p:nvGrpSpPr>
            <p:cNvPr id="4" name="Group 3"/>
            <p:cNvGrpSpPr/>
            <p:nvPr/>
          </p:nvGrpSpPr>
          <p:grpSpPr>
            <a:xfrm>
              <a:off x="381000" y="1676400"/>
              <a:ext cx="2895600" cy="1600200"/>
              <a:chOff x="381000" y="1676400"/>
              <a:chExt cx="2895600" cy="1600200"/>
            </a:xfrm>
          </p:grpSpPr>
          <p:sp>
            <p:nvSpPr>
              <p:cNvPr id="5" name="Rounded Rectangle 4"/>
              <p:cNvSpPr/>
              <p:nvPr/>
            </p:nvSpPr>
            <p:spPr>
              <a:xfrm>
                <a:off x="381000" y="1676400"/>
                <a:ext cx="381000" cy="381000"/>
              </a:xfrm>
              <a:prstGeom prst="roundRect">
                <a:avLst/>
              </a:prstGeom>
              <a:solidFill>
                <a:srgbClr val="01755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81000" y="2286000"/>
                <a:ext cx="381000" cy="381000"/>
              </a:xfrm>
              <a:prstGeom prst="roundRect">
                <a:avLst/>
              </a:prstGeom>
              <a:solidFill>
                <a:srgbClr val="00FFC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381000" y="2895600"/>
                <a:ext cx="381000" cy="381000"/>
              </a:xfrm>
              <a:prstGeom prst="round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4400" y="1676400"/>
                <a:ext cx="2362200" cy="369332"/>
              </a:xfrm>
              <a:prstGeom prst="rect">
                <a:avLst/>
              </a:prstGeom>
              <a:noFill/>
            </p:spPr>
            <p:txBody>
              <a:bodyPr wrap="square" rtlCol="0">
                <a:spAutoFit/>
              </a:bodyPr>
              <a:lstStyle/>
              <a:p>
                <a:r>
                  <a:rPr lang="en-US" dirty="0" smtClean="0">
                    <a:solidFill>
                      <a:schemeClr val="bg1"/>
                    </a:solidFill>
                  </a:rPr>
                  <a:t>Dense Eelgrass</a:t>
                </a:r>
              </a:p>
            </p:txBody>
          </p:sp>
          <p:sp>
            <p:nvSpPr>
              <p:cNvPr id="10" name="TextBox 9"/>
              <p:cNvSpPr txBox="1"/>
              <p:nvPr/>
            </p:nvSpPr>
            <p:spPr>
              <a:xfrm>
                <a:off x="914400" y="2286000"/>
                <a:ext cx="2362200" cy="369332"/>
              </a:xfrm>
              <a:prstGeom prst="rect">
                <a:avLst/>
              </a:prstGeom>
              <a:noFill/>
            </p:spPr>
            <p:txBody>
              <a:bodyPr wrap="square" rtlCol="0">
                <a:spAutoFit/>
              </a:bodyPr>
              <a:lstStyle/>
              <a:p>
                <a:r>
                  <a:rPr lang="en-US" dirty="0" smtClean="0">
                    <a:solidFill>
                      <a:schemeClr val="bg1"/>
                    </a:solidFill>
                  </a:rPr>
                  <a:t>Sparse Eelgrass</a:t>
                </a:r>
              </a:p>
            </p:txBody>
          </p:sp>
          <p:sp>
            <p:nvSpPr>
              <p:cNvPr id="11" name="TextBox 10"/>
              <p:cNvSpPr txBox="1"/>
              <p:nvPr/>
            </p:nvSpPr>
            <p:spPr>
              <a:xfrm>
                <a:off x="914400" y="2895600"/>
                <a:ext cx="2362200" cy="369332"/>
              </a:xfrm>
              <a:prstGeom prst="rect">
                <a:avLst/>
              </a:prstGeom>
              <a:noFill/>
            </p:spPr>
            <p:txBody>
              <a:bodyPr wrap="square" rtlCol="0">
                <a:spAutoFit/>
              </a:bodyPr>
              <a:lstStyle/>
              <a:p>
                <a:r>
                  <a:rPr lang="en-US" dirty="0" smtClean="0">
                    <a:solidFill>
                      <a:schemeClr val="bg1"/>
                    </a:solidFill>
                  </a:rPr>
                  <a:t>Bare Sediment</a:t>
                </a:r>
              </a:p>
            </p:txBody>
          </p:sp>
        </p:grpSp>
        <p:sp>
          <p:nvSpPr>
            <p:cNvPr id="12" name="Rounded Rectangle 11"/>
            <p:cNvSpPr/>
            <p:nvPr/>
          </p:nvSpPr>
          <p:spPr>
            <a:xfrm>
              <a:off x="381000" y="3505200"/>
              <a:ext cx="381000" cy="381000"/>
            </a:xfrm>
            <a:prstGeom prst="roundRect">
              <a:avLst/>
            </a:prstGeom>
            <a:solidFill>
              <a:srgbClr val="6633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90600" y="3505200"/>
              <a:ext cx="2362200" cy="369332"/>
            </a:xfrm>
            <a:prstGeom prst="rect">
              <a:avLst/>
            </a:prstGeom>
            <a:noFill/>
          </p:spPr>
          <p:txBody>
            <a:bodyPr wrap="square" rtlCol="0">
              <a:spAutoFit/>
            </a:bodyPr>
            <a:lstStyle/>
            <a:p>
              <a:r>
                <a:rPr lang="en-US" dirty="0" smtClean="0">
                  <a:solidFill>
                    <a:schemeClr val="bg1"/>
                  </a:solidFill>
                </a:rPr>
                <a:t>Deep Water</a:t>
              </a:r>
            </a:p>
          </p:txBody>
        </p:sp>
      </p:grpSp>
      <p:pic>
        <p:nvPicPr>
          <p:cNvPr id="15" name="Content Placeholder 3" descr="20060911_Elkhorn_Slough_Subset.jpg"/>
          <p:cNvPicPr>
            <a:picLocks noChangeAspect="1"/>
          </p:cNvPicPr>
          <p:nvPr/>
        </p:nvPicPr>
        <p:blipFill>
          <a:blip r:embed="rId3" cstate="print"/>
          <a:stretch>
            <a:fillRect/>
          </a:stretch>
        </p:blipFill>
        <p:spPr>
          <a:xfrm>
            <a:off x="6596743" y="0"/>
            <a:ext cx="2547257" cy="19812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Content Placeholder 5" descr="sid_results.jpg"/>
          <p:cNvPicPr>
            <a:picLocks noGrp="1" noChangeAspect="1"/>
          </p:cNvPicPr>
          <p:nvPr>
            <p:ph idx="1"/>
          </p:nvPr>
        </p:nvPicPr>
        <p:blipFill>
          <a:blip r:embed="rId2" cstate="print"/>
          <a:stretch>
            <a:fillRect/>
          </a:stretch>
        </p:blipFill>
        <p:spPr>
          <a:xfrm>
            <a:off x="0" y="0"/>
            <a:ext cx="6350000" cy="3810000"/>
          </a:xfrm>
          <a:noFill/>
          <a:ln w="28575">
            <a:solidFill>
              <a:schemeClr val="bg1"/>
            </a:solidFill>
          </a:ln>
        </p:spPr>
      </p:pic>
      <p:pic>
        <p:nvPicPr>
          <p:cNvPr id="5" name="Picture 4" descr="sid_results-sm.jpg"/>
          <p:cNvPicPr>
            <a:picLocks noChangeAspect="1"/>
          </p:cNvPicPr>
          <p:nvPr/>
        </p:nvPicPr>
        <p:blipFill>
          <a:blip r:embed="rId3" cstate="print"/>
          <a:stretch>
            <a:fillRect/>
          </a:stretch>
        </p:blipFill>
        <p:spPr>
          <a:xfrm>
            <a:off x="3815354" y="3233737"/>
            <a:ext cx="5328646" cy="3624263"/>
          </a:xfrm>
          <a:prstGeom prst="rect">
            <a:avLst/>
          </a:prstGeom>
          <a:ln w="28575">
            <a:solidFill>
              <a:schemeClr val="bg1"/>
            </a:solidFill>
          </a:ln>
        </p:spPr>
      </p:pic>
      <p:sp>
        <p:nvSpPr>
          <p:cNvPr id="7" name="Rectangle 6"/>
          <p:cNvSpPr/>
          <p:nvPr/>
        </p:nvSpPr>
        <p:spPr>
          <a:xfrm>
            <a:off x="1371600" y="2209800"/>
            <a:ext cx="8382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304800" y="3962400"/>
            <a:ext cx="2971800" cy="2209800"/>
            <a:chOff x="381000" y="1676400"/>
            <a:chExt cx="2971800" cy="2209800"/>
          </a:xfrm>
        </p:grpSpPr>
        <p:grpSp>
          <p:nvGrpSpPr>
            <p:cNvPr id="9" name="Group 3"/>
            <p:cNvGrpSpPr/>
            <p:nvPr/>
          </p:nvGrpSpPr>
          <p:grpSpPr>
            <a:xfrm>
              <a:off x="381000" y="1676400"/>
              <a:ext cx="2895600" cy="1600200"/>
              <a:chOff x="381000" y="1676400"/>
              <a:chExt cx="2895600" cy="1600200"/>
            </a:xfrm>
          </p:grpSpPr>
          <p:sp>
            <p:nvSpPr>
              <p:cNvPr id="12" name="Rounded Rectangle 11"/>
              <p:cNvSpPr/>
              <p:nvPr/>
            </p:nvSpPr>
            <p:spPr>
              <a:xfrm>
                <a:off x="381000" y="1676400"/>
                <a:ext cx="381000" cy="381000"/>
              </a:xfrm>
              <a:prstGeom prst="roundRect">
                <a:avLst/>
              </a:prstGeom>
              <a:solidFill>
                <a:srgbClr val="01755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81000" y="2286000"/>
                <a:ext cx="381000" cy="381000"/>
              </a:xfrm>
              <a:prstGeom prst="roundRect">
                <a:avLst/>
              </a:prstGeom>
              <a:solidFill>
                <a:srgbClr val="00FFC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81000" y="2895600"/>
                <a:ext cx="381000" cy="381000"/>
              </a:xfrm>
              <a:prstGeom prst="round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914400" y="1676400"/>
                <a:ext cx="2362200" cy="369332"/>
              </a:xfrm>
              <a:prstGeom prst="rect">
                <a:avLst/>
              </a:prstGeom>
              <a:noFill/>
            </p:spPr>
            <p:txBody>
              <a:bodyPr wrap="square" rtlCol="0">
                <a:spAutoFit/>
              </a:bodyPr>
              <a:lstStyle/>
              <a:p>
                <a:r>
                  <a:rPr lang="en-US" dirty="0" smtClean="0">
                    <a:solidFill>
                      <a:schemeClr val="bg1"/>
                    </a:solidFill>
                  </a:rPr>
                  <a:t>Dense Eelgrass</a:t>
                </a:r>
              </a:p>
            </p:txBody>
          </p:sp>
          <p:sp>
            <p:nvSpPr>
              <p:cNvPr id="16" name="TextBox 15"/>
              <p:cNvSpPr txBox="1"/>
              <p:nvPr/>
            </p:nvSpPr>
            <p:spPr>
              <a:xfrm>
                <a:off x="914400" y="2286000"/>
                <a:ext cx="2362200" cy="369332"/>
              </a:xfrm>
              <a:prstGeom prst="rect">
                <a:avLst/>
              </a:prstGeom>
              <a:noFill/>
            </p:spPr>
            <p:txBody>
              <a:bodyPr wrap="square" rtlCol="0">
                <a:spAutoFit/>
              </a:bodyPr>
              <a:lstStyle/>
              <a:p>
                <a:r>
                  <a:rPr lang="en-US" dirty="0" smtClean="0">
                    <a:solidFill>
                      <a:schemeClr val="bg1"/>
                    </a:solidFill>
                  </a:rPr>
                  <a:t>Sparse Eelgrass</a:t>
                </a:r>
              </a:p>
            </p:txBody>
          </p:sp>
          <p:sp>
            <p:nvSpPr>
              <p:cNvPr id="17" name="TextBox 16"/>
              <p:cNvSpPr txBox="1"/>
              <p:nvPr/>
            </p:nvSpPr>
            <p:spPr>
              <a:xfrm>
                <a:off x="914400" y="2895600"/>
                <a:ext cx="2362200" cy="369332"/>
              </a:xfrm>
              <a:prstGeom prst="rect">
                <a:avLst/>
              </a:prstGeom>
              <a:noFill/>
            </p:spPr>
            <p:txBody>
              <a:bodyPr wrap="square" rtlCol="0">
                <a:spAutoFit/>
              </a:bodyPr>
              <a:lstStyle/>
              <a:p>
                <a:r>
                  <a:rPr lang="en-US" dirty="0" smtClean="0">
                    <a:solidFill>
                      <a:schemeClr val="bg1"/>
                    </a:solidFill>
                  </a:rPr>
                  <a:t>Bare Sediment</a:t>
                </a:r>
              </a:p>
            </p:txBody>
          </p:sp>
        </p:grpSp>
        <p:sp>
          <p:nvSpPr>
            <p:cNvPr id="10" name="Rounded Rectangle 9"/>
            <p:cNvSpPr/>
            <p:nvPr/>
          </p:nvSpPr>
          <p:spPr>
            <a:xfrm>
              <a:off x="381000" y="3505200"/>
              <a:ext cx="381000" cy="381000"/>
            </a:xfrm>
            <a:prstGeom prst="roundRect">
              <a:avLst/>
            </a:prstGeom>
            <a:solidFill>
              <a:srgbClr val="6633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90600" y="3505200"/>
              <a:ext cx="2362200" cy="369332"/>
            </a:xfrm>
            <a:prstGeom prst="rect">
              <a:avLst/>
            </a:prstGeom>
            <a:noFill/>
          </p:spPr>
          <p:txBody>
            <a:bodyPr wrap="square" rtlCol="0">
              <a:spAutoFit/>
            </a:bodyPr>
            <a:lstStyle/>
            <a:p>
              <a:r>
                <a:rPr lang="en-US" dirty="0" smtClean="0">
                  <a:solidFill>
                    <a:schemeClr val="bg1"/>
                  </a:solidFill>
                </a:rPr>
                <a:t>Deep Water</a:t>
              </a:r>
            </a:p>
          </p:txBody>
        </p:sp>
      </p:grpSp>
      <p:pic>
        <p:nvPicPr>
          <p:cNvPr id="19" name="Content Placeholder 3" descr="20060911_Elkhorn_Slough_Subset.jpg"/>
          <p:cNvPicPr>
            <a:picLocks noChangeAspect="1"/>
          </p:cNvPicPr>
          <p:nvPr/>
        </p:nvPicPr>
        <p:blipFill>
          <a:blip r:embed="rId4" cstate="print"/>
          <a:stretch>
            <a:fillRect/>
          </a:stretch>
        </p:blipFill>
        <p:spPr>
          <a:xfrm>
            <a:off x="6596743" y="0"/>
            <a:ext cx="2547257" cy="19812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Results, 3 </a:t>
            </a:r>
            <a:r>
              <a:rPr lang="en-US" dirty="0" err="1" smtClean="0"/>
              <a:t>endmembers</a:t>
            </a:r>
            <a:r>
              <a:rPr lang="en-US" dirty="0" smtClean="0"/>
              <a:t> </a:t>
            </a:r>
            <a:br>
              <a:rPr lang="en-US" dirty="0" smtClean="0"/>
            </a:br>
            <a:r>
              <a:rPr lang="en-US" dirty="0" smtClean="0"/>
              <a:t>(with bathymetry)</a:t>
            </a:r>
            <a:endParaRPr lang="en-US" dirty="0"/>
          </a:p>
        </p:txBody>
      </p:sp>
      <p:pic>
        <p:nvPicPr>
          <p:cNvPr id="5" name="Content Placeholder 4" descr="sid_results_nodepth_smallspec.jpg"/>
          <p:cNvPicPr>
            <a:picLocks noGrp="1" noChangeAspect="1"/>
          </p:cNvPicPr>
          <p:nvPr>
            <p:ph idx="1"/>
          </p:nvPr>
        </p:nvPicPr>
        <p:blipFill>
          <a:blip r:embed="rId2" cstate="print"/>
          <a:stretch>
            <a:fillRect/>
          </a:stretch>
        </p:blipFill>
        <p:spPr>
          <a:xfrm>
            <a:off x="1" y="0"/>
            <a:ext cx="6593324" cy="3810000"/>
          </a:xfrm>
          <a:ln w="28575">
            <a:solidFill>
              <a:schemeClr val="bg1"/>
            </a:solidFill>
          </a:ln>
        </p:spPr>
      </p:pic>
      <p:pic>
        <p:nvPicPr>
          <p:cNvPr id="1026" name="Picture 2" descr="C:\Documents and Settings\Kelley\Desktop\newHLwork\res\sid_results_nodepth_smallspec-sm.jpg"/>
          <p:cNvPicPr>
            <a:picLocks noChangeAspect="1" noChangeArrowheads="1"/>
          </p:cNvPicPr>
          <p:nvPr/>
        </p:nvPicPr>
        <p:blipFill>
          <a:blip r:embed="rId3" cstate="print"/>
          <a:srcRect/>
          <a:stretch>
            <a:fillRect/>
          </a:stretch>
        </p:blipFill>
        <p:spPr bwMode="auto">
          <a:xfrm>
            <a:off x="2828719" y="3429000"/>
            <a:ext cx="6315281" cy="3429000"/>
          </a:xfrm>
          <a:prstGeom prst="rect">
            <a:avLst/>
          </a:prstGeom>
          <a:noFill/>
          <a:ln w="28575">
            <a:solidFill>
              <a:schemeClr val="bg1"/>
            </a:solidFill>
          </a:ln>
        </p:spPr>
      </p:pic>
      <p:sp>
        <p:nvSpPr>
          <p:cNvPr id="6" name="Rectangle 5"/>
          <p:cNvSpPr/>
          <p:nvPr/>
        </p:nvSpPr>
        <p:spPr>
          <a:xfrm>
            <a:off x="1447800" y="2209800"/>
            <a:ext cx="838200" cy="457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6"/>
          <p:cNvGrpSpPr/>
          <p:nvPr/>
        </p:nvGrpSpPr>
        <p:grpSpPr>
          <a:xfrm>
            <a:off x="228600" y="4419600"/>
            <a:ext cx="2895600" cy="1600200"/>
            <a:chOff x="381000" y="1676400"/>
            <a:chExt cx="2895600" cy="1600200"/>
          </a:xfrm>
        </p:grpSpPr>
        <p:sp>
          <p:nvSpPr>
            <p:cNvPr id="8" name="Rounded Rectangle 7"/>
            <p:cNvSpPr/>
            <p:nvPr/>
          </p:nvSpPr>
          <p:spPr>
            <a:xfrm>
              <a:off x="381000" y="1676400"/>
              <a:ext cx="381000" cy="381000"/>
            </a:xfrm>
            <a:prstGeom prst="roundRect">
              <a:avLst/>
            </a:prstGeom>
            <a:solidFill>
              <a:srgbClr val="01755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381000" y="2286000"/>
              <a:ext cx="381000" cy="381000"/>
            </a:xfrm>
            <a:prstGeom prst="roundRect">
              <a:avLst/>
            </a:prstGeom>
            <a:solidFill>
              <a:srgbClr val="00FFCC"/>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81000" y="2895600"/>
              <a:ext cx="381000" cy="381000"/>
            </a:xfrm>
            <a:prstGeom prst="round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14400" y="1676400"/>
              <a:ext cx="2362200" cy="369332"/>
            </a:xfrm>
            <a:prstGeom prst="rect">
              <a:avLst/>
            </a:prstGeom>
            <a:noFill/>
          </p:spPr>
          <p:txBody>
            <a:bodyPr wrap="square" rtlCol="0">
              <a:spAutoFit/>
            </a:bodyPr>
            <a:lstStyle/>
            <a:p>
              <a:r>
                <a:rPr lang="en-US" dirty="0" smtClean="0">
                  <a:solidFill>
                    <a:schemeClr val="bg1"/>
                  </a:solidFill>
                </a:rPr>
                <a:t>Dense Eelgrass</a:t>
              </a:r>
            </a:p>
          </p:txBody>
        </p:sp>
        <p:sp>
          <p:nvSpPr>
            <p:cNvPr id="12" name="TextBox 11"/>
            <p:cNvSpPr txBox="1"/>
            <p:nvPr/>
          </p:nvSpPr>
          <p:spPr>
            <a:xfrm>
              <a:off x="914400" y="2286000"/>
              <a:ext cx="2362200" cy="369332"/>
            </a:xfrm>
            <a:prstGeom prst="rect">
              <a:avLst/>
            </a:prstGeom>
            <a:noFill/>
          </p:spPr>
          <p:txBody>
            <a:bodyPr wrap="square" rtlCol="0">
              <a:spAutoFit/>
            </a:bodyPr>
            <a:lstStyle/>
            <a:p>
              <a:r>
                <a:rPr lang="en-US" dirty="0" smtClean="0">
                  <a:solidFill>
                    <a:schemeClr val="bg1"/>
                  </a:solidFill>
                </a:rPr>
                <a:t>Sparse Eelgrass</a:t>
              </a:r>
            </a:p>
          </p:txBody>
        </p:sp>
        <p:sp>
          <p:nvSpPr>
            <p:cNvPr id="13" name="TextBox 12"/>
            <p:cNvSpPr txBox="1"/>
            <p:nvPr/>
          </p:nvSpPr>
          <p:spPr>
            <a:xfrm>
              <a:off x="914400" y="2895600"/>
              <a:ext cx="2362200" cy="369332"/>
            </a:xfrm>
            <a:prstGeom prst="rect">
              <a:avLst/>
            </a:prstGeom>
            <a:noFill/>
          </p:spPr>
          <p:txBody>
            <a:bodyPr wrap="square" rtlCol="0">
              <a:spAutoFit/>
            </a:bodyPr>
            <a:lstStyle/>
            <a:p>
              <a:r>
                <a:rPr lang="en-US" dirty="0" smtClean="0">
                  <a:solidFill>
                    <a:schemeClr val="bg1"/>
                  </a:solidFill>
                </a:rPr>
                <a:t>Bare Sediment</a:t>
              </a:r>
            </a:p>
          </p:txBody>
        </p:sp>
      </p:grpSp>
      <p:pic>
        <p:nvPicPr>
          <p:cNvPr id="14" name="Content Placeholder 3" descr="20060911_Elkhorn_Slough_Subset.jpg"/>
          <p:cNvPicPr>
            <a:picLocks noChangeAspect="1"/>
          </p:cNvPicPr>
          <p:nvPr/>
        </p:nvPicPr>
        <p:blipFill>
          <a:blip r:embed="rId4" cstate="print"/>
          <a:stretch>
            <a:fillRect/>
          </a:stretch>
        </p:blipFill>
        <p:spPr>
          <a:xfrm>
            <a:off x="6596742" y="-1"/>
            <a:ext cx="2547258" cy="198120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1295400"/>
            <a:ext cx="9144000" cy="4194256"/>
            <a:chOff x="0" y="1295400"/>
            <a:chExt cx="9144000" cy="4194256"/>
          </a:xfrm>
        </p:grpSpPr>
        <p:pic>
          <p:nvPicPr>
            <p:cNvPr id="1028" name="Picture 4"/>
            <p:cNvPicPr>
              <a:picLocks noChangeAspect="1" noChangeArrowheads="1"/>
            </p:cNvPicPr>
            <p:nvPr/>
          </p:nvPicPr>
          <p:blipFill>
            <a:blip r:embed="rId2" cstate="print"/>
            <a:srcRect/>
            <a:stretch>
              <a:fillRect/>
            </a:stretch>
          </p:blipFill>
          <p:spPr bwMode="auto">
            <a:xfrm>
              <a:off x="0" y="1295400"/>
              <a:ext cx="9144000" cy="4194256"/>
            </a:xfrm>
            <a:prstGeom prst="rect">
              <a:avLst/>
            </a:prstGeom>
            <a:noFill/>
            <a:ln w="9525">
              <a:noFill/>
              <a:miter lim="800000"/>
              <a:headEnd/>
              <a:tailEnd/>
            </a:ln>
          </p:spPr>
        </p:pic>
        <p:sp>
          <p:nvSpPr>
            <p:cNvPr id="9" name="TextBox 8"/>
            <p:cNvSpPr txBox="1"/>
            <p:nvPr/>
          </p:nvSpPr>
          <p:spPr>
            <a:xfrm>
              <a:off x="1066800" y="4876800"/>
              <a:ext cx="2057400" cy="369332"/>
            </a:xfrm>
            <a:prstGeom prst="rect">
              <a:avLst/>
            </a:prstGeom>
            <a:noFill/>
          </p:spPr>
          <p:txBody>
            <a:bodyPr wrap="square" rtlCol="0">
              <a:spAutoFit/>
            </a:bodyPr>
            <a:lstStyle/>
            <a:p>
              <a:pPr algn="ctr"/>
              <a:r>
                <a:rPr lang="en-US" dirty="0" smtClean="0"/>
                <a:t>50% accuracy</a:t>
              </a:r>
              <a:endParaRPr lang="en-US" dirty="0"/>
            </a:p>
          </p:txBody>
        </p:sp>
      </p:grpSp>
      <p:sp>
        <p:nvSpPr>
          <p:cNvPr id="3" name="Title 2"/>
          <p:cNvSpPr>
            <a:spLocks noGrp="1"/>
          </p:cNvSpPr>
          <p:nvPr>
            <p:ph type="title"/>
          </p:nvPr>
        </p:nvSpPr>
        <p:spPr/>
        <p:txBody>
          <a:bodyPr>
            <a:normAutofit fontScale="90000"/>
          </a:bodyPr>
          <a:lstStyle/>
          <a:p>
            <a:r>
              <a:rPr lang="en-US" dirty="0" smtClean="0"/>
              <a:t>Accuracy of classification</a:t>
            </a:r>
            <a:br>
              <a:rPr lang="en-US" dirty="0" smtClean="0"/>
            </a:br>
            <a:r>
              <a:rPr lang="en-US" dirty="0" smtClean="0"/>
              <a:t>18 validation points from transects</a:t>
            </a:r>
            <a:br>
              <a:rPr lang="en-US" dirty="0" smtClean="0"/>
            </a:br>
            <a:endParaRPr lang="en-US" dirty="0"/>
          </a:p>
        </p:txBody>
      </p:sp>
      <p:sp>
        <p:nvSpPr>
          <p:cNvPr id="5" name="TextBox 4"/>
          <p:cNvSpPr txBox="1"/>
          <p:nvPr/>
        </p:nvSpPr>
        <p:spPr>
          <a:xfrm>
            <a:off x="5562600" y="5562600"/>
            <a:ext cx="3048000" cy="923330"/>
          </a:xfrm>
          <a:prstGeom prst="rect">
            <a:avLst/>
          </a:prstGeom>
          <a:noFill/>
        </p:spPr>
        <p:txBody>
          <a:bodyPr wrap="square" rtlCol="0">
            <a:spAutoFit/>
          </a:bodyPr>
          <a:lstStyle/>
          <a:p>
            <a:pPr algn="ctr"/>
            <a:r>
              <a:rPr lang="en-US" dirty="0" smtClean="0"/>
              <a:t>More errors in calculating density than in distribution</a:t>
            </a:r>
            <a:endParaRPr lang="en-US" dirty="0"/>
          </a:p>
        </p:txBody>
      </p:sp>
      <p:sp>
        <p:nvSpPr>
          <p:cNvPr id="7" name="Rectangle 6"/>
          <p:cNvSpPr/>
          <p:nvPr/>
        </p:nvSpPr>
        <p:spPr>
          <a:xfrm>
            <a:off x="4114800" y="1295400"/>
            <a:ext cx="16764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114800" y="2133600"/>
            <a:ext cx="1676400" cy="838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0" y="1295400"/>
            <a:ext cx="9136901" cy="4191000"/>
            <a:chOff x="0" y="1295400"/>
            <a:chExt cx="9136901" cy="4191000"/>
          </a:xfrm>
        </p:grpSpPr>
        <p:pic>
          <p:nvPicPr>
            <p:cNvPr id="1029" name="Picture 5"/>
            <p:cNvPicPr>
              <a:picLocks noChangeAspect="1" noChangeArrowheads="1"/>
            </p:cNvPicPr>
            <p:nvPr/>
          </p:nvPicPr>
          <p:blipFill>
            <a:blip r:embed="rId3" cstate="print"/>
            <a:srcRect/>
            <a:stretch>
              <a:fillRect/>
            </a:stretch>
          </p:blipFill>
          <p:spPr bwMode="auto">
            <a:xfrm>
              <a:off x="0" y="1295400"/>
              <a:ext cx="9136901" cy="4191000"/>
            </a:xfrm>
            <a:prstGeom prst="rect">
              <a:avLst/>
            </a:prstGeom>
            <a:noFill/>
            <a:ln w="9525">
              <a:noFill/>
              <a:miter lim="800000"/>
              <a:headEnd/>
              <a:tailEnd/>
            </a:ln>
          </p:spPr>
        </p:pic>
        <p:sp>
          <p:nvSpPr>
            <p:cNvPr id="11" name="TextBox 10"/>
            <p:cNvSpPr txBox="1"/>
            <p:nvPr/>
          </p:nvSpPr>
          <p:spPr>
            <a:xfrm>
              <a:off x="1143000" y="4876800"/>
              <a:ext cx="1905000" cy="369332"/>
            </a:xfrm>
            <a:prstGeom prst="rect">
              <a:avLst/>
            </a:prstGeom>
            <a:noFill/>
          </p:spPr>
          <p:txBody>
            <a:bodyPr wrap="square" rtlCol="0">
              <a:spAutoFit/>
            </a:bodyPr>
            <a:lstStyle/>
            <a:p>
              <a:pPr algn="ctr"/>
              <a:r>
                <a:rPr lang="en-US" dirty="0" smtClean="0"/>
                <a:t>83% accuracy</a:t>
              </a:r>
              <a:endParaRPr lang="en-US" dirty="0"/>
            </a:p>
          </p:txBody>
        </p:sp>
      </p:grpSp>
      <p:sp>
        <p:nvSpPr>
          <p:cNvPr id="13" name="TextBox 12"/>
          <p:cNvSpPr txBox="1"/>
          <p:nvPr/>
        </p:nvSpPr>
        <p:spPr>
          <a:xfrm>
            <a:off x="2743200" y="5562600"/>
            <a:ext cx="2133600" cy="646331"/>
          </a:xfrm>
          <a:prstGeom prst="rect">
            <a:avLst/>
          </a:prstGeom>
          <a:noFill/>
        </p:spPr>
        <p:txBody>
          <a:bodyPr wrap="square" rtlCol="0">
            <a:spAutoFit/>
          </a:bodyPr>
          <a:lstStyle/>
          <a:p>
            <a:pPr algn="ctr"/>
            <a:r>
              <a:rPr lang="en-US" dirty="0" smtClean="0"/>
              <a:t>Transect point uncertainty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wipe(down)">
                                      <p:cBhvr>
                                        <p:cTn id="25"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7" grpId="0" animBg="1"/>
      <p:bldP spid="8" grpId="0" animBg="1"/>
      <p:bldP spid="13"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47800"/>
            <a:ext cx="6248400" cy="1185672"/>
          </a:xfrm>
        </p:spPr>
        <p:txBody>
          <a:bodyPr/>
          <a:lstStyle/>
          <a:p>
            <a:pPr lvl="1"/>
            <a:r>
              <a:rPr lang="en-US" dirty="0" smtClean="0"/>
              <a:t>Light limited 		Indicator species</a:t>
            </a:r>
          </a:p>
        </p:txBody>
      </p:sp>
      <p:sp>
        <p:nvSpPr>
          <p:cNvPr id="3" name="Title 2"/>
          <p:cNvSpPr>
            <a:spLocks noGrp="1"/>
          </p:cNvSpPr>
          <p:nvPr>
            <p:ph type="title"/>
          </p:nvPr>
        </p:nvSpPr>
        <p:spPr/>
        <p:txBody>
          <a:bodyPr>
            <a:normAutofit/>
          </a:bodyPr>
          <a:lstStyle/>
          <a:p>
            <a:r>
              <a:rPr lang="en-US" dirty="0" smtClean="0"/>
              <a:t>Water clarity</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1600200" y="2057400"/>
            <a:ext cx="5976938" cy="4184531"/>
          </a:xfrm>
          <a:prstGeom prst="rect">
            <a:avLst/>
          </a:prstGeom>
          <a:noFill/>
          <a:ln w="9525">
            <a:noFill/>
            <a:miter lim="800000"/>
            <a:headEnd/>
            <a:tailEnd/>
          </a:ln>
        </p:spPr>
      </p:pic>
      <p:sp>
        <p:nvSpPr>
          <p:cNvPr id="6" name="TextBox 5"/>
          <p:cNvSpPr txBox="1"/>
          <p:nvPr/>
        </p:nvSpPr>
        <p:spPr>
          <a:xfrm>
            <a:off x="914400" y="6488668"/>
            <a:ext cx="7772400" cy="369332"/>
          </a:xfrm>
          <a:prstGeom prst="rect">
            <a:avLst/>
          </a:prstGeom>
          <a:noFill/>
        </p:spPr>
        <p:txBody>
          <a:bodyPr wrap="square" rtlCol="0">
            <a:spAutoFit/>
          </a:bodyPr>
          <a:lstStyle/>
          <a:p>
            <a:r>
              <a:rPr lang="en-US" dirty="0" smtClean="0"/>
              <a:t>Short, F. T. http://marine.unh.edu/jel/faculty/fred2/fredshort.htm</a:t>
            </a:r>
            <a:endParaRPr lang="en-US" dirty="0"/>
          </a:p>
        </p:txBody>
      </p:sp>
      <p:sp>
        <p:nvSpPr>
          <p:cNvPr id="8" name="Text Box 11"/>
          <p:cNvSpPr txBox="1">
            <a:spLocks noChangeArrowheads="1"/>
          </p:cNvSpPr>
          <p:nvPr/>
        </p:nvSpPr>
        <p:spPr bwMode="auto">
          <a:xfrm>
            <a:off x="6553200" y="5562600"/>
            <a:ext cx="679450" cy="366712"/>
          </a:xfrm>
          <a:prstGeom prst="rect">
            <a:avLst/>
          </a:prstGeom>
          <a:noFill/>
          <a:ln w="9525">
            <a:noFill/>
            <a:miter lim="800000"/>
            <a:headEnd/>
            <a:tailEnd/>
          </a:ln>
        </p:spPr>
        <p:txBody>
          <a:bodyPr wrap="none">
            <a:spAutoFit/>
          </a:bodyPr>
          <a:lstStyle/>
          <a:p>
            <a:pPr>
              <a:buFont typeface="Wingdings" pitchFamily="2" charset="2"/>
              <a:buNone/>
            </a:pPr>
            <a:r>
              <a:rPr lang="en-US" sz="1800" b="0" dirty="0">
                <a:solidFill>
                  <a:schemeClr val="tx1"/>
                </a:solidFill>
                <a:latin typeface="Times New Roman" pitchFamily="18" charset="0"/>
              </a:rPr>
              <a:t>death</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562600"/>
          </a:xfrm>
        </p:spPr>
        <p:txBody>
          <a:bodyPr>
            <a:normAutofit/>
          </a:bodyPr>
          <a:lstStyle/>
          <a:p>
            <a:r>
              <a:rPr lang="en-US" dirty="0" smtClean="0"/>
              <a:t>Despite working in a dark, challenging environment, we were able to quantify the eelgrass distribution and density with relatively good accuracy</a:t>
            </a:r>
          </a:p>
          <a:p>
            <a:endParaRPr lang="en-US" dirty="0" smtClean="0"/>
          </a:p>
          <a:p>
            <a:r>
              <a:rPr lang="en-US" dirty="0" smtClean="0"/>
              <a:t>Measured </a:t>
            </a:r>
            <a:r>
              <a:rPr lang="en-US" dirty="0" err="1" smtClean="0"/>
              <a:t>endmembers</a:t>
            </a:r>
            <a:r>
              <a:rPr lang="en-US" dirty="0" smtClean="0"/>
              <a:t> </a:t>
            </a:r>
            <a:r>
              <a:rPr lang="en-US" dirty="0" smtClean="0"/>
              <a:t>necessary</a:t>
            </a:r>
            <a:r>
              <a:rPr lang="en-US" dirty="0" smtClean="0"/>
              <a:t> </a:t>
            </a:r>
            <a:r>
              <a:rPr lang="en-US" dirty="0" smtClean="0"/>
              <a:t>for </a:t>
            </a:r>
            <a:r>
              <a:rPr lang="en-US" smtClean="0"/>
              <a:t>accurate classification</a:t>
            </a:r>
            <a:endParaRPr lang="en-US" dirty="0" smtClean="0"/>
          </a:p>
          <a:p>
            <a:endParaRPr lang="en-US" dirty="0" smtClean="0"/>
          </a:p>
          <a:p>
            <a:r>
              <a:rPr lang="en-US" dirty="0" smtClean="0"/>
              <a:t>With the quantified classification method, estimates of LAI can be retrieved from image data</a:t>
            </a:r>
          </a:p>
        </p:txBody>
      </p:sp>
      <p:sp>
        <p:nvSpPr>
          <p:cNvPr id="3" name="Title 2"/>
          <p:cNvSpPr>
            <a:spLocks noGrp="1"/>
          </p:cNvSpPr>
          <p:nvPr>
            <p:ph type="title"/>
          </p:nvPr>
        </p:nvSpPr>
        <p:spPr/>
        <p:txBody>
          <a:bodyPr/>
          <a:lstStyle/>
          <a:p>
            <a:r>
              <a:rPr lang="en-US" dirty="0" smtClean="0"/>
              <a:t>Summary</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81328"/>
            <a:ext cx="8915400" cy="4525963"/>
          </a:xfrm>
        </p:spPr>
        <p:txBody>
          <a:bodyPr>
            <a:normAutofit/>
          </a:bodyPr>
          <a:lstStyle/>
          <a:p>
            <a:r>
              <a:rPr lang="en-US" dirty="0" smtClean="0"/>
              <a:t>Improvement of classification and modeling</a:t>
            </a:r>
          </a:p>
          <a:p>
            <a:pPr lvl="1"/>
            <a:r>
              <a:rPr lang="en-US" dirty="0" smtClean="0"/>
              <a:t>Retrieval of bathymetry from image</a:t>
            </a:r>
          </a:p>
          <a:p>
            <a:pPr lvl="2"/>
            <a:r>
              <a:rPr lang="en-US" dirty="0" smtClean="0"/>
              <a:t>Two-step classification</a:t>
            </a:r>
          </a:p>
          <a:p>
            <a:pPr lvl="1"/>
            <a:r>
              <a:rPr lang="en-US" dirty="0" smtClean="0"/>
              <a:t>Model spectral library </a:t>
            </a:r>
          </a:p>
          <a:p>
            <a:pPr>
              <a:buNone/>
            </a:pPr>
            <a:endParaRPr lang="en-US" dirty="0" smtClean="0"/>
          </a:p>
          <a:p>
            <a:r>
              <a:rPr lang="en-US" dirty="0" smtClean="0"/>
              <a:t>Applications</a:t>
            </a:r>
            <a:endParaRPr lang="en-US" dirty="0" smtClean="0"/>
          </a:p>
          <a:p>
            <a:pPr lvl="1"/>
            <a:r>
              <a:rPr lang="en-US" dirty="0" smtClean="0"/>
              <a:t>System net primary productivity </a:t>
            </a:r>
            <a:r>
              <a:rPr lang="en-US" dirty="0" smtClean="0"/>
              <a:t>estimates from LAI</a:t>
            </a:r>
            <a:endParaRPr lang="en-US" dirty="0" smtClean="0"/>
          </a:p>
          <a:p>
            <a:pPr lvl="1"/>
            <a:r>
              <a:rPr lang="en-US" dirty="0" smtClean="0"/>
              <a:t>Climate change scenarios</a:t>
            </a:r>
          </a:p>
          <a:p>
            <a:pPr lvl="1"/>
            <a:r>
              <a:rPr lang="en-US" dirty="0" smtClean="0"/>
              <a:t>Monitor eelgrass ecosystem stability and health</a:t>
            </a:r>
          </a:p>
          <a:p>
            <a:pPr lvl="1"/>
            <a:r>
              <a:rPr lang="en-US" dirty="0" smtClean="0"/>
              <a:t>Environmental damage assessment</a:t>
            </a:r>
            <a:endParaRPr lang="en-US" dirty="0"/>
          </a:p>
        </p:txBody>
      </p:sp>
      <p:sp>
        <p:nvSpPr>
          <p:cNvPr id="2" name="Title 1"/>
          <p:cNvSpPr>
            <a:spLocks noGrp="1"/>
          </p:cNvSpPr>
          <p:nvPr>
            <p:ph type="title"/>
          </p:nvPr>
        </p:nvSpPr>
        <p:spPr/>
        <p:txBody>
          <a:bodyPr/>
          <a:lstStyle/>
          <a:p>
            <a:r>
              <a:rPr lang="en-US" dirty="0" smtClean="0"/>
              <a:t>Future work</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33400" y="3124200"/>
            <a:ext cx="8229600" cy="1143000"/>
          </a:xfrm>
        </p:spPr>
        <p:txBody>
          <a:bodyPr>
            <a:normAutofit/>
          </a:bodyPr>
          <a:lstStyle/>
          <a:p>
            <a:pPr algn="ctr"/>
            <a:r>
              <a:rPr lang="en-US" sz="4400" dirty="0" smtClean="0">
                <a:solidFill>
                  <a:schemeClr val="bg1"/>
                </a:solidFill>
              </a:rPr>
              <a:t>Thank you!</a:t>
            </a:r>
            <a:endParaRPr lang="en-US" sz="4400"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Monitoring seagrass</a:t>
            </a:r>
            <a:endParaRPr lang="en-US" dirty="0"/>
          </a:p>
        </p:txBody>
      </p:sp>
      <p:sp>
        <p:nvSpPr>
          <p:cNvPr id="4" name="Content Placeholder 1"/>
          <p:cNvSpPr txBox="1">
            <a:spLocks noGrp="1"/>
          </p:cNvSpPr>
          <p:nvPr>
            <p:ph idx="1"/>
          </p:nvPr>
        </p:nvSpPr>
        <p:spPr>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n-US" sz="2800" dirty="0" smtClean="0"/>
              <a:t>Current distributions need to be quantified</a:t>
            </a:r>
          </a:p>
          <a:p>
            <a:pPr lvl="1" indent="-256032">
              <a:spcBef>
                <a:spcPts val="400"/>
              </a:spcBef>
              <a:buSzPct val="68000"/>
              <a:buFont typeface="Wingdings 3"/>
              <a:buChar char=""/>
            </a:pPr>
            <a:r>
              <a:rPr lang="en-US" sz="2400" dirty="0" smtClean="0"/>
              <a:t>Monitoring changes is important for resource management</a:t>
            </a:r>
          </a:p>
          <a:p>
            <a:pPr marL="365760" marR="0" lvl="0" indent="-256032" algn="l" defTabSz="914400" rtl="0" eaLnBrk="1" fontAlgn="auto" latinLnBrk="0" hangingPunct="1">
              <a:lnSpc>
                <a:spcPct val="100000"/>
              </a:lnSpc>
              <a:spcBef>
                <a:spcPts val="400"/>
              </a:spcBef>
              <a:spcAft>
                <a:spcPts val="0"/>
              </a:spcAft>
              <a:buClr>
                <a:schemeClr val="accent1"/>
              </a:buClr>
              <a:buSzPct val="68000"/>
              <a:buNone/>
              <a:tabLst/>
              <a:defRPr/>
            </a:pPr>
            <a:endParaRPr lang="en-US" sz="2800" dirty="0" smtClean="0"/>
          </a:p>
          <a:p>
            <a:pPr lvl="0">
              <a:defRPr/>
            </a:pPr>
            <a:r>
              <a:rPr lang="en-US" sz="2800" dirty="0" smtClean="0"/>
              <a:t>Carbon limited</a:t>
            </a:r>
          </a:p>
          <a:p>
            <a:pPr lvl="1" indent="-256032">
              <a:spcBef>
                <a:spcPts val="400"/>
              </a:spcBef>
              <a:buSzPct val="68000"/>
              <a:buFont typeface="Wingdings 3"/>
              <a:buChar char=""/>
            </a:pPr>
            <a:r>
              <a:rPr lang="en-US" sz="2400" dirty="0" smtClean="0"/>
              <a:t>Increasing atmospheric CO</a:t>
            </a:r>
            <a:r>
              <a:rPr lang="en-US" sz="2400" baseline="-25000" dirty="0" smtClean="0"/>
              <a:t>2 </a:t>
            </a:r>
            <a:r>
              <a:rPr lang="en-US" sz="2400" dirty="0" smtClean="0"/>
              <a:t>may be beneficial</a:t>
            </a:r>
          </a:p>
          <a:p>
            <a:pPr lvl="1" indent="-256032">
              <a:spcBef>
                <a:spcPts val="400"/>
              </a:spcBef>
              <a:buSzPct val="68000"/>
              <a:buFont typeface="Wingdings 3"/>
              <a:buChar char=""/>
            </a:pPr>
            <a:r>
              <a:rPr lang="en-US" sz="2400" dirty="0" smtClean="0"/>
              <a:t>Potential ecological winners</a:t>
            </a:r>
          </a:p>
          <a:p>
            <a:pPr lvl="0">
              <a:defRPr/>
            </a:pPr>
            <a:endParaRPr lang="en-US" sz="2300" dirty="0" smtClean="0"/>
          </a:p>
          <a:p>
            <a:pPr lvl="0">
              <a:defRPr/>
            </a:pPr>
            <a:r>
              <a:rPr lang="en-US" sz="2800" dirty="0" smtClean="0"/>
              <a:t>Precise, efficient measurement tools needed</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descr="D:\Kelley\UConn\Figures\short_slide2.jpg"/>
          <p:cNvPicPr>
            <a:picLocks noChangeAspect="1" noChangeArrowheads="1"/>
          </p:cNvPicPr>
          <p:nvPr/>
        </p:nvPicPr>
        <p:blipFill>
          <a:blip r:embed="rId2" cstate="print"/>
          <a:srcRect/>
          <a:stretch>
            <a:fillRect/>
          </a:stretch>
        </p:blipFill>
        <p:spPr bwMode="auto">
          <a:xfrm>
            <a:off x="0" y="838200"/>
            <a:ext cx="9162616" cy="4886326"/>
          </a:xfrm>
          <a:prstGeom prst="rect">
            <a:avLst/>
          </a:prstGeom>
          <a:noFill/>
        </p:spPr>
      </p:pic>
      <p:sp>
        <p:nvSpPr>
          <p:cNvPr id="5" name="Title 4"/>
          <p:cNvSpPr>
            <a:spLocks noGrp="1"/>
          </p:cNvSpPr>
          <p:nvPr>
            <p:ph type="title"/>
          </p:nvPr>
        </p:nvSpPr>
        <p:spPr>
          <a:xfrm>
            <a:off x="457200" y="0"/>
            <a:ext cx="8229600" cy="1143000"/>
          </a:xfrm>
        </p:spPr>
        <p:txBody>
          <a:bodyPr>
            <a:normAutofit fontScale="90000"/>
          </a:bodyPr>
          <a:lstStyle/>
          <a:p>
            <a:r>
              <a:rPr lang="en-US" dirty="0" smtClean="0"/>
              <a:t>Seagrass distribution and diversity</a:t>
            </a:r>
            <a:endParaRPr lang="en-US" dirty="0"/>
          </a:p>
        </p:txBody>
      </p:sp>
      <p:sp>
        <p:nvSpPr>
          <p:cNvPr id="6" name="TextBox 5"/>
          <p:cNvSpPr txBox="1"/>
          <p:nvPr/>
        </p:nvSpPr>
        <p:spPr>
          <a:xfrm>
            <a:off x="0" y="5934670"/>
            <a:ext cx="9144000" cy="923330"/>
          </a:xfrm>
          <a:prstGeom prst="rect">
            <a:avLst/>
          </a:prstGeom>
          <a:noFill/>
        </p:spPr>
        <p:txBody>
          <a:bodyPr wrap="square" rtlCol="0">
            <a:spAutoFit/>
          </a:bodyPr>
          <a:lstStyle/>
          <a:p>
            <a:r>
              <a:rPr lang="en-US" dirty="0" smtClean="0"/>
              <a:t>Short, F.T, W.C. Dennison, T.J.B. </a:t>
            </a:r>
            <a:r>
              <a:rPr lang="en-US" dirty="0" err="1" smtClean="0"/>
              <a:t>Carruthers</a:t>
            </a:r>
            <a:r>
              <a:rPr lang="en-US" dirty="0" smtClean="0"/>
              <a:t>, M. </a:t>
            </a:r>
            <a:r>
              <a:rPr lang="en-US" dirty="0" err="1" smtClean="0"/>
              <a:t>Waycott</a:t>
            </a:r>
            <a:r>
              <a:rPr lang="en-US" dirty="0" smtClean="0"/>
              <a:t>. 2007. Global Seagrass Distribution and Diversity: A Bioregional Model.  Journal of Experimental Marine Biology and Ecology 350: 3-20.</a:t>
            </a:r>
          </a:p>
          <a:p>
            <a:endParaRPr lang="en-US" dirty="0"/>
          </a:p>
        </p:txBody>
      </p:sp>
      <p:sp>
        <p:nvSpPr>
          <p:cNvPr id="7" name="TextBox 6"/>
          <p:cNvSpPr txBox="1"/>
          <p:nvPr/>
        </p:nvSpPr>
        <p:spPr>
          <a:xfrm>
            <a:off x="3200400" y="1295400"/>
            <a:ext cx="4495800" cy="769441"/>
          </a:xfrm>
          <a:prstGeom prst="rect">
            <a:avLst/>
          </a:prstGeom>
          <a:noFill/>
        </p:spPr>
        <p:txBody>
          <a:bodyPr wrap="square" rtlCol="0">
            <a:spAutoFit/>
          </a:bodyPr>
          <a:lstStyle/>
          <a:p>
            <a:r>
              <a:rPr lang="en-US" sz="4400" dirty="0" smtClean="0">
                <a:solidFill>
                  <a:srgbClr val="FF0000"/>
                </a:solidFill>
                <a:latin typeface="Impact" pitchFamily="34" charset="0"/>
              </a:rPr>
              <a:t>Global distribution</a:t>
            </a:r>
            <a:endParaRPr lang="en-US" sz="4400" dirty="0">
              <a:solidFill>
                <a:srgbClr val="FF0000"/>
              </a:solidFill>
              <a:latin typeface="Impact" pitchFamily="34" charset="0"/>
            </a:endParaRPr>
          </a:p>
        </p:txBody>
      </p:sp>
      <p:sp>
        <p:nvSpPr>
          <p:cNvPr id="8" name="TextBox 7"/>
          <p:cNvSpPr txBox="1"/>
          <p:nvPr/>
        </p:nvSpPr>
        <p:spPr>
          <a:xfrm>
            <a:off x="0" y="4419600"/>
            <a:ext cx="4495800" cy="769441"/>
          </a:xfrm>
          <a:prstGeom prst="rect">
            <a:avLst/>
          </a:prstGeom>
          <a:noFill/>
        </p:spPr>
        <p:txBody>
          <a:bodyPr wrap="square" rtlCol="0">
            <a:spAutoFit/>
          </a:bodyPr>
          <a:lstStyle/>
          <a:p>
            <a:r>
              <a:rPr lang="en-US" sz="4400" dirty="0" smtClean="0">
                <a:solidFill>
                  <a:srgbClr val="FF0000"/>
                </a:solidFill>
                <a:latin typeface="Impact" pitchFamily="34" charset="0"/>
              </a:rPr>
              <a:t>Efficient mapping</a:t>
            </a:r>
            <a:endParaRPr lang="en-US" sz="4400" dirty="0">
              <a:solidFill>
                <a:srgbClr val="FF0000"/>
              </a:solidFill>
              <a:latin typeface="Impac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8" grpId="0"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Mapping methods</a:t>
            </a:r>
            <a:endParaRPr lang="en-US" dirty="0"/>
          </a:p>
        </p:txBody>
      </p:sp>
      <p:sp>
        <p:nvSpPr>
          <p:cNvPr id="4" name="Content Placeholder 1"/>
          <p:cNvSpPr txBox="1">
            <a:spLocks noGrp="1"/>
          </p:cNvSpPr>
          <p:nvPr>
            <p:ph idx="1"/>
          </p:nvPr>
        </p:nvSpPr>
        <p:spPr>
          <a:prstGeom prst="rect">
            <a:avLst/>
          </a:prstGeom>
        </p:spPr>
        <p:txBody>
          <a:bodyPr vert="horz">
            <a:normAutofit/>
          </a:bodyPr>
          <a:lstStyle/>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In situ surveys</a:t>
            </a:r>
          </a:p>
          <a:p>
            <a:pPr lvl="1" indent="-256032">
              <a:spcBef>
                <a:spcPts val="400"/>
              </a:spcBef>
              <a:buSzPct val="68000"/>
              <a:buFont typeface="Wingdings 3"/>
              <a:buChar char=""/>
              <a:defRPr/>
            </a:pPr>
            <a:r>
              <a:rPr lang="en-US" sz="2400" dirty="0" smtClean="0"/>
              <a:t>Time and labor intensive</a:t>
            </a:r>
          </a:p>
          <a:p>
            <a:pPr lvl="1" indent="-256032">
              <a:spcBef>
                <a:spcPts val="400"/>
              </a:spcBef>
              <a:buSzPct val="68000"/>
              <a:buFont typeface="Wingdings 3"/>
              <a:buChar char=""/>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Lack</a:t>
            </a:r>
            <a:r>
              <a:rPr kumimoji="0" lang="en-US" sz="2400" b="0" i="0" u="none" strike="noStrike" kern="1200" cap="none" spc="0" normalizeH="0" noProof="0" dirty="0" smtClean="0">
                <a:ln>
                  <a:noFill/>
                </a:ln>
                <a:solidFill>
                  <a:schemeClr val="tx1"/>
                </a:solidFill>
                <a:effectLst/>
                <a:uLnTx/>
                <a:uFillTx/>
                <a:latin typeface="+mn-lt"/>
                <a:ea typeface="+mn-ea"/>
                <a:cs typeface="+mn-cs"/>
              </a:rPr>
              <a:t> spatial resolution</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lang="en-US" sz="2800" dirty="0" smtClean="0"/>
              <a:t>Aerial photography</a:t>
            </a:r>
          </a:p>
          <a:p>
            <a:pPr lvl="1" indent="-256032">
              <a:spcBef>
                <a:spcPts val="400"/>
              </a:spcBef>
              <a:buSzPct val="68000"/>
              <a:buFont typeface="Wingdings 3"/>
              <a:buChar char=""/>
              <a:defRPr/>
            </a:pPr>
            <a:r>
              <a:rPr lang="en-US" sz="2400" dirty="0" smtClean="0"/>
              <a:t>Good for boundary mapping</a:t>
            </a:r>
          </a:p>
          <a:p>
            <a:pPr lvl="1" indent="-256032">
              <a:spcBef>
                <a:spcPts val="400"/>
              </a:spcBef>
              <a:buSzPct val="68000"/>
              <a:buFont typeface="Wingdings 3"/>
              <a:buChar char=""/>
              <a:defRPr/>
            </a:pPr>
            <a:r>
              <a:rPr lang="en-US" sz="2400" dirty="0" smtClean="0"/>
              <a:t>Not quantitative data</a:t>
            </a:r>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Ocean</a:t>
            </a:r>
            <a:r>
              <a:rPr kumimoji="0" lang="en-US" sz="2800" b="0" i="0" u="none" strike="noStrike" kern="1200" cap="none" spc="0" normalizeH="0" noProof="0" dirty="0" smtClean="0">
                <a:ln>
                  <a:noFill/>
                </a:ln>
                <a:solidFill>
                  <a:schemeClr val="tx1"/>
                </a:solidFill>
                <a:effectLst/>
                <a:uLnTx/>
                <a:uFillTx/>
                <a:latin typeface="+mn-lt"/>
                <a:ea typeface="+mn-ea"/>
                <a:cs typeface="+mn-cs"/>
              </a:rPr>
              <a:t> color remote sensing</a:t>
            </a:r>
          </a:p>
          <a:p>
            <a:pPr lvl="1" indent="-256032">
              <a:spcBef>
                <a:spcPts val="400"/>
              </a:spcBef>
              <a:buSzPct val="68000"/>
              <a:buFont typeface="Wingdings 3"/>
              <a:buChar char=""/>
              <a:defRPr/>
            </a:pPr>
            <a:r>
              <a:rPr lang="en-US" sz="2400" dirty="0" smtClean="0"/>
              <a:t>Quantitative data</a:t>
            </a:r>
          </a:p>
          <a:p>
            <a:pPr lvl="1" indent="-256032">
              <a:spcBef>
                <a:spcPts val="400"/>
              </a:spcBef>
              <a:buSzPct val="68000"/>
              <a:buFont typeface="Wingdings 3"/>
              <a:buChar char=""/>
              <a:defRPr/>
            </a:pPr>
            <a:r>
              <a:rPr lang="en-US" sz="2400" dirty="0" smtClean="0"/>
              <a:t>High spatial and spectral resolution</a:t>
            </a:r>
          </a:p>
          <a:p>
            <a:pPr lvl="1" indent="-256032">
              <a:spcBef>
                <a:spcPts val="400"/>
              </a:spcBef>
              <a:buSzPct val="68000"/>
              <a:buFont typeface="Wingdings 3"/>
              <a:buChar char=""/>
              <a:defRPr/>
            </a:pPr>
            <a:endParaRPr lang="en-US" sz="2400" baseline="0" dirty="0" smtClean="0"/>
          </a:p>
          <a:p>
            <a:pPr marL="365760" marR="0" lvl="0" indent="-256032" algn="l" defTabSz="914400" rtl="0" eaLnBrk="1" fontAlgn="auto" latinLnBrk="0" hangingPunct="1">
              <a:lnSpc>
                <a:spcPct val="100000"/>
              </a:lnSpc>
              <a:spcBef>
                <a:spcPts val="400"/>
              </a:spcBef>
              <a:spcAft>
                <a:spcPts val="0"/>
              </a:spcAft>
              <a:buClr>
                <a:schemeClr val="accent1"/>
              </a:buClr>
              <a:buSzPct val="68000"/>
              <a:buFont typeface="Wingdings 3"/>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5" name="Rectangle 4"/>
          <p:cNvSpPr/>
          <p:nvPr/>
        </p:nvSpPr>
        <p:spPr>
          <a:xfrm>
            <a:off x="381000" y="4114800"/>
            <a:ext cx="6248400" cy="1447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Quantify eelgrass distribution and density in a shallow, turbid estuary</a:t>
            </a:r>
          </a:p>
          <a:p>
            <a:endParaRPr lang="en-US" dirty="0" smtClean="0"/>
          </a:p>
          <a:p>
            <a:endParaRPr lang="en-US" dirty="0" smtClean="0"/>
          </a:p>
          <a:p>
            <a:r>
              <a:rPr lang="en-US" dirty="0" smtClean="0"/>
              <a:t>Determine analysis methods that can be </a:t>
            </a:r>
            <a:r>
              <a:rPr lang="en-US" smtClean="0"/>
              <a:t>used successfully </a:t>
            </a:r>
            <a:r>
              <a:rPr lang="en-US" dirty="0" smtClean="0"/>
              <a:t>in this challenging environment</a:t>
            </a:r>
            <a:endParaRPr lang="en-US" dirty="0"/>
          </a:p>
        </p:txBody>
      </p:sp>
      <p:sp>
        <p:nvSpPr>
          <p:cNvPr id="3" name="Title 2"/>
          <p:cNvSpPr>
            <a:spLocks noGrp="1"/>
          </p:cNvSpPr>
          <p:nvPr>
            <p:ph type="title"/>
          </p:nvPr>
        </p:nvSpPr>
        <p:spPr/>
        <p:txBody>
          <a:bodyPr/>
          <a:lstStyle/>
          <a:p>
            <a:r>
              <a:rPr lang="en-US" dirty="0" smtClean="0"/>
              <a:t>Study Objectives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10"/>
          <p:cNvGrpSpPr>
            <a:grpSpLocks/>
          </p:cNvGrpSpPr>
          <p:nvPr/>
        </p:nvGrpSpPr>
        <p:grpSpPr bwMode="auto">
          <a:xfrm>
            <a:off x="0" y="685800"/>
            <a:ext cx="9144001" cy="5105400"/>
            <a:chOff x="0" y="541"/>
            <a:chExt cx="6834" cy="3659"/>
          </a:xfrm>
        </p:grpSpPr>
        <p:pic>
          <p:nvPicPr>
            <p:cNvPr id="4" name="Picture 4" descr="z_marina"/>
            <p:cNvPicPr>
              <a:picLocks noChangeAspect="1" noChangeArrowheads="1"/>
            </p:cNvPicPr>
            <p:nvPr/>
          </p:nvPicPr>
          <p:blipFill>
            <a:blip r:embed="rId2" cstate="print"/>
            <a:srcRect l="273" r="57085"/>
            <a:stretch>
              <a:fillRect/>
            </a:stretch>
          </p:blipFill>
          <p:spPr bwMode="auto">
            <a:xfrm>
              <a:off x="3852" y="541"/>
              <a:ext cx="2982" cy="3659"/>
            </a:xfrm>
            <a:prstGeom prst="rect">
              <a:avLst/>
            </a:prstGeom>
            <a:noFill/>
            <a:ln w="9525">
              <a:noFill/>
              <a:miter lim="800000"/>
              <a:headEnd/>
              <a:tailEnd/>
            </a:ln>
          </p:spPr>
        </p:pic>
        <p:pic>
          <p:nvPicPr>
            <p:cNvPr id="5" name="Picture 8" descr="z_marina"/>
            <p:cNvPicPr>
              <a:picLocks noChangeAspect="1" noChangeArrowheads="1"/>
            </p:cNvPicPr>
            <p:nvPr/>
          </p:nvPicPr>
          <p:blipFill>
            <a:blip r:embed="rId2" cstate="print"/>
            <a:srcRect l="38316" r="1093"/>
            <a:stretch>
              <a:fillRect/>
            </a:stretch>
          </p:blipFill>
          <p:spPr bwMode="auto">
            <a:xfrm>
              <a:off x="0" y="541"/>
              <a:ext cx="3856" cy="3659"/>
            </a:xfrm>
            <a:prstGeom prst="rect">
              <a:avLst/>
            </a:prstGeom>
            <a:noFill/>
            <a:ln w="9525">
              <a:noFill/>
              <a:miter lim="800000"/>
              <a:headEnd/>
              <a:tailEnd/>
            </a:ln>
          </p:spPr>
        </p:pic>
      </p:grpSp>
      <p:sp>
        <p:nvSpPr>
          <p:cNvPr id="7" name="TextBox 6"/>
          <p:cNvSpPr txBox="1"/>
          <p:nvPr/>
        </p:nvSpPr>
        <p:spPr>
          <a:xfrm>
            <a:off x="0" y="5943600"/>
            <a:ext cx="8153400" cy="646331"/>
          </a:xfrm>
          <a:prstGeom prst="rect">
            <a:avLst/>
          </a:prstGeom>
          <a:noFill/>
        </p:spPr>
        <p:txBody>
          <a:bodyPr wrap="square" rtlCol="0">
            <a:spAutoFit/>
          </a:bodyPr>
          <a:lstStyle/>
          <a:p>
            <a:r>
              <a:rPr lang="en-US" dirty="0" smtClean="0"/>
              <a:t>Green, E.P. and Short, F.T. (eds.). 2003. </a:t>
            </a:r>
            <a:r>
              <a:rPr lang="en-US" u="sng" dirty="0" smtClean="0"/>
              <a:t>World Atlas of </a:t>
            </a:r>
            <a:r>
              <a:rPr lang="en-US" u="sng" dirty="0" err="1" smtClean="0"/>
              <a:t>Seagrasses</a:t>
            </a:r>
            <a:r>
              <a:rPr lang="en-US" dirty="0" smtClean="0"/>
              <a:t>. University of California Press, Berkeley, USA. 324 pp.</a:t>
            </a:r>
            <a:endParaRPr lang="en-US" dirty="0"/>
          </a:p>
        </p:txBody>
      </p:sp>
      <p:sp>
        <p:nvSpPr>
          <p:cNvPr id="8" name="Title 7"/>
          <p:cNvSpPr>
            <a:spLocks noGrp="1"/>
          </p:cNvSpPr>
          <p:nvPr>
            <p:ph type="title"/>
          </p:nvPr>
        </p:nvSpPr>
        <p:spPr>
          <a:xfrm>
            <a:off x="381000" y="0"/>
            <a:ext cx="8763000" cy="1143000"/>
          </a:xfrm>
        </p:spPr>
        <p:txBody>
          <a:bodyPr>
            <a:normAutofit/>
          </a:bodyPr>
          <a:lstStyle/>
          <a:p>
            <a:r>
              <a:rPr lang="en-US" sz="3200" dirty="0" smtClean="0"/>
              <a:t>Distribution of </a:t>
            </a:r>
            <a:r>
              <a:rPr lang="en-US" sz="3200" i="1" dirty="0" smtClean="0"/>
              <a:t>Zostera marina</a:t>
            </a:r>
            <a:r>
              <a:rPr lang="en-US" sz="3200" dirty="0" smtClean="0"/>
              <a:t>  (eelgrass) </a:t>
            </a:r>
            <a:endParaRPr lang="en-US" sz="32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ustom 1">
      <a:dk1>
        <a:srgbClr val="1A4C1C"/>
      </a:dk1>
      <a:lt1>
        <a:srgbClr val="FFFFFF"/>
      </a:lt1>
      <a:dk2>
        <a:srgbClr val="236626"/>
      </a:dk2>
      <a:lt2>
        <a:srgbClr val="8FD893"/>
      </a:lt2>
      <a:accent1>
        <a:srgbClr val="8FD893"/>
      </a:accent1>
      <a:accent2>
        <a:srgbClr val="58C55D"/>
      </a:accent2>
      <a:accent3>
        <a:srgbClr val="1A4C1C"/>
      </a:accent3>
      <a:accent4>
        <a:srgbClr val="113313"/>
      </a:accent4>
      <a:accent5>
        <a:srgbClr val="236626"/>
      </a:accent5>
      <a:accent6>
        <a:srgbClr val="58C55D"/>
      </a:accent6>
      <a:hlink>
        <a:srgbClr val="1A4C1C"/>
      </a:hlink>
      <a:folHlink>
        <a:srgbClr val="C7EBC9"/>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3179</TotalTime>
  <Words>974</Words>
  <Application>Microsoft Office PowerPoint</Application>
  <PresentationFormat>On-screen Show (4:3)</PresentationFormat>
  <Paragraphs>244</Paragraphs>
  <Slides>42</Slides>
  <Notes>10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Concourse</vt:lpstr>
      <vt:lpstr>Mapping Eelgrass Beds Using Hyperspectral Airborne Imagery</vt:lpstr>
      <vt:lpstr>Acknowledgements</vt:lpstr>
      <vt:lpstr>Value of seagrasses</vt:lpstr>
      <vt:lpstr>Water clarity</vt:lpstr>
      <vt:lpstr>Monitoring seagrass</vt:lpstr>
      <vt:lpstr>Seagrass distribution and diversity</vt:lpstr>
      <vt:lpstr>Mapping methods</vt:lpstr>
      <vt:lpstr>Study Objectives</vt:lpstr>
      <vt:lpstr>Distribution of Zostera marina  (eelgrass) </vt:lpstr>
      <vt:lpstr>Study site: Elkhorn Slough, CA</vt:lpstr>
      <vt:lpstr>Elkhorn Slough bathymetry</vt:lpstr>
      <vt:lpstr>Elkhorn Slough</vt:lpstr>
      <vt:lpstr>SAMSON imagery (FERI)</vt:lpstr>
      <vt:lpstr>Slide 14</vt:lpstr>
      <vt:lpstr>Data collection</vt:lpstr>
      <vt:lpstr>Sampling Stations</vt:lpstr>
      <vt:lpstr>Slide 17</vt:lpstr>
      <vt:lpstr>Particle Size Distribution</vt:lpstr>
      <vt:lpstr>Transects</vt:lpstr>
      <vt:lpstr>Transects</vt:lpstr>
      <vt:lpstr>Leaf Area Index (LAI)</vt:lpstr>
      <vt:lpstr>Slide 22</vt:lpstr>
      <vt:lpstr>ENVI  (ITT Visual Information Solutions)</vt:lpstr>
      <vt:lpstr>Slide 24</vt:lpstr>
      <vt:lpstr>Slide 25</vt:lpstr>
      <vt:lpstr>Spectral Library: Hydrolight</vt:lpstr>
      <vt:lpstr>Slide 27</vt:lpstr>
      <vt:lpstr>Reflectance of eelgrass normalized to 555nm</vt:lpstr>
      <vt:lpstr>Slide 29</vt:lpstr>
      <vt:lpstr>Slide 30</vt:lpstr>
      <vt:lpstr>Spectral Library: Transects</vt:lpstr>
      <vt:lpstr>Slide 32</vt:lpstr>
      <vt:lpstr>Spectral Information Divergence</vt:lpstr>
      <vt:lpstr>Results, 3 endmembers  (with bathymetry)</vt:lpstr>
      <vt:lpstr>Results, 3 endmembers  (with bathymetry)</vt:lpstr>
      <vt:lpstr>Results, 4 endmembers  (without bathymetry)</vt:lpstr>
      <vt:lpstr>Slide 37</vt:lpstr>
      <vt:lpstr>Results, 3 endmembers  (with bathymetry)</vt:lpstr>
      <vt:lpstr>Accuracy of classification 18 validation points from transects </vt:lpstr>
      <vt:lpstr>Summary</vt:lpstr>
      <vt:lpstr>Future work</vt:lpstr>
      <vt:lpstr>Thank you!</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Kelley</dc:creator>
  <cp:lastModifiedBy>Kelley</cp:lastModifiedBy>
  <cp:revision>357</cp:revision>
  <dcterms:created xsi:type="dcterms:W3CDTF">2010-05-04T13:19:33Z</dcterms:created>
  <dcterms:modified xsi:type="dcterms:W3CDTF">2010-05-12T13:32:40Z</dcterms:modified>
</cp:coreProperties>
</file>