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notesSlides/notesSlide30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26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Default Extension="tiff" ContentType="image/tiff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notesSlides/notesSlide2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474" r:id="rId2"/>
    <p:sldId id="759" r:id="rId3"/>
    <p:sldId id="790" r:id="rId4"/>
    <p:sldId id="820" r:id="rId5"/>
    <p:sldId id="817" r:id="rId6"/>
    <p:sldId id="807" r:id="rId7"/>
    <p:sldId id="771" r:id="rId8"/>
    <p:sldId id="823" r:id="rId9"/>
    <p:sldId id="733" r:id="rId10"/>
    <p:sldId id="730" r:id="rId11"/>
    <p:sldId id="794" r:id="rId12"/>
    <p:sldId id="821" r:id="rId13"/>
    <p:sldId id="808" r:id="rId14"/>
    <p:sldId id="819" r:id="rId15"/>
    <p:sldId id="806" r:id="rId16"/>
    <p:sldId id="797" r:id="rId17"/>
    <p:sldId id="816" r:id="rId18"/>
    <p:sldId id="814" r:id="rId19"/>
    <p:sldId id="801" r:id="rId20"/>
    <p:sldId id="815" r:id="rId21"/>
    <p:sldId id="777" r:id="rId22"/>
    <p:sldId id="822" r:id="rId23"/>
    <p:sldId id="818" r:id="rId24"/>
    <p:sldId id="803" r:id="rId25"/>
    <p:sldId id="778" r:id="rId26"/>
    <p:sldId id="779" r:id="rId27"/>
    <p:sldId id="780" r:id="rId28"/>
    <p:sldId id="782" r:id="rId29"/>
    <p:sldId id="781" r:id="rId30"/>
    <p:sldId id="775" r:id="rId31"/>
    <p:sldId id="786" r:id="rId32"/>
    <p:sldId id="683" r:id="rId33"/>
    <p:sldId id="800" r:id="rId34"/>
    <p:sldId id="776" r:id="rId35"/>
    <p:sldId id="798" r:id="rId36"/>
    <p:sldId id="799" r:id="rId37"/>
    <p:sldId id="772" r:id="rId38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F6600"/>
    <a:srgbClr val="00FF00"/>
    <a:srgbClr val="EC383F"/>
    <a:srgbClr val="084712"/>
    <a:srgbClr val="052D0B"/>
    <a:srgbClr val="FFFEB1"/>
    <a:srgbClr val="B56C01"/>
    <a:srgbClr val="113547"/>
    <a:srgbClr val="0C4746"/>
    <a:srgbClr val="00E4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Comments="0">
  <p:normalViewPr>
    <p:restoredLeft sz="15620"/>
    <p:restoredTop sz="83228" autoAdjust="0"/>
  </p:normalViewPr>
  <p:slideViewPr>
    <p:cSldViewPr>
      <p:cViewPr varScale="1">
        <p:scale>
          <a:sx n="88" d="100"/>
          <a:sy n="88" d="100"/>
        </p:scale>
        <p:origin x="-82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62E04C2-59CB-1647-97B0-E7A70F9DF0B5}" type="datetime1">
              <a:rPr lang="en-US"/>
              <a:pPr>
                <a:defRPr/>
              </a:pPr>
              <a:t>4/22/12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E9F4556-4EB5-CD42-ACD9-3EE8F7089B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18E4578-0447-B34D-B3C6-CBD08A20D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673A1E-242E-8548-A240-05773E1D8000}" type="slidenum">
              <a:rPr lang="en-US"/>
              <a:pPr/>
              <a:t>1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bias in eutrophic waters</a:t>
            </a:r>
          </a:p>
          <a:p>
            <a:r>
              <a:rPr lang="en-US"/>
              <a:t>R^2 85-90% by water mass, mean ratios within 5%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everything changed</a:t>
            </a:r>
          </a:p>
          <a:p>
            <a:r>
              <a:rPr lang="en-US"/>
              <a:t>not</a:t>
            </a:r>
            <a:r>
              <a:rPr lang="en-US" baseline="0"/>
              <a:t> a perfect instrument, but very good temporal calibration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6C3065-5E2A-3641-8B39-B8B066AA4D57}" type="slidenum">
              <a:rPr lang="en-US"/>
              <a:pPr/>
              <a:t>14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/>
              <a:t>extrapolation of calibration was not valid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good news, in a sense problem became large enough that other disciplines noticed (ocean color is the canary)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problem became large enough that other disciplines noticed (ocean color is the canary)</a:t>
            </a:r>
          </a:p>
          <a:p>
            <a:r>
              <a:rPr lang="en-US" baseline="0"/>
              <a:t>validation of OBPG calibration adjustments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still some issues in 412 in 2012 (not shown), will always be a problem, limits</a:t>
            </a:r>
            <a:r>
              <a:rPr lang="en-US" baseline="0"/>
              <a:t> quality of IOP retrievals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Making data available to science team through standard interfaces,</a:t>
            </a:r>
            <a:r>
              <a:rPr lang="en-US" baseline="0"/>
              <a:t> but accessble to all.</a:t>
            </a:r>
          </a:p>
          <a:p>
            <a:r>
              <a:rPr lang="en-US" baseline="0"/>
              <a:t>85-sec granules, 1000+ granules in a day (~2x MODIS)</a:t>
            </a:r>
          </a:p>
          <a:p>
            <a:r>
              <a:rPr lang="en-US" baseline="0"/>
              <a:t>tar contains 16 bands + geo file</a:t>
            </a:r>
          </a:p>
          <a:p>
            <a:r>
              <a:rPr lang="en-US" baseline="0"/>
              <a:t>l2 and l1 from OBPG calibration/processing</a:t>
            </a:r>
          </a:p>
          <a:p>
            <a:r>
              <a:rPr lang="en-US" baseline="0"/>
              <a:t>all three evaluation streams accessible from L3 browser</a:t>
            </a:r>
          </a:p>
          <a:p>
            <a:r>
              <a:rPr lang="en-US" baseline="0"/>
              <a:t>all data accessible from direct access archives, including RDRs</a:t>
            </a:r>
          </a:p>
          <a:p>
            <a:endParaRPr lang="en-US" baseline="0"/>
          </a:p>
          <a:p>
            <a:r>
              <a:rPr lang="en-US" baseline="0"/>
              <a:t>No user support.</a:t>
            </a:r>
          </a:p>
          <a:p>
            <a:r>
              <a:rPr lang="en-US" baseline="0"/>
              <a:t>No orders or subscriptions.</a:t>
            </a:r>
          </a:p>
          <a:p>
            <a:r>
              <a:rPr lang="en-US" baseline="0"/>
              <a:t>No extraction capability.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Focus on potetial</a:t>
            </a:r>
          </a:p>
          <a:p>
            <a:r>
              <a:rPr lang="en-US"/>
              <a:t>Significant</a:t>
            </a:r>
            <a:r>
              <a:rPr lang="en-US" baseline="0"/>
              <a:t> degradation in NIR bands (Tungsten Oxide deposition)</a:t>
            </a:r>
          </a:p>
          <a:p>
            <a:r>
              <a:rPr lang="en-US" baseline="0"/>
              <a:t>Kevin will provide details on this work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all good news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C1E272-511A-0942-B6AE-8A17759EA146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what you would get from products</a:t>
            </a:r>
            <a:r>
              <a:rPr lang="en-US" baseline="0"/>
              <a:t> in CLASS (SDRs and EDRs)</a:t>
            </a:r>
          </a:p>
          <a:p>
            <a:r>
              <a:rPr lang="en-US" baseline="0"/>
              <a:t>february 6</a:t>
            </a:r>
            <a:r>
              <a:rPr lang="en-US" baseline="30000"/>
              <a:t>th</a:t>
            </a:r>
            <a:r>
              <a:rPr lang="en-US" baseline="0"/>
              <a:t> cal update</a:t>
            </a:r>
          </a:p>
          <a:p>
            <a:r>
              <a:rPr lang="en-US" baseline="0"/>
              <a:t>no continuity in calibration, no reprocessing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much improved temporal stability after OBPG calibration and reprocessing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Good agreement,</a:t>
            </a:r>
            <a:r>
              <a:rPr lang="en-US" baseline="0"/>
              <a:t> needs more data to resolve biases through vicarious adjustment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same features, same dynamic range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same dynamic range, well</a:t>
            </a:r>
            <a:r>
              <a:rPr lang="en-US" baseline="0"/>
              <a:t> within the ball park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at</a:t>
            </a:r>
            <a:r>
              <a:rPr lang="en-US" baseline="0"/>
              <a:t> least wrt the chlorophyll data record (no new science, no fluorescence)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instrument was performing well</a:t>
            </a:r>
          </a:p>
          <a:p>
            <a:r>
              <a:rPr lang="en-US"/>
              <a:t>3</a:t>
            </a:r>
            <a:r>
              <a:rPr lang="en-US" baseline="30000"/>
              <a:t>rd</a:t>
            </a:r>
            <a:r>
              <a:rPr lang="en-US"/>
              <a:t> reprocessing finished last fall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adding user authentication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/>
              <a:t>lost two instruments, two instruments badly</a:t>
            </a:r>
            <a:r>
              <a:rPr lang="en-US" b="0" baseline="0"/>
              <a:t> degrading, but viirs looks like it as the potential to provide measurements of sufficient quality to maintain the climate data record into the future.</a:t>
            </a:r>
            <a:endParaRPr lang="en-US" b="0"/>
          </a:p>
          <a:p>
            <a:endParaRPr lang="en-US" b="0"/>
          </a:p>
          <a:p>
            <a:r>
              <a:rPr lang="en-US" b="0"/>
              <a:t>*Updated February 2, 2012: According to Flickr, "The western hemisphere Blue Marble 2012</a:t>
            </a:r>
            <a:br>
              <a:rPr lang="en-US" b="0"/>
            </a:br>
            <a:r>
              <a:rPr lang="en-US" b="0"/>
              <a:t>image has rocketed up to over 3.1 million views making it one of the all time most viewed images on the site after only one week."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C1E272-511A-0942-B6AE-8A17759EA146}" type="slidenum">
              <a:rPr lang="en-US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6C3065-5E2A-3641-8B39-B8B066AA4D57}" type="slidenum">
              <a:rPr lang="en-US"/>
              <a:pPr/>
              <a:t>37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/>
              <a:t>extrapolation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primary</a:t>
            </a:r>
            <a:r>
              <a:rPr lang="en-US" baseline="0"/>
              <a:t> responsibility lies with </a:t>
            </a:r>
            <a:r>
              <a:rPr lang="en-US"/>
              <a:t>MODIS Calibration Support Team, Jack Xiong's</a:t>
            </a:r>
            <a:r>
              <a:rPr lang="en-US" baseline="0"/>
              <a:t> group at GSFC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6C3065-5E2A-3641-8B39-B8B066AA4D57}" type="slidenum">
              <a:rPr lang="en-US"/>
              <a:pPr/>
              <a:t>5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currently MODIS</a:t>
            </a:r>
            <a:r>
              <a:rPr lang="en-US" baseline="0"/>
              <a:t> Aqua temporal calibration in the bliue is tied to seawifs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412 error induce</a:t>
            </a:r>
            <a:r>
              <a:rPr lang="en-US" baseline="0"/>
              <a:t>s erroneous trends in cdom/IOP products</a:t>
            </a:r>
          </a:p>
          <a:p>
            <a:r>
              <a:rPr lang="en-US" baseline="0"/>
              <a:t>443 also affected</a:t>
            </a:r>
          </a:p>
          <a:p>
            <a:r>
              <a:rPr lang="en-US" baseline="0"/>
              <a:t>why we needed SeaWiFS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currently MODIS</a:t>
            </a:r>
            <a:r>
              <a:rPr lang="en-US" baseline="0"/>
              <a:t> Aqua temporal calibration in the bliue is tied to seawifs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237BB-4D0D-BC45-8C1D-F818A35E9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1973D-0AED-B541-99FD-B2D710EBD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86E6F-8310-464B-BD68-E97E72A76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A7C08-BB9B-274F-A80A-A0B33D9BC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47C31-F332-1049-902C-47AA08111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6EB7E-315E-E748-B270-13231E94C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2117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2117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03E82-2B91-2248-941D-B5DF73C0C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9316D-4929-9640-93C4-B6C2B5221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8FDDB-5B28-314E-8672-11810456DC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510D5-3D01-B947-87F4-00949A4D8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A85B7-553D-7049-A116-85D53D156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8FF70-B679-1E4B-A7A3-E68496B86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84A359D-EB11-814C-8AE4-B5D9DE772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8471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8471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8471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8471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8471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08471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08471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08471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08471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8471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tiff"/><Relationship Id="rId3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tiff"/><Relationship Id="rId6" Type="http://schemas.openxmlformats.org/officeDocument/2006/relationships/image" Target="../media/image26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image" Target="../media/image33.jpeg"/><Relationship Id="rId6" Type="http://schemas.openxmlformats.org/officeDocument/2006/relationships/image" Target="../media/image34.jpeg"/><Relationship Id="rId7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tif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ChangeArrowheads="1"/>
          </p:cNvSpPr>
          <p:nvPr/>
        </p:nvSpPr>
        <p:spPr bwMode="auto">
          <a:xfrm>
            <a:off x="304800" y="304800"/>
            <a:ext cx="8534400" cy="6172200"/>
          </a:xfrm>
          <a:prstGeom prst="rect">
            <a:avLst/>
          </a:prstGeom>
          <a:noFill/>
          <a:ln w="19050">
            <a:solidFill>
              <a:srgbClr val="08471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533400" y="533400"/>
            <a:ext cx="7924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>
                <a:solidFill>
                  <a:srgbClr val="084712"/>
                </a:solidFill>
              </a:rPr>
              <a:t>NASA OBPG Update</a:t>
            </a: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4267200" y="5638800"/>
            <a:ext cx="4191000" cy="6617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OCRT Meeting</a:t>
            </a:r>
          </a:p>
          <a:p>
            <a:pPr algn="ctr">
              <a:spcBef>
                <a:spcPct val="50000"/>
              </a:spcBef>
            </a:pPr>
            <a:r>
              <a:rPr lang="en-US" sz="1400"/>
              <a:t>23 April 2012</a:t>
            </a:r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4499403" y="3048000"/>
            <a:ext cx="3577797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/>
              <a:t>Bryan Franz</a:t>
            </a:r>
          </a:p>
          <a:p>
            <a:pPr algn="ctr">
              <a:spcAft>
                <a:spcPts val="1200"/>
              </a:spcAft>
            </a:pPr>
            <a:r>
              <a:rPr lang="en-US" sz="2000"/>
              <a:t>and the</a:t>
            </a:r>
          </a:p>
          <a:p>
            <a:pPr algn="ctr"/>
            <a:r>
              <a:rPr lang="en-US" sz="2800"/>
              <a:t>NASA Ocean Biology </a:t>
            </a:r>
          </a:p>
          <a:p>
            <a:pPr algn="ctr"/>
            <a:r>
              <a:rPr lang="en-US" sz="2800"/>
              <a:t>Processing Group</a:t>
            </a:r>
          </a:p>
        </p:txBody>
      </p:sp>
      <p:pic>
        <p:nvPicPr>
          <p:cNvPr id="16390" name="Picture 5" descr="seawifs_globe_weta.ic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352800"/>
            <a:ext cx="3530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381000" y="122238"/>
            <a:ext cx="8458200" cy="639762"/>
          </a:xfrm>
        </p:spPr>
        <p:txBody>
          <a:bodyPr/>
          <a:lstStyle/>
          <a:p>
            <a:r>
              <a:rPr lang="en-US"/>
              <a:t>Chl</a:t>
            </a:r>
            <a:r>
              <a:rPr lang="en-US" baseline="-25000"/>
              <a:t>a </a:t>
            </a:r>
            <a:r>
              <a:rPr lang="en-US"/>
              <a:t>in Good Agreement with Global In situ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3380" y="1676400"/>
            <a:ext cx="12678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SeaWiFS </a:t>
            </a:r>
          </a:p>
          <a:p>
            <a:pPr algn="ctr"/>
            <a:r>
              <a:rPr lang="en-US" sz="2000"/>
              <a:t>vs</a:t>
            </a:r>
          </a:p>
          <a:p>
            <a:pPr algn="ctr"/>
            <a:r>
              <a:rPr lang="en-US" sz="2000" i="1"/>
              <a:t>in situ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7533" y="4699337"/>
            <a:ext cx="12105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MODISA</a:t>
            </a:r>
          </a:p>
          <a:p>
            <a:pPr algn="ctr"/>
            <a:r>
              <a:rPr lang="en-US" sz="2000"/>
              <a:t>vs</a:t>
            </a:r>
          </a:p>
          <a:p>
            <a:pPr algn="ctr"/>
            <a:r>
              <a:rPr lang="en-US" sz="2000" i="1"/>
              <a:t>in situ</a:t>
            </a:r>
          </a:p>
        </p:txBody>
      </p:sp>
      <p:pic>
        <p:nvPicPr>
          <p:cNvPr id="8" name="Picture 7" descr="val133478392052513_chlor_a_his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3733800"/>
            <a:ext cx="3810000" cy="3048000"/>
          </a:xfrm>
          <a:prstGeom prst="rect">
            <a:avLst/>
          </a:prstGeom>
        </p:spPr>
      </p:pic>
      <p:pic>
        <p:nvPicPr>
          <p:cNvPr id="9" name="Picture 8" descr="val1334783799745108_chlor_a_his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762000"/>
            <a:ext cx="3810000" cy="3048000"/>
          </a:xfrm>
          <a:prstGeom prst="rect">
            <a:avLst/>
          </a:prstGeom>
        </p:spPr>
      </p:pic>
      <p:pic>
        <p:nvPicPr>
          <p:cNvPr id="7" name="Picture 6" descr="val133478392052513_chlor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3733800"/>
            <a:ext cx="3048000" cy="3048000"/>
          </a:xfrm>
          <a:prstGeom prst="rect">
            <a:avLst/>
          </a:prstGeom>
        </p:spPr>
      </p:pic>
      <p:pic>
        <p:nvPicPr>
          <p:cNvPr id="14" name="Picture 13" descr="val1334783799745108_chlor_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400" y="762000"/>
            <a:ext cx="3048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r2010.0m_ar2010.0m_olig_chlor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0"/>
            <a:ext cx="9144000" cy="3048000"/>
          </a:xfrm>
          <a:prstGeom prst="rect">
            <a:avLst/>
          </a:prstGeom>
        </p:spPr>
      </p:pic>
      <p:pic>
        <p:nvPicPr>
          <p:cNvPr id="11" name="Picture 10" descr="sr2010.0m_ar2010.0m_meso_chlor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81400"/>
            <a:ext cx="9144000" cy="304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Global Chlorophyll Data Record after R2010.0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63480" y="1185446"/>
            <a:ext cx="1975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84712"/>
                </a:solidFill>
              </a:rPr>
              <a:t>Oligotrophic Subset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0" y="4004846"/>
            <a:ext cx="19980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84712"/>
                </a:solidFill>
              </a:rPr>
              <a:t>Mesotrophic Subset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0734" y="5562600"/>
            <a:ext cx="19062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SeaWiFS </a:t>
            </a:r>
            <a:r>
              <a:rPr lang="en-US">
                <a:solidFill>
                  <a:srgbClr val="0000FF"/>
                </a:solidFill>
              </a:rPr>
              <a:t>MODISA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7690" y="2743200"/>
            <a:ext cx="19062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SeaWiFS </a:t>
            </a:r>
            <a:r>
              <a:rPr lang="en-US">
                <a:solidFill>
                  <a:srgbClr val="0000FF"/>
                </a:solidFill>
              </a:rPr>
              <a:t>MODISA</a:t>
            </a:r>
            <a:endParaRPr lang="en-US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200"/>
            <a:ext cx="8229600" cy="2057400"/>
          </a:xfrm>
        </p:spPr>
        <p:txBody>
          <a:bodyPr/>
          <a:lstStyle/>
          <a:p>
            <a:r>
              <a:rPr lang="en-US"/>
              <a:t>but two things happened since the last reprocessing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seawifs_ben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381000"/>
            <a:ext cx="528161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3276600" y="5181600"/>
            <a:ext cx="23924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SeaWiFS</a:t>
            </a:r>
          </a:p>
          <a:p>
            <a:pPr algn="ctr"/>
            <a:r>
              <a:rPr lang="en-US" sz="3600">
                <a:solidFill>
                  <a:schemeClr val="bg1"/>
                </a:solidFill>
              </a:rPr>
              <a:t>1997-2010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gaintrendb8e2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451" y="684581"/>
            <a:ext cx="7972349" cy="6173419"/>
          </a:xfrm>
          <a:prstGeom prst="rect">
            <a:avLst/>
          </a:prstGeom>
        </p:spPr>
      </p:pic>
      <p:sp useBgFill="1"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8153400" y="4995446"/>
            <a:ext cx="685800" cy="338554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052D0B"/>
                </a:solidFill>
              </a:rPr>
              <a:t>50%</a:t>
            </a:r>
          </a:p>
        </p:txBody>
      </p:sp>
      <p:sp useBgFill="1">
        <p:nvSpPr>
          <p:cNvPr id="23556" name="Text Box 8"/>
          <p:cNvSpPr txBox="1">
            <a:spLocks noChangeArrowheads="1"/>
          </p:cNvSpPr>
          <p:nvPr/>
        </p:nvSpPr>
        <p:spPr bwMode="auto">
          <a:xfrm>
            <a:off x="8153400" y="3471446"/>
            <a:ext cx="685800" cy="338554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052D0B"/>
                </a:solidFill>
              </a:rPr>
              <a:t>30%</a:t>
            </a:r>
          </a:p>
        </p:txBody>
      </p:sp>
      <p:sp useBgFill="1">
        <p:nvSpPr>
          <p:cNvPr id="23557" name="Text Box 9"/>
          <p:cNvSpPr txBox="1">
            <a:spLocks noChangeArrowheads="1"/>
          </p:cNvSpPr>
          <p:nvPr/>
        </p:nvSpPr>
        <p:spPr bwMode="auto">
          <a:xfrm>
            <a:off x="8153400" y="2709446"/>
            <a:ext cx="685800" cy="338554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052D0B"/>
                </a:solidFill>
              </a:rPr>
              <a:t>20%</a:t>
            </a:r>
          </a:p>
        </p:txBody>
      </p:sp>
      <p:sp useBgFill="1">
        <p:nvSpPr>
          <p:cNvPr id="23558" name="Text Box 10"/>
          <p:cNvSpPr txBox="1">
            <a:spLocks noChangeArrowheads="1"/>
          </p:cNvSpPr>
          <p:nvPr/>
        </p:nvSpPr>
        <p:spPr bwMode="auto">
          <a:xfrm>
            <a:off x="8153400" y="1947446"/>
            <a:ext cx="685800" cy="338554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052D0B"/>
                </a:solidFill>
              </a:rPr>
              <a:t>10%  </a:t>
            </a:r>
          </a:p>
        </p:txBody>
      </p:sp>
      <p:sp useBgFill="1">
        <p:nvSpPr>
          <p:cNvPr id="23559" name="Text Box 11"/>
          <p:cNvSpPr txBox="1">
            <a:spLocks noChangeArrowheads="1"/>
          </p:cNvSpPr>
          <p:nvPr/>
        </p:nvSpPr>
        <p:spPr bwMode="auto">
          <a:xfrm>
            <a:off x="8153400" y="5729288"/>
            <a:ext cx="685800" cy="338554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052D0B"/>
                </a:solidFill>
              </a:rPr>
              <a:t>60%</a:t>
            </a:r>
          </a:p>
        </p:txBody>
      </p:sp>
      <p:sp>
        <p:nvSpPr>
          <p:cNvPr id="763917" name="Rectangle 13"/>
          <p:cNvSpPr>
            <a:spLocks noChangeArrowheads="1"/>
          </p:cNvSpPr>
          <p:nvPr/>
        </p:nvSpPr>
        <p:spPr bwMode="auto">
          <a:xfrm>
            <a:off x="457200" y="762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800">
                <a:solidFill>
                  <a:srgbClr val="052D0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MODIS Lunar and Solar Calibration Trends</a:t>
            </a:r>
          </a:p>
          <a:p>
            <a:pPr algn="ctr">
              <a:defRPr/>
            </a:pPr>
            <a:r>
              <a:rPr lang="en-US" sz="2800">
                <a:solidFill>
                  <a:srgbClr val="052D0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More Erratic in 2011</a:t>
            </a:r>
          </a:p>
        </p:txBody>
      </p:sp>
      <p:sp>
        <p:nvSpPr>
          <p:cNvPr id="23562" name="Text Box 15"/>
          <p:cNvSpPr txBox="1">
            <a:spLocks noChangeArrowheads="1"/>
          </p:cNvSpPr>
          <p:nvPr/>
        </p:nvSpPr>
        <p:spPr bwMode="auto">
          <a:xfrm>
            <a:off x="862013" y="993547"/>
            <a:ext cx="797877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MODIS 412nm Responsivity Changes Since Launch</a:t>
            </a:r>
          </a:p>
        </p:txBody>
      </p:sp>
      <p:sp useBgFill="1">
        <p:nvSpPr>
          <p:cNvPr id="23560" name="Text Box 12"/>
          <p:cNvSpPr txBox="1">
            <a:spLocks noChangeArrowheads="1"/>
          </p:cNvSpPr>
          <p:nvPr/>
        </p:nvSpPr>
        <p:spPr bwMode="auto">
          <a:xfrm>
            <a:off x="8140700" y="1208088"/>
            <a:ext cx="685800" cy="338554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052D0B"/>
                </a:solidFill>
              </a:rPr>
              <a:t>  0%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598456" y="3374023"/>
            <a:ext cx="29718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Gain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4201079" y="1686480"/>
            <a:ext cx="106680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/>
              <a:t>Solar</a:t>
            </a:r>
            <a:endParaRPr lang="en-US"/>
          </a:p>
        </p:txBody>
      </p:sp>
      <p:sp useBgFill="1"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8153400" y="4233446"/>
            <a:ext cx="685800" cy="338554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052D0B"/>
                </a:solidFill>
              </a:rPr>
              <a:t>40%</a:t>
            </a:r>
          </a:p>
        </p:txBody>
      </p:sp>
      <p:sp>
        <p:nvSpPr>
          <p:cNvPr id="17" name="Oval 16"/>
          <p:cNvSpPr/>
          <p:nvPr/>
        </p:nvSpPr>
        <p:spPr>
          <a:xfrm>
            <a:off x="6858000" y="3581400"/>
            <a:ext cx="1295400" cy="1828800"/>
          </a:xfrm>
          <a:prstGeom prst="ellipse">
            <a:avLst/>
          </a:prstGeom>
          <a:noFill/>
          <a:ln w="25400">
            <a:solidFill>
              <a:srgbClr val="08471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886200" y="3048000"/>
            <a:ext cx="83820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/>
              <a:t>Lunar</a:t>
            </a: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133600" y="3810000"/>
            <a:ext cx="28956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oi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3917950"/>
            <a:ext cx="1714500" cy="1568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639763"/>
          </a:xfrm>
        </p:spPr>
        <p:txBody>
          <a:bodyPr/>
          <a:lstStyle/>
          <a:p>
            <a:r>
              <a:rPr lang="en-US"/>
              <a:t>MODISA R2010.0 Temporal Anomalies (2002-2012)</a:t>
            </a:r>
          </a:p>
        </p:txBody>
      </p:sp>
      <p:pic>
        <p:nvPicPr>
          <p:cNvPr id="3" name="Picture 2" descr="ar2010.0m_deep_Rrs_443.sma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1" y="1019175"/>
            <a:ext cx="3619500" cy="2714625"/>
          </a:xfrm>
          <a:prstGeom prst="rect">
            <a:avLst/>
          </a:prstGeom>
          <a:ln w="25400">
            <a:solidFill>
              <a:srgbClr val="08471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ar2010.0m_deep_Rrs_547.smal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8700" y="1019175"/>
            <a:ext cx="3619500" cy="2714625"/>
          </a:xfrm>
          <a:prstGeom prst="rect">
            <a:avLst/>
          </a:prstGeom>
          <a:ln w="25400">
            <a:solidFill>
              <a:srgbClr val="08471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ar2010.0m_deep_chlor_a.smal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501" y="3962400"/>
            <a:ext cx="3619500" cy="2714625"/>
          </a:xfrm>
          <a:prstGeom prst="rect">
            <a:avLst/>
          </a:prstGeom>
          <a:ln w="25400">
            <a:solidFill>
              <a:srgbClr val="08471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041677" y="1295400"/>
            <a:ext cx="1082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Rrs(443)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2200" y="1295400"/>
            <a:ext cx="1082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Rrs(547)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70808" y="4267200"/>
            <a:ext cx="1339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Chlorophyll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62400" y="609600"/>
            <a:ext cx="12831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Deep-Water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4648200"/>
            <a:ext cx="167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Big</a:t>
            </a:r>
          </a:p>
          <a:p>
            <a:pPr algn="ctr"/>
            <a:r>
              <a:rPr lang="en-US" sz="2400" b="1">
                <a:solidFill>
                  <a:srgbClr val="FF0000"/>
                </a:solidFill>
              </a:rPr>
              <a:t>Trending</a:t>
            </a:r>
          </a:p>
          <a:p>
            <a:pPr algn="ctr"/>
            <a:r>
              <a:rPr lang="en-US" sz="2400" b="1">
                <a:solidFill>
                  <a:srgbClr val="FF0000"/>
                </a:solidFill>
              </a:rPr>
              <a:t>Errors</a:t>
            </a:r>
          </a:p>
          <a:p>
            <a:pPr algn="ctr"/>
            <a:r>
              <a:rPr lang="en-US" sz="2400" b="1">
                <a:solidFill>
                  <a:srgbClr val="FF0000"/>
                </a:solidFill>
              </a:rPr>
              <a:t>in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Temporal Calibration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1371599"/>
          </a:xfrm>
        </p:spPr>
        <p:txBody>
          <a:bodyPr/>
          <a:lstStyle/>
          <a:p>
            <a:pPr>
              <a:buNone/>
            </a:pPr>
            <a:r>
              <a:rPr lang="en-US"/>
              <a:t>MCST final calibration for Collection 6 uses Earth view data</a:t>
            </a:r>
          </a:p>
          <a:p>
            <a:pPr>
              <a:buNone/>
            </a:pPr>
            <a:r>
              <a:rPr lang="en-US">
                <a:solidFill>
                  <a:schemeClr val="tx1"/>
                </a:solidFill>
              </a:rPr>
              <a:t>	lunar calibration + desert observations for 412 and 443</a:t>
            </a:r>
          </a:p>
          <a:p>
            <a:pPr>
              <a:buNone/>
            </a:pPr>
            <a:r>
              <a:rPr lang="en-US">
                <a:solidFill>
                  <a:schemeClr val="tx1"/>
                </a:solidFill>
              </a:rPr>
              <a:t>	largely reproduces previous OBPG cross-cal results (</a:t>
            </a:r>
            <a:r>
              <a:rPr lang="en-US"/>
              <a:t>validation!</a:t>
            </a:r>
            <a:r>
              <a:rPr lang="en-US">
                <a:solidFill>
                  <a:schemeClr val="tx1"/>
                </a:solidFill>
              </a:rPr>
              <a:t>)</a:t>
            </a:r>
          </a:p>
          <a:p>
            <a:pPr>
              <a:buNone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4038600"/>
            <a:ext cx="8229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8471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 OBPG approach for residual RVS errors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vicarious calibration of Aqua L1B to Aqua L3 15-day Rrs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derive time-varying RVS shape per detector &amp; mirror-side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relative to MCST C6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applied to all OC bands 412-678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25146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8471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But still not quite good enough for ocean color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significant residual time-trend at 412 (due to scan-edge</a:t>
            </a:r>
            <a:r>
              <a:rPr kumimoji="0" lang="en-US" sz="2000" b="0" i="0" u="none" strike="noStrike" kern="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changes)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residual cross-scan and striping artifacts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/>
              <a:t>OBPG Cross-Scan Corrections at 412nm</a:t>
            </a:r>
            <a:br>
              <a:rPr lang="en-US"/>
            </a:br>
            <a:r>
              <a:rPr lang="en-US" sz="2400">
                <a:solidFill>
                  <a:schemeClr val="tx1"/>
                </a:solidFill>
              </a:rPr>
              <a:t>relative to MCST desert-based calibration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cross_scan_b8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17599"/>
            <a:ext cx="8039100" cy="57404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-151284" y="3123083"/>
            <a:ext cx="167416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Gain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0" y="6248400"/>
            <a:ext cx="1828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Scan Pixel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38400" y="1214735"/>
            <a:ext cx="4800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412nm, Detector 5, Mirror-Side 1</a:t>
            </a:r>
            <a:endParaRPr lang="en-US"/>
          </a:p>
        </p:txBody>
      </p:sp>
      <p:pic>
        <p:nvPicPr>
          <p:cNvPr id="7" name="Picture 11" descr="color_default.gif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5334000"/>
            <a:ext cx="3901440" cy="16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2286000" y="5029200"/>
            <a:ext cx="6413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2002</a:t>
            </a:r>
          </a:p>
        </p:txBody>
      </p: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5638800" y="5029200"/>
            <a:ext cx="6411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2012</a:t>
            </a:r>
          </a:p>
        </p:txBody>
      </p:sp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3724275" y="4995862"/>
            <a:ext cx="1381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Mission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t85_deep_Rrs_547.sma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0" y="1066800"/>
            <a:ext cx="3619500" cy="2714625"/>
          </a:xfrm>
          <a:prstGeom prst="rect">
            <a:avLst/>
          </a:prstGeom>
          <a:ln w="25400">
            <a:solidFill>
              <a:srgbClr val="08471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 descr="at85_deep_Rrs_443.smal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1066800"/>
            <a:ext cx="3619500" cy="2714625"/>
          </a:xfrm>
          <a:prstGeom prst="rect">
            <a:avLst/>
          </a:prstGeom>
          <a:ln w="25400">
            <a:solidFill>
              <a:srgbClr val="08471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 descr="at85_deep_chlor_a.smal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3962399"/>
            <a:ext cx="3619500" cy="2714625"/>
          </a:xfrm>
          <a:prstGeom prst="rect">
            <a:avLst/>
          </a:prstGeom>
          <a:ln w="25400">
            <a:solidFill>
              <a:srgbClr val="08471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639763"/>
          </a:xfrm>
        </p:spPr>
        <p:txBody>
          <a:bodyPr/>
          <a:lstStyle/>
          <a:p>
            <a:r>
              <a:rPr lang="en-US"/>
              <a:t>MODISA R2012.0 Temporal Anomalies (2002-2012)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41677" y="1295400"/>
            <a:ext cx="1082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Rrs(443)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80277" y="1295400"/>
            <a:ext cx="1082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Rrs(547)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62400" y="4267200"/>
            <a:ext cx="1339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Chlorophyll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62400" y="609600"/>
            <a:ext cx="12831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Deep-Water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4648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Much Better!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MODIS Reprocessing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135563"/>
          </a:xfrm>
        </p:spPr>
        <p:txBody>
          <a:bodyPr/>
          <a:lstStyle/>
          <a:p>
            <a:pPr>
              <a:buNone/>
            </a:pPr>
            <a:r>
              <a:rPr lang="en-US"/>
              <a:t>New approach for temporal calibration of MODIS-Aqua</a:t>
            </a:r>
          </a:p>
          <a:p>
            <a:pPr>
              <a:buNone/>
            </a:pPr>
            <a:r>
              <a:rPr lang="en-US">
                <a:solidFill>
                  <a:schemeClr val="tx1"/>
                </a:solidFill>
              </a:rPr>
              <a:t>	</a:t>
            </a:r>
            <a:r>
              <a:rPr lang="en-US" sz="1800">
                <a:solidFill>
                  <a:schemeClr val="tx1"/>
                </a:solidFill>
              </a:rPr>
              <a:t>ocean color time-series is </a:t>
            </a:r>
            <a:r>
              <a:rPr lang="en-US" sz="1800" b="1">
                <a:solidFill>
                  <a:srgbClr val="000000"/>
                </a:solidFill>
              </a:rPr>
              <a:t>now fully independent of SeaWiFS</a:t>
            </a:r>
            <a:endParaRPr lang="en-US" b="1">
              <a:solidFill>
                <a:srgbClr val="000000"/>
              </a:solidFill>
            </a:endParaRPr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n-US"/>
              <a:t>MODIS-Aqua Reprocessing 2012.0 starting this week</a:t>
            </a:r>
          </a:p>
          <a:p>
            <a:pPr>
              <a:buNone/>
            </a:pPr>
            <a:r>
              <a:rPr lang="en-US"/>
              <a:t>	</a:t>
            </a:r>
            <a:r>
              <a:rPr lang="en-US" sz="1800">
                <a:solidFill>
                  <a:schemeClr val="tx1"/>
                </a:solidFill>
              </a:rPr>
              <a:t>only change is to temporal calibration and vicarious adjustment</a:t>
            </a:r>
          </a:p>
          <a:p>
            <a:pPr>
              <a:buNone/>
            </a:pPr>
            <a:r>
              <a:rPr lang="en-US" sz="1800">
                <a:solidFill>
                  <a:schemeClr val="tx1"/>
                </a:solidFill>
              </a:rPr>
              <a:t>	forward-stream will be switched this week</a:t>
            </a:r>
          </a:p>
          <a:p>
            <a:pPr>
              <a:buNone/>
            </a:pPr>
            <a:r>
              <a:rPr lang="en-US" sz="1800">
                <a:solidFill>
                  <a:schemeClr val="tx1"/>
                </a:solidFill>
              </a:rPr>
              <a:t>	level-2 processing should complete within 2 weeks</a:t>
            </a:r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n-US"/>
              <a:t>MODIS-Terra has similar issues</a:t>
            </a:r>
          </a:p>
          <a:p>
            <a:pPr>
              <a:buNone/>
            </a:pPr>
            <a:r>
              <a:rPr lang="en-US"/>
              <a:t>	</a:t>
            </a:r>
            <a:r>
              <a:rPr lang="en-US" sz="1800">
                <a:solidFill>
                  <a:srgbClr val="000000"/>
                </a:solidFill>
              </a:rPr>
              <a:t>relies heavily on SeaWIFS for temporal RVS </a:t>
            </a:r>
            <a:r>
              <a:rPr lang="en-US" sz="1800"/>
              <a:t>and polarization</a:t>
            </a:r>
          </a:p>
          <a:p>
            <a:pPr>
              <a:buNone/>
            </a:pPr>
            <a:r>
              <a:rPr lang="en-US" sz="1800">
                <a:solidFill>
                  <a:srgbClr val="000000"/>
                </a:solidFill>
              </a:rPr>
              <a:t>	waiting for "final" MCST C6 calibratiion</a:t>
            </a:r>
          </a:p>
          <a:p>
            <a:pPr>
              <a:buNone/>
            </a:pPr>
            <a:r>
              <a:rPr lang="en-US" sz="1800">
                <a:solidFill>
                  <a:srgbClr val="000000"/>
                </a:solidFill>
              </a:rPr>
              <a:t>	cross-calibrate Terra to Aqua to resolve polarization sensitivity </a:t>
            </a:r>
          </a:p>
          <a:p>
            <a:pPr>
              <a:buNone/>
            </a:pPr>
            <a:endParaRPr lang="en-US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/>
              <a:t>Both MODIS sensors are beyond design life</a:t>
            </a:r>
          </a:p>
          <a:p>
            <a:pPr>
              <a:buNone/>
            </a:pPr>
            <a:r>
              <a:rPr lang="en-US"/>
              <a:t>	</a:t>
            </a:r>
            <a:r>
              <a:rPr lang="en-US" sz="1800">
                <a:solidFill>
                  <a:schemeClr val="tx1"/>
                </a:solidFill>
              </a:rPr>
              <a:t>maintaining quality is an on-going challenge, user beware</a:t>
            </a:r>
            <a:endParaRPr lang="en-US">
              <a:solidFill>
                <a:schemeClr val="tx1"/>
              </a:solidFill>
            </a:endParaRPr>
          </a:p>
          <a:p>
            <a:pPr>
              <a:buNone/>
            </a:pPr>
            <a:endParaRPr lang="en-US">
              <a:solidFill>
                <a:srgbClr val="000000"/>
              </a:solidFill>
            </a:endParaRPr>
          </a:p>
          <a:p>
            <a:pPr>
              <a:buNone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743200" y="1143000"/>
            <a:ext cx="6096000" cy="4983163"/>
          </a:xfrm>
        </p:spPr>
        <p:txBody>
          <a:bodyPr/>
          <a:lstStyle/>
          <a:p>
            <a:pPr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MODIS Aqua Reprocessing</a:t>
            </a:r>
          </a:p>
          <a:p>
            <a:pPr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	</a:t>
            </a:r>
          </a:p>
          <a:p>
            <a:pPr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VIIRS Data Access and Initial Results</a:t>
            </a:r>
          </a:p>
          <a:p>
            <a:pPr>
              <a:buFontTx/>
              <a:buNone/>
            </a:pPr>
            <a:endParaRPr lang="en-US" sz="240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2400">
                <a:solidFill>
                  <a:schemeClr val="tx1"/>
                </a:solidFill>
              </a:rPr>
              <a:t>MERIS Data Exchange</a:t>
            </a:r>
          </a:p>
          <a:p>
            <a:pPr>
              <a:buFontTx/>
              <a:buNone/>
            </a:pPr>
            <a:endParaRPr lang="en-US" sz="240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en-US" sz="240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en-US" sz="240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063" y="1066800"/>
            <a:ext cx="234473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1-2-00webto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09600"/>
            <a:ext cx="7543800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13156">
            <a:off x="6055167" y="3963997"/>
            <a:ext cx="762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84712"/>
                </a:solidFill>
              </a:rPr>
              <a:t>VIIRS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5600" y="1558322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84712"/>
                </a:solidFill>
              </a:rPr>
              <a:t>MODIS</a:t>
            </a:r>
          </a:p>
        </p:txBody>
      </p:sp>
      <p:sp>
        <p:nvSpPr>
          <p:cNvPr id="7" name="Rectangle 6"/>
          <p:cNvSpPr/>
          <p:nvPr/>
        </p:nvSpPr>
        <p:spPr>
          <a:xfrm>
            <a:off x="1676400" y="6120824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1800"/>
              <a:t>VIIRS opened its eyes on 21 November 2011</a:t>
            </a:r>
          </a:p>
          <a:p>
            <a:pPr algn="ctr">
              <a:buNone/>
            </a:pPr>
            <a:r>
              <a:rPr lang="en-US" sz="1800"/>
              <a:t>Continuous imaging operations since 2 January 2012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/>
          <a:lstStyle/>
          <a:p>
            <a:r>
              <a:rPr lang="en-US"/>
              <a:t>Welcome VIIRS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OBPG Responsibilities on VIIRS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/>
              <a:t>OBPG is serving as NPP Ocean PEATE</a:t>
            </a:r>
          </a:p>
          <a:p>
            <a:pPr>
              <a:buNone/>
            </a:pPr>
            <a:r>
              <a:rPr lang="en-US">
                <a:solidFill>
                  <a:schemeClr val="tx1"/>
                </a:solidFill>
              </a:rPr>
              <a:t>	</a:t>
            </a:r>
            <a:r>
              <a:rPr lang="en-US" sz="1800">
                <a:solidFill>
                  <a:schemeClr val="tx1"/>
                </a:solidFill>
              </a:rPr>
              <a:t>product evaluation and analysis tools element</a:t>
            </a:r>
          </a:p>
          <a:p>
            <a:pPr>
              <a:buNone/>
            </a:pPr>
            <a:r>
              <a:rPr lang="en-US" sz="1800">
                <a:solidFill>
                  <a:schemeClr val="tx1"/>
                </a:solidFill>
              </a:rPr>
              <a:t>	</a:t>
            </a:r>
            <a:r>
              <a:rPr lang="en-US" sz="1800">
                <a:solidFill>
                  <a:schemeClr val="tx1"/>
                </a:solidFill>
              </a:rPr>
              <a:t>supporting NASA NPP Science Team evaluation of ocean products</a:t>
            </a:r>
          </a:p>
          <a:p>
            <a:pPr>
              <a:buNone/>
            </a:pPr>
            <a:endParaRPr lang="en-US" sz="180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/>
              <a:t>OBPG is also participating in the NPP Science Team</a:t>
            </a:r>
          </a:p>
          <a:p>
            <a:pPr>
              <a:buNone/>
            </a:pPr>
            <a:r>
              <a:rPr lang="en-US"/>
              <a:t>	</a:t>
            </a:r>
            <a:r>
              <a:rPr lang="en-US" sz="1800">
                <a:solidFill>
                  <a:schemeClr val="tx1"/>
                </a:solidFill>
              </a:rPr>
              <a:t>Turpie and McClain are the Science Team PIs</a:t>
            </a:r>
          </a:p>
          <a:p>
            <a:pPr>
              <a:buNone/>
            </a:pPr>
            <a:r>
              <a:rPr lang="en-US" sz="1800">
                <a:solidFill>
                  <a:schemeClr val="tx1"/>
                </a:solidFill>
              </a:rPr>
              <a:t>	role is to evaluate the quality of VIIRS ocean color products  </a:t>
            </a:r>
          </a:p>
          <a:p>
            <a:pPr>
              <a:buNone/>
            </a:pPr>
            <a:endParaRPr lang="en-US" sz="1800"/>
          </a:p>
          <a:p>
            <a:pPr>
              <a:buNone/>
            </a:pPr>
            <a:endParaRPr lang="en-US" sz="1800">
              <a:solidFill>
                <a:schemeClr val="tx1"/>
              </a:solidFill>
            </a:endParaRPr>
          </a:p>
          <a:p>
            <a:pPr>
              <a:buNone/>
            </a:pPr>
            <a:endParaRPr lang="en-US">
              <a:solidFill>
                <a:schemeClr val="tx1"/>
              </a:solidFill>
            </a:endParaRPr>
          </a:p>
          <a:p>
            <a:pPr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VIIRS Ocean PEATE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/>
              <a:t>S</a:t>
            </a:r>
            <a:r>
              <a:rPr lang="en-US"/>
              <a:t>upporting NASA NPP Science Team evaluation of ocean products</a:t>
            </a:r>
          </a:p>
          <a:p>
            <a:pPr>
              <a:buNone/>
            </a:pPr>
            <a:endParaRPr lang="en-US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>
                <a:solidFill>
                  <a:schemeClr val="tx1"/>
                </a:solidFill>
              </a:rPr>
              <a:t>	receiving, archiving, and distributing</a:t>
            </a:r>
          </a:p>
          <a:p>
            <a:pPr>
              <a:buNone/>
            </a:pPr>
            <a:r>
              <a:rPr lang="en-US">
                <a:solidFill>
                  <a:schemeClr val="tx1"/>
                </a:solidFill>
              </a:rPr>
              <a:t>		</a:t>
            </a:r>
            <a:r>
              <a:rPr lang="en-US">
                <a:solidFill>
                  <a:schemeClr val="tx1"/>
                </a:solidFill>
              </a:rPr>
              <a:t>all Level-0 granules (RDRs)</a:t>
            </a:r>
          </a:p>
          <a:p>
            <a:pPr>
              <a:buNone/>
            </a:pPr>
            <a:r>
              <a:rPr lang="en-US">
                <a:solidFill>
                  <a:schemeClr val="tx1"/>
                </a:solidFill>
              </a:rPr>
              <a:t>		all Level-1B granules (SDRs)</a:t>
            </a:r>
          </a:p>
          <a:p>
            <a:pPr>
              <a:buNone/>
            </a:pPr>
            <a:r>
              <a:rPr lang="en-US">
                <a:solidFill>
                  <a:schemeClr val="tx1"/>
                </a:solidFill>
              </a:rPr>
              <a:t>		select NOAA Level-2 granules (EDRs)</a:t>
            </a:r>
          </a:p>
          <a:p>
            <a:pPr>
              <a:buNone/>
            </a:pPr>
            <a:endParaRPr lang="en-US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>
                <a:solidFill>
                  <a:schemeClr val="tx1"/>
                </a:solidFill>
              </a:rPr>
              <a:t>	producing Level-3 </a:t>
            </a:r>
            <a:r>
              <a:rPr lang="en-US" b="1"/>
              <a:t>evaluation</a:t>
            </a:r>
            <a:r>
              <a:rPr lang="en-US">
                <a:solidFill>
                  <a:schemeClr val="tx1"/>
                </a:solidFill>
              </a:rPr>
              <a:t> products three ways</a:t>
            </a:r>
          </a:p>
          <a:p>
            <a:pPr>
              <a:buNone/>
            </a:pPr>
            <a:r>
              <a:rPr lang="en-US">
                <a:solidFill>
                  <a:schemeClr val="tx1"/>
                </a:solidFill>
              </a:rPr>
              <a:t>		EDR </a:t>
            </a:r>
            <a:r>
              <a:rPr lang="en-US">
                <a:solidFill>
                  <a:schemeClr val="tx1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>
                <a:solidFill>
                  <a:schemeClr val="tx1"/>
                </a:solidFill>
              </a:rPr>
              <a:t> Level-3 (NPPE stream)</a:t>
            </a:r>
          </a:p>
          <a:p>
            <a:pPr>
              <a:buNone/>
            </a:pPr>
            <a:r>
              <a:rPr lang="en-US">
                <a:solidFill>
                  <a:schemeClr val="tx1"/>
                </a:solidFill>
              </a:rPr>
              <a:t>		SDR </a:t>
            </a:r>
            <a:r>
              <a:rPr lang="en-US">
                <a:solidFill>
                  <a:schemeClr val="tx1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>
                <a:solidFill>
                  <a:schemeClr val="tx1"/>
                </a:solidFill>
              </a:rPr>
              <a:t> Level-2 </a:t>
            </a:r>
            <a:r>
              <a:rPr lang="en-US">
                <a:solidFill>
                  <a:schemeClr val="tx1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>
                <a:solidFill>
                  <a:schemeClr val="tx1"/>
                </a:solidFill>
              </a:rPr>
              <a:t> Level-3 (NPPS stream)</a:t>
            </a:r>
          </a:p>
          <a:p>
            <a:pPr>
              <a:buNone/>
            </a:pPr>
            <a:r>
              <a:rPr lang="en-US">
                <a:solidFill>
                  <a:schemeClr val="tx1"/>
                </a:solidFill>
              </a:rPr>
              <a:t>		</a:t>
            </a:r>
            <a:r>
              <a:rPr lang="en-US"/>
              <a:t>RDR </a:t>
            </a:r>
            <a:r>
              <a:rPr lang="en-US">
                <a:latin typeface="Wingdings"/>
                <a:ea typeface="Wingdings"/>
                <a:cs typeface="Wingdings"/>
              </a:rPr>
              <a:t></a:t>
            </a:r>
            <a:r>
              <a:rPr lang="en-US"/>
              <a:t> Level-1B </a:t>
            </a:r>
            <a:r>
              <a:rPr lang="en-US">
                <a:latin typeface="Wingdings"/>
                <a:ea typeface="Wingdings"/>
                <a:cs typeface="Wingdings"/>
              </a:rPr>
              <a:t></a:t>
            </a:r>
            <a:r>
              <a:rPr lang="en-US"/>
              <a:t> Level-2 </a:t>
            </a:r>
            <a:r>
              <a:rPr lang="en-US">
                <a:latin typeface="Wingdings"/>
                <a:ea typeface="Wingdings"/>
                <a:cs typeface="Wingdings"/>
              </a:rPr>
              <a:t></a:t>
            </a:r>
            <a:r>
              <a:rPr lang="en-US"/>
              <a:t> Level-3 (NPP stream)</a:t>
            </a:r>
          </a:p>
          <a:p>
            <a:pPr>
              <a:buNone/>
            </a:pPr>
            <a:endParaRPr lang="en-US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>
                <a:solidFill>
                  <a:schemeClr val="tx1"/>
                </a:solidFill>
              </a:rPr>
              <a:t>	distributing all data via OceanColorWeb to support ST evaluations </a:t>
            </a:r>
          </a:p>
          <a:p>
            <a:pPr>
              <a:buNone/>
            </a:pPr>
            <a:endParaRPr lang="en-US"/>
          </a:p>
          <a:p>
            <a:pPr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/>
              <a:t>VIIRS Data Distribution via OceanColorWeb</a:t>
            </a:r>
            <a:br>
              <a:rPr lang="en-US"/>
            </a:br>
            <a:r>
              <a:rPr lang="en-US" sz="2000"/>
              <a:t>-- </a:t>
            </a:r>
            <a:r>
              <a:rPr lang="en-US" sz="2000">
                <a:solidFill>
                  <a:schemeClr val="tx1"/>
                </a:solidFill>
              </a:rPr>
              <a:t>for science team evaluation --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 descr="viirs_dail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77899"/>
            <a:ext cx="7169150" cy="3492500"/>
          </a:xfrm>
          <a:prstGeom prst="rect">
            <a:avLst/>
          </a:prstGeom>
          <a:ln w="25400">
            <a:solidFill>
              <a:srgbClr val="08471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viirs_detai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660" y="3007360"/>
            <a:ext cx="7343140" cy="2098040"/>
          </a:xfrm>
          <a:prstGeom prst="rect">
            <a:avLst/>
          </a:prstGeom>
          <a:ln w="25400">
            <a:solidFill>
              <a:srgbClr val="08471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l3browse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3870" y="1714500"/>
            <a:ext cx="6080760" cy="3924300"/>
          </a:xfrm>
          <a:prstGeom prst="rect">
            <a:avLst/>
          </a:prstGeom>
          <a:ln w="25400">
            <a:solidFill>
              <a:srgbClr val="08471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archive.tif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3660" y="2514600"/>
            <a:ext cx="6073140" cy="4023360"/>
          </a:xfrm>
          <a:prstGeom prst="rect">
            <a:avLst/>
          </a:prstGeom>
          <a:ln w="25400">
            <a:solidFill>
              <a:srgbClr val="08471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VIIRS Science Team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/>
          <a:lstStyle/>
          <a:p>
            <a:pPr>
              <a:buNone/>
            </a:pPr>
            <a:r>
              <a:rPr lang="en-US"/>
              <a:t>OBPG also participating in NPP Science Team</a:t>
            </a:r>
          </a:p>
          <a:p>
            <a:pPr>
              <a:buNone/>
            </a:pPr>
            <a:r>
              <a:rPr lang="en-US"/>
              <a:t>	</a:t>
            </a:r>
            <a:r>
              <a:rPr lang="en-US">
                <a:solidFill>
                  <a:schemeClr val="tx1"/>
                </a:solidFill>
              </a:rPr>
              <a:t>purpose is to evaluate VIIRS data quality</a:t>
            </a:r>
          </a:p>
          <a:p>
            <a:pPr>
              <a:buNone/>
            </a:pPr>
            <a:r>
              <a:rPr lang="en-US">
                <a:solidFill>
                  <a:schemeClr val="tx1"/>
                </a:solidFill>
              </a:rPr>
              <a:t>		actual (EDRs, products) &amp; </a:t>
            </a:r>
            <a:r>
              <a:rPr lang="en-US" b="1"/>
              <a:t>potential (RDRs, instrument)</a:t>
            </a:r>
          </a:p>
          <a:p>
            <a:pPr>
              <a:buNone/>
            </a:pPr>
            <a:endParaRPr lang="en-US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/>
              <a:t>Evaluating potential using lessons learned from MODIS &amp; SeaWiFS</a:t>
            </a:r>
          </a:p>
          <a:p>
            <a:pPr>
              <a:buNone/>
            </a:pPr>
            <a:r>
              <a:rPr lang="en-US"/>
              <a:t>	</a:t>
            </a:r>
            <a:r>
              <a:rPr lang="en-US">
                <a:solidFill>
                  <a:schemeClr val="tx1"/>
                </a:solidFill>
              </a:rPr>
              <a:t>focus on instrument calibration (prelaunch, solar, lunar)</a:t>
            </a:r>
          </a:p>
          <a:p>
            <a:pPr>
              <a:buNone/>
            </a:pPr>
            <a:r>
              <a:rPr lang="en-US">
                <a:solidFill>
                  <a:schemeClr val="tx1"/>
                </a:solidFill>
              </a:rPr>
              <a:t>	apply standard (common) processing algorithms</a:t>
            </a:r>
          </a:p>
          <a:p>
            <a:pPr>
              <a:buNone/>
            </a:pPr>
            <a:r>
              <a:rPr lang="en-US">
                <a:solidFill>
                  <a:schemeClr val="tx1"/>
                </a:solidFill>
              </a:rPr>
              <a:t>	vicarious calibration to "ground truth"</a:t>
            </a:r>
          </a:p>
          <a:p>
            <a:pPr>
              <a:buNone/>
            </a:pPr>
            <a:r>
              <a:rPr lang="en-US">
                <a:solidFill>
                  <a:schemeClr val="tx1"/>
                </a:solidFill>
              </a:rPr>
              <a:t>	periodic reprocessing as calibration knowledge improves</a:t>
            </a:r>
          </a:p>
          <a:p>
            <a:pPr>
              <a:buNone/>
            </a:pPr>
            <a:endParaRPr lang="en-US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/>
              <a:t>VIIRS Instrument Calibration within OBPG</a:t>
            </a:r>
          </a:p>
          <a:p>
            <a:pPr>
              <a:buNone/>
            </a:pPr>
            <a:r>
              <a:rPr lang="en-US">
                <a:solidFill>
                  <a:schemeClr val="tx1"/>
                </a:solidFill>
              </a:rPr>
              <a:t>	developed revised prelaunch cal</a:t>
            </a:r>
          </a:p>
          <a:p>
            <a:pPr>
              <a:buNone/>
            </a:pPr>
            <a:r>
              <a:rPr lang="en-US">
                <a:solidFill>
                  <a:schemeClr val="tx1"/>
                </a:solidFill>
              </a:rPr>
              <a:t>	developed temporal calibration from solar diffuser observations</a:t>
            </a:r>
          </a:p>
          <a:p>
            <a:pPr>
              <a:buNone/>
            </a:pPr>
            <a:r>
              <a:rPr lang="en-US">
                <a:solidFill>
                  <a:schemeClr val="tx1"/>
                </a:solidFill>
              </a:rPr>
              <a:t>		confirmed from lunar calibration analysis</a:t>
            </a:r>
          </a:p>
          <a:p>
            <a:pPr>
              <a:buNone/>
            </a:pPr>
            <a:r>
              <a:rPr lang="en-US">
                <a:solidFill>
                  <a:schemeClr val="tx1"/>
                </a:solidFill>
              </a:rPr>
              <a:t>	developed mechanism to apply time-dependent cal in RDR to SDR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/>
              <a:t>VIIRS Deep-Water Rrs Trends</a:t>
            </a:r>
            <a:br>
              <a:rPr lang="en-US"/>
            </a:br>
            <a:r>
              <a:rPr lang="en-US" sz="2000">
                <a:solidFill>
                  <a:schemeClr val="tx1"/>
                </a:solidFill>
              </a:rPr>
              <a:t>NOAA L1Bs with OBPG L2 Processing</a:t>
            </a:r>
          </a:p>
        </p:txBody>
      </p:sp>
      <p:pic>
        <p:nvPicPr>
          <p:cNvPr id="4" name="Picture 3" descr="vNPPSw_vNPPSw_deep_rrs_com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1057275"/>
            <a:ext cx="7429500" cy="5572125"/>
          </a:xfrm>
          <a:prstGeom prst="rect">
            <a:avLst/>
          </a:prstGeom>
          <a:ln w="25400">
            <a:solidFill>
              <a:srgbClr val="084712"/>
            </a:solidFill>
          </a:ln>
        </p:spPr>
      </p:pic>
      <p:grpSp>
        <p:nvGrpSpPr>
          <p:cNvPr id="9" name="Group 8"/>
          <p:cNvGrpSpPr/>
          <p:nvPr/>
        </p:nvGrpSpPr>
        <p:grpSpPr>
          <a:xfrm>
            <a:off x="5105400" y="2362200"/>
            <a:ext cx="2438400" cy="948154"/>
            <a:chOff x="4724400" y="2514600"/>
            <a:chExt cx="2438400" cy="948154"/>
          </a:xfrm>
        </p:grpSpPr>
        <p:sp>
          <p:nvSpPr>
            <p:cNvPr id="5" name="TextBox 4"/>
            <p:cNvSpPr txBox="1"/>
            <p:nvPr/>
          </p:nvSpPr>
          <p:spPr>
            <a:xfrm>
              <a:off x="4724400" y="3124200"/>
              <a:ext cx="2438400" cy="33855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/>
                <a:t>NOAA calibration update</a:t>
              </a:r>
            </a:p>
          </p:txBody>
        </p:sp>
        <p:cxnSp>
          <p:nvCxnSpPr>
            <p:cNvPr id="7" name="Straight Arrow Connector 6"/>
            <p:cNvCxnSpPr>
              <a:stCxn id="5" idx="0"/>
            </p:cNvCxnSpPr>
            <p:nvPr/>
          </p:nvCxnSpPr>
          <p:spPr>
            <a:xfrm rot="16200000" flipV="1">
              <a:off x="5067300" y="2247900"/>
              <a:ext cx="609600" cy="1143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 rot="16200000">
            <a:off x="423494" y="3250625"/>
            <a:ext cx="119130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/>
              <a:t>Rrs (sr</a:t>
            </a:r>
            <a:r>
              <a:rPr lang="en-US" sz="2000" baseline="30000"/>
              <a:t>-1</a:t>
            </a:r>
            <a:r>
              <a:rPr lang="en-US" sz="2000"/>
              <a:t>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19200" y="1083733"/>
            <a:ext cx="6858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90800" y="1524000"/>
            <a:ext cx="4267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NPPw_vNPPSw_deep_rrs_com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1066800"/>
            <a:ext cx="7429500" cy="5572125"/>
          </a:xfrm>
          <a:prstGeom prst="rect">
            <a:avLst/>
          </a:prstGeom>
          <a:ln w="25400">
            <a:solidFill>
              <a:srgbClr val="084712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/>
              <a:t>VIIRS Deep-Water Rrs Trends</a:t>
            </a:r>
            <a:br>
              <a:rPr lang="en-US"/>
            </a:br>
            <a:r>
              <a:rPr lang="en-US" sz="2000">
                <a:solidFill>
                  <a:schemeClr val="tx1"/>
                </a:solidFill>
              </a:rPr>
              <a:t>NOAA L1Bs vs OBPG L1Bs, Both with NASA L2 Processing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828800" y="2895600"/>
            <a:ext cx="2590800" cy="1422976"/>
            <a:chOff x="4343400" y="2133600"/>
            <a:chExt cx="2590800" cy="1422976"/>
          </a:xfrm>
        </p:grpSpPr>
        <p:sp>
          <p:nvSpPr>
            <p:cNvPr id="6" name="TextBox 5"/>
            <p:cNvSpPr txBox="1"/>
            <p:nvPr/>
          </p:nvSpPr>
          <p:spPr>
            <a:xfrm>
              <a:off x="4343400" y="2971800"/>
              <a:ext cx="2590800" cy="58477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/>
                <a:t>after OBPG instrument calibration &amp; reprocessing</a:t>
              </a:r>
            </a:p>
          </p:txBody>
        </p:sp>
        <p:cxnSp>
          <p:nvCxnSpPr>
            <p:cNvPr id="7" name="Straight Arrow Connector 6"/>
            <p:cNvCxnSpPr>
              <a:stCxn id="6" idx="0"/>
            </p:cNvCxnSpPr>
            <p:nvPr/>
          </p:nvCxnSpPr>
          <p:spPr>
            <a:xfrm rot="16200000" flipV="1">
              <a:off x="5029200" y="2362200"/>
              <a:ext cx="83820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Arrow Connector 12"/>
          <p:cNvCxnSpPr>
            <a:stCxn id="6" idx="2"/>
          </p:cNvCxnSpPr>
          <p:nvPr/>
        </p:nvCxnSpPr>
        <p:spPr>
          <a:xfrm rot="5400000">
            <a:off x="2768888" y="4521488"/>
            <a:ext cx="558224" cy="15240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5105400" y="2362200"/>
            <a:ext cx="2590800" cy="948154"/>
            <a:chOff x="4724400" y="2514600"/>
            <a:chExt cx="2590800" cy="948154"/>
          </a:xfrm>
        </p:grpSpPr>
        <p:sp>
          <p:nvSpPr>
            <p:cNvPr id="18" name="TextBox 17"/>
            <p:cNvSpPr txBox="1"/>
            <p:nvPr/>
          </p:nvSpPr>
          <p:spPr>
            <a:xfrm>
              <a:off x="4724400" y="3124200"/>
              <a:ext cx="2590800" cy="33855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/>
                <a:t>NOAA calibration update</a:t>
              </a:r>
            </a:p>
          </p:txBody>
        </p:sp>
        <p:cxnSp>
          <p:nvCxnSpPr>
            <p:cNvPr id="19" name="Straight Arrow Connector 18"/>
            <p:cNvCxnSpPr>
              <a:stCxn id="18" idx="0"/>
            </p:cNvCxnSpPr>
            <p:nvPr/>
          </p:nvCxnSpPr>
          <p:spPr>
            <a:xfrm rot="16200000" flipV="1">
              <a:off x="5105400" y="2209800"/>
              <a:ext cx="609600" cy="1219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 rot="16200000">
            <a:off x="423494" y="3250625"/>
            <a:ext cx="119130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/>
              <a:t>Rrs (sr</a:t>
            </a:r>
            <a:r>
              <a:rPr lang="en-US" sz="2000" baseline="30000"/>
              <a:t>-1</a:t>
            </a:r>
            <a:r>
              <a:rPr lang="en-US" sz="2000"/>
              <a:t>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19200" y="1083733"/>
            <a:ext cx="6858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590800" y="1524000"/>
            <a:ext cx="4267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NPPw_vNPPSw_deep_chl_com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66800"/>
            <a:ext cx="7429500" cy="5572125"/>
          </a:xfrm>
          <a:prstGeom prst="rect">
            <a:avLst/>
          </a:prstGeom>
          <a:ln w="25400">
            <a:solidFill>
              <a:srgbClr val="084712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/>
              <a:t>VIIRS Deep-Water Chl Trends</a:t>
            </a:r>
            <a:br>
              <a:rPr lang="en-US"/>
            </a:br>
            <a:r>
              <a:rPr lang="en-US" sz="2000">
                <a:solidFill>
                  <a:schemeClr val="tx1"/>
                </a:solidFill>
              </a:rPr>
              <a:t>IDPS L1Bs vs OBPG L1Bs, Both with NASA L2 Processing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981200" y="4724400"/>
            <a:ext cx="2590800" cy="1211997"/>
            <a:chOff x="4343400" y="2590800"/>
            <a:chExt cx="2590800" cy="1211997"/>
          </a:xfrm>
        </p:grpSpPr>
        <p:sp>
          <p:nvSpPr>
            <p:cNvPr id="7" name="TextBox 6"/>
            <p:cNvSpPr txBox="1"/>
            <p:nvPr/>
          </p:nvSpPr>
          <p:spPr>
            <a:xfrm>
              <a:off x="4343400" y="2971800"/>
              <a:ext cx="2590800" cy="83099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/>
                <a:t>after preliminary OBPG instrument calibration &amp; reprocessing</a:t>
              </a:r>
            </a:p>
          </p:txBody>
        </p:sp>
        <p:cxnSp>
          <p:nvCxnSpPr>
            <p:cNvPr id="8" name="Straight Arrow Connector 7"/>
            <p:cNvCxnSpPr>
              <a:stCxn id="7" idx="0"/>
            </p:cNvCxnSpPr>
            <p:nvPr/>
          </p:nvCxnSpPr>
          <p:spPr>
            <a:xfrm rot="16200000" flipV="1">
              <a:off x="5372100" y="2705100"/>
              <a:ext cx="381000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5105400" y="2286000"/>
            <a:ext cx="2590800" cy="58477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using NOAA standard calibration "as-is"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4978688" y="2845088"/>
            <a:ext cx="329624" cy="38100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16200000">
            <a:off x="164523" y="3435864"/>
            <a:ext cx="174746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/>
              <a:t>Chl</a:t>
            </a:r>
            <a:r>
              <a:rPr lang="en-US" sz="2000" i="1" baseline="-25000"/>
              <a:t>a</a:t>
            </a:r>
            <a:r>
              <a:rPr lang="en-US" sz="2000"/>
              <a:t> (mg m</a:t>
            </a:r>
            <a:r>
              <a:rPr lang="en-US" sz="2000" baseline="30000"/>
              <a:t>-3</a:t>
            </a:r>
            <a:r>
              <a:rPr lang="en-US" sz="2000"/>
              <a:t>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19200" y="1083733"/>
            <a:ext cx="6858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90800" y="1524000"/>
            <a:ext cx="4267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NPPw_at83w_deep_rrs_com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1066800"/>
            <a:ext cx="7429500" cy="5572125"/>
          </a:xfrm>
          <a:prstGeom prst="rect">
            <a:avLst/>
          </a:prstGeom>
          <a:ln w="25400">
            <a:solidFill>
              <a:srgbClr val="084712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/>
              <a:t>VIIRS &amp; MODISA Deep-Water Rrs Trends</a:t>
            </a:r>
            <a:br>
              <a:rPr lang="en-US"/>
            </a:br>
            <a:r>
              <a:rPr lang="en-US" sz="2000">
                <a:solidFill>
                  <a:schemeClr val="tx1"/>
                </a:solidFill>
              </a:rPr>
              <a:t>VIIRS OBPG L1Bs, MODISA OBPG Cal, NASA L2 Processing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219200" y="1083733"/>
            <a:ext cx="6858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90800" y="1524000"/>
            <a:ext cx="42672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26253" y="1524000"/>
            <a:ext cx="45808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solid line = MODISA (updated OBPG calibration)</a:t>
            </a:r>
          </a:p>
          <a:p>
            <a:r>
              <a:rPr lang="en-US"/>
              <a:t>dashed   = VIIRS (preliminary OBPG calibration)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24829" y="4114800"/>
            <a:ext cx="5418971" cy="646331"/>
          </a:xfrm>
          <a:prstGeom prst="rect">
            <a:avLst/>
          </a:prstGeom>
          <a:noFill/>
          <a:ln w="25400">
            <a:solidFill>
              <a:srgbClr val="084712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084712"/>
                </a:solidFill>
              </a:rPr>
              <a:t>temporal stability is comparable (after recalibration)</a:t>
            </a:r>
          </a:p>
          <a:p>
            <a:r>
              <a:rPr lang="en-US" sz="1800">
                <a:solidFill>
                  <a:srgbClr val="084712"/>
                </a:solidFill>
              </a:rPr>
              <a:t>biases to be resolved through vicarious adjustment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423494" y="3250625"/>
            <a:ext cx="119130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/>
              <a:t>Rrs (sr</a:t>
            </a:r>
            <a:r>
              <a:rPr lang="en-US" sz="2000" baseline="30000"/>
              <a:t>-1</a:t>
            </a:r>
            <a:r>
              <a:rPr lang="en-US" sz="200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/>
              <a:t>VIIRS &amp; MODISA 8-Day Chl Images</a:t>
            </a:r>
            <a:br>
              <a:rPr lang="en-US"/>
            </a:br>
            <a:r>
              <a:rPr lang="en-US" sz="2000">
                <a:solidFill>
                  <a:schemeClr val="tx1"/>
                </a:solidFill>
              </a:rPr>
              <a:t>NASA/OBPG Calibration &amp; Processing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vNPPw_20120022012009_deep_chlor_a.sm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0" y="1371600"/>
            <a:ext cx="4064000" cy="2032000"/>
          </a:xfrm>
          <a:prstGeom prst="rect">
            <a:avLst/>
          </a:prstGeom>
          <a:ln w="25400">
            <a:solidFill>
              <a:srgbClr val="08471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vNPPw_20120732012081_deep_chlor_a.smal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2800" y="1371600"/>
            <a:ext cx="4064000" cy="2032000"/>
          </a:xfrm>
          <a:prstGeom prst="rect">
            <a:avLst/>
          </a:prstGeom>
          <a:ln w="25400">
            <a:solidFill>
              <a:srgbClr val="08471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at83w_20120022012009_deep_chlor_a.smal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800" y="4038600"/>
            <a:ext cx="4064000" cy="2032000"/>
          </a:xfrm>
          <a:prstGeom prst="rect">
            <a:avLst/>
          </a:prstGeom>
          <a:ln w="25400">
            <a:solidFill>
              <a:srgbClr val="08471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at83w_20120732012081_deep_chlor_a.small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2800" y="4038600"/>
            <a:ext cx="4064000" cy="2032000"/>
          </a:xfrm>
          <a:prstGeom prst="rect">
            <a:avLst/>
          </a:prstGeom>
          <a:ln w="25400">
            <a:solidFill>
              <a:srgbClr val="08471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13716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VIIRS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48200" y="13716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VIIRS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40386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MODISA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48200" y="40386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MODISA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0" y="3505200"/>
            <a:ext cx="1752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Early January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47506" y="3505200"/>
            <a:ext cx="1467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Late March</a:t>
            </a:r>
          </a:p>
        </p:txBody>
      </p:sp>
      <p:pic>
        <p:nvPicPr>
          <p:cNvPr id="15" name="Picture 14" descr="colorbar.small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5431" y="6502400"/>
            <a:ext cx="3251200" cy="203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636615" y="6172200"/>
            <a:ext cx="1849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0.01 – 1.0 mg m</a:t>
            </a:r>
            <a:r>
              <a:rPr lang="en-US" baseline="30000"/>
              <a:t>-3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505200" y="3733800"/>
            <a:ext cx="2133600" cy="1588"/>
          </a:xfrm>
          <a:prstGeom prst="straightConnector1">
            <a:avLst/>
          </a:prstGeom>
          <a:ln w="50800">
            <a:solidFill>
              <a:srgbClr val="08471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275646" y="3552540"/>
            <a:ext cx="572292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/>
              <a:t>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R2010.0 Multi-Mission Ocean Color Reprocessing</a:t>
            </a:r>
          </a:p>
        </p:txBody>
      </p:sp>
      <p:sp>
        <p:nvSpPr>
          <p:cNvPr id="22531" name="Content Placeholder 4"/>
          <p:cNvSpPr>
            <a:spLocks noGrp="1"/>
          </p:cNvSpPr>
          <p:nvPr>
            <p:ph idx="1"/>
          </p:nvPr>
        </p:nvSpPr>
        <p:spPr>
          <a:xfrm>
            <a:off x="457200" y="3962400"/>
            <a:ext cx="8229600" cy="2438400"/>
          </a:xfrm>
        </p:spPr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/>
              <a:t>Highlights:</a:t>
            </a:r>
          </a:p>
          <a:p>
            <a:pPr eaLnBrk="1" hangingPunct="1"/>
            <a:r>
              <a:rPr lang="en-US">
                <a:solidFill>
                  <a:schemeClr val="tx1"/>
                </a:solidFill>
              </a:rPr>
              <a:t>consistent algorithms and methods for all sensors**</a:t>
            </a:r>
          </a:p>
          <a:p>
            <a:pPr eaLnBrk="1" hangingPunct="1"/>
            <a:r>
              <a:rPr lang="en-US" b="1"/>
              <a:t>incorporated enhanced knowledge of sensor characterization**</a:t>
            </a:r>
          </a:p>
          <a:p>
            <a:pPr eaLnBrk="1" hangingPunct="1"/>
            <a:r>
              <a:rPr lang="en-US">
                <a:solidFill>
                  <a:schemeClr val="tx1"/>
                </a:solidFill>
              </a:rPr>
              <a:t>regenerated all sensor-specific tables and coefficients</a:t>
            </a:r>
          </a:p>
          <a:p>
            <a:pPr eaLnBrk="1" hangingPunct="1"/>
            <a:r>
              <a:rPr lang="en-US">
                <a:solidFill>
                  <a:schemeClr val="tx1"/>
                </a:solidFill>
              </a:rPr>
              <a:t>improved aerosol models based on AERONET</a:t>
            </a:r>
          </a:p>
          <a:p>
            <a:pPr eaLnBrk="1" hangingPunct="1"/>
            <a:r>
              <a:rPr lang="en-US">
                <a:solidFill>
                  <a:schemeClr val="tx1"/>
                </a:solidFill>
              </a:rPr>
              <a:t>additional correction for NO2, improved turbid water atmos. corr.</a:t>
            </a:r>
          </a:p>
        </p:txBody>
      </p:sp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457200" y="1524000"/>
            <a:ext cx="8229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000" kern="0">
                <a:solidFill>
                  <a:srgbClr val="084712"/>
                </a:solidFill>
                <a:latin typeface="+mn-lt"/>
                <a:ea typeface="+mn-ea"/>
                <a:cs typeface="+mn-cs"/>
              </a:rPr>
              <a:t>Status: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/>
              <a:t>SeaWiFS completed September 2010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/>
              <a:t>OCTS completed September 2010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/>
              <a:t>MODIST completed January 2011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b="1" kern="0">
                <a:solidFill>
                  <a:srgbClr val="084712"/>
                </a:solidFill>
              </a:rPr>
              <a:t>MODISA completed June 2011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>
                <a:latin typeface="+mn-lt"/>
                <a:ea typeface="+mn-ea"/>
                <a:cs typeface="+mn-cs"/>
              </a:rPr>
              <a:t>CZCS completed August 2011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000" kern="0"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000" kern="0"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000" kern="0"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457200" y="990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Times" charset="0"/>
              <a:buNone/>
              <a:defRPr/>
            </a:pPr>
            <a:r>
              <a:rPr lang="en-US" sz="2000" kern="0">
                <a:solidFill>
                  <a:srgbClr val="084712"/>
                </a:solidFill>
                <a:latin typeface="+mn-lt"/>
                <a:ea typeface="+mn-ea"/>
                <a:cs typeface="+mn-cs"/>
              </a:rPr>
              <a:t>Scope: </a:t>
            </a:r>
            <a:r>
              <a:rPr lang="en-US" sz="2000" kern="0">
                <a:latin typeface="+mn-lt"/>
                <a:ea typeface="+mn-ea"/>
                <a:cs typeface="+mn-cs"/>
              </a:rPr>
              <a:t>MODISA, MODIST, </a:t>
            </a:r>
            <a:r>
              <a:rPr lang="en-US" sz="2000" kern="0"/>
              <a:t>SeaWiFS, </a:t>
            </a:r>
            <a:r>
              <a:rPr lang="en-US" sz="2000" kern="0">
                <a:latin typeface="+mn-lt"/>
                <a:ea typeface="+mn-ea"/>
                <a:cs typeface="+mn-cs"/>
              </a:rPr>
              <a:t>OCTS, CZCS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000" kern="0">
              <a:solidFill>
                <a:srgbClr val="08471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457200" y="6096000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2000" kern="0">
                <a:solidFill>
                  <a:srgbClr val="084712"/>
                </a:solidFill>
                <a:latin typeface="+mj-lt"/>
                <a:ea typeface="+mj-ea"/>
                <a:cs typeface="+mj-cs"/>
              </a:rPr>
              <a:t>http://oceancolor.gsfc.nasa.gov/WIKI/OCReproc.html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9980012010031.L3m_MC_CHL_chlor_a_sma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3276600"/>
            <a:ext cx="5486400" cy="2743201"/>
          </a:xfrm>
          <a:prstGeom prst="rect">
            <a:avLst/>
          </a:prstGeom>
        </p:spPr>
      </p:pic>
      <p:pic>
        <p:nvPicPr>
          <p:cNvPr id="4" name="Picture 3" descr="V20120012012031.L3m_MO_NPP_CHL_chlor_a_smal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304800"/>
            <a:ext cx="5486400" cy="2743200"/>
          </a:xfrm>
          <a:prstGeom prst="rect">
            <a:avLst/>
          </a:prstGeom>
        </p:spPr>
      </p:pic>
      <p:pic>
        <p:nvPicPr>
          <p:cNvPr id="5" name="Picture 4" descr="CHL_chlor_a_colorsca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800" y="6019800"/>
            <a:ext cx="4663440" cy="9448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1295400"/>
            <a:ext cx="2049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/>
              <a:t>January 2012</a:t>
            </a:r>
          </a:p>
          <a:p>
            <a:pPr algn="ctr"/>
            <a:r>
              <a:rPr lang="en-US" sz="2400"/>
              <a:t>VIIRS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4198203"/>
            <a:ext cx="21350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/>
              <a:t>January Mean</a:t>
            </a:r>
          </a:p>
          <a:p>
            <a:pPr algn="ctr"/>
            <a:r>
              <a:rPr lang="en-US" sz="2400"/>
              <a:t>SeaWiFS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1278" y="152400"/>
            <a:ext cx="28305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NASA/OBPG Calibration and</a:t>
            </a:r>
          </a:p>
          <a:p>
            <a:pPr algn="ctr"/>
            <a:r>
              <a:rPr lang="en-US"/>
              <a:t>Processing Algorithms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VIIRS 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89037"/>
            <a:ext cx="7620000" cy="5135563"/>
          </a:xfrm>
        </p:spPr>
        <p:txBody>
          <a:bodyPr/>
          <a:lstStyle/>
          <a:p>
            <a:pPr>
              <a:buNone/>
            </a:pPr>
            <a:endParaRPr lang="en-US" sz="180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2400">
                <a:solidFill>
                  <a:schemeClr val="tx1"/>
                </a:solidFill>
              </a:rPr>
              <a:t>	Using a common processing approach and OBPG- derived instrument temporal calibration, and after a consistent reprocessing, </a:t>
            </a:r>
            <a:r>
              <a:rPr lang="en-US" sz="2400" b="1"/>
              <a:t>VIIRS appears to have good potential for extending the current ocean color climate data record</a:t>
            </a:r>
            <a:r>
              <a:rPr lang="en-US" sz="2400"/>
              <a:t> </a:t>
            </a:r>
            <a:r>
              <a:rPr lang="en-US" sz="2400">
                <a:solidFill>
                  <a:srgbClr val="000000"/>
                </a:solidFill>
              </a:rPr>
              <a:t>of SeaWiFS and MODIS</a:t>
            </a:r>
          </a:p>
          <a:p>
            <a:pPr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590800" y="1219200"/>
            <a:ext cx="4267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2" descr="D:\Images\Artist\artist1.jpg"/>
          <p:cNvPicPr>
            <a:picLocks noChangeAspect="1" noChangeArrowheads="1"/>
          </p:cNvPicPr>
          <p:nvPr/>
        </p:nvPicPr>
        <p:blipFill>
          <a:blip r:embed="rId3"/>
          <a:srcRect b="39508"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</p:spPr>
      </p:pic>
      <p:sp>
        <p:nvSpPr>
          <p:cNvPr id="9" name="Rectangle 33"/>
          <p:cNvSpPr>
            <a:spLocks noChangeArrowheads="1"/>
          </p:cNvSpPr>
          <p:nvPr/>
        </p:nvSpPr>
        <p:spPr bwMode="auto">
          <a:xfrm>
            <a:off x="495300" y="509062"/>
            <a:ext cx="81915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GB" sz="4000">
                <a:solidFill>
                  <a:schemeClr val="bg1"/>
                </a:solidFill>
              </a:rPr>
              <a:t>MERIS</a:t>
            </a:r>
          </a:p>
          <a:p>
            <a:pPr algn="ctr" eaLnBrk="0" hangingPunct="0"/>
            <a:r>
              <a:rPr lang="en-GB" sz="4000">
                <a:solidFill>
                  <a:schemeClr val="bg1"/>
                </a:solidFill>
                <a:latin typeface="Arial" pitchFamily="1" charset="0"/>
              </a:rPr>
              <a:t>2002-?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NASA-ESA Data Exchange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>
                <a:solidFill>
                  <a:schemeClr val="tx1"/>
                </a:solidFill>
              </a:rPr>
              <a:t>Under NASA-ESA bilateral, NASA will recieve all MERIS data (with redistribution rights) in exchange for MODIS and SeaWiFS data. </a:t>
            </a:r>
          </a:p>
          <a:p>
            <a:pPr>
              <a:buNone/>
            </a:pPr>
            <a:endParaRPr lang="en-US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/>
              <a:t>OBPG has acquired entire archive of L1B MERIS RR (global 1.2km) data, and will be acquiring archive of L1B FR (regional 300m) data </a:t>
            </a:r>
          </a:p>
          <a:p>
            <a:pPr>
              <a:buNone/>
            </a:pPr>
            <a:endParaRPr lang="en-US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>
                <a:solidFill>
                  <a:schemeClr val="tx1"/>
                </a:solidFill>
              </a:rPr>
              <a:t>Plan to process to Level-2 and Level-3 using NASA standard algorithms, software, and methods</a:t>
            </a:r>
          </a:p>
          <a:p>
            <a:pPr>
              <a:buNone/>
            </a:pPr>
            <a:endParaRPr lang="en-US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/>
              <a:t>All MERIS data will be accessible via OceanColorWeb (L1B RR data should be available by end of April)</a:t>
            </a:r>
          </a:p>
          <a:p>
            <a:pPr>
              <a:buNone/>
            </a:pPr>
            <a:endParaRPr lang="en-US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>
                <a:solidFill>
                  <a:schemeClr val="tx1"/>
                </a:solidFill>
              </a:rPr>
              <a:t>OBPG will utilize MERIS for additional insight into MODIS &amp; SeaWiFS calibration and algorithm performance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IRS_4Jan2012.sm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5" name="Picture 4" descr="tahnkyou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5943600"/>
            <a:ext cx="22860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r2011m_sr2010.0m_deep_rrs_com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781050"/>
            <a:ext cx="8001000" cy="6000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MERIS Rrs (3</a:t>
            </a:r>
            <a:r>
              <a:rPr lang="en-US" baseline="30000"/>
              <a:t>rd</a:t>
            </a:r>
            <a:r>
              <a:rPr lang="en-US"/>
              <a:t> ESA Reprocessing) vs SeaWiFS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47800" y="762000"/>
            <a:ext cx="6858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050876" y="609600"/>
            <a:ext cx="12831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Deep-Water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90800" y="1219200"/>
            <a:ext cx="4267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752600" y="1447800"/>
            <a:ext cx="29505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solid line = SeaWiFS R2010.0</a:t>
            </a:r>
          </a:p>
          <a:p>
            <a:r>
              <a:rPr lang="en-US"/>
              <a:t>dashed   = MERIS  R3 (2011)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80677" y="2286000"/>
            <a:ext cx="52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412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87070" y="2861846"/>
            <a:ext cx="52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443</a:t>
            </a:r>
          </a:p>
        </p:txBody>
      </p:sp>
      <p:pic>
        <p:nvPicPr>
          <p:cNvPr id="11" name="Picture 10" descr="mr2011m_sr2010.0m_deep_rrs_ratio.smal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4114800"/>
            <a:ext cx="2381250" cy="1905000"/>
          </a:xfrm>
          <a:prstGeom prst="rect">
            <a:avLst/>
          </a:prstGeom>
          <a:ln w="25400">
            <a:solidFill>
              <a:srgbClr val="08471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071831" y="3471446"/>
            <a:ext cx="52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490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57400" y="4157246"/>
            <a:ext cx="52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510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57400" y="4766846"/>
            <a:ext cx="52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560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137805" y="3395294"/>
            <a:ext cx="119130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/>
              <a:t>Rrs (sr</a:t>
            </a:r>
            <a:r>
              <a:rPr lang="en-US" sz="2000" baseline="30000"/>
              <a:t>-1</a:t>
            </a:r>
            <a:r>
              <a:rPr lang="en-US" sz="200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MERIS R3 Chlorophyll vs SeaWiFS 2010.0</a:t>
            </a:r>
            <a:br>
              <a:rPr lang="en-US"/>
            </a:br>
            <a:r>
              <a:rPr lang="en-US" sz="2000">
                <a:solidFill>
                  <a:schemeClr val="tx1"/>
                </a:solidFill>
              </a:rPr>
              <a:t>Agreement Degraded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mr2011m_sr2010.0m_olig_chl_comp.sm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219200"/>
            <a:ext cx="3810000" cy="3048000"/>
          </a:xfrm>
          <a:prstGeom prst="rect">
            <a:avLst/>
          </a:prstGeom>
          <a:ln w="25400">
            <a:solidFill>
              <a:srgbClr val="08471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mr2011m_sr2010.0m_eutr_chl_comp.sma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219200"/>
            <a:ext cx="3810000" cy="3048000"/>
          </a:xfrm>
          <a:prstGeom prst="rect">
            <a:avLst/>
          </a:prstGeom>
          <a:ln w="25400">
            <a:solidFill>
              <a:srgbClr val="08471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mr2011m_sr2010.0m_meso_chl_comp.smal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3581400"/>
            <a:ext cx="3810000" cy="3048000"/>
          </a:xfrm>
          <a:prstGeom prst="rect">
            <a:avLst/>
          </a:prstGeom>
          <a:ln w="25400">
            <a:solidFill>
              <a:srgbClr val="08471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886200" y="5802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rgbClr val="00E400"/>
                </a:solidFill>
              </a:rPr>
              <a:t>mesotrophic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0" y="3429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rgbClr val="3366FF"/>
                </a:solidFill>
              </a:rPr>
              <a:t>oligotrophic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86600" y="3440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rgbClr val="EC383F"/>
                </a:solidFill>
              </a:rPr>
              <a:t>eutrophic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gaintrendb8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913806"/>
            <a:ext cx="8321872" cy="5944194"/>
          </a:xfrm>
          <a:prstGeom prst="rect">
            <a:avLst/>
          </a:prstGeom>
        </p:spPr>
      </p:pic>
      <p:sp useBgFill="1"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8153400" y="4995446"/>
            <a:ext cx="685800" cy="338554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052D0B"/>
                </a:solidFill>
              </a:rPr>
              <a:t>50%</a:t>
            </a:r>
          </a:p>
        </p:txBody>
      </p:sp>
      <p:sp useBgFill="1">
        <p:nvSpPr>
          <p:cNvPr id="23556" name="Text Box 8"/>
          <p:cNvSpPr txBox="1">
            <a:spLocks noChangeArrowheads="1"/>
          </p:cNvSpPr>
          <p:nvPr/>
        </p:nvSpPr>
        <p:spPr bwMode="auto">
          <a:xfrm>
            <a:off x="8153400" y="3471446"/>
            <a:ext cx="685800" cy="338554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052D0B"/>
                </a:solidFill>
              </a:rPr>
              <a:t>30%</a:t>
            </a:r>
          </a:p>
        </p:txBody>
      </p:sp>
      <p:sp useBgFill="1">
        <p:nvSpPr>
          <p:cNvPr id="23557" name="Text Box 9"/>
          <p:cNvSpPr txBox="1">
            <a:spLocks noChangeArrowheads="1"/>
          </p:cNvSpPr>
          <p:nvPr/>
        </p:nvSpPr>
        <p:spPr bwMode="auto">
          <a:xfrm>
            <a:off x="8153400" y="2709446"/>
            <a:ext cx="685800" cy="338554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052D0B"/>
                </a:solidFill>
              </a:rPr>
              <a:t>20%</a:t>
            </a:r>
          </a:p>
        </p:txBody>
      </p:sp>
      <p:sp useBgFill="1">
        <p:nvSpPr>
          <p:cNvPr id="23558" name="Text Box 10"/>
          <p:cNvSpPr txBox="1">
            <a:spLocks noChangeArrowheads="1"/>
          </p:cNvSpPr>
          <p:nvPr/>
        </p:nvSpPr>
        <p:spPr bwMode="auto">
          <a:xfrm>
            <a:off x="8153400" y="1947446"/>
            <a:ext cx="685800" cy="338554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052D0B"/>
                </a:solidFill>
              </a:rPr>
              <a:t>10%  </a:t>
            </a:r>
          </a:p>
        </p:txBody>
      </p:sp>
      <p:sp useBgFill="1">
        <p:nvSpPr>
          <p:cNvPr id="23559" name="Text Box 11"/>
          <p:cNvSpPr txBox="1">
            <a:spLocks noChangeArrowheads="1"/>
          </p:cNvSpPr>
          <p:nvPr/>
        </p:nvSpPr>
        <p:spPr bwMode="auto">
          <a:xfrm>
            <a:off x="8153400" y="5729288"/>
            <a:ext cx="685800" cy="338554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052D0B"/>
                </a:solidFill>
              </a:rPr>
              <a:t>60%</a:t>
            </a:r>
          </a:p>
        </p:txBody>
      </p:sp>
      <p:sp>
        <p:nvSpPr>
          <p:cNvPr id="763917" name="Rectangle 13"/>
          <p:cNvSpPr>
            <a:spLocks noChangeArrowheads="1"/>
          </p:cNvSpPr>
          <p:nvPr/>
        </p:nvSpPr>
        <p:spPr bwMode="auto">
          <a:xfrm>
            <a:off x="457200" y="762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800">
                <a:solidFill>
                  <a:srgbClr val="052D0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MODIS Lunar and Solar Calibration Trends</a:t>
            </a:r>
          </a:p>
          <a:p>
            <a:pPr algn="ctr">
              <a:defRPr/>
            </a:pPr>
            <a:r>
              <a:rPr lang="en-US" sz="2800">
                <a:solidFill>
                  <a:srgbClr val="052D0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More Erratic in 2011</a:t>
            </a:r>
          </a:p>
        </p:txBody>
      </p:sp>
      <p:sp>
        <p:nvSpPr>
          <p:cNvPr id="23562" name="Text Box 15"/>
          <p:cNvSpPr txBox="1">
            <a:spLocks noChangeArrowheads="1"/>
          </p:cNvSpPr>
          <p:nvPr/>
        </p:nvSpPr>
        <p:spPr bwMode="auto">
          <a:xfrm>
            <a:off x="862013" y="993547"/>
            <a:ext cx="797877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MODIS 412nm Responsivity Changes Since Launch</a:t>
            </a:r>
          </a:p>
        </p:txBody>
      </p:sp>
      <p:sp>
        <p:nvSpPr>
          <p:cNvPr id="23563" name="Rectangle 16"/>
          <p:cNvSpPr>
            <a:spLocks noChangeArrowheads="1"/>
          </p:cNvSpPr>
          <p:nvPr/>
        </p:nvSpPr>
        <p:spPr bwMode="auto">
          <a:xfrm>
            <a:off x="1981200" y="2971800"/>
            <a:ext cx="106680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/>
              <a:t>Terra</a:t>
            </a:r>
            <a:endParaRPr lang="en-US" sz="2000"/>
          </a:p>
        </p:txBody>
      </p:sp>
      <p:sp useBgFill="1">
        <p:nvSpPr>
          <p:cNvPr id="23560" name="Text Box 12"/>
          <p:cNvSpPr txBox="1">
            <a:spLocks noChangeArrowheads="1"/>
          </p:cNvSpPr>
          <p:nvPr/>
        </p:nvSpPr>
        <p:spPr bwMode="auto">
          <a:xfrm>
            <a:off x="8140700" y="1208088"/>
            <a:ext cx="685800" cy="338554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052D0B"/>
                </a:solidFill>
              </a:rPr>
              <a:t>  0%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598456" y="3374023"/>
            <a:ext cx="29718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Gain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4738831" y="1548610"/>
            <a:ext cx="106680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/>
              <a:t>Aqua</a:t>
            </a:r>
            <a:endParaRPr lang="en-US" sz="2000"/>
          </a:p>
        </p:txBody>
      </p:sp>
      <p:sp useBgFill="1"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8153400" y="4233446"/>
            <a:ext cx="685800" cy="338554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052D0B"/>
                </a:solidFill>
              </a:rPr>
              <a:t>40%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MODISA Temporal Calibration for R2010.0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295400"/>
          </a:xfrm>
        </p:spPr>
        <p:txBody>
          <a:bodyPr/>
          <a:lstStyle/>
          <a:p>
            <a:pPr>
              <a:buNone/>
            </a:pPr>
            <a:r>
              <a:rPr lang="en-US">
                <a:solidFill>
                  <a:schemeClr val="tx1"/>
                </a:solidFill>
              </a:rPr>
              <a:t>Based on MCST preliminary Collection 6 calibration</a:t>
            </a:r>
          </a:p>
          <a:p>
            <a:pPr>
              <a:buNone/>
            </a:pPr>
            <a:r>
              <a:rPr lang="en-US">
                <a:solidFill>
                  <a:schemeClr val="tx1"/>
                </a:solidFill>
              </a:rPr>
              <a:t>	solar diffuser absolute and relative temporal trend</a:t>
            </a:r>
          </a:p>
          <a:p>
            <a:pPr>
              <a:buNone/>
            </a:pPr>
            <a:r>
              <a:rPr lang="en-US">
                <a:solidFill>
                  <a:schemeClr val="tx1"/>
                </a:solidFill>
              </a:rPr>
              <a:t>	lunar calibration for linear change in cross-scan response (RVS)</a:t>
            </a:r>
          </a:p>
          <a:p>
            <a:pPr>
              <a:buNone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gaintrendb8e2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451" y="684581"/>
            <a:ext cx="7972349" cy="6173419"/>
          </a:xfrm>
          <a:prstGeom prst="rect">
            <a:avLst/>
          </a:prstGeom>
        </p:spPr>
      </p:pic>
      <p:sp useBgFill="1"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8153400" y="4995446"/>
            <a:ext cx="685800" cy="338554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052D0B"/>
                </a:solidFill>
              </a:rPr>
              <a:t>50%</a:t>
            </a:r>
          </a:p>
        </p:txBody>
      </p:sp>
      <p:sp useBgFill="1">
        <p:nvSpPr>
          <p:cNvPr id="23556" name="Text Box 8"/>
          <p:cNvSpPr txBox="1">
            <a:spLocks noChangeArrowheads="1"/>
          </p:cNvSpPr>
          <p:nvPr/>
        </p:nvSpPr>
        <p:spPr bwMode="auto">
          <a:xfrm>
            <a:off x="8153400" y="3471446"/>
            <a:ext cx="685800" cy="338554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052D0B"/>
                </a:solidFill>
              </a:rPr>
              <a:t>30%</a:t>
            </a:r>
          </a:p>
        </p:txBody>
      </p:sp>
      <p:sp useBgFill="1">
        <p:nvSpPr>
          <p:cNvPr id="23557" name="Text Box 9"/>
          <p:cNvSpPr txBox="1">
            <a:spLocks noChangeArrowheads="1"/>
          </p:cNvSpPr>
          <p:nvPr/>
        </p:nvSpPr>
        <p:spPr bwMode="auto">
          <a:xfrm>
            <a:off x="8153400" y="2709446"/>
            <a:ext cx="685800" cy="338554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052D0B"/>
                </a:solidFill>
              </a:rPr>
              <a:t>20%</a:t>
            </a:r>
          </a:p>
        </p:txBody>
      </p:sp>
      <p:sp useBgFill="1">
        <p:nvSpPr>
          <p:cNvPr id="23558" name="Text Box 10"/>
          <p:cNvSpPr txBox="1">
            <a:spLocks noChangeArrowheads="1"/>
          </p:cNvSpPr>
          <p:nvPr/>
        </p:nvSpPr>
        <p:spPr bwMode="auto">
          <a:xfrm>
            <a:off x="8153400" y="1947446"/>
            <a:ext cx="685800" cy="338554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052D0B"/>
                </a:solidFill>
              </a:rPr>
              <a:t>10%  </a:t>
            </a:r>
          </a:p>
        </p:txBody>
      </p:sp>
      <p:sp useBgFill="1">
        <p:nvSpPr>
          <p:cNvPr id="23559" name="Text Box 11"/>
          <p:cNvSpPr txBox="1">
            <a:spLocks noChangeArrowheads="1"/>
          </p:cNvSpPr>
          <p:nvPr/>
        </p:nvSpPr>
        <p:spPr bwMode="auto">
          <a:xfrm>
            <a:off x="8153400" y="5729288"/>
            <a:ext cx="685800" cy="338554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052D0B"/>
                </a:solidFill>
              </a:rPr>
              <a:t>60%</a:t>
            </a:r>
          </a:p>
        </p:txBody>
      </p:sp>
      <p:sp>
        <p:nvSpPr>
          <p:cNvPr id="763917" name="Rectangle 13"/>
          <p:cNvSpPr>
            <a:spLocks noChangeArrowheads="1"/>
          </p:cNvSpPr>
          <p:nvPr/>
        </p:nvSpPr>
        <p:spPr bwMode="auto">
          <a:xfrm>
            <a:off x="457200" y="762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800">
                <a:solidFill>
                  <a:srgbClr val="052D0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MODIS Lunar and Solar Calibration Trends</a:t>
            </a:r>
          </a:p>
          <a:p>
            <a:pPr algn="ctr">
              <a:defRPr/>
            </a:pPr>
            <a:r>
              <a:rPr lang="en-US" sz="2800">
                <a:solidFill>
                  <a:srgbClr val="052D0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2002 - 2010</a:t>
            </a:r>
          </a:p>
        </p:txBody>
      </p:sp>
      <p:sp>
        <p:nvSpPr>
          <p:cNvPr id="23562" name="Text Box 15"/>
          <p:cNvSpPr txBox="1">
            <a:spLocks noChangeArrowheads="1"/>
          </p:cNvSpPr>
          <p:nvPr/>
        </p:nvSpPr>
        <p:spPr bwMode="auto">
          <a:xfrm>
            <a:off x="862013" y="993547"/>
            <a:ext cx="797877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MODIS 412nm Responsivity Changes Since Launch</a:t>
            </a:r>
          </a:p>
        </p:txBody>
      </p:sp>
      <p:sp useBgFill="1">
        <p:nvSpPr>
          <p:cNvPr id="23560" name="Text Box 12"/>
          <p:cNvSpPr txBox="1">
            <a:spLocks noChangeArrowheads="1"/>
          </p:cNvSpPr>
          <p:nvPr/>
        </p:nvSpPr>
        <p:spPr bwMode="auto">
          <a:xfrm>
            <a:off x="8140700" y="1208088"/>
            <a:ext cx="685800" cy="338554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052D0B"/>
                </a:solidFill>
              </a:rPr>
              <a:t>  0%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598456" y="3374023"/>
            <a:ext cx="29718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Gain</a:t>
            </a:r>
          </a:p>
        </p:txBody>
      </p:sp>
      <p:sp useBgFill="1"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8153400" y="4233446"/>
            <a:ext cx="685800" cy="338554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052D0B"/>
                </a:solidFill>
              </a:rPr>
              <a:t>40%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133600" y="3810000"/>
            <a:ext cx="28956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oi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3917950"/>
            <a:ext cx="1714500" cy="156845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086600" y="3124200"/>
            <a:ext cx="990600" cy="2438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7162800" y="4781490"/>
            <a:ext cx="83820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/>
              <a:t>Lunar</a:t>
            </a:r>
            <a:endParaRPr lang="en-US"/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7172879" y="3847980"/>
            <a:ext cx="828121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/>
              <a:t>Solar</a:t>
            </a:r>
            <a:endParaRPr lang="en-US"/>
          </a:p>
        </p:txBody>
      </p:sp>
      <p:sp>
        <p:nvSpPr>
          <p:cNvPr id="19" name="Rectangle 18"/>
          <p:cNvSpPr/>
          <p:nvPr/>
        </p:nvSpPr>
        <p:spPr>
          <a:xfrm rot="1297099">
            <a:off x="4168752" y="1671820"/>
            <a:ext cx="1143000" cy="511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MODISA Temporal Calibration for R2010.0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295400"/>
          </a:xfrm>
        </p:spPr>
        <p:txBody>
          <a:bodyPr/>
          <a:lstStyle/>
          <a:p>
            <a:pPr>
              <a:buNone/>
            </a:pPr>
            <a:r>
              <a:rPr lang="en-US">
                <a:solidFill>
                  <a:schemeClr val="tx1"/>
                </a:solidFill>
              </a:rPr>
              <a:t>Based on MCST preliminary Colection 6 calibration</a:t>
            </a:r>
          </a:p>
          <a:p>
            <a:pPr>
              <a:buNone/>
            </a:pPr>
            <a:r>
              <a:rPr lang="en-US">
                <a:solidFill>
                  <a:schemeClr val="tx1"/>
                </a:solidFill>
              </a:rPr>
              <a:t>	solar diffuser absolute and relative temporal trend</a:t>
            </a:r>
          </a:p>
          <a:p>
            <a:pPr>
              <a:buNone/>
            </a:pPr>
            <a:r>
              <a:rPr lang="en-US">
                <a:solidFill>
                  <a:schemeClr val="tx1"/>
                </a:solidFill>
              </a:rPr>
              <a:t>	lunar calibration for linear change in cross-scan response (RVS)</a:t>
            </a:r>
          </a:p>
          <a:p>
            <a:pPr>
              <a:buNone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25146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>
                <a:solidFill>
                  <a:srgbClr val="084712"/>
                </a:solidFill>
                <a:latin typeface="+mn-lt"/>
                <a:ea typeface="+mn-ea"/>
                <a:cs typeface="+mn-cs"/>
              </a:rPr>
              <a:t>B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8471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 significant errors remained (largest in 412 and 443) due to limitation of solar and lunar calibration to measure change in shape of RVS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3581400"/>
            <a:ext cx="8153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OBPG developed</a:t>
            </a:r>
            <a:r>
              <a:rPr kumimoji="0" lang="en-US" sz="2000" b="0" i="0" u="none" strike="noStrike" kern="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additional correction </a:t>
            </a:r>
            <a:r>
              <a:rPr lang="en-US" sz="2000" kern="0">
                <a:latin typeface="+mn-lt"/>
                <a:ea typeface="+mn-ea"/>
                <a:cs typeface="+mn-cs"/>
              </a:rPr>
              <a:t>using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cross-calibration to SeaWIFS to derive time-varying change in RVS shape for 412 and 443, fixed RVS adjustment 488 – 678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t51_at47_deep_rrs_com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09600"/>
            <a:ext cx="8001000" cy="6000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680"/>
            <a:ext cx="8229600" cy="1006320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Effect of R2010.0 MODISA-SeaWiFS Cross-Cal</a:t>
            </a:r>
            <a:br>
              <a:rPr lang="en-US"/>
            </a:br>
            <a:r>
              <a:rPr lang="en-US" sz="2000">
                <a:solidFill>
                  <a:schemeClr val="tx1"/>
                </a:solidFill>
              </a:rPr>
              <a:t>Global Deep-Water Rrs Trends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8000814" y="2781300"/>
            <a:ext cx="685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115114" y="2436812"/>
            <a:ext cx="228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135272" y="3124200"/>
            <a:ext cx="228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63872" y="2895600"/>
            <a:ext cx="152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472465" y="2709446"/>
            <a:ext cx="595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20%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75877" y="2438400"/>
            <a:ext cx="52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412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82270" y="3014246"/>
            <a:ext cx="52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443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52600" y="3700046"/>
            <a:ext cx="52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490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75877" y="4267200"/>
            <a:ext cx="52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531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75877" y="4766846"/>
            <a:ext cx="52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547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00200" y="5224046"/>
            <a:ext cx="112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667 &amp; 678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514600" y="1295400"/>
            <a:ext cx="4267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056595" y="1295400"/>
            <a:ext cx="202060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      </a:t>
            </a:r>
            <a:r>
              <a:rPr lang="en-US">
                <a:solidFill>
                  <a:srgbClr val="FF0000"/>
                </a:solidFill>
              </a:rPr>
              <a:t>MODISA before</a:t>
            </a:r>
          </a:p>
          <a:p>
            <a:r>
              <a:rPr lang="en-US">
                <a:solidFill>
                  <a:srgbClr val="084712"/>
                </a:solidFill>
              </a:rPr>
              <a:t>MODISA after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rot="16200000" flipH="1">
            <a:off x="7144288" y="2191288"/>
            <a:ext cx="1066006" cy="378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6970201" y="2133600"/>
            <a:ext cx="457994" cy="794"/>
          </a:xfrm>
          <a:prstGeom prst="straightConnector1">
            <a:avLst/>
          </a:prstGeom>
          <a:ln>
            <a:solidFill>
              <a:srgbClr val="08471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16200000">
            <a:off x="183227" y="3326825"/>
            <a:ext cx="119130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/>
              <a:t>Rrs (sr</a:t>
            </a:r>
            <a:r>
              <a:rPr lang="en-US" sz="2000" baseline="30000"/>
              <a:t>-1</a:t>
            </a:r>
            <a:r>
              <a:rPr lang="en-US" sz="200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MODISA Temporal Calibration for R2010.0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295400"/>
          </a:xfrm>
        </p:spPr>
        <p:txBody>
          <a:bodyPr/>
          <a:lstStyle/>
          <a:p>
            <a:pPr>
              <a:buNone/>
            </a:pPr>
            <a:r>
              <a:rPr lang="en-US">
                <a:solidFill>
                  <a:schemeClr val="tx1"/>
                </a:solidFill>
              </a:rPr>
              <a:t>Based on MCST preliminary Colection 6 calibration</a:t>
            </a:r>
          </a:p>
          <a:p>
            <a:pPr>
              <a:buNone/>
            </a:pPr>
            <a:r>
              <a:rPr lang="en-US">
                <a:solidFill>
                  <a:schemeClr val="tx1"/>
                </a:solidFill>
              </a:rPr>
              <a:t>	solar diffuser absolute and relative temporal trend</a:t>
            </a:r>
          </a:p>
          <a:p>
            <a:pPr>
              <a:buNone/>
            </a:pPr>
            <a:r>
              <a:rPr lang="en-US">
                <a:solidFill>
                  <a:schemeClr val="tx1"/>
                </a:solidFill>
              </a:rPr>
              <a:t>	lunar calibration for linear change in cross-scan response (RVS)</a:t>
            </a:r>
          </a:p>
          <a:p>
            <a:pPr>
              <a:buNone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5020270"/>
            <a:ext cx="6934200" cy="923330"/>
          </a:xfrm>
          <a:prstGeom prst="rect">
            <a:avLst/>
          </a:prstGeom>
          <a:ln w="25400">
            <a:solidFill>
              <a:srgbClr val="084712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1800" i="1"/>
              <a:t>Meister. G., B.A. Franz, E.J. Kwiatkowska, and C. R. McClain (2012). Corrections to the Calibration of MODIS Aqua Ocean Color Bands Derived From SeaWiFS Data, T. Geo. Rem. Sens., 50 (1).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25146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>
                <a:solidFill>
                  <a:srgbClr val="084712"/>
                </a:solidFill>
                <a:latin typeface="+mn-lt"/>
                <a:ea typeface="+mn-ea"/>
                <a:cs typeface="+mn-cs"/>
              </a:rPr>
              <a:t>B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8471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 significant errors remained (largest in 412 and 443) due to limitation of solar and lunar calibration to measure change in shape of RVS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3581400"/>
            <a:ext cx="8153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OBPG developed</a:t>
            </a:r>
            <a:r>
              <a:rPr kumimoji="0" lang="en-US" sz="2000" b="0" i="0" u="none" strike="noStrike" kern="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additional correction </a:t>
            </a:r>
            <a:r>
              <a:rPr lang="en-US" sz="2000" kern="0">
                <a:latin typeface="+mn-lt"/>
                <a:ea typeface="+mn-ea"/>
                <a:cs typeface="+mn-cs"/>
              </a:rPr>
              <a:t>using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cross-calibration to SeaWIFS to derive time-varying change in RVS shape for 412 and 443, fixed RVS adjustment 488 – 678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r2010.0m_sr2010.0m_deep_rrs_com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133475"/>
            <a:ext cx="7429500" cy="5572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639763"/>
          </a:xfrm>
        </p:spPr>
        <p:txBody>
          <a:bodyPr/>
          <a:lstStyle/>
          <a:p>
            <a:r>
              <a:rPr lang="en-US" sz="2400">
                <a:solidFill>
                  <a:schemeClr val="tx1"/>
                </a:solidFill>
              </a:rPr>
              <a:t>- after R2010.0 Reprocessing -</a:t>
            </a:r>
            <a:r>
              <a:rPr lang="en-US"/>
              <a:t/>
            </a:r>
            <a:br>
              <a:rPr lang="en-US"/>
            </a:br>
            <a:r>
              <a:rPr lang="en-US"/>
              <a:t>MODISA &amp; SeaWiFS Rrs in good agreement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1447800" y="1066800"/>
            <a:ext cx="6858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62400" y="1033046"/>
            <a:ext cx="12831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Deep-Water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90800" y="1600200"/>
            <a:ext cx="4267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069253" y="1819275"/>
            <a:ext cx="29505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solid line = SeaWiFS R2010.0</a:t>
            </a:r>
          </a:p>
          <a:p>
            <a:r>
              <a:rPr lang="en-US"/>
              <a:t>dashed   = MODISA  R2010.0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183227" y="3367396"/>
            <a:ext cx="119130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/>
              <a:t>Rrs (sr</a:t>
            </a:r>
            <a:r>
              <a:rPr lang="en-US" sz="2000" baseline="30000"/>
              <a:t>-1</a:t>
            </a:r>
            <a:r>
              <a:rPr lang="en-US" sz="200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22981" y="2438400"/>
            <a:ext cx="52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412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9374" y="3014246"/>
            <a:ext cx="52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443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99704" y="3623846"/>
            <a:ext cx="112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488 &amp; 490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22981" y="4309646"/>
            <a:ext cx="52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510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2981" y="4548296"/>
            <a:ext cx="52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531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22981" y="4827060"/>
            <a:ext cx="112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547 &amp; 555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22981" y="5224046"/>
            <a:ext cx="112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667 &amp; 670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20708485</TotalTime>
  <Words>2112</Words>
  <Application>Microsoft Macintosh PowerPoint</Application>
  <PresentationFormat>On-screen Show (4:3)</PresentationFormat>
  <Paragraphs>356</Paragraphs>
  <Slides>37</Slides>
  <Notes>30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Default Design</vt:lpstr>
      <vt:lpstr>Slide 1</vt:lpstr>
      <vt:lpstr>Outline</vt:lpstr>
      <vt:lpstr>R2010.0 Multi-Mission Ocean Color Reprocessing</vt:lpstr>
      <vt:lpstr>MODISA Temporal Calibration for R2010.0</vt:lpstr>
      <vt:lpstr>Slide 5</vt:lpstr>
      <vt:lpstr>MODISA Temporal Calibration for R2010.0</vt:lpstr>
      <vt:lpstr>Effect of R2010.0 MODISA-SeaWiFS Cross-Cal Global Deep-Water Rrs Trends</vt:lpstr>
      <vt:lpstr>MODISA Temporal Calibration for R2010.0</vt:lpstr>
      <vt:lpstr>- after R2010.0 Reprocessing - MODISA &amp; SeaWiFS Rrs in good agreement</vt:lpstr>
      <vt:lpstr>Chla in Good Agreement with Global In situ</vt:lpstr>
      <vt:lpstr>Global Chlorophyll Data Record after R2010.0</vt:lpstr>
      <vt:lpstr>but two things happened since the last reprocessing ...</vt:lpstr>
      <vt:lpstr>Slide 13</vt:lpstr>
      <vt:lpstr>Slide 14</vt:lpstr>
      <vt:lpstr>MODISA R2010.0 Temporal Anomalies (2002-2012)</vt:lpstr>
      <vt:lpstr>New Temporal Calibration Approach</vt:lpstr>
      <vt:lpstr>OBPG Cross-Scan Corrections at 412nm relative to MCST desert-based calibration</vt:lpstr>
      <vt:lpstr>MODISA R2012.0 Temporal Anomalies (2002-2012)</vt:lpstr>
      <vt:lpstr>MODIS Reprocessing</vt:lpstr>
      <vt:lpstr>Welcome VIIRS</vt:lpstr>
      <vt:lpstr>OBPG Responsibilities on VIIRS</vt:lpstr>
      <vt:lpstr>VIIRS Ocean PEATE </vt:lpstr>
      <vt:lpstr>VIIRS Data Distribution via OceanColorWeb -- for science team evaluation --</vt:lpstr>
      <vt:lpstr>VIIRS Science Team </vt:lpstr>
      <vt:lpstr>VIIRS Deep-Water Rrs Trends NOAA L1Bs with OBPG L2 Processing</vt:lpstr>
      <vt:lpstr>VIIRS Deep-Water Rrs Trends NOAA L1Bs vs OBPG L1Bs, Both with NASA L2 Processing</vt:lpstr>
      <vt:lpstr>VIIRS Deep-Water Chl Trends IDPS L1Bs vs OBPG L1Bs, Both with NASA L2 Processing</vt:lpstr>
      <vt:lpstr>VIIRS &amp; MODISA Deep-Water Rrs Trends VIIRS OBPG L1Bs, MODISA OBPG Cal, NASA L2 Processing</vt:lpstr>
      <vt:lpstr>VIIRS &amp; MODISA 8-Day Chl Images NASA/OBPG Calibration &amp; Processing</vt:lpstr>
      <vt:lpstr>Slide 30</vt:lpstr>
      <vt:lpstr>VIIRS Conclusion</vt:lpstr>
      <vt:lpstr>Slide 32</vt:lpstr>
      <vt:lpstr>NASA-ESA Data Exchange</vt:lpstr>
      <vt:lpstr>Slide 34</vt:lpstr>
      <vt:lpstr>MERIS Rrs (3rd ESA Reprocessing) vs SeaWiFS</vt:lpstr>
      <vt:lpstr>MERIS R3 Chlorophyll vs SeaWiFS 2010.0 Agreement Degraded</vt:lpstr>
      <vt:lpstr>Slide 37</vt:lpstr>
    </vt:vector>
  </TitlesOfParts>
  <Company>B. Franz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 Ocean Color Reprocessing </dc:title>
  <dc:creator>B. Franz</dc:creator>
  <cp:lastModifiedBy>Bryan Franz</cp:lastModifiedBy>
  <cp:revision>313</cp:revision>
  <cp:lastPrinted>2012-04-13T02:59:54Z</cp:lastPrinted>
  <dcterms:created xsi:type="dcterms:W3CDTF">2012-04-22T22:22:32Z</dcterms:created>
  <dcterms:modified xsi:type="dcterms:W3CDTF">2012-04-23T15:21:26Z</dcterms:modified>
</cp:coreProperties>
</file>