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1" r:id="rId2"/>
    <p:sldId id="264" r:id="rId3"/>
    <p:sldId id="269" r:id="rId4"/>
    <p:sldId id="263" r:id="rId5"/>
    <p:sldId id="265" r:id="rId6"/>
    <p:sldId id="286" r:id="rId7"/>
    <p:sldId id="270" r:id="rId8"/>
    <p:sldId id="273" r:id="rId9"/>
    <p:sldId id="272" r:id="rId10"/>
    <p:sldId id="275" r:id="rId11"/>
    <p:sldId id="289" r:id="rId12"/>
    <p:sldId id="276" r:id="rId13"/>
    <p:sldId id="267" r:id="rId14"/>
    <p:sldId id="278" r:id="rId15"/>
    <p:sldId id="287" r:id="rId16"/>
    <p:sldId id="281" r:id="rId17"/>
    <p:sldId id="268" r:id="rId18"/>
    <p:sldId id="282" r:id="rId19"/>
    <p:sldId id="284" r:id="rId20"/>
    <p:sldId id="290"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70320"/>
  </p:normalViewPr>
  <p:slideViewPr>
    <p:cSldViewPr snapToGrid="0" snapToObjects="1">
      <p:cViewPr varScale="1">
        <p:scale>
          <a:sx n="73" d="100"/>
          <a:sy n="73" d="100"/>
        </p:scale>
        <p:origin x="7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2A7DE-4EA7-A947-8F38-7AE294E9D7E3}" type="datetimeFigureOut">
              <a:rPr lang="en-US" smtClean="0"/>
              <a:t>4/7/19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DE73A-221F-8147-AD5A-A209191903FC}" type="slidenum">
              <a:rPr lang="en-US" smtClean="0"/>
              <a:t>‹#›</a:t>
            </a:fld>
            <a:endParaRPr lang="en-US"/>
          </a:p>
        </p:txBody>
      </p:sp>
    </p:spTree>
    <p:extLst>
      <p:ext uri="{BB962C8B-B14F-4D97-AF65-F5344CB8AC3E}">
        <p14:creationId xmlns:p14="http://schemas.microsoft.com/office/powerpoint/2010/main" val="2532520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etc.</a:t>
            </a:r>
          </a:p>
        </p:txBody>
      </p:sp>
      <p:sp>
        <p:nvSpPr>
          <p:cNvPr id="4" name="Slide Number Placeholder 3"/>
          <p:cNvSpPr>
            <a:spLocks noGrp="1"/>
          </p:cNvSpPr>
          <p:nvPr>
            <p:ph type="sldNum" sz="quarter" idx="5"/>
          </p:nvPr>
        </p:nvSpPr>
        <p:spPr/>
        <p:txBody>
          <a:bodyPr/>
          <a:lstStyle/>
          <a:p>
            <a:fld id="{819DE73A-221F-8147-AD5A-A209191903FC}" type="slidenum">
              <a:rPr lang="en-US" smtClean="0"/>
              <a:t>1</a:t>
            </a:fld>
            <a:endParaRPr lang="en-US"/>
          </a:p>
        </p:txBody>
      </p:sp>
    </p:spTree>
    <p:extLst>
      <p:ext uri="{BB962C8B-B14F-4D97-AF65-F5344CB8AC3E}">
        <p14:creationId xmlns:p14="http://schemas.microsoft.com/office/powerpoint/2010/main" val="135414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Measurements from the previous slides were made in order to explore the annual cycles in plankton, aerosols, and their interactions.</a:t>
            </a:r>
          </a:p>
          <a:p>
            <a:endParaRPr lang="en-US" dirty="0"/>
          </a:p>
          <a:p>
            <a:r>
              <a:rPr lang="en-US" dirty="0"/>
              <a:t>NA1 – Bloom Initiation</a:t>
            </a:r>
          </a:p>
          <a:p>
            <a:r>
              <a:rPr lang="en-US" dirty="0"/>
              <a:t>NA2 – Bloom Climax</a:t>
            </a:r>
          </a:p>
          <a:p>
            <a:r>
              <a:rPr lang="en-US" dirty="0"/>
              <a:t>NA3 – Bloom Termination</a:t>
            </a:r>
          </a:p>
          <a:p>
            <a:r>
              <a:rPr lang="en-US" dirty="0"/>
              <a:t>NA4 – Accumulation Period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BioArgo</a:t>
            </a:r>
            <a:r>
              <a:rPr lang="en-US" sz="1200" dirty="0"/>
              <a:t> floats and satellites provide observational links between field campaigns separated in time.</a:t>
            </a:r>
          </a:p>
          <a:p>
            <a:r>
              <a:rPr lang="en-US" dirty="0"/>
              <a:t>Allows us to observe multiple annual cycles and contextualize each field campaign at its given phase of the annual cycle.</a:t>
            </a:r>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10</a:t>
            </a:fld>
            <a:endParaRPr lang="en-US"/>
          </a:p>
        </p:txBody>
      </p:sp>
    </p:spTree>
    <p:extLst>
      <p:ext uri="{BB962C8B-B14F-4D97-AF65-F5344CB8AC3E}">
        <p14:creationId xmlns:p14="http://schemas.microsoft.com/office/powerpoint/2010/main" val="27203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Cruise tracks plotted on top of sea level anomaly – provides a sense of the physical dynamics of the region.</a:t>
            </a:r>
          </a:p>
          <a:p>
            <a:endParaRPr lang="en-US" dirty="0"/>
          </a:p>
          <a:p>
            <a:r>
              <a:rPr lang="en-US" dirty="0"/>
              <a:t>NAAMES stations were targeted to eddy and non-eddy water masses.</a:t>
            </a:r>
          </a:p>
        </p:txBody>
      </p:sp>
      <p:sp>
        <p:nvSpPr>
          <p:cNvPr id="4" name="Slide Number Placeholder 3"/>
          <p:cNvSpPr>
            <a:spLocks noGrp="1"/>
          </p:cNvSpPr>
          <p:nvPr>
            <p:ph type="sldNum" sz="quarter" idx="5"/>
          </p:nvPr>
        </p:nvSpPr>
        <p:spPr/>
        <p:txBody>
          <a:bodyPr/>
          <a:lstStyle/>
          <a:p>
            <a:fld id="{819DE73A-221F-8147-AD5A-A209191903FC}" type="slidenum">
              <a:rPr lang="en-US" smtClean="0"/>
              <a:t>11</a:t>
            </a:fld>
            <a:endParaRPr lang="en-US"/>
          </a:p>
        </p:txBody>
      </p:sp>
    </p:spTree>
    <p:extLst>
      <p:ext uri="{BB962C8B-B14F-4D97-AF65-F5344CB8AC3E}">
        <p14:creationId xmlns:p14="http://schemas.microsoft.com/office/powerpoint/2010/main" val="273584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blue is cruise track of RV Atlantis</a:t>
            </a:r>
          </a:p>
          <a:p>
            <a:endParaRPr lang="en-US" dirty="0"/>
          </a:p>
          <a:p>
            <a:r>
              <a:rPr lang="en-US" dirty="0"/>
              <a:t>Colors are specific to float# and flight paths</a:t>
            </a:r>
          </a:p>
        </p:txBody>
      </p:sp>
      <p:sp>
        <p:nvSpPr>
          <p:cNvPr id="4" name="Slide Number Placeholder 3"/>
          <p:cNvSpPr>
            <a:spLocks noGrp="1"/>
          </p:cNvSpPr>
          <p:nvPr>
            <p:ph type="sldNum" sz="quarter" idx="5"/>
          </p:nvPr>
        </p:nvSpPr>
        <p:spPr/>
        <p:txBody>
          <a:bodyPr/>
          <a:lstStyle/>
          <a:p>
            <a:fld id="{819DE73A-221F-8147-AD5A-A209191903FC}" type="slidenum">
              <a:rPr lang="en-US" smtClean="0"/>
              <a:t>12</a:t>
            </a:fld>
            <a:endParaRPr lang="en-US"/>
          </a:p>
        </p:txBody>
      </p:sp>
    </p:spTree>
    <p:extLst>
      <p:ext uri="{BB962C8B-B14F-4D97-AF65-F5344CB8AC3E}">
        <p14:creationId xmlns:p14="http://schemas.microsoft.com/office/powerpoint/2010/main" val="2837234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scale bars here for May</a:t>
            </a:r>
          </a:p>
          <a:p>
            <a:endParaRPr lang="en-US" dirty="0"/>
          </a:p>
          <a:p>
            <a:r>
              <a:rPr lang="en-US" dirty="0"/>
              <a:t>Wide dynamic range between May and the Aug/Sept cruise in marine and aerosol properties</a:t>
            </a:r>
          </a:p>
          <a:p>
            <a:endParaRPr lang="en-US" dirty="0"/>
          </a:p>
          <a:p>
            <a:r>
              <a:rPr lang="en-US" dirty="0"/>
              <a:t>Toggle between this and next slide.</a:t>
            </a:r>
          </a:p>
        </p:txBody>
      </p:sp>
      <p:sp>
        <p:nvSpPr>
          <p:cNvPr id="4" name="Slide Number Placeholder 3"/>
          <p:cNvSpPr>
            <a:spLocks noGrp="1"/>
          </p:cNvSpPr>
          <p:nvPr>
            <p:ph type="sldNum" sz="quarter" idx="5"/>
          </p:nvPr>
        </p:nvSpPr>
        <p:spPr/>
        <p:txBody>
          <a:bodyPr/>
          <a:lstStyle/>
          <a:p>
            <a:fld id="{819DE73A-221F-8147-AD5A-A209191903FC}" type="slidenum">
              <a:rPr lang="en-US" smtClean="0"/>
              <a:t>13</a:t>
            </a:fld>
            <a:endParaRPr lang="en-US"/>
          </a:p>
        </p:txBody>
      </p:sp>
    </p:spTree>
    <p:extLst>
      <p:ext uri="{BB962C8B-B14F-4D97-AF65-F5344CB8AC3E}">
        <p14:creationId xmlns:p14="http://schemas.microsoft.com/office/powerpoint/2010/main" val="129800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if I need panel C in these slides….clearly a difference between seasons…</a:t>
            </a:r>
          </a:p>
        </p:txBody>
      </p:sp>
      <p:sp>
        <p:nvSpPr>
          <p:cNvPr id="4" name="Slide Number Placeholder 3"/>
          <p:cNvSpPr>
            <a:spLocks noGrp="1"/>
          </p:cNvSpPr>
          <p:nvPr>
            <p:ph type="sldNum" sz="quarter" idx="5"/>
          </p:nvPr>
        </p:nvSpPr>
        <p:spPr/>
        <p:txBody>
          <a:bodyPr/>
          <a:lstStyle/>
          <a:p>
            <a:fld id="{819DE73A-221F-8147-AD5A-A209191903FC}" type="slidenum">
              <a:rPr lang="en-US" smtClean="0"/>
              <a:t>14</a:t>
            </a:fld>
            <a:endParaRPr lang="en-US"/>
          </a:p>
        </p:txBody>
      </p:sp>
    </p:spTree>
    <p:extLst>
      <p:ext uri="{BB962C8B-B14F-4D97-AF65-F5344CB8AC3E}">
        <p14:creationId xmlns:p14="http://schemas.microsoft.com/office/powerpoint/2010/main" val="548662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NAAMES we had the opportunity to sample some of the most non-terrestrially influenced air masses sweeping down from the north through the Labrador Sea.  </a:t>
            </a:r>
          </a:p>
          <a:p>
            <a:r>
              <a:rPr lang="en-US" dirty="0"/>
              <a:t>The air was so clean you could not see the steam from a cup of coffee as there were so few aerosols to absorb the water and make it visible.</a:t>
            </a:r>
          </a:p>
          <a:p>
            <a:endParaRPr lang="en-US" dirty="0"/>
          </a:p>
          <a:p>
            <a:r>
              <a:rPr lang="en-US" dirty="0"/>
              <a:t>The gradient in aerosol loads and chemical signatures have provided the means to isolate those of marine and continental origin, critical information that was lacking in models of CCN dynamics.</a:t>
            </a:r>
          </a:p>
          <a:p>
            <a:endParaRPr lang="en-US" dirty="0"/>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15</a:t>
            </a:fld>
            <a:endParaRPr lang="en-US"/>
          </a:p>
        </p:txBody>
      </p:sp>
    </p:spTree>
    <p:extLst>
      <p:ext uri="{BB962C8B-B14F-4D97-AF65-F5344CB8AC3E}">
        <p14:creationId xmlns:p14="http://schemas.microsoft.com/office/powerpoint/2010/main" val="2024312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 nucleation by marine aerosols directly impacts cloud albedo (brighter clouds reflect more sun).</a:t>
            </a:r>
          </a:p>
          <a:p>
            <a:endParaRPr lang="en-US" dirty="0"/>
          </a:p>
          <a:p>
            <a:r>
              <a:rPr lang="en-US" dirty="0"/>
              <a:t>The impact of specific member of the plankton community on ice nucleation are being explored as other studies have show that organisms ranging form viruses, bacteria, and phytoplankton may significantly impact ice nucleation in the atmosphere.  </a:t>
            </a:r>
          </a:p>
          <a:p>
            <a:endParaRPr lang="en-US" dirty="0"/>
          </a:p>
          <a:p>
            <a:r>
              <a:rPr lang="en-US" dirty="0"/>
              <a:t>Using cell sorting technology to collect specific fractions of the phytoplankton community we were able to examine their potential as ice nucleating aerosols</a:t>
            </a:r>
          </a:p>
          <a:p>
            <a:r>
              <a:rPr lang="en-US" dirty="0"/>
              <a:t>-arrow is salinity of aerosols during cloud formation</a:t>
            </a:r>
          </a:p>
        </p:txBody>
      </p:sp>
      <p:sp>
        <p:nvSpPr>
          <p:cNvPr id="4" name="Slide Number Placeholder 3"/>
          <p:cNvSpPr>
            <a:spLocks noGrp="1"/>
          </p:cNvSpPr>
          <p:nvPr>
            <p:ph type="sldNum" sz="quarter" idx="5"/>
          </p:nvPr>
        </p:nvSpPr>
        <p:spPr/>
        <p:txBody>
          <a:bodyPr/>
          <a:lstStyle/>
          <a:p>
            <a:fld id="{819DE73A-221F-8147-AD5A-A209191903FC}" type="slidenum">
              <a:rPr lang="en-US" smtClean="0"/>
              <a:t>16</a:t>
            </a:fld>
            <a:endParaRPr lang="en-US"/>
          </a:p>
        </p:txBody>
      </p:sp>
    </p:spTree>
    <p:extLst>
      <p:ext uri="{BB962C8B-B14F-4D97-AF65-F5344CB8AC3E}">
        <p14:creationId xmlns:p14="http://schemas.microsoft.com/office/powerpoint/2010/main" val="39860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the use of the HSRL – this time crossing an eddy with significant differences in optical properties relative to those outside of the water mass.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state of the art water mass mass tracking algorithms has provided the ability to match up the C-130 overflight data with cruise tracks crossing the same water mass but separated in time.</a:t>
            </a:r>
          </a:p>
          <a:p>
            <a:endParaRPr lang="en-US" dirty="0"/>
          </a:p>
          <a:p>
            <a:r>
              <a:rPr lang="en-US" dirty="0"/>
              <a:t>Changes is particulate backscattering and linear depolarization ratio / </a:t>
            </a:r>
            <a:r>
              <a:rPr lang="en-US" dirty="0" err="1"/>
              <a:t>bbp</a:t>
            </a:r>
            <a:r>
              <a:rPr lang="en-US" dirty="0"/>
              <a:t> can be directly linked to changes in phytoplankton community size distributions and community members with different shapes.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17</a:t>
            </a:fld>
            <a:endParaRPr lang="en-US"/>
          </a:p>
        </p:txBody>
      </p:sp>
    </p:spTree>
    <p:extLst>
      <p:ext uri="{BB962C8B-B14F-4D97-AF65-F5344CB8AC3E}">
        <p14:creationId xmlns:p14="http://schemas.microsoft.com/office/powerpoint/2010/main" val="382425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dilution recoupling hypothesis appears to be valid based on observations made throughout NAAMES with additional community dynamics being exposed through molecular approaches that were applied and can highly resolve the plankton community in some cases down to the species level.</a:t>
            </a:r>
          </a:p>
          <a:p>
            <a:endParaRPr lang="en-US" dirty="0"/>
          </a:p>
          <a:p>
            <a:r>
              <a:rPr lang="en-US" dirty="0"/>
              <a:t>Molecular identification of plankton communities reveals changes in the community structure and highlights the seasonal progression of the </a:t>
            </a:r>
            <a:r>
              <a:rPr lang="en-US" sz="2400" dirty="0"/>
              <a:t>bloom</a:t>
            </a:r>
            <a:r>
              <a:rPr lang="en-US" dirty="0"/>
              <a:t> from south to north.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Deep, northern station most similar to or clusters with winter time populations based on molecular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in conjunction with other methods, is also revealing that blooms can be dominated by smaller phytoplankton and challenges the dogma that large diatoms will dominate blooms in the North Atlantic.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18</a:t>
            </a:fld>
            <a:endParaRPr lang="en-US"/>
          </a:p>
        </p:txBody>
      </p:sp>
    </p:spTree>
    <p:extLst>
      <p:ext uri="{BB962C8B-B14F-4D97-AF65-F5344CB8AC3E}">
        <p14:creationId xmlns:p14="http://schemas.microsoft.com/office/powerpoint/2010/main" val="241674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20</a:t>
            </a:fld>
            <a:endParaRPr lang="en-US"/>
          </a:p>
        </p:txBody>
      </p:sp>
    </p:spTree>
    <p:extLst>
      <p:ext uri="{BB962C8B-B14F-4D97-AF65-F5344CB8AC3E}">
        <p14:creationId xmlns:p14="http://schemas.microsoft.com/office/powerpoint/2010/main" val="383555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2</a:t>
            </a:fld>
            <a:endParaRPr lang="en-US"/>
          </a:p>
        </p:txBody>
      </p:sp>
    </p:spTree>
    <p:extLst>
      <p:ext uri="{BB962C8B-B14F-4D97-AF65-F5344CB8AC3E}">
        <p14:creationId xmlns:p14="http://schemas.microsoft.com/office/powerpoint/2010/main" val="414213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Campaigns focused on key periods of the annual cycle in the North Atlantic using ship, aircraft, satellite, </a:t>
            </a:r>
            <a:r>
              <a:rPr lang="en-US" dirty="0" err="1"/>
              <a:t>BioArgo</a:t>
            </a:r>
            <a:r>
              <a:rPr lang="en-US" dirty="0"/>
              <a:t> floats and drifters</a:t>
            </a:r>
          </a:p>
          <a:p>
            <a:endParaRPr lang="en-US" dirty="0"/>
          </a:p>
          <a:p>
            <a:r>
              <a:rPr lang="en-US" dirty="0"/>
              <a:t>PI is Mike </a:t>
            </a:r>
            <a:r>
              <a:rPr lang="en-US" dirty="0" err="1"/>
              <a:t>Behrenfeld</a:t>
            </a:r>
            <a:r>
              <a:rPr lang="en-US" dirty="0"/>
              <a:t>, Project Manager is Mary </a:t>
            </a:r>
            <a:r>
              <a:rPr lang="en-US" dirty="0" err="1"/>
              <a:t>Kleb</a:t>
            </a:r>
            <a:r>
              <a:rPr lang="en-US" dirty="0"/>
              <a:t>, and </a:t>
            </a:r>
            <a:r>
              <a:rPr lang="en-US" sz="1200" dirty="0">
                <a:solidFill>
                  <a:prstClr val="white"/>
                </a:solidFill>
              </a:rPr>
              <a:t>Chris Hostetler is the Project Scientist</a:t>
            </a:r>
          </a:p>
          <a:p>
            <a:endParaRPr lang="en-US" sz="1200" dirty="0">
              <a:solidFill>
                <a:prstClr val="white"/>
              </a:solidFill>
            </a:endParaRPr>
          </a:p>
          <a:p>
            <a:r>
              <a:rPr lang="en-US" sz="1200" dirty="0">
                <a:solidFill>
                  <a:prstClr val="white"/>
                </a:solidFill>
              </a:rPr>
              <a:t>In total NAAMES has included 137 people (and growing) from 23 NASA and </a:t>
            </a:r>
            <a:r>
              <a:rPr lang="en-US" sz="1200" dirty="0" err="1">
                <a:solidFill>
                  <a:prstClr val="white"/>
                </a:solidFill>
              </a:rPr>
              <a:t>Univeristy</a:t>
            </a:r>
            <a:r>
              <a:rPr lang="en-US" sz="1200" dirty="0">
                <a:solidFill>
                  <a:prstClr val="white"/>
                </a:solidFill>
              </a:rPr>
              <a:t> campuses and beyond</a:t>
            </a:r>
          </a:p>
        </p:txBody>
      </p:sp>
      <p:sp>
        <p:nvSpPr>
          <p:cNvPr id="4" name="Slide Number Placeholder 3"/>
          <p:cNvSpPr>
            <a:spLocks noGrp="1"/>
          </p:cNvSpPr>
          <p:nvPr>
            <p:ph type="sldNum" sz="quarter" idx="5"/>
          </p:nvPr>
        </p:nvSpPr>
        <p:spPr/>
        <p:txBody>
          <a:bodyPr/>
          <a:lstStyle/>
          <a:p>
            <a:fld id="{819DE73A-221F-8147-AD5A-A209191903FC}" type="slidenum">
              <a:rPr lang="en-US" smtClean="0"/>
              <a:t>3</a:t>
            </a:fld>
            <a:endParaRPr lang="en-US"/>
          </a:p>
        </p:txBody>
      </p:sp>
    </p:spTree>
    <p:extLst>
      <p:ext uri="{BB962C8B-B14F-4D97-AF65-F5344CB8AC3E}">
        <p14:creationId xmlns:p14="http://schemas.microsoft.com/office/powerpoint/2010/main" val="239559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Figures from the NAAMES Overview paper in Frontiers in Marine Science – published as of March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200" b="0" i="0" u="none" strike="noStrike" kern="1200" dirty="0">
                <a:solidFill>
                  <a:schemeClr val="tx1"/>
                </a:solidFill>
                <a:effectLst/>
                <a:latin typeface="+mn-lt"/>
                <a:ea typeface="+mn-ea"/>
                <a:cs typeface="+mn-cs"/>
              </a:rPr>
              <a:t>Stylized annual cycle of submicron aerosol number concentration (in the top panel) and plankton dynamics (midsummer to early summer.) (in the bottom panel.</a:t>
            </a:r>
          </a:p>
          <a:p>
            <a:r>
              <a:rPr lang="en-US" dirty="0"/>
              <a:t>Stresses the impact of the annual cycle in plankton dynamics on the overlying atmosphere </a:t>
            </a:r>
          </a:p>
          <a:p>
            <a:endParaRPr lang="en-US" dirty="0"/>
          </a:p>
          <a:p>
            <a:r>
              <a:rPr lang="en-US" dirty="0"/>
              <a:t>2. NAAMES was as series of four field campaigns focused on key periods of the annual cycles in plankton and aerosols.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3. Bottom panel is a simplified diagram of DRH  that describes interactions between physical and biology, it identifies key events and phases in bloom-forming phytoplankton annual cycles </a:t>
            </a:r>
          </a:p>
          <a:p>
            <a:r>
              <a:rPr lang="en-US" sz="1200" b="0" i="0" u="none" strike="noStrike" kern="1200" dirty="0">
                <a:solidFill>
                  <a:schemeClr val="tx1"/>
                </a:solidFill>
                <a:effectLst/>
                <a:latin typeface="+mn-lt"/>
                <a:ea typeface="+mn-ea"/>
                <a:cs typeface="+mn-cs"/>
              </a:rPr>
              <a:t>These events helped guide the design of NAAMES and our efforts to assess the impact of plankton dynamics on overlying atmospheric composition and processes.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4. Organic and sulfate containing aerosols consistent with marine sources in the atmosphere play important roles in cloud dynamics and influence cloud microphysical properties.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4</a:t>
            </a:fld>
            <a:endParaRPr lang="en-US"/>
          </a:p>
        </p:txBody>
      </p:sp>
    </p:spTree>
    <p:extLst>
      <p:ext uri="{BB962C8B-B14F-4D97-AF65-F5344CB8AC3E}">
        <p14:creationId xmlns:p14="http://schemas.microsoft.com/office/powerpoint/2010/main" val="393342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 progresses from south to north with regard to peak concentrations of biomass </a:t>
            </a:r>
          </a:p>
          <a:p>
            <a:endParaRPr lang="en-US" dirty="0"/>
          </a:p>
          <a:p>
            <a:pPr marL="228600" indent="-228600">
              <a:buAutoNum type="arabicPeriod"/>
            </a:pPr>
            <a:r>
              <a:rPr lang="en-US" dirty="0"/>
              <a:t>N-S transect provide the ability to capture a broader range of dynamics in a short period of time.  </a:t>
            </a:r>
          </a:p>
          <a:p>
            <a:pPr marL="228600" indent="-228600">
              <a:buAutoNum type="arabicPeriod"/>
            </a:pPr>
            <a:r>
              <a:rPr lang="en-US" dirty="0"/>
              <a:t>In the 14 day primary science transect a N-S transect captures ~2.5 months of an annual cycle.</a:t>
            </a:r>
          </a:p>
          <a:p>
            <a:endParaRPr lang="en-US" dirty="0"/>
          </a:p>
          <a:p>
            <a:r>
              <a:rPr lang="en-US" dirty="0"/>
              <a:t>2. C-130 flight plans included multiple modules or flight patterns near and distant from the ship as well as observing previous </a:t>
            </a:r>
          </a:p>
          <a:p>
            <a:r>
              <a:rPr lang="en-US" dirty="0"/>
              <a:t>and future targeted stations that extended our observations in those locations. </a:t>
            </a:r>
          </a:p>
          <a:p>
            <a:endParaRPr lang="en-US" dirty="0"/>
          </a:p>
          <a:p>
            <a:r>
              <a:rPr lang="en-US" dirty="0"/>
              <a:t>3. C-130 not just focused on clouds and aerosols  For example the HSRL provides in-water profiling.</a:t>
            </a:r>
          </a:p>
          <a:p>
            <a:endParaRPr lang="en-US" dirty="0"/>
          </a:p>
          <a:p>
            <a:r>
              <a:rPr lang="en-US" dirty="0"/>
              <a:t>4. Autonomous floats and remote sensing provide continuous links between field campaigns.</a:t>
            </a:r>
          </a:p>
          <a:p>
            <a:endParaRPr lang="en-US" dirty="0"/>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5</a:t>
            </a:fld>
            <a:endParaRPr lang="en-US"/>
          </a:p>
        </p:txBody>
      </p:sp>
    </p:spTree>
    <p:extLst>
      <p:ext uri="{BB962C8B-B14F-4D97-AF65-F5344CB8AC3E}">
        <p14:creationId xmlns:p14="http://schemas.microsoft.com/office/powerpoint/2010/main" val="13746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Application of new technology during NAAMES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atmospheric and ocean retrieval curtains from a flight of the NASA HSRL-1 instrument during NAAMES</a:t>
            </a:r>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6</a:t>
            </a:fld>
            <a:endParaRPr lang="en-US"/>
          </a:p>
        </p:txBody>
      </p:sp>
    </p:spTree>
    <p:extLst>
      <p:ext uri="{BB962C8B-B14F-4D97-AF65-F5344CB8AC3E}">
        <p14:creationId xmlns:p14="http://schemas.microsoft.com/office/powerpoint/2010/main" val="165242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categories and large number of measurements</a:t>
            </a:r>
          </a:p>
        </p:txBody>
      </p:sp>
      <p:sp>
        <p:nvSpPr>
          <p:cNvPr id="4" name="Slide Number Placeholder 3"/>
          <p:cNvSpPr>
            <a:spLocks noGrp="1"/>
          </p:cNvSpPr>
          <p:nvPr>
            <p:ph type="sldNum" sz="quarter" idx="5"/>
          </p:nvPr>
        </p:nvSpPr>
        <p:spPr/>
        <p:txBody>
          <a:bodyPr/>
          <a:lstStyle/>
          <a:p>
            <a:fld id="{819DE73A-221F-8147-AD5A-A209191903FC}" type="slidenum">
              <a:rPr lang="en-US" smtClean="0"/>
              <a:t>7</a:t>
            </a:fld>
            <a:endParaRPr lang="en-US"/>
          </a:p>
        </p:txBody>
      </p:sp>
    </p:spTree>
    <p:extLst>
      <p:ext uri="{BB962C8B-B14F-4D97-AF65-F5344CB8AC3E}">
        <p14:creationId xmlns:p14="http://schemas.microsoft.com/office/powerpoint/2010/main" val="240247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aerosol and cloud measures</a:t>
            </a:r>
          </a:p>
        </p:txBody>
      </p:sp>
      <p:sp>
        <p:nvSpPr>
          <p:cNvPr id="4" name="Slide Number Placeholder 3"/>
          <p:cNvSpPr>
            <a:spLocks noGrp="1"/>
          </p:cNvSpPr>
          <p:nvPr>
            <p:ph type="sldNum" sz="quarter" idx="5"/>
          </p:nvPr>
        </p:nvSpPr>
        <p:spPr/>
        <p:txBody>
          <a:bodyPr/>
          <a:lstStyle/>
          <a:p>
            <a:fld id="{819DE73A-221F-8147-AD5A-A209191903FC}" type="slidenum">
              <a:rPr lang="en-US" smtClean="0"/>
              <a:t>8</a:t>
            </a:fld>
            <a:endParaRPr lang="en-US"/>
          </a:p>
        </p:txBody>
      </p:sp>
    </p:spTree>
    <p:extLst>
      <p:ext uri="{BB962C8B-B14F-4D97-AF65-F5344CB8AC3E}">
        <p14:creationId xmlns:p14="http://schemas.microsoft.com/office/powerpoint/2010/main" val="22944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Atmospheric and ocean remote sending, e.g. HSRL</a:t>
            </a:r>
          </a:p>
          <a:p>
            <a:endParaRPr lang="en-US" dirty="0"/>
          </a:p>
        </p:txBody>
      </p:sp>
      <p:sp>
        <p:nvSpPr>
          <p:cNvPr id="4" name="Slide Number Placeholder 3"/>
          <p:cNvSpPr>
            <a:spLocks noGrp="1"/>
          </p:cNvSpPr>
          <p:nvPr>
            <p:ph type="sldNum" sz="quarter" idx="5"/>
          </p:nvPr>
        </p:nvSpPr>
        <p:spPr/>
        <p:txBody>
          <a:bodyPr/>
          <a:lstStyle/>
          <a:p>
            <a:fld id="{819DE73A-221F-8147-AD5A-A209191903FC}" type="slidenum">
              <a:rPr lang="en-US" smtClean="0"/>
              <a:t>9</a:t>
            </a:fld>
            <a:endParaRPr lang="en-US"/>
          </a:p>
        </p:txBody>
      </p:sp>
    </p:spTree>
    <p:extLst>
      <p:ext uri="{BB962C8B-B14F-4D97-AF65-F5344CB8AC3E}">
        <p14:creationId xmlns:p14="http://schemas.microsoft.com/office/powerpoint/2010/main" val="148960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4B2D-86F0-0C4C-B95F-D442A280E8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E9EFC0-7D47-514B-9C09-3BAEFF7FD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C3D17A-8B6C-F942-B09A-247F6FBFB90B}"/>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E343D0CF-0C9F-724E-B1FC-6752C661A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B0CBF-1FED-4342-BCE5-198171BF5951}"/>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213845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F7DC-F452-FB4B-8E9E-06702EE46B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FC51DF-0FEF-7344-A81F-01DE066150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C2B1-82A8-404A-A2C7-66CA145CD3DE}"/>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E18EFD93-5ED2-5843-ABEF-17BE2789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65FE8-2D79-D74E-87BC-A1D822978D0B}"/>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3673979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AA40C-3851-5E4E-941E-0542493AE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0B946-78A6-CB4C-AD6A-2CF441A7BF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2CF00-DCFB-AF46-BFF9-9F7E95F76479}"/>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6F70B55F-DAEC-8347-95FC-17758A1F8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94D2E-8907-D349-A4B7-B34F3573270D}"/>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22758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CC79-C7DF-484B-A9B5-8E17A9CAB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CFD62-CBD6-4D41-B9DA-481E528A97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7214C-80E4-E644-909F-A4FB4A0D8824}"/>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FEF85CD4-DE01-354D-BDE9-EED472BE1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6A38F-CD56-C645-AF6C-0E2FDFCF163A}"/>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92769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914A-C882-D24C-9474-7B314A1BC4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58529-4E6F-9840-B6A4-7EC137541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22EF56-6DB2-A247-805B-03D22391DA20}"/>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AD1D8C90-04EF-104F-9FEC-31793238C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7F288-C43F-7941-8354-5121FED11FD9}"/>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13140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9A97-7312-E147-BA2D-68ACEB229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B2B01-8978-AF41-980A-EBBCCFC59D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BCCBC-98D1-7049-9279-11702E65A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B9D22B-2F42-1345-B728-86BE58E815DB}"/>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6" name="Footer Placeholder 5">
            <a:extLst>
              <a:ext uri="{FF2B5EF4-FFF2-40B4-BE49-F238E27FC236}">
                <a16:creationId xmlns:a16="http://schemas.microsoft.com/office/drawing/2014/main" id="{303976B0-86F2-324A-8F1F-4976D6D7A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8DAEB-0C6E-0743-AFE0-02BD699FB1D6}"/>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393736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6CB8-24AC-9C42-AC6A-8A83B7EAF6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068A2-A31D-F849-BDFE-F1BBE6EE6F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B26759-3744-3F42-94DA-AD585F2719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7A1472-7B04-0741-9999-2A2F47BBA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AC101F-BA8C-F345-AE44-F4A48FE410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2A7333-B527-8640-B5EB-D11582E3DF61}"/>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8" name="Footer Placeholder 7">
            <a:extLst>
              <a:ext uri="{FF2B5EF4-FFF2-40B4-BE49-F238E27FC236}">
                <a16:creationId xmlns:a16="http://schemas.microsoft.com/office/drawing/2014/main" id="{75DE2CD1-BB6F-9F47-8A7C-C3AA053E00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E4755F-8050-2F48-B339-C655963665CD}"/>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220287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46ED-8C31-5440-9FA5-E256E1582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BF864-90AC-7241-945A-31275A99F20E}"/>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4" name="Footer Placeholder 3">
            <a:extLst>
              <a:ext uri="{FF2B5EF4-FFF2-40B4-BE49-F238E27FC236}">
                <a16:creationId xmlns:a16="http://schemas.microsoft.com/office/drawing/2014/main" id="{688067F2-8AD1-AF4D-AC1B-782C54D6A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90F19D-F888-8B43-AF1C-0709B77D0871}"/>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66464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292F23-4A71-5E46-BFB4-C0E41F7CEA50}"/>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3" name="Footer Placeholder 2">
            <a:extLst>
              <a:ext uri="{FF2B5EF4-FFF2-40B4-BE49-F238E27FC236}">
                <a16:creationId xmlns:a16="http://schemas.microsoft.com/office/drawing/2014/main" id="{BDA9DC2C-D46B-5B4B-94C5-B099481BEB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BB345-A2CB-404D-B365-E1F26AD36DB2}"/>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334248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0AE7-4483-5847-83D3-3BAF1096C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A1A5E6-0445-0B40-A7B4-525250874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C9A99A-B717-3247-92AC-0B2E38B68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BB2B3D-1B0D-424F-95E3-D1D6124B72EF}"/>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6" name="Footer Placeholder 5">
            <a:extLst>
              <a:ext uri="{FF2B5EF4-FFF2-40B4-BE49-F238E27FC236}">
                <a16:creationId xmlns:a16="http://schemas.microsoft.com/office/drawing/2014/main" id="{7E820062-6DD2-024D-8E1C-80BE8CCB3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4DF95-2012-714C-B6FB-B98DC16BADC7}"/>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286175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50A9-4ED0-2E48-B05E-73B5590AF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DB932F-5B74-5541-8494-022240542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1B8B40-458F-8641-86A3-0CA3778EA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CB966F-953F-D549-9B8B-264F8A0CD48B}"/>
              </a:ext>
            </a:extLst>
          </p:cNvPr>
          <p:cNvSpPr>
            <a:spLocks noGrp="1"/>
          </p:cNvSpPr>
          <p:nvPr>
            <p:ph type="dt" sz="half" idx="10"/>
          </p:nvPr>
        </p:nvSpPr>
        <p:spPr/>
        <p:txBody>
          <a:bodyPr/>
          <a:lstStyle/>
          <a:p>
            <a:fld id="{339B6665-9B7E-8D40-B832-4A7154CB21A1}" type="datetimeFigureOut">
              <a:rPr lang="en-US" smtClean="0"/>
              <a:t>4/7/19</a:t>
            </a:fld>
            <a:endParaRPr lang="en-US"/>
          </a:p>
        </p:txBody>
      </p:sp>
      <p:sp>
        <p:nvSpPr>
          <p:cNvPr id="6" name="Footer Placeholder 5">
            <a:extLst>
              <a:ext uri="{FF2B5EF4-FFF2-40B4-BE49-F238E27FC236}">
                <a16:creationId xmlns:a16="http://schemas.microsoft.com/office/drawing/2014/main" id="{F6E82E90-AB43-DB45-ABFD-86F1CB385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CAE16-A914-D748-82F1-062CB958C837}"/>
              </a:ext>
            </a:extLst>
          </p:cNvPr>
          <p:cNvSpPr>
            <a:spLocks noGrp="1"/>
          </p:cNvSpPr>
          <p:nvPr>
            <p:ph type="sldNum" sz="quarter" idx="12"/>
          </p:nvPr>
        </p:nvSpPr>
        <p:spPr/>
        <p:txBody>
          <a:bodyPr/>
          <a:lstStyle/>
          <a:p>
            <a:fld id="{8FE3BC5D-E2B4-4C40-998D-18F1443B10E3}" type="slidenum">
              <a:rPr lang="en-US" smtClean="0"/>
              <a:t>‹#›</a:t>
            </a:fld>
            <a:endParaRPr lang="en-US"/>
          </a:p>
        </p:txBody>
      </p:sp>
    </p:spTree>
    <p:extLst>
      <p:ext uri="{BB962C8B-B14F-4D97-AF65-F5344CB8AC3E}">
        <p14:creationId xmlns:p14="http://schemas.microsoft.com/office/powerpoint/2010/main" val="86544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D1837-3C81-FB4C-A70E-641AC0821C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D716F0-EA4E-A84A-844D-6250262A9F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203D9-F53B-B34F-BF9F-85976342D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B6665-9B7E-8D40-B832-4A7154CB21A1}" type="datetimeFigureOut">
              <a:rPr lang="en-US" smtClean="0"/>
              <a:t>4/7/19</a:t>
            </a:fld>
            <a:endParaRPr lang="en-US"/>
          </a:p>
        </p:txBody>
      </p:sp>
      <p:sp>
        <p:nvSpPr>
          <p:cNvPr id="5" name="Footer Placeholder 4">
            <a:extLst>
              <a:ext uri="{FF2B5EF4-FFF2-40B4-BE49-F238E27FC236}">
                <a16:creationId xmlns:a16="http://schemas.microsoft.com/office/drawing/2014/main" id="{93D63792-296E-D14A-88F3-22041BBEF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3D0A58-C23A-7146-A9A3-4C92E524EC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3BC5D-E2B4-4C40-998D-18F1443B10E3}" type="slidenum">
              <a:rPr lang="en-US" smtClean="0"/>
              <a:t>‹#›</a:t>
            </a:fld>
            <a:endParaRPr lang="en-US"/>
          </a:p>
        </p:txBody>
      </p:sp>
    </p:spTree>
    <p:extLst>
      <p:ext uri="{BB962C8B-B14F-4D97-AF65-F5344CB8AC3E}">
        <p14:creationId xmlns:p14="http://schemas.microsoft.com/office/powerpoint/2010/main" val="4032349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34448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Earth Venture Suborbital-2:  </a:t>
            </a:r>
          </a:p>
          <a:p>
            <a:pPr algn="ctr"/>
            <a:endParaRPr lang="en-US" sz="1200" dirty="0"/>
          </a:p>
          <a:p>
            <a:pPr algn="ctr"/>
            <a:r>
              <a:rPr lang="en-US" sz="3200" dirty="0"/>
              <a:t>North Atlantic Aerosols and Marine Ecosystems Study</a:t>
            </a:r>
          </a:p>
          <a:p>
            <a:pPr algn="ctr"/>
            <a:endParaRPr lang="en-US" sz="3200" dirty="0"/>
          </a:p>
          <a:p>
            <a:pPr algn="ctr"/>
            <a:endParaRPr lang="en-US" sz="3200" dirty="0"/>
          </a:p>
          <a:p>
            <a:pPr algn="ctr"/>
            <a:endParaRPr lang="en-US" sz="3200" dirty="0"/>
          </a:p>
          <a:p>
            <a:pPr algn="ctr"/>
            <a:endParaRPr lang="en-US" sz="3200" dirty="0"/>
          </a:p>
          <a:p>
            <a:pPr algn="ctr"/>
            <a:endParaRPr lang="en-US" sz="3200" dirty="0"/>
          </a:p>
          <a:p>
            <a:pPr algn="ctr"/>
            <a:r>
              <a:rPr lang="en-US" sz="3200" dirty="0"/>
              <a:t>Jason R. Graff</a:t>
            </a:r>
            <a:endParaRPr lang="en-US" sz="6000" dirty="0"/>
          </a:p>
        </p:txBody>
      </p:sp>
      <p:pic>
        <p:nvPicPr>
          <p:cNvPr id="7" name="Picture 6">
            <a:extLst>
              <a:ext uri="{FF2B5EF4-FFF2-40B4-BE49-F238E27FC236}">
                <a16:creationId xmlns:a16="http://schemas.microsoft.com/office/drawing/2014/main" id="{7DCE7AD6-376E-C446-AEC2-AE97C5E89884}"/>
              </a:ext>
            </a:extLst>
          </p:cNvPr>
          <p:cNvPicPr>
            <a:picLocks noChangeAspect="1"/>
          </p:cNvPicPr>
          <p:nvPr/>
        </p:nvPicPr>
        <p:blipFill>
          <a:blip r:embed="rId3"/>
          <a:stretch>
            <a:fillRect/>
          </a:stretch>
        </p:blipFill>
        <p:spPr>
          <a:xfrm>
            <a:off x="3427296" y="-17585"/>
            <a:ext cx="8863747" cy="6949440"/>
          </a:xfrm>
          <a:prstGeom prst="rect">
            <a:avLst/>
          </a:prstGeom>
          <a:ln w="38100">
            <a:solidFill>
              <a:schemeClr val="bg1"/>
            </a:solidFill>
          </a:ln>
          <a:effectLst/>
        </p:spPr>
      </p:pic>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4"/>
          <a:srcRect t="3045" b="1"/>
          <a:stretch/>
        </p:blipFill>
        <p:spPr>
          <a:xfrm>
            <a:off x="490750" y="3789576"/>
            <a:ext cx="2463382" cy="1904552"/>
          </a:xfrm>
          <a:prstGeom prst="rect">
            <a:avLst/>
          </a:prstGeom>
        </p:spPr>
      </p:pic>
    </p:spTree>
    <p:extLst>
      <p:ext uri="{BB962C8B-B14F-4D97-AF65-F5344CB8AC3E}">
        <p14:creationId xmlns:p14="http://schemas.microsoft.com/office/powerpoint/2010/main" val="20296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Linking seasonal dynamics</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grpSp>
        <p:nvGrpSpPr>
          <p:cNvPr id="6" name="Group 5">
            <a:extLst>
              <a:ext uri="{FF2B5EF4-FFF2-40B4-BE49-F238E27FC236}">
                <a16:creationId xmlns:a16="http://schemas.microsoft.com/office/drawing/2014/main" id="{C96CA026-72F6-D444-BCA8-1A1E69F48092}"/>
              </a:ext>
            </a:extLst>
          </p:cNvPr>
          <p:cNvGrpSpPr/>
          <p:nvPr/>
        </p:nvGrpSpPr>
        <p:grpSpPr>
          <a:xfrm>
            <a:off x="2309313" y="1423595"/>
            <a:ext cx="4983480" cy="5298805"/>
            <a:chOff x="3704479" y="1423595"/>
            <a:chExt cx="4983480" cy="5298805"/>
          </a:xfrm>
        </p:grpSpPr>
        <p:pic>
          <p:nvPicPr>
            <p:cNvPr id="3" name="Picture 2">
              <a:extLst>
                <a:ext uri="{FF2B5EF4-FFF2-40B4-BE49-F238E27FC236}">
                  <a16:creationId xmlns:a16="http://schemas.microsoft.com/office/drawing/2014/main" id="{6BF38EF3-65FD-9A44-A401-FCF8DC9C9E3F}"/>
                </a:ext>
              </a:extLst>
            </p:cNvPr>
            <p:cNvPicPr>
              <a:picLocks noChangeAspect="1"/>
            </p:cNvPicPr>
            <p:nvPr/>
          </p:nvPicPr>
          <p:blipFill rotWithShape="1">
            <a:blip r:embed="rId4"/>
            <a:srcRect t="29939"/>
            <a:stretch/>
          </p:blipFill>
          <p:spPr>
            <a:xfrm>
              <a:off x="3704479" y="4660197"/>
              <a:ext cx="4983480" cy="2062203"/>
            </a:xfrm>
            <a:prstGeom prst="rect">
              <a:avLst/>
            </a:prstGeom>
          </p:spPr>
        </p:pic>
        <p:pic>
          <p:nvPicPr>
            <p:cNvPr id="5" name="Picture 4">
              <a:extLst>
                <a:ext uri="{FF2B5EF4-FFF2-40B4-BE49-F238E27FC236}">
                  <a16:creationId xmlns:a16="http://schemas.microsoft.com/office/drawing/2014/main" id="{1EE8E92B-E1ED-6E49-90A0-E1D172492F44}"/>
                </a:ext>
              </a:extLst>
            </p:cNvPr>
            <p:cNvPicPr>
              <a:picLocks noChangeAspect="1"/>
            </p:cNvPicPr>
            <p:nvPr/>
          </p:nvPicPr>
          <p:blipFill rotWithShape="1">
            <a:blip r:embed="rId5"/>
            <a:srcRect r="11184" b="7357"/>
            <a:stretch/>
          </p:blipFill>
          <p:spPr>
            <a:xfrm>
              <a:off x="3831405" y="1423595"/>
              <a:ext cx="4534292" cy="3236602"/>
            </a:xfrm>
            <a:prstGeom prst="rect">
              <a:avLst/>
            </a:prstGeom>
          </p:spPr>
        </p:pic>
      </p:grpSp>
      <p:sp>
        <p:nvSpPr>
          <p:cNvPr id="40" name="Rounded Rectangle 39">
            <a:extLst>
              <a:ext uri="{FF2B5EF4-FFF2-40B4-BE49-F238E27FC236}">
                <a16:creationId xmlns:a16="http://schemas.microsoft.com/office/drawing/2014/main" id="{F71CB562-5B34-5847-8835-120B26B81440}"/>
              </a:ext>
            </a:extLst>
          </p:cNvPr>
          <p:cNvSpPr/>
          <p:nvPr/>
        </p:nvSpPr>
        <p:spPr>
          <a:xfrm>
            <a:off x="4720779" y="80794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1" name="Rounded Rectangle 40">
            <a:extLst>
              <a:ext uri="{FF2B5EF4-FFF2-40B4-BE49-F238E27FC236}">
                <a16:creationId xmlns:a16="http://schemas.microsoft.com/office/drawing/2014/main" id="{E6F565EA-1728-3E4E-95B5-5270B42E0EDA}"/>
              </a:ext>
            </a:extLst>
          </p:cNvPr>
          <p:cNvSpPr/>
          <p:nvPr/>
        </p:nvSpPr>
        <p:spPr>
          <a:xfrm>
            <a:off x="6316701" y="816905"/>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42" name="Rounded Rectangle 41">
            <a:extLst>
              <a:ext uri="{FF2B5EF4-FFF2-40B4-BE49-F238E27FC236}">
                <a16:creationId xmlns:a16="http://schemas.microsoft.com/office/drawing/2014/main" id="{8D35DC40-9509-CF4B-B870-A7FCBC6EDBF5}"/>
              </a:ext>
            </a:extLst>
          </p:cNvPr>
          <p:cNvSpPr/>
          <p:nvPr/>
        </p:nvSpPr>
        <p:spPr>
          <a:xfrm>
            <a:off x="5668503" y="816905"/>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sp>
        <p:nvSpPr>
          <p:cNvPr id="43" name="Rounded Rectangle 42">
            <a:extLst>
              <a:ext uri="{FF2B5EF4-FFF2-40B4-BE49-F238E27FC236}">
                <a16:creationId xmlns:a16="http://schemas.microsoft.com/office/drawing/2014/main" id="{9D8AB5BB-3201-E246-B11E-4D75954357CF}"/>
              </a:ext>
            </a:extLst>
          </p:cNvPr>
          <p:cNvSpPr/>
          <p:nvPr/>
        </p:nvSpPr>
        <p:spPr>
          <a:xfrm>
            <a:off x="3751898" y="80794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2" name="TextBox 1">
            <a:extLst>
              <a:ext uri="{FF2B5EF4-FFF2-40B4-BE49-F238E27FC236}">
                <a16:creationId xmlns:a16="http://schemas.microsoft.com/office/drawing/2014/main" id="{360729A4-AA32-3E44-B80E-0F828F9CDA49}"/>
              </a:ext>
            </a:extLst>
          </p:cNvPr>
          <p:cNvSpPr txBox="1"/>
          <p:nvPr/>
        </p:nvSpPr>
        <p:spPr>
          <a:xfrm>
            <a:off x="2192114" y="112750"/>
            <a:ext cx="2214068" cy="461665"/>
          </a:xfrm>
          <a:prstGeom prst="rect">
            <a:avLst/>
          </a:prstGeom>
          <a:noFill/>
        </p:spPr>
        <p:txBody>
          <a:bodyPr wrap="none" rtlCol="0">
            <a:spAutoFit/>
          </a:bodyPr>
          <a:lstStyle/>
          <a:p>
            <a:r>
              <a:rPr lang="en-US" sz="2400" dirty="0"/>
              <a:t>Field Campaigns</a:t>
            </a:r>
          </a:p>
        </p:txBody>
      </p:sp>
      <p:sp>
        <p:nvSpPr>
          <p:cNvPr id="4" name="TextBox 3">
            <a:extLst>
              <a:ext uri="{FF2B5EF4-FFF2-40B4-BE49-F238E27FC236}">
                <a16:creationId xmlns:a16="http://schemas.microsoft.com/office/drawing/2014/main" id="{AEA17A12-A03B-3548-A908-7571B3FE7B4B}"/>
              </a:ext>
            </a:extLst>
          </p:cNvPr>
          <p:cNvSpPr txBox="1"/>
          <p:nvPr/>
        </p:nvSpPr>
        <p:spPr>
          <a:xfrm>
            <a:off x="7266885" y="1420910"/>
            <a:ext cx="4622318" cy="4524315"/>
          </a:xfrm>
          <a:prstGeom prst="rect">
            <a:avLst/>
          </a:prstGeom>
          <a:noFill/>
        </p:spPr>
        <p:txBody>
          <a:bodyPr wrap="square" rtlCol="0">
            <a:spAutoFit/>
          </a:bodyPr>
          <a:lstStyle/>
          <a:p>
            <a:r>
              <a:rPr lang="en-US" sz="2400" dirty="0"/>
              <a:t>NAAMES 1 • Nov 		2015</a:t>
            </a:r>
          </a:p>
          <a:p>
            <a:r>
              <a:rPr lang="en-US" sz="2400" dirty="0"/>
              <a:t>NAAMES 2 • May/June 	2016</a:t>
            </a:r>
          </a:p>
          <a:p>
            <a:r>
              <a:rPr lang="en-US" sz="2400" dirty="0"/>
              <a:t>NAAMES 3 • Aug/Sep 		2017</a:t>
            </a:r>
          </a:p>
          <a:p>
            <a:r>
              <a:rPr lang="en-US" sz="2400" dirty="0"/>
              <a:t>NAAMES 4 • Mar/April 	2018</a:t>
            </a:r>
          </a:p>
          <a:p>
            <a:endParaRPr lang="en-US" sz="2400" dirty="0"/>
          </a:p>
          <a:p>
            <a:endParaRPr lang="en-US" sz="2400" dirty="0"/>
          </a:p>
          <a:p>
            <a:endParaRPr lang="en-US" sz="2400" dirty="0"/>
          </a:p>
          <a:p>
            <a:r>
              <a:rPr lang="en-US" sz="2400" dirty="0"/>
              <a:t>Bio-Argo floats and satellites provide observational links between field campaigns separated in time.</a:t>
            </a:r>
          </a:p>
          <a:p>
            <a:endParaRPr lang="en-US" sz="2400" dirty="0"/>
          </a:p>
        </p:txBody>
      </p:sp>
      <p:sp>
        <p:nvSpPr>
          <p:cNvPr id="9" name="Left Brace 8">
            <a:extLst>
              <a:ext uri="{FF2B5EF4-FFF2-40B4-BE49-F238E27FC236}">
                <a16:creationId xmlns:a16="http://schemas.microsoft.com/office/drawing/2014/main" id="{570C7F28-8FAA-3546-8A19-22E759045DDD}"/>
              </a:ext>
            </a:extLst>
          </p:cNvPr>
          <p:cNvSpPr/>
          <p:nvPr/>
        </p:nvSpPr>
        <p:spPr>
          <a:xfrm rot="5400000">
            <a:off x="3837111" y="828444"/>
            <a:ext cx="237507" cy="9527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a:extLst>
              <a:ext uri="{FF2B5EF4-FFF2-40B4-BE49-F238E27FC236}">
                <a16:creationId xmlns:a16="http://schemas.microsoft.com/office/drawing/2014/main" id="{EFCAD229-48C9-1C40-B72B-FA868B8D796A}"/>
              </a:ext>
            </a:extLst>
          </p:cNvPr>
          <p:cNvSpPr/>
          <p:nvPr/>
        </p:nvSpPr>
        <p:spPr>
          <a:xfrm rot="5400000">
            <a:off x="4797127" y="828954"/>
            <a:ext cx="237507" cy="9527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AA86A2B2-4F44-0E4C-BE68-01D188F0ED43}"/>
              </a:ext>
            </a:extLst>
          </p:cNvPr>
          <p:cNvSpPr/>
          <p:nvPr/>
        </p:nvSpPr>
        <p:spPr>
          <a:xfrm rot="5400000">
            <a:off x="5749922" y="825760"/>
            <a:ext cx="237507" cy="9527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e 31">
            <a:extLst>
              <a:ext uri="{FF2B5EF4-FFF2-40B4-BE49-F238E27FC236}">
                <a16:creationId xmlns:a16="http://schemas.microsoft.com/office/drawing/2014/main" id="{C136874D-D3E5-D44E-ADA3-7BDF76FAF15B}"/>
              </a:ext>
            </a:extLst>
          </p:cNvPr>
          <p:cNvSpPr/>
          <p:nvPr/>
        </p:nvSpPr>
        <p:spPr>
          <a:xfrm rot="5400000">
            <a:off x="2366313" y="825760"/>
            <a:ext cx="237507" cy="9527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952E2CD3-0203-2443-802A-841D45AE22BD}"/>
              </a:ext>
            </a:extLst>
          </p:cNvPr>
          <p:cNvSpPr/>
          <p:nvPr/>
        </p:nvSpPr>
        <p:spPr>
          <a:xfrm rot="5400000">
            <a:off x="6403507" y="825759"/>
            <a:ext cx="237507" cy="9527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4CCF05B5-EE4E-3243-994C-881EFA571EE3}"/>
              </a:ext>
            </a:extLst>
          </p:cNvPr>
          <p:cNvSpPr/>
          <p:nvPr/>
        </p:nvSpPr>
        <p:spPr>
          <a:xfrm>
            <a:off x="2297437" y="80794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Tree>
    <p:extLst>
      <p:ext uri="{BB962C8B-B14F-4D97-AF65-F5344CB8AC3E}">
        <p14:creationId xmlns:p14="http://schemas.microsoft.com/office/powerpoint/2010/main" val="92195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Field Campaigns</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6" name="Rectangle 5">
            <a:extLst>
              <a:ext uri="{FF2B5EF4-FFF2-40B4-BE49-F238E27FC236}">
                <a16:creationId xmlns:a16="http://schemas.microsoft.com/office/drawing/2014/main" id="{7BF77BC3-3B4D-B849-9122-EBF8312E1BB0}"/>
              </a:ext>
            </a:extLst>
          </p:cNvPr>
          <p:cNvSpPr/>
          <p:nvPr/>
        </p:nvSpPr>
        <p:spPr>
          <a:xfrm>
            <a:off x="3093396" y="1596325"/>
            <a:ext cx="223736" cy="2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304328-71E7-9140-B12F-CBECAEA8B92A}"/>
              </a:ext>
            </a:extLst>
          </p:cNvPr>
          <p:cNvPicPr>
            <a:picLocks noChangeAspect="1"/>
          </p:cNvPicPr>
          <p:nvPr/>
        </p:nvPicPr>
        <p:blipFill rotWithShape="1">
          <a:blip r:embed="rId4"/>
          <a:srcRect r="57263" b="55556"/>
          <a:stretch/>
        </p:blipFill>
        <p:spPr>
          <a:xfrm>
            <a:off x="3317132" y="0"/>
            <a:ext cx="3449428" cy="3048000"/>
          </a:xfrm>
          <a:prstGeom prst="rect">
            <a:avLst/>
          </a:prstGeom>
        </p:spPr>
      </p:pic>
      <p:pic>
        <p:nvPicPr>
          <p:cNvPr id="15" name="Picture 14">
            <a:extLst>
              <a:ext uri="{FF2B5EF4-FFF2-40B4-BE49-F238E27FC236}">
                <a16:creationId xmlns:a16="http://schemas.microsoft.com/office/drawing/2014/main" id="{1FC987BA-0399-914B-B517-6DFF60A52209}"/>
              </a:ext>
            </a:extLst>
          </p:cNvPr>
          <p:cNvPicPr>
            <a:picLocks noChangeAspect="1"/>
          </p:cNvPicPr>
          <p:nvPr/>
        </p:nvPicPr>
        <p:blipFill rotWithShape="1">
          <a:blip r:embed="rId5"/>
          <a:srcRect r="57384" b="55556"/>
          <a:stretch/>
        </p:blipFill>
        <p:spPr>
          <a:xfrm>
            <a:off x="7761835" y="0"/>
            <a:ext cx="3455642" cy="3048000"/>
          </a:xfrm>
          <a:prstGeom prst="rect">
            <a:avLst/>
          </a:prstGeom>
        </p:spPr>
      </p:pic>
      <p:pic>
        <p:nvPicPr>
          <p:cNvPr id="17" name="Picture 16">
            <a:extLst>
              <a:ext uri="{FF2B5EF4-FFF2-40B4-BE49-F238E27FC236}">
                <a16:creationId xmlns:a16="http://schemas.microsoft.com/office/drawing/2014/main" id="{FECF2624-7D3B-AA4A-BF99-A16B12E42AB5}"/>
              </a:ext>
            </a:extLst>
          </p:cNvPr>
          <p:cNvPicPr>
            <a:picLocks noChangeAspect="1"/>
          </p:cNvPicPr>
          <p:nvPr/>
        </p:nvPicPr>
        <p:blipFill rotWithShape="1">
          <a:blip r:embed="rId6"/>
          <a:srcRect r="57260" b="44466"/>
          <a:stretch/>
        </p:blipFill>
        <p:spPr>
          <a:xfrm>
            <a:off x="3317132" y="3048000"/>
            <a:ext cx="3428588" cy="3808520"/>
          </a:xfrm>
          <a:prstGeom prst="rect">
            <a:avLst/>
          </a:prstGeom>
        </p:spPr>
      </p:pic>
      <p:pic>
        <p:nvPicPr>
          <p:cNvPr id="19" name="Picture 18">
            <a:extLst>
              <a:ext uri="{FF2B5EF4-FFF2-40B4-BE49-F238E27FC236}">
                <a16:creationId xmlns:a16="http://schemas.microsoft.com/office/drawing/2014/main" id="{0D537ED2-8C31-7745-AEA1-70CAFFA56D59}"/>
              </a:ext>
            </a:extLst>
          </p:cNvPr>
          <p:cNvPicPr>
            <a:picLocks noChangeAspect="1"/>
          </p:cNvPicPr>
          <p:nvPr/>
        </p:nvPicPr>
        <p:blipFill rotWithShape="1">
          <a:blip r:embed="rId7"/>
          <a:srcRect r="57243" b="44488"/>
          <a:stretch/>
        </p:blipFill>
        <p:spPr>
          <a:xfrm>
            <a:off x="7806859" y="3048000"/>
            <a:ext cx="3449428" cy="3807040"/>
          </a:xfrm>
          <a:prstGeom prst="rect">
            <a:avLst/>
          </a:prstGeom>
        </p:spPr>
      </p:pic>
      <p:sp>
        <p:nvSpPr>
          <p:cNvPr id="20" name="Rounded Rectangle 19">
            <a:extLst>
              <a:ext uri="{FF2B5EF4-FFF2-40B4-BE49-F238E27FC236}">
                <a16:creationId xmlns:a16="http://schemas.microsoft.com/office/drawing/2014/main" id="{DB510909-EB93-234B-B630-22E9A1EB4106}"/>
              </a:ext>
            </a:extLst>
          </p:cNvPr>
          <p:cNvSpPr/>
          <p:nvPr/>
        </p:nvSpPr>
        <p:spPr>
          <a:xfrm>
            <a:off x="2926928" y="24952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21" name="Rounded Rectangle 20">
            <a:extLst>
              <a:ext uri="{FF2B5EF4-FFF2-40B4-BE49-F238E27FC236}">
                <a16:creationId xmlns:a16="http://schemas.microsoft.com/office/drawing/2014/main" id="{13CD01A7-5B03-1946-AC73-A43D48515F0C}"/>
              </a:ext>
            </a:extLst>
          </p:cNvPr>
          <p:cNvSpPr/>
          <p:nvPr/>
        </p:nvSpPr>
        <p:spPr>
          <a:xfrm>
            <a:off x="7416655" y="24952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22" name="Rounded Rectangle 21">
            <a:extLst>
              <a:ext uri="{FF2B5EF4-FFF2-40B4-BE49-F238E27FC236}">
                <a16:creationId xmlns:a16="http://schemas.microsoft.com/office/drawing/2014/main" id="{E5A86F45-5275-AF40-978E-F5F157C26D2F}"/>
              </a:ext>
            </a:extLst>
          </p:cNvPr>
          <p:cNvSpPr/>
          <p:nvPr/>
        </p:nvSpPr>
        <p:spPr>
          <a:xfrm>
            <a:off x="7416655" y="3376908"/>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4</a:t>
            </a:r>
          </a:p>
        </p:txBody>
      </p:sp>
      <p:sp>
        <p:nvSpPr>
          <p:cNvPr id="23" name="Rounded Rectangle 22">
            <a:extLst>
              <a:ext uri="{FF2B5EF4-FFF2-40B4-BE49-F238E27FC236}">
                <a16:creationId xmlns:a16="http://schemas.microsoft.com/office/drawing/2014/main" id="{E8F06C6C-7D4E-5043-8871-417AC01D3706}"/>
              </a:ext>
            </a:extLst>
          </p:cNvPr>
          <p:cNvSpPr/>
          <p:nvPr/>
        </p:nvSpPr>
        <p:spPr>
          <a:xfrm>
            <a:off x="2926928" y="3376908"/>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Tree>
    <p:extLst>
      <p:ext uri="{BB962C8B-B14F-4D97-AF65-F5344CB8AC3E}">
        <p14:creationId xmlns:p14="http://schemas.microsoft.com/office/powerpoint/2010/main" val="400300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Field Campaigns</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6" name="Rectangle 5">
            <a:extLst>
              <a:ext uri="{FF2B5EF4-FFF2-40B4-BE49-F238E27FC236}">
                <a16:creationId xmlns:a16="http://schemas.microsoft.com/office/drawing/2014/main" id="{7BF77BC3-3B4D-B849-9122-EBF8312E1BB0}"/>
              </a:ext>
            </a:extLst>
          </p:cNvPr>
          <p:cNvSpPr/>
          <p:nvPr/>
        </p:nvSpPr>
        <p:spPr>
          <a:xfrm>
            <a:off x="3093396" y="1596325"/>
            <a:ext cx="223736" cy="2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3CA2D4-BE48-8D4E-9E63-3EE9027B9E5A}"/>
              </a:ext>
            </a:extLst>
          </p:cNvPr>
          <p:cNvPicPr>
            <a:picLocks noChangeAspect="1"/>
          </p:cNvPicPr>
          <p:nvPr/>
        </p:nvPicPr>
        <p:blipFill rotWithShape="1">
          <a:blip r:embed="rId4"/>
          <a:srcRect t="57630"/>
          <a:stretch/>
        </p:blipFill>
        <p:spPr>
          <a:xfrm>
            <a:off x="3223849" y="701319"/>
            <a:ext cx="8108764" cy="2905760"/>
          </a:xfrm>
          <a:prstGeom prst="rect">
            <a:avLst/>
          </a:prstGeom>
        </p:spPr>
      </p:pic>
      <p:sp>
        <p:nvSpPr>
          <p:cNvPr id="12" name="Rounded Rectangle 11">
            <a:extLst>
              <a:ext uri="{FF2B5EF4-FFF2-40B4-BE49-F238E27FC236}">
                <a16:creationId xmlns:a16="http://schemas.microsoft.com/office/drawing/2014/main" id="{9680EFBB-A755-F94B-8326-073BAB76BB07}"/>
              </a:ext>
            </a:extLst>
          </p:cNvPr>
          <p:cNvSpPr/>
          <p:nvPr/>
        </p:nvSpPr>
        <p:spPr>
          <a:xfrm>
            <a:off x="2998180" y="887581"/>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2" name="TextBox 1">
            <a:extLst>
              <a:ext uri="{FF2B5EF4-FFF2-40B4-BE49-F238E27FC236}">
                <a16:creationId xmlns:a16="http://schemas.microsoft.com/office/drawing/2014/main" id="{F9C48099-D360-854C-9F91-F2FF0DD61775}"/>
              </a:ext>
            </a:extLst>
          </p:cNvPr>
          <p:cNvSpPr txBox="1"/>
          <p:nvPr/>
        </p:nvSpPr>
        <p:spPr>
          <a:xfrm>
            <a:off x="4663440" y="239654"/>
            <a:ext cx="925574" cy="461665"/>
          </a:xfrm>
          <a:prstGeom prst="rect">
            <a:avLst/>
          </a:prstGeom>
          <a:noFill/>
        </p:spPr>
        <p:txBody>
          <a:bodyPr wrap="none" rtlCol="0">
            <a:spAutoFit/>
          </a:bodyPr>
          <a:lstStyle/>
          <a:p>
            <a:r>
              <a:rPr lang="en-US" sz="2400" dirty="0"/>
              <a:t>Floats</a:t>
            </a:r>
          </a:p>
        </p:txBody>
      </p:sp>
      <p:sp>
        <p:nvSpPr>
          <p:cNvPr id="13" name="TextBox 12">
            <a:extLst>
              <a:ext uri="{FF2B5EF4-FFF2-40B4-BE49-F238E27FC236}">
                <a16:creationId xmlns:a16="http://schemas.microsoft.com/office/drawing/2014/main" id="{D345972E-6BDF-BB45-8969-5B6D0A8C6E27}"/>
              </a:ext>
            </a:extLst>
          </p:cNvPr>
          <p:cNvSpPr txBox="1"/>
          <p:nvPr/>
        </p:nvSpPr>
        <p:spPr>
          <a:xfrm>
            <a:off x="9133840" y="239654"/>
            <a:ext cx="909223" cy="461665"/>
          </a:xfrm>
          <a:prstGeom prst="rect">
            <a:avLst/>
          </a:prstGeom>
          <a:noFill/>
        </p:spPr>
        <p:txBody>
          <a:bodyPr wrap="none" rtlCol="0">
            <a:spAutoFit/>
          </a:bodyPr>
          <a:lstStyle/>
          <a:p>
            <a:r>
              <a:rPr lang="en-US" sz="2400" dirty="0"/>
              <a:t>C-130</a:t>
            </a:r>
          </a:p>
        </p:txBody>
      </p:sp>
      <p:pic>
        <p:nvPicPr>
          <p:cNvPr id="5" name="Picture 4">
            <a:extLst>
              <a:ext uri="{FF2B5EF4-FFF2-40B4-BE49-F238E27FC236}">
                <a16:creationId xmlns:a16="http://schemas.microsoft.com/office/drawing/2014/main" id="{EBF75771-DF06-744C-B06B-546636B0F1DB}"/>
              </a:ext>
            </a:extLst>
          </p:cNvPr>
          <p:cNvPicPr>
            <a:picLocks noChangeAspect="1"/>
          </p:cNvPicPr>
          <p:nvPr/>
        </p:nvPicPr>
        <p:blipFill rotWithShape="1">
          <a:blip r:embed="rId5"/>
          <a:srcRect t="57598"/>
          <a:stretch/>
        </p:blipFill>
        <p:spPr>
          <a:xfrm>
            <a:off x="3388384" y="3793341"/>
            <a:ext cx="8021972" cy="2907937"/>
          </a:xfrm>
          <a:prstGeom prst="rect">
            <a:avLst/>
          </a:prstGeom>
        </p:spPr>
      </p:pic>
      <p:sp>
        <p:nvSpPr>
          <p:cNvPr id="15" name="Rounded Rectangle 14">
            <a:extLst>
              <a:ext uri="{FF2B5EF4-FFF2-40B4-BE49-F238E27FC236}">
                <a16:creationId xmlns:a16="http://schemas.microsoft.com/office/drawing/2014/main" id="{02EE6E62-E97A-9749-A22F-45E577DA335E}"/>
              </a:ext>
            </a:extLst>
          </p:cNvPr>
          <p:cNvSpPr/>
          <p:nvPr/>
        </p:nvSpPr>
        <p:spPr>
          <a:xfrm>
            <a:off x="2998180" y="3950063"/>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Tree>
    <p:extLst>
      <p:ext uri="{BB962C8B-B14F-4D97-AF65-F5344CB8AC3E}">
        <p14:creationId xmlns:p14="http://schemas.microsoft.com/office/powerpoint/2010/main" val="255592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Bloom Climax</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3" name="Picture 2">
            <a:extLst>
              <a:ext uri="{FF2B5EF4-FFF2-40B4-BE49-F238E27FC236}">
                <a16:creationId xmlns:a16="http://schemas.microsoft.com/office/drawing/2014/main" id="{A1F15CC0-5368-8F4C-A872-F7EE70CA59BD}"/>
              </a:ext>
            </a:extLst>
          </p:cNvPr>
          <p:cNvPicPr>
            <a:picLocks noChangeAspect="1"/>
          </p:cNvPicPr>
          <p:nvPr/>
        </p:nvPicPr>
        <p:blipFill>
          <a:blip r:embed="rId4"/>
          <a:stretch>
            <a:fillRect/>
          </a:stretch>
        </p:blipFill>
        <p:spPr>
          <a:xfrm>
            <a:off x="3322318" y="35958"/>
            <a:ext cx="7845552" cy="6840501"/>
          </a:xfrm>
          <a:prstGeom prst="rect">
            <a:avLst/>
          </a:prstGeom>
        </p:spPr>
      </p:pic>
      <p:sp>
        <p:nvSpPr>
          <p:cNvPr id="15" name="Rounded Rectangle 14">
            <a:extLst>
              <a:ext uri="{FF2B5EF4-FFF2-40B4-BE49-F238E27FC236}">
                <a16:creationId xmlns:a16="http://schemas.microsoft.com/office/drawing/2014/main" id="{410E013A-365A-9043-A796-C5F483C6651F}"/>
              </a:ext>
            </a:extLst>
          </p:cNvPr>
          <p:cNvSpPr/>
          <p:nvPr/>
        </p:nvSpPr>
        <p:spPr>
          <a:xfrm>
            <a:off x="874840" y="2581587"/>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12" name="Down Arrow 11">
            <a:extLst>
              <a:ext uri="{FF2B5EF4-FFF2-40B4-BE49-F238E27FC236}">
                <a16:creationId xmlns:a16="http://schemas.microsoft.com/office/drawing/2014/main" id="{AE25CEB6-69DE-8A46-AD7F-B5BDF2F7A0EA}"/>
              </a:ext>
            </a:extLst>
          </p:cNvPr>
          <p:cNvSpPr/>
          <p:nvPr/>
        </p:nvSpPr>
        <p:spPr>
          <a:xfrm rot="18491838">
            <a:off x="3261359" y="332273"/>
            <a:ext cx="314961" cy="4470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D424339F-95B3-9E4D-A3A9-67F7039A6E70}"/>
              </a:ext>
            </a:extLst>
          </p:cNvPr>
          <p:cNvSpPr/>
          <p:nvPr/>
        </p:nvSpPr>
        <p:spPr>
          <a:xfrm rot="3170749">
            <a:off x="10664869" y="2358067"/>
            <a:ext cx="314961" cy="4470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96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Declining Phase</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9" name="Picture 8">
            <a:extLst>
              <a:ext uri="{FF2B5EF4-FFF2-40B4-BE49-F238E27FC236}">
                <a16:creationId xmlns:a16="http://schemas.microsoft.com/office/drawing/2014/main" id="{2286325E-DD36-C849-AD01-2613C5BD54F0}"/>
              </a:ext>
            </a:extLst>
          </p:cNvPr>
          <p:cNvPicPr>
            <a:picLocks noChangeAspect="1"/>
          </p:cNvPicPr>
          <p:nvPr/>
        </p:nvPicPr>
        <p:blipFill>
          <a:blip r:embed="rId4"/>
          <a:stretch>
            <a:fillRect/>
          </a:stretch>
        </p:blipFill>
        <p:spPr>
          <a:xfrm>
            <a:off x="3274003" y="35995"/>
            <a:ext cx="7848442" cy="6771205"/>
          </a:xfrm>
          <a:prstGeom prst="rect">
            <a:avLst/>
          </a:prstGeom>
        </p:spPr>
      </p:pic>
      <p:sp>
        <p:nvSpPr>
          <p:cNvPr id="7" name="Rounded Rectangle 6">
            <a:extLst>
              <a:ext uri="{FF2B5EF4-FFF2-40B4-BE49-F238E27FC236}">
                <a16:creationId xmlns:a16="http://schemas.microsoft.com/office/drawing/2014/main" id="{72EAFC41-BE2B-CB4C-9B3D-6BEB5FC807CE}"/>
              </a:ext>
            </a:extLst>
          </p:cNvPr>
          <p:cNvSpPr/>
          <p:nvPr/>
        </p:nvSpPr>
        <p:spPr>
          <a:xfrm>
            <a:off x="874840" y="2581587"/>
            <a:ext cx="390204" cy="36576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8" name="Down Arrow 7">
            <a:extLst>
              <a:ext uri="{FF2B5EF4-FFF2-40B4-BE49-F238E27FC236}">
                <a16:creationId xmlns:a16="http://schemas.microsoft.com/office/drawing/2014/main" id="{250303E0-78BB-2D45-BDDB-8D9F6796E4CC}"/>
              </a:ext>
            </a:extLst>
          </p:cNvPr>
          <p:cNvSpPr/>
          <p:nvPr/>
        </p:nvSpPr>
        <p:spPr>
          <a:xfrm rot="18491838">
            <a:off x="3086042" y="332274"/>
            <a:ext cx="314961" cy="4470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22DD9F45-55CE-6947-91F0-CA9FBC964F65}"/>
              </a:ext>
            </a:extLst>
          </p:cNvPr>
          <p:cNvSpPr/>
          <p:nvPr/>
        </p:nvSpPr>
        <p:spPr>
          <a:xfrm rot="3170749">
            <a:off x="10934483" y="2280435"/>
            <a:ext cx="314961" cy="4470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590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Marine aerosols (</a:t>
            </a:r>
            <a:r>
              <a:rPr lang="en-US" sz="2800" dirty="0"/>
              <a:t>seasonally</a:t>
            </a:r>
            <a:r>
              <a:rPr lang="en-US" sz="3200" dirty="0"/>
              <a:t>)</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4" name="TextBox 3">
            <a:extLst>
              <a:ext uri="{FF2B5EF4-FFF2-40B4-BE49-F238E27FC236}">
                <a16:creationId xmlns:a16="http://schemas.microsoft.com/office/drawing/2014/main" id="{3932172D-6761-5A41-9A3E-E48D83DA762C}"/>
              </a:ext>
            </a:extLst>
          </p:cNvPr>
          <p:cNvSpPr txBox="1"/>
          <p:nvPr/>
        </p:nvSpPr>
        <p:spPr>
          <a:xfrm>
            <a:off x="2201018" y="6550223"/>
            <a:ext cx="3478516" cy="307777"/>
          </a:xfrm>
          <a:prstGeom prst="rect">
            <a:avLst/>
          </a:prstGeom>
          <a:noFill/>
        </p:spPr>
        <p:txBody>
          <a:bodyPr wrap="none" rtlCol="0">
            <a:spAutoFit/>
          </a:bodyPr>
          <a:lstStyle/>
          <a:p>
            <a:r>
              <a:rPr lang="en-US" sz="1400" dirty="0">
                <a:solidFill>
                  <a:schemeClr val="bg2">
                    <a:lumMod val="50000"/>
                  </a:schemeClr>
                </a:solidFill>
              </a:rPr>
              <a:t>Sanchez et al. 2018, Nature Scientific Reports</a:t>
            </a:r>
          </a:p>
        </p:txBody>
      </p:sp>
      <p:pic>
        <p:nvPicPr>
          <p:cNvPr id="8" name="Picture 7">
            <a:extLst>
              <a:ext uri="{FF2B5EF4-FFF2-40B4-BE49-F238E27FC236}">
                <a16:creationId xmlns:a16="http://schemas.microsoft.com/office/drawing/2014/main" id="{0DCE5C83-729D-9B4C-AEF6-633B45DB8F0C}"/>
              </a:ext>
            </a:extLst>
          </p:cNvPr>
          <p:cNvPicPr>
            <a:picLocks noChangeAspect="1"/>
          </p:cNvPicPr>
          <p:nvPr/>
        </p:nvPicPr>
        <p:blipFill>
          <a:blip r:embed="rId4"/>
          <a:stretch>
            <a:fillRect/>
          </a:stretch>
        </p:blipFill>
        <p:spPr>
          <a:xfrm>
            <a:off x="3927158" y="1148664"/>
            <a:ext cx="6363092" cy="5401559"/>
          </a:xfrm>
          <a:prstGeom prst="rect">
            <a:avLst/>
          </a:prstGeom>
          <a:ln w="22225">
            <a:noFill/>
          </a:ln>
        </p:spPr>
      </p:pic>
      <p:sp>
        <p:nvSpPr>
          <p:cNvPr id="9" name="TextBox 8">
            <a:extLst>
              <a:ext uri="{FF2B5EF4-FFF2-40B4-BE49-F238E27FC236}">
                <a16:creationId xmlns:a16="http://schemas.microsoft.com/office/drawing/2014/main" id="{4EF18FEA-9DF8-CC4F-AF72-CCBDE79D6C6A}"/>
              </a:ext>
            </a:extLst>
          </p:cNvPr>
          <p:cNvSpPr txBox="1"/>
          <p:nvPr/>
        </p:nvSpPr>
        <p:spPr>
          <a:xfrm>
            <a:off x="2943094" y="173230"/>
            <a:ext cx="8639306" cy="667657"/>
          </a:xfrm>
          <a:prstGeom prst="rect">
            <a:avLst/>
          </a:prstGeom>
          <a:noFill/>
        </p:spPr>
        <p:txBody>
          <a:bodyPr wrap="square" rtlCol="0">
            <a:spAutoFit/>
          </a:bodyPr>
          <a:lstStyle/>
          <a:p>
            <a:r>
              <a:rPr lang="en-US" dirty="0"/>
              <a:t>Contribution of particles with different chemical compositions in NAAMES1 (November) and NAAMES2 (May-June) and isolating the marine signatures/contributions seasonally</a:t>
            </a:r>
          </a:p>
        </p:txBody>
      </p:sp>
    </p:spTree>
    <p:extLst>
      <p:ext uri="{BB962C8B-B14F-4D97-AF65-F5344CB8AC3E}">
        <p14:creationId xmlns:p14="http://schemas.microsoft.com/office/powerpoint/2010/main" val="125853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67405" y="237864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Ice nucleation by marine aerosols</a:t>
            </a:r>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6" name="image5.png">
            <a:extLst>
              <a:ext uri="{FF2B5EF4-FFF2-40B4-BE49-F238E27FC236}">
                <a16:creationId xmlns:a16="http://schemas.microsoft.com/office/drawing/2014/main" id="{BD789BC7-7171-3A45-8411-AC62EF4525FA}"/>
              </a:ext>
            </a:extLst>
          </p:cNvPr>
          <p:cNvPicPr/>
          <p:nvPr/>
        </p:nvPicPr>
        <p:blipFill>
          <a:blip r:embed="rId4">
            <a:extLst>
              <a:ext uri="{28A0092B-C50C-407E-A947-70E740481C1C}">
                <a14:useLocalDpi xmlns:a14="http://schemas.microsoft.com/office/drawing/2010/main" val="0"/>
              </a:ext>
            </a:extLst>
          </a:blip>
          <a:stretch>
            <a:fillRect/>
          </a:stretch>
        </p:blipFill>
        <p:spPr>
          <a:xfrm>
            <a:off x="2791776" y="705167"/>
            <a:ext cx="6974423" cy="5447665"/>
          </a:xfrm>
          <a:prstGeom prst="rect">
            <a:avLst/>
          </a:prstGeom>
          <a:ln/>
        </p:spPr>
      </p:pic>
      <p:sp>
        <p:nvSpPr>
          <p:cNvPr id="3" name="Oval 2">
            <a:extLst>
              <a:ext uri="{FF2B5EF4-FFF2-40B4-BE49-F238E27FC236}">
                <a16:creationId xmlns:a16="http://schemas.microsoft.com/office/drawing/2014/main" id="{97479B1A-FC81-9143-AB75-A85B088AB056}"/>
              </a:ext>
            </a:extLst>
          </p:cNvPr>
          <p:cNvSpPr/>
          <p:nvPr/>
        </p:nvSpPr>
        <p:spPr>
          <a:xfrm>
            <a:off x="9839802" y="1706356"/>
            <a:ext cx="254000" cy="243631"/>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DF23E52-50D2-9944-8DE6-DCB4E2B43C56}"/>
              </a:ext>
            </a:extLst>
          </p:cNvPr>
          <p:cNvSpPr/>
          <p:nvPr/>
        </p:nvSpPr>
        <p:spPr>
          <a:xfrm>
            <a:off x="9839802" y="1220078"/>
            <a:ext cx="254000" cy="243631"/>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D88C77B-1FA0-E64B-B446-55D421F5B4A5}"/>
              </a:ext>
            </a:extLst>
          </p:cNvPr>
          <p:cNvSpPr/>
          <p:nvPr/>
        </p:nvSpPr>
        <p:spPr>
          <a:xfrm>
            <a:off x="9839802" y="2233204"/>
            <a:ext cx="254000" cy="24363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A45E574-5F8D-FC4B-A9DC-35D2F9627919}"/>
              </a:ext>
            </a:extLst>
          </p:cNvPr>
          <p:cNvSpPr txBox="1"/>
          <p:nvPr/>
        </p:nvSpPr>
        <p:spPr>
          <a:xfrm>
            <a:off x="10167405" y="1151546"/>
            <a:ext cx="1595373" cy="369332"/>
          </a:xfrm>
          <a:prstGeom prst="rect">
            <a:avLst/>
          </a:prstGeom>
          <a:noFill/>
        </p:spPr>
        <p:txBody>
          <a:bodyPr wrap="none" rtlCol="0">
            <a:spAutoFit/>
          </a:bodyPr>
          <a:lstStyle/>
          <a:p>
            <a:r>
              <a:rPr lang="en-US" i="1" dirty="0" err="1"/>
              <a:t>Synechococcus</a:t>
            </a:r>
            <a:endParaRPr lang="en-US" i="1" dirty="0"/>
          </a:p>
        </p:txBody>
      </p:sp>
      <p:sp>
        <p:nvSpPr>
          <p:cNvPr id="11" name="TextBox 10">
            <a:extLst>
              <a:ext uri="{FF2B5EF4-FFF2-40B4-BE49-F238E27FC236}">
                <a16:creationId xmlns:a16="http://schemas.microsoft.com/office/drawing/2014/main" id="{09C78C51-4C4F-4A44-8C9A-517AF0FC71AC}"/>
              </a:ext>
            </a:extLst>
          </p:cNvPr>
          <p:cNvSpPr txBox="1"/>
          <p:nvPr/>
        </p:nvSpPr>
        <p:spPr>
          <a:xfrm>
            <a:off x="10167405" y="2170354"/>
            <a:ext cx="1693092" cy="369332"/>
          </a:xfrm>
          <a:prstGeom prst="rect">
            <a:avLst/>
          </a:prstGeom>
          <a:noFill/>
        </p:spPr>
        <p:txBody>
          <a:bodyPr wrap="none" rtlCol="0">
            <a:spAutoFit/>
          </a:bodyPr>
          <a:lstStyle/>
          <a:p>
            <a:r>
              <a:rPr lang="en-US" dirty="0" err="1"/>
              <a:t>nanoeukaryotes</a:t>
            </a:r>
            <a:endParaRPr lang="en-US" dirty="0"/>
          </a:p>
        </p:txBody>
      </p:sp>
      <p:sp>
        <p:nvSpPr>
          <p:cNvPr id="12" name="TextBox 11">
            <a:extLst>
              <a:ext uri="{FF2B5EF4-FFF2-40B4-BE49-F238E27FC236}">
                <a16:creationId xmlns:a16="http://schemas.microsoft.com/office/drawing/2014/main" id="{E0CD830C-78DB-4F40-9806-AAAABDA348AD}"/>
              </a:ext>
            </a:extLst>
          </p:cNvPr>
          <p:cNvSpPr txBox="1"/>
          <p:nvPr/>
        </p:nvSpPr>
        <p:spPr>
          <a:xfrm>
            <a:off x="10167405" y="1660950"/>
            <a:ext cx="1609415" cy="369332"/>
          </a:xfrm>
          <a:prstGeom prst="rect">
            <a:avLst/>
          </a:prstGeom>
          <a:noFill/>
        </p:spPr>
        <p:txBody>
          <a:bodyPr wrap="none" rtlCol="0">
            <a:spAutoFit/>
          </a:bodyPr>
          <a:lstStyle/>
          <a:p>
            <a:r>
              <a:rPr lang="en-US" dirty="0"/>
              <a:t>picoeukaryotes</a:t>
            </a:r>
          </a:p>
        </p:txBody>
      </p:sp>
      <p:sp>
        <p:nvSpPr>
          <p:cNvPr id="5" name="Down Arrow 4">
            <a:extLst>
              <a:ext uri="{FF2B5EF4-FFF2-40B4-BE49-F238E27FC236}">
                <a16:creationId xmlns:a16="http://schemas.microsoft.com/office/drawing/2014/main" id="{C28CA70E-2497-254A-B76A-7DED7A346E46}"/>
              </a:ext>
            </a:extLst>
          </p:cNvPr>
          <p:cNvSpPr/>
          <p:nvPr/>
        </p:nvSpPr>
        <p:spPr>
          <a:xfrm>
            <a:off x="4328160" y="466407"/>
            <a:ext cx="254000" cy="47752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54256B9-A4A0-E74C-A2CD-D2B4ED66A5E9}"/>
              </a:ext>
            </a:extLst>
          </p:cNvPr>
          <p:cNvSpPr txBox="1"/>
          <p:nvPr/>
        </p:nvSpPr>
        <p:spPr>
          <a:xfrm>
            <a:off x="2273300" y="6480294"/>
            <a:ext cx="2439066" cy="369332"/>
          </a:xfrm>
          <a:prstGeom prst="rect">
            <a:avLst/>
          </a:prstGeom>
          <a:noFill/>
        </p:spPr>
        <p:txBody>
          <a:bodyPr wrap="none" rtlCol="0">
            <a:spAutoFit/>
          </a:bodyPr>
          <a:lstStyle/>
          <a:p>
            <a:r>
              <a:rPr lang="en-US" dirty="0" err="1">
                <a:solidFill>
                  <a:schemeClr val="bg2">
                    <a:lumMod val="50000"/>
                  </a:schemeClr>
                </a:solidFill>
              </a:rPr>
              <a:t>Wilbourn</a:t>
            </a:r>
            <a:r>
              <a:rPr lang="en-US" dirty="0">
                <a:solidFill>
                  <a:schemeClr val="bg2">
                    <a:lumMod val="50000"/>
                  </a:schemeClr>
                </a:solidFill>
              </a:rPr>
              <a:t> et al. (in prep)</a:t>
            </a:r>
          </a:p>
        </p:txBody>
      </p:sp>
      <p:sp>
        <p:nvSpPr>
          <p:cNvPr id="15" name="TextBox 14">
            <a:extLst>
              <a:ext uri="{FF2B5EF4-FFF2-40B4-BE49-F238E27FC236}">
                <a16:creationId xmlns:a16="http://schemas.microsoft.com/office/drawing/2014/main" id="{318F0726-4D58-9A41-A504-0B83F731B4EF}"/>
              </a:ext>
            </a:extLst>
          </p:cNvPr>
          <p:cNvSpPr txBox="1"/>
          <p:nvPr/>
        </p:nvSpPr>
        <p:spPr>
          <a:xfrm>
            <a:off x="8637757" y="6483588"/>
            <a:ext cx="3554243" cy="369332"/>
          </a:xfrm>
          <a:prstGeom prst="rect">
            <a:avLst/>
          </a:prstGeom>
          <a:noFill/>
        </p:spPr>
        <p:txBody>
          <a:bodyPr wrap="none" rtlCol="0">
            <a:spAutoFit/>
          </a:bodyPr>
          <a:lstStyle/>
          <a:p>
            <a:r>
              <a:rPr lang="en-US" dirty="0">
                <a:solidFill>
                  <a:schemeClr val="bg2">
                    <a:lumMod val="50000"/>
                  </a:schemeClr>
                </a:solidFill>
              </a:rPr>
              <a:t>Texas A&amp;M, Oregon State University</a:t>
            </a:r>
          </a:p>
        </p:txBody>
      </p:sp>
    </p:spTree>
    <p:extLst>
      <p:ext uri="{BB962C8B-B14F-4D97-AF65-F5344CB8AC3E}">
        <p14:creationId xmlns:p14="http://schemas.microsoft.com/office/powerpoint/2010/main" val="188298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Linking HSRL, water mass origin and plankton community</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3" name="TextBox 2">
            <a:extLst>
              <a:ext uri="{FF2B5EF4-FFF2-40B4-BE49-F238E27FC236}">
                <a16:creationId xmlns:a16="http://schemas.microsoft.com/office/drawing/2014/main" id="{1FA6F9B0-BE30-DE43-AF5C-5A32F1F878AF}"/>
              </a:ext>
            </a:extLst>
          </p:cNvPr>
          <p:cNvSpPr txBox="1"/>
          <p:nvPr/>
        </p:nvSpPr>
        <p:spPr>
          <a:xfrm>
            <a:off x="2311635" y="5116119"/>
            <a:ext cx="4507965" cy="1015663"/>
          </a:xfrm>
          <a:prstGeom prst="rect">
            <a:avLst/>
          </a:prstGeom>
          <a:noFill/>
        </p:spPr>
        <p:txBody>
          <a:bodyPr wrap="none" rtlCol="0">
            <a:spAutoFit/>
          </a:bodyPr>
          <a:lstStyle/>
          <a:p>
            <a:r>
              <a:rPr lang="en-US" sz="2000" dirty="0"/>
              <a:t>• High Spectral Resolution Lidar </a:t>
            </a:r>
          </a:p>
          <a:p>
            <a:r>
              <a:rPr lang="en-US" sz="2000" dirty="0"/>
              <a:t>• water mass tracking</a:t>
            </a:r>
          </a:p>
          <a:p>
            <a:r>
              <a:rPr lang="en-US" sz="2000" dirty="0"/>
              <a:t>• imaging flowcytometry / flowcytometry</a:t>
            </a:r>
          </a:p>
        </p:txBody>
      </p:sp>
      <p:pic>
        <p:nvPicPr>
          <p:cNvPr id="5" name="Picture 4">
            <a:extLst>
              <a:ext uri="{FF2B5EF4-FFF2-40B4-BE49-F238E27FC236}">
                <a16:creationId xmlns:a16="http://schemas.microsoft.com/office/drawing/2014/main" id="{AD34A22E-2C1C-8644-B47E-BD1B2FFD7968}"/>
              </a:ext>
            </a:extLst>
          </p:cNvPr>
          <p:cNvPicPr>
            <a:picLocks noChangeAspect="1"/>
          </p:cNvPicPr>
          <p:nvPr/>
        </p:nvPicPr>
        <p:blipFill rotWithShape="1">
          <a:blip r:embed="rId4"/>
          <a:srcRect l="1750" t="12445" r="37417" b="13333"/>
          <a:stretch/>
        </p:blipFill>
        <p:spPr>
          <a:xfrm>
            <a:off x="2237257" y="163457"/>
            <a:ext cx="6696443" cy="4595777"/>
          </a:xfrm>
          <a:prstGeom prst="rect">
            <a:avLst/>
          </a:prstGeom>
        </p:spPr>
      </p:pic>
      <p:pic>
        <p:nvPicPr>
          <p:cNvPr id="6" name="Picture 5">
            <a:extLst>
              <a:ext uri="{FF2B5EF4-FFF2-40B4-BE49-F238E27FC236}">
                <a16:creationId xmlns:a16="http://schemas.microsoft.com/office/drawing/2014/main" id="{B426823D-D9D0-3440-801B-448C189FFC21}"/>
              </a:ext>
            </a:extLst>
          </p:cNvPr>
          <p:cNvPicPr>
            <a:picLocks noChangeAspect="1"/>
          </p:cNvPicPr>
          <p:nvPr/>
        </p:nvPicPr>
        <p:blipFill rotWithShape="1">
          <a:blip r:embed="rId5"/>
          <a:srcRect r="16254"/>
          <a:stretch/>
        </p:blipFill>
        <p:spPr>
          <a:xfrm>
            <a:off x="8933700" y="163457"/>
            <a:ext cx="3258300" cy="5641980"/>
          </a:xfrm>
          <a:prstGeom prst="rect">
            <a:avLst/>
          </a:prstGeom>
        </p:spPr>
      </p:pic>
      <p:sp>
        <p:nvSpPr>
          <p:cNvPr id="7" name="TextBox 6">
            <a:extLst>
              <a:ext uri="{FF2B5EF4-FFF2-40B4-BE49-F238E27FC236}">
                <a16:creationId xmlns:a16="http://schemas.microsoft.com/office/drawing/2014/main" id="{5AB3C684-3121-424C-A501-D716EA6A71F7}"/>
              </a:ext>
            </a:extLst>
          </p:cNvPr>
          <p:cNvSpPr txBox="1"/>
          <p:nvPr/>
        </p:nvSpPr>
        <p:spPr>
          <a:xfrm>
            <a:off x="8878671" y="6472352"/>
            <a:ext cx="3368358" cy="369332"/>
          </a:xfrm>
          <a:prstGeom prst="rect">
            <a:avLst/>
          </a:prstGeom>
          <a:noFill/>
        </p:spPr>
        <p:txBody>
          <a:bodyPr wrap="none" rtlCol="0">
            <a:spAutoFit/>
          </a:bodyPr>
          <a:lstStyle/>
          <a:p>
            <a:r>
              <a:rPr lang="en-US" dirty="0">
                <a:solidFill>
                  <a:schemeClr val="bg2">
                    <a:lumMod val="50000"/>
                  </a:schemeClr>
                </a:solidFill>
              </a:rPr>
              <a:t>NASA LARC, SU, </a:t>
            </a:r>
            <a:r>
              <a:rPr lang="en-US" dirty="0" err="1">
                <a:solidFill>
                  <a:schemeClr val="bg2">
                    <a:lumMod val="50000"/>
                  </a:schemeClr>
                </a:solidFill>
              </a:rPr>
              <a:t>UMaine</a:t>
            </a:r>
            <a:r>
              <a:rPr lang="en-US" dirty="0">
                <a:solidFill>
                  <a:schemeClr val="bg2">
                    <a:lumMod val="50000"/>
                  </a:schemeClr>
                </a:solidFill>
              </a:rPr>
              <a:t>, UW-APL</a:t>
            </a:r>
          </a:p>
        </p:txBody>
      </p:sp>
      <p:sp>
        <p:nvSpPr>
          <p:cNvPr id="9" name="TextBox 8">
            <a:extLst>
              <a:ext uri="{FF2B5EF4-FFF2-40B4-BE49-F238E27FC236}">
                <a16:creationId xmlns:a16="http://schemas.microsoft.com/office/drawing/2014/main" id="{C8ADFFFA-2644-FE4E-A5AC-6B0D7B5B45D3}"/>
              </a:ext>
            </a:extLst>
          </p:cNvPr>
          <p:cNvSpPr txBox="1"/>
          <p:nvPr/>
        </p:nvSpPr>
        <p:spPr>
          <a:xfrm>
            <a:off x="2273300" y="6480294"/>
            <a:ext cx="2350900" cy="369332"/>
          </a:xfrm>
          <a:prstGeom prst="rect">
            <a:avLst/>
          </a:prstGeom>
          <a:noFill/>
        </p:spPr>
        <p:txBody>
          <a:bodyPr wrap="none" rtlCol="0">
            <a:spAutoFit/>
          </a:bodyPr>
          <a:lstStyle/>
          <a:p>
            <a:r>
              <a:rPr lang="en-US" dirty="0" err="1">
                <a:solidFill>
                  <a:schemeClr val="bg2">
                    <a:lumMod val="50000"/>
                  </a:schemeClr>
                </a:solidFill>
              </a:rPr>
              <a:t>Schulien</a:t>
            </a:r>
            <a:r>
              <a:rPr lang="en-US" dirty="0">
                <a:solidFill>
                  <a:schemeClr val="bg2">
                    <a:lumMod val="50000"/>
                  </a:schemeClr>
                </a:solidFill>
              </a:rPr>
              <a:t> et al. (in prep)</a:t>
            </a:r>
          </a:p>
        </p:txBody>
      </p:sp>
    </p:spTree>
    <p:extLst>
      <p:ext uri="{BB962C8B-B14F-4D97-AF65-F5344CB8AC3E}">
        <p14:creationId xmlns:p14="http://schemas.microsoft.com/office/powerpoint/2010/main" val="26949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Molecular tools reveal seasonal bloom dynamics</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5" name="Picture 4">
            <a:extLst>
              <a:ext uri="{FF2B5EF4-FFF2-40B4-BE49-F238E27FC236}">
                <a16:creationId xmlns:a16="http://schemas.microsoft.com/office/drawing/2014/main" id="{96D192BD-5372-4B48-9FDA-6F337E34B1FC}"/>
              </a:ext>
            </a:extLst>
          </p:cNvPr>
          <p:cNvPicPr/>
          <p:nvPr/>
        </p:nvPicPr>
        <p:blipFill rotWithShape="1">
          <a:blip r:embed="rId4">
            <a:extLst>
              <a:ext uri="{28A0092B-C50C-407E-A947-70E740481C1C}">
                <a14:useLocalDpi xmlns:a14="http://schemas.microsoft.com/office/drawing/2010/main" val="0"/>
              </a:ext>
            </a:extLst>
          </a:blip>
          <a:srcRect l="9279" t="48400" r="27258" b="-1012"/>
          <a:stretch/>
        </p:blipFill>
        <p:spPr>
          <a:xfrm>
            <a:off x="2152101" y="-152635"/>
            <a:ext cx="8101657" cy="6817595"/>
          </a:xfrm>
          <a:prstGeom prst="rect">
            <a:avLst/>
          </a:prstGeom>
        </p:spPr>
      </p:pic>
      <p:sp>
        <p:nvSpPr>
          <p:cNvPr id="2" name="TextBox 1">
            <a:extLst>
              <a:ext uri="{FF2B5EF4-FFF2-40B4-BE49-F238E27FC236}">
                <a16:creationId xmlns:a16="http://schemas.microsoft.com/office/drawing/2014/main" id="{7D7BB8ED-4356-1045-8C97-19B8EB1D1066}"/>
              </a:ext>
            </a:extLst>
          </p:cNvPr>
          <p:cNvSpPr txBox="1"/>
          <p:nvPr/>
        </p:nvSpPr>
        <p:spPr>
          <a:xfrm>
            <a:off x="6689943" y="152400"/>
            <a:ext cx="832472" cy="369332"/>
          </a:xfrm>
          <a:prstGeom prst="rect">
            <a:avLst/>
          </a:prstGeom>
          <a:noFill/>
        </p:spPr>
        <p:txBody>
          <a:bodyPr wrap="none" rtlCol="0">
            <a:spAutoFit/>
          </a:bodyPr>
          <a:lstStyle/>
          <a:p>
            <a:r>
              <a:rPr lang="en-US" dirty="0"/>
              <a:t>Winter</a:t>
            </a:r>
          </a:p>
        </p:txBody>
      </p:sp>
      <p:sp>
        <p:nvSpPr>
          <p:cNvPr id="7" name="TextBox 6">
            <a:extLst>
              <a:ext uri="{FF2B5EF4-FFF2-40B4-BE49-F238E27FC236}">
                <a16:creationId xmlns:a16="http://schemas.microsoft.com/office/drawing/2014/main" id="{38E18C78-358F-744D-873B-3794833CFF2E}"/>
              </a:ext>
            </a:extLst>
          </p:cNvPr>
          <p:cNvSpPr txBox="1"/>
          <p:nvPr/>
        </p:nvSpPr>
        <p:spPr>
          <a:xfrm>
            <a:off x="6182677" y="3322202"/>
            <a:ext cx="776175" cy="369332"/>
          </a:xfrm>
          <a:prstGeom prst="rect">
            <a:avLst/>
          </a:prstGeom>
          <a:noFill/>
        </p:spPr>
        <p:txBody>
          <a:bodyPr wrap="none" rtlCol="0">
            <a:spAutoFit/>
          </a:bodyPr>
          <a:lstStyle/>
          <a:p>
            <a:r>
              <a:rPr lang="en-US" dirty="0"/>
              <a:t>Spring</a:t>
            </a:r>
          </a:p>
        </p:txBody>
      </p:sp>
      <p:sp>
        <p:nvSpPr>
          <p:cNvPr id="8" name="Right Arrow 7">
            <a:extLst>
              <a:ext uri="{FF2B5EF4-FFF2-40B4-BE49-F238E27FC236}">
                <a16:creationId xmlns:a16="http://schemas.microsoft.com/office/drawing/2014/main" id="{29996F98-5D92-864C-8577-B4FF6A005B21}"/>
              </a:ext>
            </a:extLst>
          </p:cNvPr>
          <p:cNvSpPr/>
          <p:nvPr/>
        </p:nvSpPr>
        <p:spPr>
          <a:xfrm rot="10800000">
            <a:off x="10318003" y="5293360"/>
            <a:ext cx="441543" cy="2540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BAD705B-C5C8-924D-9D7E-A00D4FD17D85}"/>
              </a:ext>
            </a:extLst>
          </p:cNvPr>
          <p:cNvSpPr txBox="1"/>
          <p:nvPr/>
        </p:nvSpPr>
        <p:spPr>
          <a:xfrm>
            <a:off x="4366045" y="4783911"/>
            <a:ext cx="2214880" cy="369332"/>
          </a:xfrm>
          <a:prstGeom prst="rect">
            <a:avLst/>
          </a:prstGeom>
          <a:noFill/>
        </p:spPr>
        <p:txBody>
          <a:bodyPr wrap="square" rtlCol="0">
            <a:spAutoFit/>
          </a:bodyPr>
          <a:lstStyle/>
          <a:p>
            <a:r>
              <a:rPr lang="en-US" dirty="0"/>
              <a:t>MLD</a:t>
            </a:r>
          </a:p>
        </p:txBody>
      </p:sp>
      <p:sp>
        <p:nvSpPr>
          <p:cNvPr id="15" name="TextBox 14">
            <a:extLst>
              <a:ext uri="{FF2B5EF4-FFF2-40B4-BE49-F238E27FC236}">
                <a16:creationId xmlns:a16="http://schemas.microsoft.com/office/drawing/2014/main" id="{94E62259-817D-E841-89FB-04E2D9618E12}"/>
              </a:ext>
            </a:extLst>
          </p:cNvPr>
          <p:cNvSpPr txBox="1"/>
          <p:nvPr/>
        </p:nvSpPr>
        <p:spPr>
          <a:xfrm>
            <a:off x="5463325" y="984071"/>
            <a:ext cx="2214880" cy="369332"/>
          </a:xfrm>
          <a:prstGeom prst="rect">
            <a:avLst/>
          </a:prstGeom>
          <a:noFill/>
        </p:spPr>
        <p:txBody>
          <a:bodyPr wrap="square" rtlCol="0">
            <a:spAutoFit/>
          </a:bodyPr>
          <a:lstStyle/>
          <a:p>
            <a:r>
              <a:rPr lang="en-US" dirty="0"/>
              <a:t>MLD</a:t>
            </a:r>
          </a:p>
        </p:txBody>
      </p:sp>
      <p:sp>
        <p:nvSpPr>
          <p:cNvPr id="3" name="TextBox 2">
            <a:extLst>
              <a:ext uri="{FF2B5EF4-FFF2-40B4-BE49-F238E27FC236}">
                <a16:creationId xmlns:a16="http://schemas.microsoft.com/office/drawing/2014/main" id="{BF6B42EF-6972-884E-9986-CE9C0AA2BCFE}"/>
              </a:ext>
            </a:extLst>
          </p:cNvPr>
          <p:cNvSpPr txBox="1"/>
          <p:nvPr/>
        </p:nvSpPr>
        <p:spPr>
          <a:xfrm>
            <a:off x="2273300" y="6480294"/>
            <a:ext cx="2719591" cy="369332"/>
          </a:xfrm>
          <a:prstGeom prst="rect">
            <a:avLst/>
          </a:prstGeom>
          <a:noFill/>
        </p:spPr>
        <p:txBody>
          <a:bodyPr wrap="none" rtlCol="0">
            <a:spAutoFit/>
          </a:bodyPr>
          <a:lstStyle/>
          <a:p>
            <a:r>
              <a:rPr lang="en-US" dirty="0">
                <a:solidFill>
                  <a:schemeClr val="bg2">
                    <a:lumMod val="50000"/>
                  </a:schemeClr>
                </a:solidFill>
              </a:rPr>
              <a:t>Luis Bolaños et al. (in prep)</a:t>
            </a:r>
          </a:p>
        </p:txBody>
      </p:sp>
      <p:sp>
        <p:nvSpPr>
          <p:cNvPr id="17" name="TextBox 16">
            <a:extLst>
              <a:ext uri="{FF2B5EF4-FFF2-40B4-BE49-F238E27FC236}">
                <a16:creationId xmlns:a16="http://schemas.microsoft.com/office/drawing/2014/main" id="{074AB910-E602-DA48-9E83-AB8384471F8E}"/>
              </a:ext>
            </a:extLst>
          </p:cNvPr>
          <p:cNvSpPr txBox="1"/>
          <p:nvPr/>
        </p:nvSpPr>
        <p:spPr>
          <a:xfrm>
            <a:off x="7610105" y="6488668"/>
            <a:ext cx="4581895" cy="369332"/>
          </a:xfrm>
          <a:prstGeom prst="rect">
            <a:avLst/>
          </a:prstGeom>
          <a:noFill/>
        </p:spPr>
        <p:txBody>
          <a:bodyPr wrap="none" rtlCol="0">
            <a:spAutoFit/>
          </a:bodyPr>
          <a:lstStyle/>
          <a:p>
            <a:r>
              <a:rPr lang="en-US" dirty="0">
                <a:solidFill>
                  <a:schemeClr val="bg2">
                    <a:lumMod val="50000"/>
                  </a:schemeClr>
                </a:solidFill>
              </a:rPr>
              <a:t>OSU, URI-GSO, </a:t>
            </a:r>
            <a:r>
              <a:rPr lang="en-US" dirty="0" err="1">
                <a:solidFill>
                  <a:schemeClr val="bg2">
                    <a:lumMod val="50000"/>
                  </a:schemeClr>
                </a:solidFill>
              </a:rPr>
              <a:t>UMaine</a:t>
            </a:r>
            <a:r>
              <a:rPr lang="en-US" dirty="0">
                <a:solidFill>
                  <a:schemeClr val="bg2">
                    <a:lumMod val="50000"/>
                  </a:schemeClr>
                </a:solidFill>
              </a:rPr>
              <a:t>, MBARI, UCSB, UW-APL</a:t>
            </a:r>
          </a:p>
        </p:txBody>
      </p:sp>
    </p:spTree>
    <p:extLst>
      <p:ext uri="{BB962C8B-B14F-4D97-AF65-F5344CB8AC3E}">
        <p14:creationId xmlns:p14="http://schemas.microsoft.com/office/powerpoint/2010/main" val="278860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Highlights</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2"/>
          <a:srcRect t="3045" b="1"/>
          <a:stretch/>
        </p:blipFill>
        <p:spPr>
          <a:xfrm>
            <a:off x="12217" y="0"/>
            <a:ext cx="2115451" cy="1635551"/>
          </a:xfrm>
          <a:prstGeom prst="rect">
            <a:avLst/>
          </a:prstGeom>
        </p:spPr>
      </p:pic>
      <p:sp>
        <p:nvSpPr>
          <p:cNvPr id="2" name="TextBox 1">
            <a:extLst>
              <a:ext uri="{FF2B5EF4-FFF2-40B4-BE49-F238E27FC236}">
                <a16:creationId xmlns:a16="http://schemas.microsoft.com/office/drawing/2014/main" id="{1AFA43CD-0F90-D947-9A50-0464FD84A395}"/>
              </a:ext>
            </a:extLst>
          </p:cNvPr>
          <p:cNvSpPr txBox="1"/>
          <p:nvPr/>
        </p:nvSpPr>
        <p:spPr>
          <a:xfrm>
            <a:off x="3255818" y="1201641"/>
            <a:ext cx="7467600" cy="2862322"/>
          </a:xfrm>
          <a:prstGeom prst="rect">
            <a:avLst/>
          </a:prstGeom>
          <a:noFill/>
        </p:spPr>
        <p:txBody>
          <a:bodyPr wrap="square" rtlCol="0">
            <a:spAutoFit/>
          </a:bodyPr>
          <a:lstStyle/>
          <a:p>
            <a:endParaRPr lang="en-US" sz="3600" dirty="0"/>
          </a:p>
          <a:p>
            <a:r>
              <a:rPr lang="en-US" sz="3600" dirty="0"/>
              <a:t>NAAMES Publications</a:t>
            </a:r>
          </a:p>
          <a:p>
            <a:endParaRPr lang="en-US" sz="3600" dirty="0"/>
          </a:p>
          <a:p>
            <a:r>
              <a:rPr lang="en-US" sz="3600" dirty="0"/>
              <a:t>	• 27 peer-reviewed to date</a:t>
            </a:r>
          </a:p>
          <a:p>
            <a:r>
              <a:rPr lang="en-US" sz="3600" dirty="0"/>
              <a:t>	• 50+ planned for the coming year</a:t>
            </a:r>
          </a:p>
        </p:txBody>
      </p:sp>
    </p:spTree>
    <p:extLst>
      <p:ext uri="{BB962C8B-B14F-4D97-AF65-F5344CB8AC3E}">
        <p14:creationId xmlns:p14="http://schemas.microsoft.com/office/powerpoint/2010/main" val="237540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endParaRPr lang="en-US" sz="3200" dirty="0"/>
          </a:p>
          <a:p>
            <a:pPr algn="ctr"/>
            <a:r>
              <a:rPr lang="en-US" sz="3200" dirty="0"/>
              <a:t>What is NAAMES?</a:t>
            </a:r>
          </a:p>
          <a:p>
            <a:pPr algn="ctr"/>
            <a:endParaRPr lang="en-US" sz="3200" dirty="0"/>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2" name="TextBox 1">
            <a:extLst>
              <a:ext uri="{FF2B5EF4-FFF2-40B4-BE49-F238E27FC236}">
                <a16:creationId xmlns:a16="http://schemas.microsoft.com/office/drawing/2014/main" id="{9C27CF0D-747C-BE49-BA34-2772EA5CA862}"/>
              </a:ext>
            </a:extLst>
          </p:cNvPr>
          <p:cNvSpPr txBox="1"/>
          <p:nvPr/>
        </p:nvSpPr>
        <p:spPr>
          <a:xfrm>
            <a:off x="2726547" y="817775"/>
            <a:ext cx="8832915" cy="5693866"/>
          </a:xfrm>
          <a:prstGeom prst="rect">
            <a:avLst/>
          </a:prstGeom>
          <a:noFill/>
        </p:spPr>
        <p:txBody>
          <a:bodyPr wrap="square" rtlCol="0">
            <a:spAutoFit/>
          </a:bodyPr>
          <a:lstStyle/>
          <a:p>
            <a:r>
              <a:rPr lang="en-US" sz="2800" b="1" dirty="0"/>
              <a:t>NASA Earth Venture Suborbital Program</a:t>
            </a:r>
          </a:p>
          <a:p>
            <a:endParaRPr lang="en-US" sz="2800" b="1" dirty="0"/>
          </a:p>
          <a:p>
            <a:r>
              <a:rPr lang="en-US" sz="2800" b="1" dirty="0"/>
              <a:t>NAAMES </a:t>
            </a:r>
          </a:p>
          <a:p>
            <a:endParaRPr lang="en-US" sz="2800" b="1" dirty="0"/>
          </a:p>
          <a:p>
            <a:pPr marL="801688" indent="-279400"/>
            <a:r>
              <a:rPr lang="en-US" sz="2800" dirty="0"/>
              <a:t>• the first EV-S mission focused on studying the coupled ocean ecosystem and atmosphere</a:t>
            </a:r>
          </a:p>
          <a:p>
            <a:endParaRPr lang="en-US" sz="2800" dirty="0"/>
          </a:p>
          <a:p>
            <a:pPr marL="801688" indent="-223838"/>
            <a:r>
              <a:rPr lang="en-US" sz="2800" dirty="0"/>
              <a:t>• five-year investigation to resolve key processes controlling ocean ecosystem function, their influences on atmospheric aerosols and clouds and their implications for climate </a:t>
            </a:r>
          </a:p>
          <a:p>
            <a:endParaRPr lang="en-US" sz="2800" dirty="0"/>
          </a:p>
          <a:p>
            <a:endParaRPr lang="en-US" sz="2800" dirty="0"/>
          </a:p>
        </p:txBody>
      </p:sp>
    </p:spTree>
    <p:extLst>
      <p:ext uri="{BB962C8B-B14F-4D97-AF65-F5344CB8AC3E}">
        <p14:creationId xmlns:p14="http://schemas.microsoft.com/office/powerpoint/2010/main" val="1241804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NAAMES Data</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2" name="Picture 1">
            <a:extLst>
              <a:ext uri="{FF2B5EF4-FFF2-40B4-BE49-F238E27FC236}">
                <a16:creationId xmlns:a16="http://schemas.microsoft.com/office/drawing/2014/main" id="{6A699237-4DEB-0241-AF5A-EE4BCB325FF4}"/>
              </a:ext>
            </a:extLst>
          </p:cNvPr>
          <p:cNvPicPr>
            <a:picLocks noChangeAspect="1"/>
          </p:cNvPicPr>
          <p:nvPr/>
        </p:nvPicPr>
        <p:blipFill rotWithShape="1">
          <a:blip r:embed="rId4"/>
          <a:srcRect r="42444"/>
          <a:stretch/>
        </p:blipFill>
        <p:spPr>
          <a:xfrm>
            <a:off x="2392680" y="1596325"/>
            <a:ext cx="9437664" cy="2809345"/>
          </a:xfrm>
          <a:prstGeom prst="rect">
            <a:avLst/>
          </a:prstGeom>
        </p:spPr>
      </p:pic>
    </p:spTree>
    <p:extLst>
      <p:ext uri="{BB962C8B-B14F-4D97-AF65-F5344CB8AC3E}">
        <p14:creationId xmlns:p14="http://schemas.microsoft.com/office/powerpoint/2010/main" val="2343191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Thank you</a:t>
            </a:r>
          </a:p>
          <a:p>
            <a:pPr algn="ctr"/>
            <a:endParaRPr lang="en-US" sz="3200" dirty="0"/>
          </a:p>
          <a:p>
            <a:pPr algn="ctr"/>
            <a:endParaRPr lang="en-US" sz="3200" dirty="0"/>
          </a:p>
        </p:txBody>
      </p:sp>
      <p:pic>
        <p:nvPicPr>
          <p:cNvPr id="5" name="Picture 4">
            <a:extLst>
              <a:ext uri="{FF2B5EF4-FFF2-40B4-BE49-F238E27FC236}">
                <a16:creationId xmlns:a16="http://schemas.microsoft.com/office/drawing/2014/main" id="{ACDE2B8F-7CE2-5148-917F-E083696B40F9}"/>
              </a:ext>
            </a:extLst>
          </p:cNvPr>
          <p:cNvPicPr>
            <a:picLocks noChangeAspect="1"/>
          </p:cNvPicPr>
          <p:nvPr/>
        </p:nvPicPr>
        <p:blipFill rotWithShape="1">
          <a:blip r:embed="rId2"/>
          <a:srcRect t="3045" b="1"/>
          <a:stretch/>
        </p:blipFill>
        <p:spPr>
          <a:xfrm>
            <a:off x="12217" y="0"/>
            <a:ext cx="2115451" cy="1635551"/>
          </a:xfrm>
          <a:prstGeom prst="rect">
            <a:avLst/>
          </a:prstGeom>
        </p:spPr>
      </p:pic>
      <p:pic>
        <p:nvPicPr>
          <p:cNvPr id="3" name="Picture 2">
            <a:extLst>
              <a:ext uri="{FF2B5EF4-FFF2-40B4-BE49-F238E27FC236}">
                <a16:creationId xmlns:a16="http://schemas.microsoft.com/office/drawing/2014/main" id="{EDC4E4B8-0487-2E46-8357-49D121CFB9D9}"/>
              </a:ext>
            </a:extLst>
          </p:cNvPr>
          <p:cNvPicPr>
            <a:picLocks noChangeAspect="1"/>
          </p:cNvPicPr>
          <p:nvPr/>
        </p:nvPicPr>
        <p:blipFill>
          <a:blip r:embed="rId3"/>
          <a:stretch>
            <a:fillRect/>
          </a:stretch>
        </p:blipFill>
        <p:spPr>
          <a:xfrm>
            <a:off x="3345170" y="320633"/>
            <a:ext cx="7411328" cy="4892634"/>
          </a:xfrm>
          <a:prstGeom prst="rect">
            <a:avLst/>
          </a:prstGeom>
        </p:spPr>
      </p:pic>
      <p:sp>
        <p:nvSpPr>
          <p:cNvPr id="4" name="TextBox 3">
            <a:extLst>
              <a:ext uri="{FF2B5EF4-FFF2-40B4-BE49-F238E27FC236}">
                <a16:creationId xmlns:a16="http://schemas.microsoft.com/office/drawing/2014/main" id="{0455A16B-F040-D34E-9E36-B58A57B38330}"/>
              </a:ext>
            </a:extLst>
          </p:cNvPr>
          <p:cNvSpPr txBox="1"/>
          <p:nvPr/>
        </p:nvSpPr>
        <p:spPr>
          <a:xfrm>
            <a:off x="4788266" y="5450773"/>
            <a:ext cx="4525135" cy="1200329"/>
          </a:xfrm>
          <a:prstGeom prst="rect">
            <a:avLst/>
          </a:prstGeom>
          <a:noFill/>
        </p:spPr>
        <p:txBody>
          <a:bodyPr wrap="square" rtlCol="0">
            <a:spAutoFit/>
          </a:bodyPr>
          <a:lstStyle/>
          <a:p>
            <a:r>
              <a:rPr lang="en-US" sz="2400" dirty="0"/>
              <a:t>&gt; 200 people from &gt; 25 institutions have contributed to the successful execution of the NAAMES project</a:t>
            </a:r>
          </a:p>
        </p:txBody>
      </p:sp>
    </p:spTree>
    <p:extLst>
      <p:ext uri="{BB962C8B-B14F-4D97-AF65-F5344CB8AC3E}">
        <p14:creationId xmlns:p14="http://schemas.microsoft.com/office/powerpoint/2010/main" val="1783013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endParaRPr lang="en-US" sz="3200" dirty="0"/>
          </a:p>
          <a:p>
            <a:pPr algn="ctr"/>
            <a:r>
              <a:rPr lang="en-US" sz="3200" dirty="0"/>
              <a:t>What is NAAMES?</a:t>
            </a:r>
          </a:p>
          <a:p>
            <a:pPr algn="ctr"/>
            <a:endParaRPr lang="en-US" sz="3200" dirty="0"/>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sp>
        <p:nvSpPr>
          <p:cNvPr id="2" name="TextBox 1">
            <a:extLst>
              <a:ext uri="{FF2B5EF4-FFF2-40B4-BE49-F238E27FC236}">
                <a16:creationId xmlns:a16="http://schemas.microsoft.com/office/drawing/2014/main" id="{9C27CF0D-747C-BE49-BA34-2772EA5CA862}"/>
              </a:ext>
            </a:extLst>
          </p:cNvPr>
          <p:cNvSpPr txBox="1"/>
          <p:nvPr/>
        </p:nvSpPr>
        <p:spPr>
          <a:xfrm>
            <a:off x="2391508" y="450247"/>
            <a:ext cx="9636369" cy="6555641"/>
          </a:xfrm>
          <a:prstGeom prst="rect">
            <a:avLst/>
          </a:prstGeom>
          <a:noFill/>
        </p:spPr>
        <p:txBody>
          <a:bodyPr wrap="square" rtlCol="0">
            <a:spAutoFit/>
          </a:bodyPr>
          <a:lstStyle/>
          <a:p>
            <a:endParaRPr lang="en-US" sz="2800" dirty="0"/>
          </a:p>
          <a:p>
            <a:r>
              <a:rPr lang="en-US" sz="2800" dirty="0"/>
              <a:t>Four targeted ship and aircraft campaigns in the North </a:t>
            </a:r>
          </a:p>
          <a:p>
            <a:r>
              <a:rPr lang="en-US" sz="2800" dirty="0"/>
              <a:t>Atlantic ocean, combined with the continuous satellite and in situ ocean sensor records</a:t>
            </a:r>
          </a:p>
          <a:p>
            <a:endParaRPr lang="en-US" sz="2800" dirty="0"/>
          </a:p>
          <a:p>
            <a:pPr marL="858838" indent="-280988"/>
            <a:r>
              <a:rPr lang="en-US" sz="2800" dirty="0"/>
              <a:t>• enable improved predictive capabilities of Earth system processes</a:t>
            </a:r>
          </a:p>
          <a:p>
            <a:pPr marL="858838" indent="-280988"/>
            <a:endParaRPr lang="en-US" sz="2800" dirty="0"/>
          </a:p>
          <a:p>
            <a:pPr marL="858838" indent="-280988"/>
            <a:r>
              <a:rPr lang="en-US" sz="2800" dirty="0"/>
              <a:t>• inform ocean management and assessment of ecosystem change </a:t>
            </a:r>
          </a:p>
          <a:p>
            <a:pPr marL="858838" indent="-280988"/>
            <a:endParaRPr lang="en-US" sz="2800" dirty="0"/>
          </a:p>
          <a:p>
            <a:pPr marL="858838" indent="-280988"/>
            <a:r>
              <a:rPr lang="en-US" sz="2800"/>
              <a:t>PI - Mike Behrenfeld (OSU), </a:t>
            </a:r>
          </a:p>
          <a:p>
            <a:pPr marL="858838" indent="-280988"/>
            <a:r>
              <a:rPr lang="en-US" sz="2800"/>
              <a:t>Project Manager - Mary Kleb (NASA LaRC), </a:t>
            </a:r>
          </a:p>
          <a:p>
            <a:pPr marL="858838" indent="-280988"/>
            <a:r>
              <a:rPr lang="en-US" sz="2800"/>
              <a:t>Project Scientist - Chris Hostetler (NASA LaRC) </a:t>
            </a:r>
          </a:p>
          <a:p>
            <a:endParaRPr lang="en-US" sz="2800" dirty="0"/>
          </a:p>
        </p:txBody>
      </p:sp>
    </p:spTree>
    <p:extLst>
      <p:ext uri="{BB962C8B-B14F-4D97-AF65-F5344CB8AC3E}">
        <p14:creationId xmlns:p14="http://schemas.microsoft.com/office/powerpoint/2010/main" val="21910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Capturing Annual Cycles</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grpSp>
        <p:nvGrpSpPr>
          <p:cNvPr id="6" name="Group 5">
            <a:extLst>
              <a:ext uri="{FF2B5EF4-FFF2-40B4-BE49-F238E27FC236}">
                <a16:creationId xmlns:a16="http://schemas.microsoft.com/office/drawing/2014/main" id="{C96CA026-72F6-D444-BCA8-1A1E69F48092}"/>
              </a:ext>
            </a:extLst>
          </p:cNvPr>
          <p:cNvGrpSpPr/>
          <p:nvPr/>
        </p:nvGrpSpPr>
        <p:grpSpPr>
          <a:xfrm>
            <a:off x="2297437" y="355016"/>
            <a:ext cx="5074323" cy="6361578"/>
            <a:chOff x="3692603" y="355016"/>
            <a:chExt cx="5074323" cy="6361578"/>
          </a:xfrm>
        </p:grpSpPr>
        <p:pic>
          <p:nvPicPr>
            <p:cNvPr id="3" name="Picture 2">
              <a:extLst>
                <a:ext uri="{FF2B5EF4-FFF2-40B4-BE49-F238E27FC236}">
                  <a16:creationId xmlns:a16="http://schemas.microsoft.com/office/drawing/2014/main" id="{6BF38EF3-65FD-9A44-A401-FCF8DC9C9E3F}"/>
                </a:ext>
              </a:extLst>
            </p:cNvPr>
            <p:cNvPicPr>
              <a:picLocks noChangeAspect="1"/>
            </p:cNvPicPr>
            <p:nvPr/>
          </p:nvPicPr>
          <p:blipFill>
            <a:blip r:embed="rId4"/>
            <a:stretch>
              <a:fillRect/>
            </a:stretch>
          </p:blipFill>
          <p:spPr>
            <a:xfrm>
              <a:off x="3692603" y="3781447"/>
              <a:ext cx="5074323" cy="2935147"/>
            </a:xfrm>
            <a:prstGeom prst="rect">
              <a:avLst/>
            </a:prstGeom>
          </p:spPr>
        </p:pic>
        <p:pic>
          <p:nvPicPr>
            <p:cNvPr id="5" name="Picture 4">
              <a:extLst>
                <a:ext uri="{FF2B5EF4-FFF2-40B4-BE49-F238E27FC236}">
                  <a16:creationId xmlns:a16="http://schemas.microsoft.com/office/drawing/2014/main" id="{1EE8E92B-E1ED-6E49-90A0-E1D172492F44}"/>
                </a:ext>
              </a:extLst>
            </p:cNvPr>
            <p:cNvPicPr>
              <a:picLocks noChangeAspect="1"/>
            </p:cNvPicPr>
            <p:nvPr/>
          </p:nvPicPr>
          <p:blipFill rotWithShape="1">
            <a:blip r:embed="rId5"/>
            <a:srcRect r="11184" b="7357"/>
            <a:stretch/>
          </p:blipFill>
          <p:spPr>
            <a:xfrm>
              <a:off x="3874416" y="355016"/>
              <a:ext cx="4534292" cy="3236602"/>
            </a:xfrm>
            <a:prstGeom prst="rect">
              <a:avLst/>
            </a:prstGeom>
          </p:spPr>
        </p:pic>
      </p:grpSp>
      <p:sp>
        <p:nvSpPr>
          <p:cNvPr id="8" name="TextBox 7">
            <a:extLst>
              <a:ext uri="{FF2B5EF4-FFF2-40B4-BE49-F238E27FC236}">
                <a16:creationId xmlns:a16="http://schemas.microsoft.com/office/drawing/2014/main" id="{EB59B089-D8D9-F249-868A-E513F6608224}"/>
              </a:ext>
            </a:extLst>
          </p:cNvPr>
          <p:cNvSpPr txBox="1"/>
          <p:nvPr/>
        </p:nvSpPr>
        <p:spPr>
          <a:xfrm>
            <a:off x="2858672" y="6056361"/>
            <a:ext cx="1589859" cy="369332"/>
          </a:xfrm>
          <a:prstGeom prst="rect">
            <a:avLst/>
          </a:prstGeom>
          <a:noFill/>
        </p:spPr>
        <p:txBody>
          <a:bodyPr wrap="none" rtlCol="0">
            <a:spAutoFit/>
          </a:bodyPr>
          <a:lstStyle/>
          <a:p>
            <a:r>
              <a:rPr lang="en-US" b="1" dirty="0"/>
              <a:t>phytoplankton</a:t>
            </a:r>
          </a:p>
        </p:txBody>
      </p:sp>
      <p:sp>
        <p:nvSpPr>
          <p:cNvPr id="9" name="Oval 8">
            <a:extLst>
              <a:ext uri="{FF2B5EF4-FFF2-40B4-BE49-F238E27FC236}">
                <a16:creationId xmlns:a16="http://schemas.microsoft.com/office/drawing/2014/main" id="{07D67050-7406-D04E-86DA-E96451F09276}"/>
              </a:ext>
            </a:extLst>
          </p:cNvPr>
          <p:cNvSpPr/>
          <p:nvPr/>
        </p:nvSpPr>
        <p:spPr>
          <a:xfrm>
            <a:off x="7603392" y="4468305"/>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a:t>
            </a:r>
          </a:p>
        </p:txBody>
      </p:sp>
      <p:sp>
        <p:nvSpPr>
          <p:cNvPr id="15" name="Oval 14">
            <a:extLst>
              <a:ext uri="{FF2B5EF4-FFF2-40B4-BE49-F238E27FC236}">
                <a16:creationId xmlns:a16="http://schemas.microsoft.com/office/drawing/2014/main" id="{F3654D52-D899-2E45-937E-2C2A3F092A5C}"/>
              </a:ext>
            </a:extLst>
          </p:cNvPr>
          <p:cNvSpPr/>
          <p:nvPr/>
        </p:nvSpPr>
        <p:spPr>
          <a:xfrm>
            <a:off x="7603392" y="4925505"/>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t>
            </a:r>
          </a:p>
        </p:txBody>
      </p:sp>
      <p:sp>
        <p:nvSpPr>
          <p:cNvPr id="17" name="Oval 16">
            <a:extLst>
              <a:ext uri="{FF2B5EF4-FFF2-40B4-BE49-F238E27FC236}">
                <a16:creationId xmlns:a16="http://schemas.microsoft.com/office/drawing/2014/main" id="{77645B58-7B9E-DB43-AFBF-977EF4676339}"/>
              </a:ext>
            </a:extLst>
          </p:cNvPr>
          <p:cNvSpPr/>
          <p:nvPr/>
        </p:nvSpPr>
        <p:spPr>
          <a:xfrm>
            <a:off x="7603392" y="5382705"/>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a:t>
            </a:r>
          </a:p>
        </p:txBody>
      </p:sp>
      <p:sp>
        <p:nvSpPr>
          <p:cNvPr id="19" name="Oval 18">
            <a:extLst>
              <a:ext uri="{FF2B5EF4-FFF2-40B4-BE49-F238E27FC236}">
                <a16:creationId xmlns:a16="http://schemas.microsoft.com/office/drawing/2014/main" id="{D5002982-BE22-4447-9BB8-A6D73DDD863B}"/>
              </a:ext>
            </a:extLst>
          </p:cNvPr>
          <p:cNvSpPr/>
          <p:nvPr/>
        </p:nvSpPr>
        <p:spPr>
          <a:xfrm>
            <a:off x="7603392" y="5849718"/>
            <a:ext cx="36576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D</a:t>
            </a:r>
          </a:p>
        </p:txBody>
      </p:sp>
      <p:sp>
        <p:nvSpPr>
          <p:cNvPr id="12" name="Rounded Rectangle 11">
            <a:extLst>
              <a:ext uri="{FF2B5EF4-FFF2-40B4-BE49-F238E27FC236}">
                <a16:creationId xmlns:a16="http://schemas.microsoft.com/office/drawing/2014/main" id="{306A62BB-52CB-A14B-80D1-07F471E7197F}"/>
              </a:ext>
            </a:extLst>
          </p:cNvPr>
          <p:cNvSpPr/>
          <p:nvPr/>
        </p:nvSpPr>
        <p:spPr>
          <a:xfrm>
            <a:off x="11014197" y="5173234"/>
            <a:ext cx="390204" cy="365760"/>
          </a:xfrm>
          <a:prstGeom prst="roundRect">
            <a:avLst/>
          </a:prstGeom>
          <a:solidFill>
            <a:srgbClr val="D6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20" name="Rounded Rectangle 19">
            <a:extLst>
              <a:ext uri="{FF2B5EF4-FFF2-40B4-BE49-F238E27FC236}">
                <a16:creationId xmlns:a16="http://schemas.microsoft.com/office/drawing/2014/main" id="{E8D63E84-E2A6-EE44-8A72-0C717DFFF2A8}"/>
              </a:ext>
            </a:extLst>
          </p:cNvPr>
          <p:cNvSpPr/>
          <p:nvPr/>
        </p:nvSpPr>
        <p:spPr>
          <a:xfrm>
            <a:off x="11014197" y="5565585"/>
            <a:ext cx="390204" cy="365760"/>
          </a:xfrm>
          <a:prstGeom prst="roundRect">
            <a:avLst/>
          </a:prstGeom>
          <a:solidFill>
            <a:srgbClr val="D6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21" name="Rounded Rectangle 20">
            <a:extLst>
              <a:ext uri="{FF2B5EF4-FFF2-40B4-BE49-F238E27FC236}">
                <a16:creationId xmlns:a16="http://schemas.microsoft.com/office/drawing/2014/main" id="{099FFA3A-0CCA-234D-AF7B-F49725B206A3}"/>
              </a:ext>
            </a:extLst>
          </p:cNvPr>
          <p:cNvSpPr/>
          <p:nvPr/>
        </p:nvSpPr>
        <p:spPr>
          <a:xfrm>
            <a:off x="11014197" y="6179286"/>
            <a:ext cx="390204" cy="365760"/>
          </a:xfrm>
          <a:prstGeom prst="roundRect">
            <a:avLst/>
          </a:prstGeom>
          <a:solidFill>
            <a:srgbClr val="D68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
        <p:nvSpPr>
          <p:cNvPr id="13" name="TextBox 12">
            <a:extLst>
              <a:ext uri="{FF2B5EF4-FFF2-40B4-BE49-F238E27FC236}">
                <a16:creationId xmlns:a16="http://schemas.microsoft.com/office/drawing/2014/main" id="{CF580F78-8B6C-5046-8939-399E35C692D4}"/>
              </a:ext>
            </a:extLst>
          </p:cNvPr>
          <p:cNvSpPr txBox="1"/>
          <p:nvPr/>
        </p:nvSpPr>
        <p:spPr>
          <a:xfrm>
            <a:off x="8005308" y="4477342"/>
            <a:ext cx="1885131" cy="338554"/>
          </a:xfrm>
          <a:prstGeom prst="rect">
            <a:avLst/>
          </a:prstGeom>
          <a:noFill/>
        </p:spPr>
        <p:txBody>
          <a:bodyPr wrap="none" rtlCol="0">
            <a:spAutoFit/>
          </a:bodyPr>
          <a:lstStyle/>
          <a:p>
            <a:r>
              <a:rPr lang="en-US" sz="1600" dirty="0"/>
              <a:t>division  ~  loss rates</a:t>
            </a:r>
          </a:p>
        </p:txBody>
      </p:sp>
      <p:sp>
        <p:nvSpPr>
          <p:cNvPr id="23" name="TextBox 22">
            <a:extLst>
              <a:ext uri="{FF2B5EF4-FFF2-40B4-BE49-F238E27FC236}">
                <a16:creationId xmlns:a16="http://schemas.microsoft.com/office/drawing/2014/main" id="{96C7AE2A-D41F-F648-9ED8-26290B146795}"/>
              </a:ext>
            </a:extLst>
          </p:cNvPr>
          <p:cNvSpPr txBox="1"/>
          <p:nvPr/>
        </p:nvSpPr>
        <p:spPr>
          <a:xfrm>
            <a:off x="8005308" y="4921074"/>
            <a:ext cx="981872" cy="338554"/>
          </a:xfrm>
          <a:prstGeom prst="rect">
            <a:avLst/>
          </a:prstGeom>
          <a:noFill/>
        </p:spPr>
        <p:txBody>
          <a:bodyPr wrap="none" rtlCol="0">
            <a:spAutoFit/>
          </a:bodyPr>
          <a:lstStyle/>
          <a:p>
            <a:r>
              <a:rPr lang="en-US" sz="1600" dirty="0"/>
              <a:t>depletion</a:t>
            </a:r>
          </a:p>
        </p:txBody>
      </p:sp>
      <p:sp>
        <p:nvSpPr>
          <p:cNvPr id="24" name="TextBox 23">
            <a:extLst>
              <a:ext uri="{FF2B5EF4-FFF2-40B4-BE49-F238E27FC236}">
                <a16:creationId xmlns:a16="http://schemas.microsoft.com/office/drawing/2014/main" id="{9F21B284-B1AD-8740-A4FD-23BA417C119A}"/>
              </a:ext>
            </a:extLst>
          </p:cNvPr>
          <p:cNvSpPr txBox="1"/>
          <p:nvPr/>
        </p:nvSpPr>
        <p:spPr>
          <a:xfrm>
            <a:off x="8005308" y="5382705"/>
            <a:ext cx="1332416" cy="338554"/>
          </a:xfrm>
          <a:prstGeom prst="rect">
            <a:avLst/>
          </a:prstGeom>
          <a:noFill/>
        </p:spPr>
        <p:txBody>
          <a:bodyPr wrap="none" rtlCol="0">
            <a:spAutoFit/>
          </a:bodyPr>
          <a:lstStyle/>
          <a:p>
            <a:r>
              <a:rPr lang="en-US" sz="1600" dirty="0"/>
              <a:t>division &gt; loss</a:t>
            </a:r>
          </a:p>
        </p:txBody>
      </p:sp>
      <p:sp>
        <p:nvSpPr>
          <p:cNvPr id="25" name="TextBox 24">
            <a:extLst>
              <a:ext uri="{FF2B5EF4-FFF2-40B4-BE49-F238E27FC236}">
                <a16:creationId xmlns:a16="http://schemas.microsoft.com/office/drawing/2014/main" id="{F2321F27-4371-AA48-8B52-D2E2E10720A5}"/>
              </a:ext>
            </a:extLst>
          </p:cNvPr>
          <p:cNvSpPr txBox="1"/>
          <p:nvPr/>
        </p:nvSpPr>
        <p:spPr>
          <a:xfrm>
            <a:off x="8005308" y="5876924"/>
            <a:ext cx="1308050" cy="338554"/>
          </a:xfrm>
          <a:prstGeom prst="rect">
            <a:avLst/>
          </a:prstGeom>
          <a:noFill/>
        </p:spPr>
        <p:txBody>
          <a:bodyPr wrap="none" rtlCol="0">
            <a:spAutoFit/>
          </a:bodyPr>
          <a:lstStyle/>
          <a:p>
            <a:r>
              <a:rPr lang="en-US" sz="1600" dirty="0"/>
              <a:t>accumulation</a:t>
            </a:r>
          </a:p>
        </p:txBody>
      </p:sp>
      <p:sp>
        <p:nvSpPr>
          <p:cNvPr id="26" name="TextBox 25">
            <a:extLst>
              <a:ext uri="{FF2B5EF4-FFF2-40B4-BE49-F238E27FC236}">
                <a16:creationId xmlns:a16="http://schemas.microsoft.com/office/drawing/2014/main" id="{8E766DC8-4218-6543-AB3E-8A803D2D7A2C}"/>
              </a:ext>
            </a:extLst>
          </p:cNvPr>
          <p:cNvSpPr txBox="1"/>
          <p:nvPr/>
        </p:nvSpPr>
        <p:spPr>
          <a:xfrm>
            <a:off x="10669284" y="4583932"/>
            <a:ext cx="1196353" cy="369332"/>
          </a:xfrm>
          <a:prstGeom prst="rect">
            <a:avLst/>
          </a:prstGeom>
          <a:noFill/>
        </p:spPr>
        <p:txBody>
          <a:bodyPr wrap="none" rtlCol="0">
            <a:spAutoFit/>
          </a:bodyPr>
          <a:lstStyle/>
          <a:p>
            <a:r>
              <a:rPr lang="en-US" dirty="0"/>
              <a:t>Transitions</a:t>
            </a:r>
          </a:p>
        </p:txBody>
      </p:sp>
      <p:cxnSp>
        <p:nvCxnSpPr>
          <p:cNvPr id="31" name="Straight Connector 30">
            <a:extLst>
              <a:ext uri="{FF2B5EF4-FFF2-40B4-BE49-F238E27FC236}">
                <a16:creationId xmlns:a16="http://schemas.microsoft.com/office/drawing/2014/main" id="{9861F346-D628-E344-9A32-490353BE7C55}"/>
              </a:ext>
            </a:extLst>
          </p:cNvPr>
          <p:cNvCxnSpPr/>
          <p:nvPr/>
        </p:nvCxnSpPr>
        <p:spPr>
          <a:xfrm>
            <a:off x="9181707" y="5382704"/>
            <a:ext cx="1668545" cy="0"/>
          </a:xfrm>
          <a:prstGeom prst="line">
            <a:avLst/>
          </a:prstGeom>
          <a:ln w="19050">
            <a:solidFill>
              <a:srgbClr val="D68E88"/>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ECC53F-AA95-EF44-8BDE-8216C6D9F71D}"/>
              </a:ext>
            </a:extLst>
          </p:cNvPr>
          <p:cNvCxnSpPr/>
          <p:nvPr/>
        </p:nvCxnSpPr>
        <p:spPr>
          <a:xfrm>
            <a:off x="9181707" y="5721259"/>
            <a:ext cx="1668545" cy="0"/>
          </a:xfrm>
          <a:prstGeom prst="line">
            <a:avLst/>
          </a:prstGeom>
          <a:ln w="19050">
            <a:solidFill>
              <a:srgbClr val="D68E88"/>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D72CB5-963D-714E-A26F-131509E71B6C}"/>
              </a:ext>
            </a:extLst>
          </p:cNvPr>
          <p:cNvCxnSpPr/>
          <p:nvPr/>
        </p:nvCxnSpPr>
        <p:spPr>
          <a:xfrm>
            <a:off x="9181707" y="6362166"/>
            <a:ext cx="1668545" cy="0"/>
          </a:xfrm>
          <a:prstGeom prst="line">
            <a:avLst/>
          </a:prstGeom>
          <a:ln w="19050">
            <a:solidFill>
              <a:srgbClr val="D68E88"/>
            </a:solidFill>
            <a:prstDash val="lg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4B812AE-A796-424E-BEA3-7BB5163B190A}"/>
              </a:ext>
            </a:extLst>
          </p:cNvPr>
          <p:cNvSpPr txBox="1"/>
          <p:nvPr/>
        </p:nvSpPr>
        <p:spPr>
          <a:xfrm>
            <a:off x="2858672" y="480484"/>
            <a:ext cx="978538" cy="369332"/>
          </a:xfrm>
          <a:prstGeom prst="rect">
            <a:avLst/>
          </a:prstGeom>
          <a:noFill/>
        </p:spPr>
        <p:txBody>
          <a:bodyPr wrap="none" rtlCol="0">
            <a:spAutoFit/>
          </a:bodyPr>
          <a:lstStyle/>
          <a:p>
            <a:r>
              <a:rPr lang="en-US" b="1" dirty="0"/>
              <a:t>aerosols</a:t>
            </a:r>
          </a:p>
        </p:txBody>
      </p:sp>
      <p:grpSp>
        <p:nvGrpSpPr>
          <p:cNvPr id="39" name="Group 38">
            <a:extLst>
              <a:ext uri="{FF2B5EF4-FFF2-40B4-BE49-F238E27FC236}">
                <a16:creationId xmlns:a16="http://schemas.microsoft.com/office/drawing/2014/main" id="{459277A2-4DCB-6342-A4EA-D7FB1C7200CE}"/>
              </a:ext>
            </a:extLst>
          </p:cNvPr>
          <p:cNvGrpSpPr/>
          <p:nvPr/>
        </p:nvGrpSpPr>
        <p:grpSpPr>
          <a:xfrm>
            <a:off x="7603392" y="1084518"/>
            <a:ext cx="1323183" cy="2548594"/>
            <a:chOff x="8621436" y="849816"/>
            <a:chExt cx="1323183" cy="2548594"/>
          </a:xfrm>
        </p:grpSpPr>
        <p:pic>
          <p:nvPicPr>
            <p:cNvPr id="35" name="Picture 34">
              <a:extLst>
                <a:ext uri="{FF2B5EF4-FFF2-40B4-BE49-F238E27FC236}">
                  <a16:creationId xmlns:a16="http://schemas.microsoft.com/office/drawing/2014/main" id="{000A5875-190F-2540-9736-7339412366BC}"/>
                </a:ext>
              </a:extLst>
            </p:cNvPr>
            <p:cNvPicPr>
              <a:picLocks noChangeAspect="1"/>
            </p:cNvPicPr>
            <p:nvPr/>
          </p:nvPicPr>
          <p:blipFill rotWithShape="1">
            <a:blip r:embed="rId5"/>
            <a:srcRect l="75932" t="18741" r="16904" b="10667"/>
            <a:stretch/>
          </p:blipFill>
          <p:spPr>
            <a:xfrm>
              <a:off x="8621436" y="849816"/>
              <a:ext cx="365744" cy="2466198"/>
            </a:xfrm>
            <a:prstGeom prst="rect">
              <a:avLst/>
            </a:prstGeom>
            <a:ln w="19050">
              <a:solidFill>
                <a:schemeClr val="tx1"/>
              </a:solidFill>
            </a:ln>
          </p:spPr>
        </p:pic>
        <p:sp>
          <p:nvSpPr>
            <p:cNvPr id="36" name="TextBox 35">
              <a:extLst>
                <a:ext uri="{FF2B5EF4-FFF2-40B4-BE49-F238E27FC236}">
                  <a16:creationId xmlns:a16="http://schemas.microsoft.com/office/drawing/2014/main" id="{4105B724-BC77-E644-9196-FBF05300F9BC}"/>
                </a:ext>
              </a:extLst>
            </p:cNvPr>
            <p:cNvSpPr txBox="1"/>
            <p:nvPr/>
          </p:nvSpPr>
          <p:spPr>
            <a:xfrm>
              <a:off x="9073290" y="896274"/>
              <a:ext cx="871329" cy="369332"/>
            </a:xfrm>
            <a:prstGeom prst="rect">
              <a:avLst/>
            </a:prstGeom>
            <a:noFill/>
          </p:spPr>
          <p:txBody>
            <a:bodyPr wrap="none" rtlCol="0">
              <a:spAutoFit/>
            </a:bodyPr>
            <a:lstStyle/>
            <a:p>
              <a:r>
                <a:rPr lang="en-US" dirty="0">
                  <a:solidFill>
                    <a:schemeClr val="accent6"/>
                  </a:solidFill>
                </a:rPr>
                <a:t>organic</a:t>
              </a:r>
            </a:p>
          </p:txBody>
        </p:sp>
        <p:sp>
          <p:nvSpPr>
            <p:cNvPr id="37" name="TextBox 36">
              <a:extLst>
                <a:ext uri="{FF2B5EF4-FFF2-40B4-BE49-F238E27FC236}">
                  <a16:creationId xmlns:a16="http://schemas.microsoft.com/office/drawing/2014/main" id="{D45BE5F3-40B0-7E40-BABE-6102E79F83F9}"/>
                </a:ext>
              </a:extLst>
            </p:cNvPr>
            <p:cNvSpPr txBox="1"/>
            <p:nvPr/>
          </p:nvSpPr>
          <p:spPr>
            <a:xfrm>
              <a:off x="9073289" y="1896631"/>
              <a:ext cx="813556" cy="369332"/>
            </a:xfrm>
            <a:prstGeom prst="rect">
              <a:avLst/>
            </a:prstGeom>
            <a:noFill/>
          </p:spPr>
          <p:txBody>
            <a:bodyPr wrap="none" rtlCol="0">
              <a:spAutoFit/>
            </a:bodyPr>
            <a:lstStyle/>
            <a:p>
              <a:r>
                <a:rPr lang="en-US" dirty="0">
                  <a:solidFill>
                    <a:srgbClr val="C00000"/>
                  </a:solidFill>
                </a:rPr>
                <a:t>sulfate</a:t>
              </a:r>
            </a:p>
          </p:txBody>
        </p:sp>
        <p:sp>
          <p:nvSpPr>
            <p:cNvPr id="38" name="TextBox 37">
              <a:extLst>
                <a:ext uri="{FF2B5EF4-FFF2-40B4-BE49-F238E27FC236}">
                  <a16:creationId xmlns:a16="http://schemas.microsoft.com/office/drawing/2014/main" id="{49A686B8-1665-A442-B798-32932DA0F8E3}"/>
                </a:ext>
              </a:extLst>
            </p:cNvPr>
            <p:cNvSpPr txBox="1"/>
            <p:nvPr/>
          </p:nvSpPr>
          <p:spPr>
            <a:xfrm>
              <a:off x="9073289" y="3029078"/>
              <a:ext cx="514885" cy="369332"/>
            </a:xfrm>
            <a:prstGeom prst="rect">
              <a:avLst/>
            </a:prstGeom>
            <a:noFill/>
          </p:spPr>
          <p:txBody>
            <a:bodyPr wrap="none" rtlCol="0">
              <a:spAutoFit/>
            </a:bodyPr>
            <a:lstStyle/>
            <a:p>
              <a:r>
                <a:rPr lang="en-US" dirty="0">
                  <a:solidFill>
                    <a:schemeClr val="accent5"/>
                  </a:solidFill>
                </a:rPr>
                <a:t>salt</a:t>
              </a:r>
            </a:p>
          </p:txBody>
        </p:sp>
      </p:grpSp>
    </p:spTree>
    <p:extLst>
      <p:ext uri="{BB962C8B-B14F-4D97-AF65-F5344CB8AC3E}">
        <p14:creationId xmlns:p14="http://schemas.microsoft.com/office/powerpoint/2010/main" val="172086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200" dirty="0"/>
              <a:t>Planning </a:t>
            </a:r>
          </a:p>
          <a:p>
            <a:pPr algn="ctr"/>
            <a:r>
              <a:rPr lang="en-US" sz="3200" dirty="0"/>
              <a:t>Efforts</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3" name="Picture 2">
            <a:extLst>
              <a:ext uri="{FF2B5EF4-FFF2-40B4-BE49-F238E27FC236}">
                <a16:creationId xmlns:a16="http://schemas.microsoft.com/office/drawing/2014/main" id="{31CEF118-F696-B54C-8B87-0B068BBAD739}"/>
              </a:ext>
            </a:extLst>
          </p:cNvPr>
          <p:cNvPicPr>
            <a:picLocks noChangeAspect="1"/>
          </p:cNvPicPr>
          <p:nvPr/>
        </p:nvPicPr>
        <p:blipFill>
          <a:blip r:embed="rId4"/>
          <a:stretch>
            <a:fillRect/>
          </a:stretch>
        </p:blipFill>
        <p:spPr>
          <a:xfrm>
            <a:off x="2152101" y="149192"/>
            <a:ext cx="5342780" cy="3404712"/>
          </a:xfrm>
          <a:prstGeom prst="rect">
            <a:avLst/>
          </a:prstGeom>
        </p:spPr>
      </p:pic>
      <p:pic>
        <p:nvPicPr>
          <p:cNvPr id="7" name="Picture 6">
            <a:extLst>
              <a:ext uri="{FF2B5EF4-FFF2-40B4-BE49-F238E27FC236}">
                <a16:creationId xmlns:a16="http://schemas.microsoft.com/office/drawing/2014/main" id="{EFAB46E1-CCB4-2940-97A1-077699419845}"/>
              </a:ext>
            </a:extLst>
          </p:cNvPr>
          <p:cNvPicPr>
            <a:picLocks noChangeAspect="1"/>
          </p:cNvPicPr>
          <p:nvPr/>
        </p:nvPicPr>
        <p:blipFill>
          <a:blip r:embed="rId5">
            <a:extLst>
              <a:ext uri="{BEBA8EAE-BF5A-486C-A8C5-ECC9F3942E4B}">
                <a14:imgProps xmlns:a14="http://schemas.microsoft.com/office/drawing/2010/main">
                  <a14:imgLayer>
                    <a14:imgEffect>
                      <a14:brightnessContrast bright="52000"/>
                    </a14:imgEffect>
                  </a14:imgLayer>
                </a14:imgProps>
              </a:ext>
            </a:extLst>
          </a:blip>
          <a:stretch>
            <a:fillRect/>
          </a:stretch>
        </p:blipFill>
        <p:spPr>
          <a:xfrm>
            <a:off x="7532017" y="2366127"/>
            <a:ext cx="4352257" cy="4369324"/>
          </a:xfrm>
          <a:prstGeom prst="rect">
            <a:avLst/>
          </a:prstGeom>
        </p:spPr>
      </p:pic>
      <p:sp>
        <p:nvSpPr>
          <p:cNvPr id="8" name="TextBox 7">
            <a:extLst>
              <a:ext uri="{FF2B5EF4-FFF2-40B4-BE49-F238E27FC236}">
                <a16:creationId xmlns:a16="http://schemas.microsoft.com/office/drawing/2014/main" id="{895FC0D2-10D5-1D4B-B4A3-248F7F037638}"/>
              </a:ext>
            </a:extLst>
          </p:cNvPr>
          <p:cNvSpPr txBox="1"/>
          <p:nvPr/>
        </p:nvSpPr>
        <p:spPr>
          <a:xfrm>
            <a:off x="7494881" y="519107"/>
            <a:ext cx="4697119" cy="1446550"/>
          </a:xfrm>
          <a:prstGeom prst="rect">
            <a:avLst/>
          </a:prstGeom>
          <a:noFill/>
        </p:spPr>
        <p:txBody>
          <a:bodyPr wrap="square" rtlCol="0">
            <a:spAutoFit/>
          </a:bodyPr>
          <a:lstStyle/>
          <a:p>
            <a:r>
              <a:rPr lang="en-US" sz="2400" b="1" dirty="0"/>
              <a:t>R/V Atlantis </a:t>
            </a:r>
            <a:r>
              <a:rPr lang="en-US" sz="2400" dirty="0"/>
              <a:t>out of Woods Hole, MA</a:t>
            </a:r>
          </a:p>
          <a:p>
            <a:endParaRPr lang="en-US" sz="1600" dirty="0"/>
          </a:p>
          <a:p>
            <a:r>
              <a:rPr lang="en-US" sz="2400" dirty="0"/>
              <a:t>N-S transect extends temporal observations as bloom progresses</a:t>
            </a:r>
          </a:p>
        </p:txBody>
      </p:sp>
      <p:sp>
        <p:nvSpPr>
          <p:cNvPr id="12" name="TextBox 11">
            <a:extLst>
              <a:ext uri="{FF2B5EF4-FFF2-40B4-BE49-F238E27FC236}">
                <a16:creationId xmlns:a16="http://schemas.microsoft.com/office/drawing/2014/main" id="{067C5722-D4BE-E04F-AC82-3AF753D2E2A1}"/>
              </a:ext>
            </a:extLst>
          </p:cNvPr>
          <p:cNvSpPr txBox="1"/>
          <p:nvPr/>
        </p:nvSpPr>
        <p:spPr>
          <a:xfrm>
            <a:off x="3044678" y="3726321"/>
            <a:ext cx="4246527" cy="2554545"/>
          </a:xfrm>
          <a:prstGeom prst="rect">
            <a:avLst/>
          </a:prstGeom>
          <a:noFill/>
        </p:spPr>
        <p:txBody>
          <a:bodyPr wrap="square" rtlCol="0">
            <a:spAutoFit/>
          </a:bodyPr>
          <a:lstStyle/>
          <a:p>
            <a:r>
              <a:rPr lang="en-US" sz="2400" b="1" dirty="0"/>
              <a:t>C-130</a:t>
            </a:r>
            <a:r>
              <a:rPr lang="en-US" sz="2400" dirty="0"/>
              <a:t> flights out of St. John’s, Newfoundland</a:t>
            </a:r>
          </a:p>
          <a:p>
            <a:endParaRPr lang="en-US" sz="1000" dirty="0"/>
          </a:p>
          <a:p>
            <a:pPr algn="r"/>
            <a:r>
              <a:rPr lang="en-US" sz="2400" dirty="0"/>
              <a:t>Flight patterns/modules to capture near- and far-field dynamics relative to ship</a:t>
            </a:r>
          </a:p>
          <a:p>
            <a:endParaRPr lang="en-US" sz="1000" dirty="0"/>
          </a:p>
          <a:p>
            <a:pPr algn="r"/>
            <a:r>
              <a:rPr lang="en-US" sz="2000" dirty="0"/>
              <a:t>(HSRL, GCAS, 4STAR, RSP, LARGE)</a:t>
            </a:r>
          </a:p>
        </p:txBody>
      </p:sp>
      <p:sp>
        <p:nvSpPr>
          <p:cNvPr id="2" name="TextBox 1">
            <a:extLst>
              <a:ext uri="{FF2B5EF4-FFF2-40B4-BE49-F238E27FC236}">
                <a16:creationId xmlns:a16="http://schemas.microsoft.com/office/drawing/2014/main" id="{11FB32D6-CE28-4D4D-AB5D-B8CF93AF369D}"/>
              </a:ext>
            </a:extLst>
          </p:cNvPr>
          <p:cNvSpPr txBox="1"/>
          <p:nvPr/>
        </p:nvSpPr>
        <p:spPr>
          <a:xfrm>
            <a:off x="3044678" y="6396335"/>
            <a:ext cx="3829190" cy="461665"/>
          </a:xfrm>
          <a:prstGeom prst="rect">
            <a:avLst/>
          </a:prstGeom>
          <a:noFill/>
        </p:spPr>
        <p:txBody>
          <a:bodyPr wrap="none" rtlCol="0">
            <a:spAutoFit/>
          </a:bodyPr>
          <a:lstStyle/>
          <a:p>
            <a:r>
              <a:rPr lang="en-US" sz="2400" b="1" dirty="0"/>
              <a:t>Bio-Argo floats </a:t>
            </a:r>
            <a:r>
              <a:rPr lang="en-US" sz="2400" dirty="0"/>
              <a:t>and </a:t>
            </a:r>
            <a:r>
              <a:rPr lang="en-US" sz="2400" b="1" dirty="0"/>
              <a:t>satellites</a:t>
            </a:r>
          </a:p>
        </p:txBody>
      </p:sp>
    </p:spTree>
    <p:extLst>
      <p:ext uri="{BB962C8B-B14F-4D97-AF65-F5344CB8AC3E}">
        <p14:creationId xmlns:p14="http://schemas.microsoft.com/office/powerpoint/2010/main" val="9302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endParaRPr lang="en-US" sz="3200" dirty="0"/>
          </a:p>
          <a:p>
            <a:pPr algn="ctr"/>
            <a:r>
              <a:rPr lang="en-US" sz="3100" dirty="0"/>
              <a:t>Application of lidar for atmosphere </a:t>
            </a:r>
            <a:r>
              <a:rPr lang="en-US" sz="3100" u="sng" dirty="0"/>
              <a:t>and</a:t>
            </a:r>
            <a:r>
              <a:rPr lang="en-US" sz="3100" dirty="0"/>
              <a:t> ocean</a:t>
            </a:r>
          </a:p>
          <a:p>
            <a:pPr algn="ctr"/>
            <a:endParaRPr lang="en-US" sz="3200" dirty="0"/>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5" name="Picture 4">
            <a:extLst>
              <a:ext uri="{FF2B5EF4-FFF2-40B4-BE49-F238E27FC236}">
                <a16:creationId xmlns:a16="http://schemas.microsoft.com/office/drawing/2014/main" id="{1F932B0C-721D-EE4E-8AE2-18B8520D6201}"/>
              </a:ext>
            </a:extLst>
          </p:cNvPr>
          <p:cNvPicPr>
            <a:picLocks noChangeAspect="1"/>
          </p:cNvPicPr>
          <p:nvPr/>
        </p:nvPicPr>
        <p:blipFill>
          <a:blip r:embed="rId4"/>
          <a:stretch>
            <a:fillRect/>
          </a:stretch>
        </p:blipFill>
        <p:spPr>
          <a:xfrm>
            <a:off x="3329842" y="0"/>
            <a:ext cx="7703450" cy="6776719"/>
          </a:xfrm>
          <a:prstGeom prst="rect">
            <a:avLst/>
          </a:prstGeom>
        </p:spPr>
      </p:pic>
      <p:sp>
        <p:nvSpPr>
          <p:cNvPr id="6" name="TextBox 5">
            <a:extLst>
              <a:ext uri="{FF2B5EF4-FFF2-40B4-BE49-F238E27FC236}">
                <a16:creationId xmlns:a16="http://schemas.microsoft.com/office/drawing/2014/main" id="{0FF37062-9A87-2944-BA40-B5B4A68D9E27}"/>
              </a:ext>
            </a:extLst>
          </p:cNvPr>
          <p:cNvSpPr txBox="1"/>
          <p:nvPr/>
        </p:nvSpPr>
        <p:spPr>
          <a:xfrm>
            <a:off x="2519995" y="6468942"/>
            <a:ext cx="3083473" cy="307777"/>
          </a:xfrm>
          <a:prstGeom prst="rect">
            <a:avLst/>
          </a:prstGeom>
          <a:solidFill>
            <a:schemeClr val="bg1"/>
          </a:solidFill>
        </p:spPr>
        <p:txBody>
          <a:bodyPr wrap="none" rtlCol="0">
            <a:spAutoFit/>
          </a:bodyPr>
          <a:lstStyle/>
          <a:p>
            <a:r>
              <a:rPr lang="en-US" sz="1400" dirty="0">
                <a:solidFill>
                  <a:schemeClr val="bg2">
                    <a:lumMod val="50000"/>
                  </a:schemeClr>
                </a:solidFill>
              </a:rPr>
              <a:t>Hostetler et al. 2018, Ann. Rev. Mar. Sci.</a:t>
            </a:r>
          </a:p>
        </p:txBody>
      </p:sp>
    </p:spTree>
    <p:extLst>
      <p:ext uri="{BB962C8B-B14F-4D97-AF65-F5344CB8AC3E}">
        <p14:creationId xmlns:p14="http://schemas.microsoft.com/office/powerpoint/2010/main" val="125741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Ship</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5" name="Picture 4">
            <a:extLst>
              <a:ext uri="{FF2B5EF4-FFF2-40B4-BE49-F238E27FC236}">
                <a16:creationId xmlns:a16="http://schemas.microsoft.com/office/drawing/2014/main" id="{22BE14F2-370D-5B47-9C24-6616D8159FE9}"/>
              </a:ext>
            </a:extLst>
          </p:cNvPr>
          <p:cNvPicPr>
            <a:picLocks noChangeAspect="1"/>
          </p:cNvPicPr>
          <p:nvPr/>
        </p:nvPicPr>
        <p:blipFill rotWithShape="1">
          <a:blip r:embed="rId4"/>
          <a:srcRect b="64598"/>
          <a:stretch/>
        </p:blipFill>
        <p:spPr>
          <a:xfrm>
            <a:off x="2110060" y="1161549"/>
            <a:ext cx="10081940" cy="4534902"/>
          </a:xfrm>
          <a:prstGeom prst="rect">
            <a:avLst/>
          </a:prstGeom>
        </p:spPr>
      </p:pic>
      <p:sp>
        <p:nvSpPr>
          <p:cNvPr id="4" name="Rectangle 3">
            <a:extLst>
              <a:ext uri="{FF2B5EF4-FFF2-40B4-BE49-F238E27FC236}">
                <a16:creationId xmlns:a16="http://schemas.microsoft.com/office/drawing/2014/main" id="{9A32C605-D010-AE49-8107-A42C60883145}"/>
              </a:ext>
            </a:extLst>
          </p:cNvPr>
          <p:cNvSpPr/>
          <p:nvPr/>
        </p:nvSpPr>
        <p:spPr>
          <a:xfrm>
            <a:off x="3103124" y="1334667"/>
            <a:ext cx="223736" cy="2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2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Ship/</a:t>
            </a:r>
          </a:p>
          <a:p>
            <a:pPr algn="ctr"/>
            <a:r>
              <a:rPr lang="en-US" sz="3200" dirty="0"/>
              <a:t>Aircraft</a:t>
            </a:r>
          </a:p>
          <a:p>
            <a:pPr algn="ctr"/>
            <a:r>
              <a:rPr lang="en-US" sz="3200" dirty="0"/>
              <a:t>Common</a:t>
            </a:r>
          </a:p>
          <a:p>
            <a:pPr algn="ctr"/>
            <a:r>
              <a:rPr lang="en-US" sz="3200" dirty="0"/>
              <a:t>Measures</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5" name="Picture 4">
            <a:extLst>
              <a:ext uri="{FF2B5EF4-FFF2-40B4-BE49-F238E27FC236}">
                <a16:creationId xmlns:a16="http://schemas.microsoft.com/office/drawing/2014/main" id="{22BE14F2-370D-5B47-9C24-6616D8159FE9}"/>
              </a:ext>
            </a:extLst>
          </p:cNvPr>
          <p:cNvPicPr>
            <a:picLocks noChangeAspect="1"/>
          </p:cNvPicPr>
          <p:nvPr/>
        </p:nvPicPr>
        <p:blipFill rotWithShape="1">
          <a:blip r:embed="rId4"/>
          <a:srcRect t="35035" b="33333"/>
          <a:stretch/>
        </p:blipFill>
        <p:spPr>
          <a:xfrm>
            <a:off x="2069402" y="1395921"/>
            <a:ext cx="10117573" cy="4066159"/>
          </a:xfrm>
          <a:prstGeom prst="rect">
            <a:avLst/>
          </a:prstGeom>
        </p:spPr>
      </p:pic>
      <p:sp>
        <p:nvSpPr>
          <p:cNvPr id="6" name="Rectangle 5">
            <a:extLst>
              <a:ext uri="{FF2B5EF4-FFF2-40B4-BE49-F238E27FC236}">
                <a16:creationId xmlns:a16="http://schemas.microsoft.com/office/drawing/2014/main" id="{7BF77BC3-3B4D-B849-9122-EBF8312E1BB0}"/>
              </a:ext>
            </a:extLst>
          </p:cNvPr>
          <p:cNvSpPr/>
          <p:nvPr/>
        </p:nvSpPr>
        <p:spPr>
          <a:xfrm>
            <a:off x="3093396" y="1596325"/>
            <a:ext cx="223736" cy="2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83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C5C19FF-0734-A14A-B49B-BBA848FF8DBA}"/>
              </a:ext>
            </a:extLst>
          </p:cNvPr>
          <p:cNvSpPr txBox="1"/>
          <p:nvPr/>
        </p:nvSpPr>
        <p:spPr>
          <a:xfrm>
            <a:off x="10197885" y="1596325"/>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A930BE39-693B-DE47-B1F9-608A96070407}"/>
              </a:ext>
            </a:extLst>
          </p:cNvPr>
          <p:cNvSpPr/>
          <p:nvPr/>
        </p:nvSpPr>
        <p:spPr>
          <a:xfrm>
            <a:off x="1" y="0"/>
            <a:ext cx="213988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Aircraft</a:t>
            </a:r>
          </a:p>
          <a:p>
            <a:pPr algn="ctr"/>
            <a:endParaRPr lang="en-US" sz="3200" dirty="0"/>
          </a:p>
        </p:txBody>
      </p:sp>
      <p:pic>
        <p:nvPicPr>
          <p:cNvPr id="18" name="Picture 17">
            <a:extLst>
              <a:ext uri="{FF2B5EF4-FFF2-40B4-BE49-F238E27FC236}">
                <a16:creationId xmlns:a16="http://schemas.microsoft.com/office/drawing/2014/main" id="{6ED342D9-B3DF-234B-A512-294F011342CB}"/>
              </a:ext>
            </a:extLst>
          </p:cNvPr>
          <p:cNvPicPr>
            <a:picLocks noChangeAspect="1"/>
          </p:cNvPicPr>
          <p:nvPr/>
        </p:nvPicPr>
        <p:blipFill rotWithShape="1">
          <a:blip r:embed="rId3"/>
          <a:srcRect t="3045" b="1"/>
          <a:stretch/>
        </p:blipFill>
        <p:spPr>
          <a:xfrm>
            <a:off x="12217" y="0"/>
            <a:ext cx="2115451" cy="1635551"/>
          </a:xfrm>
          <a:prstGeom prst="rect">
            <a:avLst/>
          </a:prstGeom>
        </p:spPr>
      </p:pic>
      <p:pic>
        <p:nvPicPr>
          <p:cNvPr id="5" name="Picture 4">
            <a:extLst>
              <a:ext uri="{FF2B5EF4-FFF2-40B4-BE49-F238E27FC236}">
                <a16:creationId xmlns:a16="http://schemas.microsoft.com/office/drawing/2014/main" id="{22BE14F2-370D-5B47-9C24-6616D8159FE9}"/>
              </a:ext>
            </a:extLst>
          </p:cNvPr>
          <p:cNvPicPr>
            <a:picLocks noChangeAspect="1"/>
          </p:cNvPicPr>
          <p:nvPr/>
        </p:nvPicPr>
        <p:blipFill rotWithShape="1">
          <a:blip r:embed="rId4"/>
          <a:srcRect t="66099"/>
          <a:stretch/>
        </p:blipFill>
        <p:spPr>
          <a:xfrm>
            <a:off x="2074223" y="1250005"/>
            <a:ext cx="10117777" cy="4357990"/>
          </a:xfrm>
          <a:prstGeom prst="rect">
            <a:avLst/>
          </a:prstGeom>
        </p:spPr>
      </p:pic>
      <p:sp>
        <p:nvSpPr>
          <p:cNvPr id="6" name="Rectangle 5">
            <a:extLst>
              <a:ext uri="{FF2B5EF4-FFF2-40B4-BE49-F238E27FC236}">
                <a16:creationId xmlns:a16="http://schemas.microsoft.com/office/drawing/2014/main" id="{A7CA3EEE-8C67-9F4A-A41D-423DE51B3863}"/>
              </a:ext>
            </a:extLst>
          </p:cNvPr>
          <p:cNvSpPr/>
          <p:nvPr/>
        </p:nvSpPr>
        <p:spPr>
          <a:xfrm>
            <a:off x="3093396" y="1440681"/>
            <a:ext cx="223736" cy="26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355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4066</TotalTime>
  <Words>1402</Words>
  <Application>Microsoft Macintosh PowerPoint</Application>
  <PresentationFormat>Widescreen</PresentationFormat>
  <Paragraphs>261</Paragraphs>
  <Slides>21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JRGraff</dc:creator>
  <cp:lastModifiedBy>JRGraff</cp:lastModifiedBy>
  <cp:revision>116</cp:revision>
  <dcterms:created xsi:type="dcterms:W3CDTF">2019-03-25T02:53:11Z</dcterms:created>
  <dcterms:modified xsi:type="dcterms:W3CDTF">2019-04-07T22:55:53Z</dcterms:modified>
</cp:coreProperties>
</file>