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4"/>
  </p:notesMasterIdLst>
  <p:sldIdLst>
    <p:sldId id="280" r:id="rId2"/>
    <p:sldId id="350" r:id="rId3"/>
    <p:sldId id="351" r:id="rId4"/>
    <p:sldId id="352" r:id="rId5"/>
    <p:sldId id="359" r:id="rId6"/>
    <p:sldId id="355" r:id="rId7"/>
    <p:sldId id="356" r:id="rId8"/>
    <p:sldId id="354" r:id="rId9"/>
    <p:sldId id="357" r:id="rId10"/>
    <p:sldId id="347" r:id="rId11"/>
    <p:sldId id="312" r:id="rId12"/>
    <p:sldId id="274"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94"/>
  </p:normalViewPr>
  <p:slideViewPr>
    <p:cSldViewPr snapToGrid="0" snapToObjects="1">
      <p:cViewPr varScale="1">
        <p:scale>
          <a:sx n="128" d="100"/>
          <a:sy n="128" d="100"/>
        </p:scale>
        <p:origin x="48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0D0DE4-13AD-1E43-8E68-CB0F0F6E3B8F}" type="datetimeFigureOut">
              <a:rPr lang="en-US" smtClean="0"/>
              <a:t>4/1/19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8A5ED9-D358-534C-B707-44A36C2D18A1}" type="slidenum">
              <a:rPr lang="en-US" smtClean="0"/>
              <a:t>‹#›</a:t>
            </a:fld>
            <a:endParaRPr lang="en-US"/>
          </a:p>
        </p:txBody>
      </p:sp>
    </p:spTree>
    <p:extLst>
      <p:ext uri="{BB962C8B-B14F-4D97-AF65-F5344CB8AC3E}">
        <p14:creationId xmlns:p14="http://schemas.microsoft.com/office/powerpoint/2010/main" val="32246928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78B35-ACE8-2848-8CFB-D03ED6E3926F}"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15561081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1BF5888-4EB3-9640-AF87-CF8841B59B6E}" type="datetimeFigureOut">
              <a:rPr lang="en-US" smtClean="0"/>
              <a:t>4/1/19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2E4151-215F-4A4D-AC2E-C967CB9622B3}" type="slidenum">
              <a:rPr lang="en-US" smtClean="0"/>
              <a:t>‹#›</a:t>
            </a:fld>
            <a:endParaRPr lang="en-US"/>
          </a:p>
        </p:txBody>
      </p:sp>
    </p:spTree>
    <p:extLst>
      <p:ext uri="{BB962C8B-B14F-4D97-AF65-F5344CB8AC3E}">
        <p14:creationId xmlns:p14="http://schemas.microsoft.com/office/powerpoint/2010/main" val="7354986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1BF5888-4EB3-9640-AF87-CF8841B59B6E}" type="datetimeFigureOut">
              <a:rPr lang="en-US" smtClean="0"/>
              <a:t>4/1/19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2E4151-215F-4A4D-AC2E-C967CB9622B3}" type="slidenum">
              <a:rPr lang="en-US" smtClean="0"/>
              <a:t>‹#›</a:t>
            </a:fld>
            <a:endParaRPr lang="en-US"/>
          </a:p>
        </p:txBody>
      </p:sp>
    </p:spTree>
    <p:extLst>
      <p:ext uri="{BB962C8B-B14F-4D97-AF65-F5344CB8AC3E}">
        <p14:creationId xmlns:p14="http://schemas.microsoft.com/office/powerpoint/2010/main" val="4111440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1BF5888-4EB3-9640-AF87-CF8841B59B6E}" type="datetimeFigureOut">
              <a:rPr lang="en-US" smtClean="0"/>
              <a:t>4/1/19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2E4151-215F-4A4D-AC2E-C967CB9622B3}" type="slidenum">
              <a:rPr lang="en-US" smtClean="0"/>
              <a:t>‹#›</a:t>
            </a:fld>
            <a:endParaRPr lang="en-US"/>
          </a:p>
        </p:txBody>
      </p:sp>
    </p:spTree>
    <p:extLst>
      <p:ext uri="{BB962C8B-B14F-4D97-AF65-F5344CB8AC3E}">
        <p14:creationId xmlns:p14="http://schemas.microsoft.com/office/powerpoint/2010/main" val="34774813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1BF5888-4EB3-9640-AF87-CF8841B59B6E}" type="datetimeFigureOut">
              <a:rPr lang="en-US" smtClean="0"/>
              <a:t>4/1/19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2E4151-215F-4A4D-AC2E-C967CB9622B3}" type="slidenum">
              <a:rPr lang="en-US" smtClean="0"/>
              <a:t>‹#›</a:t>
            </a:fld>
            <a:endParaRPr lang="en-US"/>
          </a:p>
        </p:txBody>
      </p:sp>
    </p:spTree>
    <p:extLst>
      <p:ext uri="{BB962C8B-B14F-4D97-AF65-F5344CB8AC3E}">
        <p14:creationId xmlns:p14="http://schemas.microsoft.com/office/powerpoint/2010/main" val="27072212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F5888-4EB3-9640-AF87-CF8841B59B6E}" type="datetimeFigureOut">
              <a:rPr lang="en-US" smtClean="0"/>
              <a:t>4/1/19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2E4151-215F-4A4D-AC2E-C967CB9622B3}" type="slidenum">
              <a:rPr lang="en-US" smtClean="0"/>
              <a:t>‹#›</a:t>
            </a:fld>
            <a:endParaRPr lang="en-US"/>
          </a:p>
        </p:txBody>
      </p:sp>
    </p:spTree>
    <p:extLst>
      <p:ext uri="{BB962C8B-B14F-4D97-AF65-F5344CB8AC3E}">
        <p14:creationId xmlns:p14="http://schemas.microsoft.com/office/powerpoint/2010/main" val="3920847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1BF5888-4EB3-9640-AF87-CF8841B59B6E}" type="datetimeFigureOut">
              <a:rPr lang="en-US" smtClean="0"/>
              <a:t>4/1/19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2E4151-215F-4A4D-AC2E-C967CB9622B3}" type="slidenum">
              <a:rPr lang="en-US" smtClean="0"/>
              <a:t>‹#›</a:t>
            </a:fld>
            <a:endParaRPr lang="en-US"/>
          </a:p>
        </p:txBody>
      </p:sp>
    </p:spTree>
    <p:extLst>
      <p:ext uri="{BB962C8B-B14F-4D97-AF65-F5344CB8AC3E}">
        <p14:creationId xmlns:p14="http://schemas.microsoft.com/office/powerpoint/2010/main" val="1187236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1BF5888-4EB3-9640-AF87-CF8841B59B6E}" type="datetimeFigureOut">
              <a:rPr lang="en-US" smtClean="0"/>
              <a:t>4/1/19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2E4151-215F-4A4D-AC2E-C967CB9622B3}" type="slidenum">
              <a:rPr lang="en-US" smtClean="0"/>
              <a:t>‹#›</a:t>
            </a:fld>
            <a:endParaRPr lang="en-US"/>
          </a:p>
        </p:txBody>
      </p:sp>
    </p:spTree>
    <p:extLst>
      <p:ext uri="{BB962C8B-B14F-4D97-AF65-F5344CB8AC3E}">
        <p14:creationId xmlns:p14="http://schemas.microsoft.com/office/powerpoint/2010/main" val="6292191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1BF5888-4EB3-9640-AF87-CF8841B59B6E}" type="datetimeFigureOut">
              <a:rPr lang="en-US" smtClean="0"/>
              <a:t>4/1/19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2E4151-215F-4A4D-AC2E-C967CB9622B3}" type="slidenum">
              <a:rPr lang="en-US" smtClean="0"/>
              <a:t>‹#›</a:t>
            </a:fld>
            <a:endParaRPr lang="en-US"/>
          </a:p>
        </p:txBody>
      </p:sp>
    </p:spTree>
    <p:extLst>
      <p:ext uri="{BB962C8B-B14F-4D97-AF65-F5344CB8AC3E}">
        <p14:creationId xmlns:p14="http://schemas.microsoft.com/office/powerpoint/2010/main" val="29333265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F5888-4EB3-9640-AF87-CF8841B59B6E}" type="datetimeFigureOut">
              <a:rPr lang="en-US" smtClean="0"/>
              <a:t>4/1/19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2E4151-215F-4A4D-AC2E-C967CB9622B3}" type="slidenum">
              <a:rPr lang="en-US" smtClean="0"/>
              <a:t>‹#›</a:t>
            </a:fld>
            <a:endParaRPr lang="en-US"/>
          </a:p>
        </p:txBody>
      </p:sp>
    </p:spTree>
    <p:extLst>
      <p:ext uri="{BB962C8B-B14F-4D97-AF65-F5344CB8AC3E}">
        <p14:creationId xmlns:p14="http://schemas.microsoft.com/office/powerpoint/2010/main" val="31682096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F5888-4EB3-9640-AF87-CF8841B59B6E}" type="datetimeFigureOut">
              <a:rPr lang="en-US" smtClean="0"/>
              <a:t>4/1/19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2E4151-215F-4A4D-AC2E-C967CB9622B3}" type="slidenum">
              <a:rPr lang="en-US" smtClean="0"/>
              <a:t>‹#›</a:t>
            </a:fld>
            <a:endParaRPr lang="en-US"/>
          </a:p>
        </p:txBody>
      </p:sp>
    </p:spTree>
    <p:extLst>
      <p:ext uri="{BB962C8B-B14F-4D97-AF65-F5344CB8AC3E}">
        <p14:creationId xmlns:p14="http://schemas.microsoft.com/office/powerpoint/2010/main" val="30360335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F5888-4EB3-9640-AF87-CF8841B59B6E}" type="datetimeFigureOut">
              <a:rPr lang="en-US" smtClean="0"/>
              <a:t>4/1/19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2E4151-215F-4A4D-AC2E-C967CB9622B3}" type="slidenum">
              <a:rPr lang="en-US" smtClean="0"/>
              <a:t>‹#›</a:t>
            </a:fld>
            <a:endParaRPr lang="en-US"/>
          </a:p>
        </p:txBody>
      </p:sp>
    </p:spTree>
    <p:extLst>
      <p:ext uri="{BB962C8B-B14F-4D97-AF65-F5344CB8AC3E}">
        <p14:creationId xmlns:p14="http://schemas.microsoft.com/office/powerpoint/2010/main" val="19685300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F5888-4EB3-9640-AF87-CF8841B59B6E}" type="datetimeFigureOut">
              <a:rPr lang="en-US" smtClean="0"/>
              <a:t>4/1/19</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2E4151-215F-4A4D-AC2E-C967CB9622B3}" type="slidenum">
              <a:rPr lang="en-US" smtClean="0"/>
              <a:t>‹#›</a:t>
            </a:fld>
            <a:endParaRPr lang="en-US"/>
          </a:p>
        </p:txBody>
      </p:sp>
    </p:spTree>
    <p:extLst>
      <p:ext uri="{BB962C8B-B14F-4D97-AF65-F5344CB8AC3E}">
        <p14:creationId xmlns:p14="http://schemas.microsoft.com/office/powerpoint/2010/main" val="16757938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95400" y="173337"/>
            <a:ext cx="4044697" cy="969496"/>
          </a:xfrm>
          <a:prstGeom prst="rect">
            <a:avLst/>
          </a:prstGeom>
          <a:noFill/>
        </p:spPr>
        <p:txBody>
          <a:bodyPr wrap="none" rtlCol="0">
            <a:spAutoFit/>
          </a:bodyPr>
          <a:lstStyle/>
          <a:p>
            <a:pPr algn="ctr"/>
            <a:r>
              <a:rPr lang="en-US" sz="2700" dirty="0">
                <a:latin typeface="Times New Roman"/>
                <a:cs typeface="Times New Roman"/>
              </a:rPr>
              <a:t>PACE (first) Science Team</a:t>
            </a:r>
            <a:endParaRPr lang="en-US" sz="1350" dirty="0">
              <a:latin typeface="Times New Roman"/>
              <a:cs typeface="Times New Roman"/>
            </a:endParaRPr>
          </a:p>
          <a:p>
            <a:pPr algn="ctr"/>
            <a:r>
              <a:rPr lang="en-US" sz="1500" dirty="0">
                <a:latin typeface="Times New Roman"/>
                <a:cs typeface="Times New Roman"/>
              </a:rPr>
              <a:t>Emmanuel Boss, Lorraine Remer &amp; the PACE-ST</a:t>
            </a:r>
          </a:p>
          <a:p>
            <a:pPr algn="ctr"/>
            <a:r>
              <a:rPr lang="en-US" sz="1500" dirty="0" err="1">
                <a:latin typeface="Times New Roman"/>
                <a:cs typeface="Times New Roman"/>
              </a:rPr>
              <a:t>UMaine</a:t>
            </a:r>
            <a:r>
              <a:rPr lang="en-US" sz="1500" dirty="0">
                <a:latin typeface="Times New Roman"/>
                <a:cs typeface="Times New Roman"/>
              </a:rPr>
              <a:t>, </a:t>
            </a:r>
            <a:r>
              <a:rPr lang="en-US" sz="1500" dirty="0" err="1">
                <a:latin typeface="Times New Roman"/>
                <a:cs typeface="Times New Roman"/>
              </a:rPr>
              <a:t>UMBC</a:t>
            </a:r>
            <a:r>
              <a:rPr lang="en-US" sz="1500" dirty="0">
                <a:latin typeface="Times New Roman"/>
                <a:cs typeface="Times New Roman"/>
              </a:rPr>
              <a:t> &amp; many other places</a:t>
            </a:r>
          </a:p>
        </p:txBody>
      </p:sp>
      <p:pic>
        <p:nvPicPr>
          <p:cNvPr id="6" name="Picture 5"/>
          <p:cNvPicPr/>
          <p:nvPr/>
        </p:nvPicPr>
        <p:blipFill>
          <a:blip r:embed="rId2">
            <a:extLst>
              <a:ext uri="{28A0092B-C50C-407E-A947-70E740481C1C}">
                <a14:useLocalDpi xmlns:a14="http://schemas.microsoft.com/office/drawing/2010/main" val="0"/>
              </a:ext>
            </a:extLst>
          </a:blip>
          <a:stretch>
            <a:fillRect/>
          </a:stretch>
        </p:blipFill>
        <p:spPr>
          <a:xfrm rot="10800000">
            <a:off x="2738908" y="1360549"/>
            <a:ext cx="6714184" cy="5182600"/>
          </a:xfrm>
          <a:prstGeom prst="rect">
            <a:avLst/>
          </a:prstGeom>
        </p:spPr>
      </p:pic>
    </p:spTree>
    <p:extLst>
      <p:ext uri="{BB962C8B-B14F-4D97-AF65-F5344CB8AC3E}">
        <p14:creationId xmlns:p14="http://schemas.microsoft.com/office/powerpoint/2010/main" val="32455204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8"/>
            <a:ext cx="10515600" cy="658130"/>
          </a:xfrm>
        </p:spPr>
        <p:txBody>
          <a:bodyPr>
            <a:normAutofit fontScale="90000"/>
          </a:bodyPr>
          <a:lstStyle/>
          <a:p>
            <a:pPr algn="ctr"/>
            <a:r>
              <a:rPr lang="en-US" dirty="0"/>
              <a:t>Lessons learned</a:t>
            </a:r>
          </a:p>
        </p:txBody>
      </p:sp>
      <p:sp>
        <p:nvSpPr>
          <p:cNvPr id="3" name="Content Placeholder 2"/>
          <p:cNvSpPr>
            <a:spLocks noGrp="1"/>
          </p:cNvSpPr>
          <p:nvPr>
            <p:ph idx="1"/>
          </p:nvPr>
        </p:nvSpPr>
        <p:spPr>
          <a:xfrm>
            <a:off x="424543" y="1141180"/>
            <a:ext cx="11593286" cy="5215172"/>
          </a:xfrm>
        </p:spPr>
        <p:txBody>
          <a:bodyPr>
            <a:normAutofit/>
          </a:bodyPr>
          <a:lstStyle/>
          <a:p>
            <a:r>
              <a:rPr lang="en-US" sz="3200" dirty="0"/>
              <a:t>Synergy between atmospheric and oceanic communities invigorates </a:t>
            </a:r>
            <a:r>
              <a:rPr lang="en-US" sz="3200" i="1" dirty="0"/>
              <a:t>disciplinary</a:t>
            </a:r>
            <a:r>
              <a:rPr lang="en-US" sz="3200" dirty="0"/>
              <a:t> science and forges new ideas for </a:t>
            </a:r>
            <a:r>
              <a:rPr lang="en-US" sz="3200" i="1" dirty="0"/>
              <a:t>inter</a:t>
            </a:r>
            <a:r>
              <a:rPr lang="en-US" sz="3200" dirty="0"/>
              <a:t>disciplinary studies.</a:t>
            </a:r>
          </a:p>
          <a:p>
            <a:r>
              <a:rPr lang="en-US" sz="3200" dirty="0"/>
              <a:t>The value of </a:t>
            </a:r>
            <a:r>
              <a:rPr lang="en-US" sz="3200" dirty="0" err="1"/>
              <a:t>polarimetery</a:t>
            </a:r>
            <a:r>
              <a:rPr lang="en-US" sz="3200" dirty="0"/>
              <a:t> across disciplines. </a:t>
            </a:r>
          </a:p>
          <a:p>
            <a:r>
              <a:rPr lang="en-US" sz="3200" dirty="0"/>
              <a:t>Consensus-built strategies for the path forward for ocean, atmosphere and atmospheric correction retrievals.</a:t>
            </a:r>
          </a:p>
          <a:p>
            <a:r>
              <a:rPr lang="en-US" sz="3200" dirty="0"/>
              <a:t>Identified gaps that need to be addressed to fully realize the potential of PACE science.</a:t>
            </a:r>
          </a:p>
          <a:p>
            <a:r>
              <a:rPr lang="en-US" sz="3200" dirty="0"/>
              <a:t>Identified six PACE applications areas, and began to engage potential early adaptors in the applied sciences community.</a:t>
            </a:r>
          </a:p>
        </p:txBody>
      </p:sp>
      <p:sp>
        <p:nvSpPr>
          <p:cNvPr id="4" name="Slide Number Placeholder 3"/>
          <p:cNvSpPr>
            <a:spLocks noGrp="1"/>
          </p:cNvSpPr>
          <p:nvPr>
            <p:ph type="sldNum" sz="quarter" idx="12"/>
          </p:nvPr>
        </p:nvSpPr>
        <p:spPr/>
        <p:txBody>
          <a:bodyPr/>
          <a:lstStyle/>
          <a:p>
            <a:fld id="{788DEF23-2015-9E48-8C05-0B2987C69F98}" type="slidenum">
              <a:rPr lang="en-US" smtClean="0"/>
              <a:pPr/>
              <a:t>10</a:t>
            </a:fld>
            <a:endParaRPr lang="en-US" dirty="0"/>
          </a:p>
        </p:txBody>
      </p:sp>
    </p:spTree>
    <p:extLst>
      <p:ext uri="{BB962C8B-B14F-4D97-AF65-F5344CB8AC3E}">
        <p14:creationId xmlns:p14="http://schemas.microsoft.com/office/powerpoint/2010/main" val="10377761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4515" y="337457"/>
            <a:ext cx="9775373" cy="385706"/>
          </a:xfrm>
        </p:spPr>
        <p:txBody>
          <a:bodyPr>
            <a:noAutofit/>
          </a:bodyPr>
          <a:lstStyle/>
          <a:p>
            <a:pPr algn="ctr"/>
            <a:r>
              <a:rPr lang="en-US" sz="2400" b="1" dirty="0">
                <a:solidFill>
                  <a:srgbClr val="0432FF"/>
                </a:solidFill>
                <a:latin typeface="Calibri Light" panose="020F0502020204030204" pitchFamily="34" charset="0"/>
                <a:ea typeface="Times" charset="0"/>
                <a:cs typeface="Calibri Light" panose="020F0502020204030204" pitchFamily="34" charset="0"/>
              </a:rPr>
              <a:t>Looking Forward:  current PACE Science Team call </a:t>
            </a:r>
          </a:p>
        </p:txBody>
      </p:sp>
      <p:sp>
        <p:nvSpPr>
          <p:cNvPr id="3" name="Content Placeholder 2"/>
          <p:cNvSpPr>
            <a:spLocks noGrp="1"/>
          </p:cNvSpPr>
          <p:nvPr>
            <p:ph idx="1"/>
          </p:nvPr>
        </p:nvSpPr>
        <p:spPr>
          <a:xfrm>
            <a:off x="48985" y="1049734"/>
            <a:ext cx="12094029" cy="6200648"/>
          </a:xfrm>
        </p:spPr>
        <p:txBody>
          <a:bodyPr>
            <a:noAutofit/>
          </a:bodyPr>
          <a:lstStyle/>
          <a:p>
            <a:pPr marL="0" indent="0">
              <a:buNone/>
            </a:pPr>
            <a:r>
              <a:rPr lang="en-US" sz="2000" b="1" dirty="0">
                <a:solidFill>
                  <a:srgbClr val="000090"/>
                </a:solidFill>
                <a:latin typeface="Calibri Light" panose="020F0502020204030204" pitchFamily="34" charset="0"/>
                <a:ea typeface="Times" charset="0"/>
                <a:cs typeface="Calibri Light" panose="020F0502020204030204" pitchFamily="34" charset="0"/>
              </a:rPr>
              <a:t>Pre-launch Science Teams</a:t>
            </a:r>
            <a:endParaRPr lang="en-US" dirty="0">
              <a:latin typeface="Calibri Light" panose="020F0502020204030204" pitchFamily="34" charset="0"/>
              <a:ea typeface="Times" charset="0"/>
              <a:cs typeface="Calibri Light" panose="020F0502020204030204" pitchFamily="34" charset="0"/>
            </a:endParaRPr>
          </a:p>
          <a:p>
            <a:pPr lvl="1"/>
            <a:r>
              <a:rPr lang="en-US" sz="2000" dirty="0">
                <a:latin typeface="Calibri Light" panose="020F0502020204030204" pitchFamily="34" charset="0"/>
                <a:ea typeface="Times" charset="0"/>
                <a:cs typeface="Calibri Light" panose="020F0502020204030204" pitchFamily="34" charset="0"/>
              </a:rPr>
              <a:t>FY19 – 22: ROSES 2019 (4 years)</a:t>
            </a:r>
          </a:p>
          <a:p>
            <a:pPr lvl="2"/>
            <a:r>
              <a:rPr lang="en-US" dirty="0">
                <a:latin typeface="Calibri Light" panose="020F0502020204030204" pitchFamily="34" charset="0"/>
                <a:ea typeface="Times" charset="0"/>
                <a:cs typeface="Calibri Light" panose="020F0502020204030204" pitchFamily="34" charset="0"/>
              </a:rPr>
              <a:t>Allow lead time for scientific algorithm development &amp; applications development prior to launch</a:t>
            </a:r>
          </a:p>
          <a:p>
            <a:pPr lvl="2"/>
            <a:r>
              <a:rPr lang="en-US" dirty="0">
                <a:latin typeface="Calibri Light" panose="020F0502020204030204" pitchFamily="34" charset="0"/>
                <a:ea typeface="Times" charset="0"/>
                <a:cs typeface="Calibri Light" panose="020F0502020204030204" pitchFamily="34" charset="0"/>
              </a:rPr>
              <a:t>Initiates interface between instrument developers and OBPG; OBPG/OB DAAC and algorithm developers; possible LaRC DAAC for polarimetry (not yet decided)</a:t>
            </a:r>
          </a:p>
          <a:p>
            <a:pPr marL="914400" lvl="2" indent="0">
              <a:buNone/>
            </a:pPr>
            <a:endParaRPr lang="en-US" dirty="0">
              <a:latin typeface="Calibri Light" panose="020F0502020204030204" pitchFamily="34" charset="0"/>
              <a:ea typeface="Times" charset="0"/>
              <a:cs typeface="Calibri Light" panose="020F0502020204030204" pitchFamily="34" charset="0"/>
            </a:endParaRPr>
          </a:p>
          <a:p>
            <a:pPr marL="914400" lvl="2" indent="0">
              <a:buNone/>
            </a:pPr>
            <a:r>
              <a:rPr lang="en-US" dirty="0">
                <a:latin typeface="Calibri Light" panose="020F0502020204030204" pitchFamily="34" charset="0"/>
                <a:ea typeface="Times" charset="0"/>
                <a:cs typeface="Calibri Light" panose="020F0502020204030204" pitchFamily="34" charset="0"/>
              </a:rPr>
              <a:t> “Each awarded PI will be expected to collaborate closely with other science and applications team members and will produce annual reports that detail recommended approaches for the given PACE data product(s) within their respective efforts. As a whole, the ultimate goal for the science and applications team is to achieve consensus and develop community-endorsed paths forward for the PACE data products on which they are working, as well as for the full spectrum of components within a given measurement suite (aerosols, clouds, and ocean color). </a:t>
            </a:r>
            <a:r>
              <a:rPr lang="en-US" dirty="0">
                <a:highlight>
                  <a:srgbClr val="FFFF00"/>
                </a:highlight>
                <a:latin typeface="Calibri Light" panose="020F0502020204030204" pitchFamily="34" charset="0"/>
                <a:ea typeface="Times" charset="0"/>
                <a:cs typeface="Calibri Light" panose="020F0502020204030204" pitchFamily="34" charset="0"/>
              </a:rPr>
              <a:t>The desire is to augment individual science and applications team member recommendations for measurement, algorithm, and retrieval approaches (historically based on the individual expertise and interests of PIs) with consensus input toward common goals, building on previous PACE science team consensus reports on, for example, inherent optical property retrievals and their gaps</a:t>
            </a:r>
            <a:r>
              <a:rPr lang="en-US" dirty="0">
                <a:latin typeface="Calibri Light" panose="020F0502020204030204" pitchFamily="34" charset="0"/>
                <a:ea typeface="Times" charset="0"/>
                <a:cs typeface="Calibri Light" panose="020F0502020204030204" pitchFamily="34" charset="0"/>
              </a:rPr>
              <a:t>”.</a:t>
            </a:r>
          </a:p>
        </p:txBody>
      </p:sp>
    </p:spTree>
    <p:extLst>
      <p:ext uri="{BB962C8B-B14F-4D97-AF65-F5344CB8AC3E}">
        <p14:creationId xmlns:p14="http://schemas.microsoft.com/office/powerpoint/2010/main" val="24518750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29343" y="1082814"/>
            <a:ext cx="10642432" cy="5016758"/>
          </a:xfrm>
          <a:prstGeom prst="rect">
            <a:avLst/>
          </a:prstGeom>
        </p:spPr>
        <p:txBody>
          <a:bodyPr wrap="square">
            <a:spAutoFit/>
          </a:bodyPr>
          <a:lstStyle/>
          <a:p>
            <a:r>
              <a:rPr lang="en-US" sz="3200" dirty="0">
                <a:latin typeface="Times New Roman"/>
                <a:cs typeface="Times New Roman"/>
              </a:rPr>
              <a:t>This is a new (and exciting) kind of ST:</a:t>
            </a:r>
          </a:p>
          <a:p>
            <a:endParaRPr lang="en-US" sz="3200" dirty="0">
              <a:latin typeface="Times New Roman"/>
              <a:cs typeface="Times New Roman"/>
            </a:endParaRPr>
          </a:p>
          <a:p>
            <a:r>
              <a:rPr lang="en-US" sz="3200" dirty="0">
                <a:latin typeface="Times New Roman"/>
                <a:cs typeface="Times New Roman"/>
              </a:rPr>
              <a:t>Includes atmospheric and ocean scientists working on common as well as disciplinary goals. Great for new science!</a:t>
            </a:r>
          </a:p>
          <a:p>
            <a:endParaRPr lang="en-US" sz="3200" dirty="0">
              <a:latin typeface="Times New Roman"/>
              <a:cs typeface="Times New Roman"/>
            </a:endParaRPr>
          </a:p>
          <a:p>
            <a:r>
              <a:rPr lang="en-US" sz="3200" dirty="0">
                <a:latin typeface="Times New Roman"/>
                <a:cs typeface="Times New Roman"/>
              </a:rPr>
              <a:t>A lot of energy is put into community work, in addition to ones own personal science interests.</a:t>
            </a:r>
          </a:p>
          <a:p>
            <a:endParaRPr lang="en-US" sz="3200" dirty="0">
              <a:latin typeface="Times New Roman"/>
              <a:cs typeface="Times New Roman"/>
            </a:endParaRPr>
          </a:p>
          <a:p>
            <a:r>
              <a:rPr lang="en-US" sz="3200" dirty="0">
                <a:latin typeface="Times New Roman"/>
                <a:cs typeface="Times New Roman"/>
              </a:rPr>
              <a:t>Highly recommended opportunity to engage in new science and to be part of a great team. Call is in ROSES-19.</a:t>
            </a:r>
          </a:p>
        </p:txBody>
      </p:sp>
      <p:sp>
        <p:nvSpPr>
          <p:cNvPr id="3" name="TextBox 2"/>
          <p:cNvSpPr txBox="1"/>
          <p:nvPr/>
        </p:nvSpPr>
        <p:spPr>
          <a:xfrm>
            <a:off x="4830798" y="289122"/>
            <a:ext cx="2762296" cy="646331"/>
          </a:xfrm>
          <a:prstGeom prst="rect">
            <a:avLst/>
          </a:prstGeom>
          <a:noFill/>
        </p:spPr>
        <p:txBody>
          <a:bodyPr wrap="none" rtlCol="0">
            <a:spAutoFit/>
          </a:bodyPr>
          <a:lstStyle/>
          <a:p>
            <a:pPr algn="ctr"/>
            <a:r>
              <a:rPr lang="en-US" sz="3600" dirty="0">
                <a:latin typeface="Times New Roman"/>
                <a:cs typeface="Times New Roman"/>
              </a:rPr>
              <a:t>Parting words</a:t>
            </a:r>
          </a:p>
        </p:txBody>
      </p:sp>
    </p:spTree>
    <p:extLst>
      <p:ext uri="{BB962C8B-B14F-4D97-AF65-F5344CB8AC3E}">
        <p14:creationId xmlns:p14="http://schemas.microsoft.com/office/powerpoint/2010/main" val="2799750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06FAB8E-2E3E-B34D-A3E1-40A92CFA1EC3}"/>
              </a:ext>
            </a:extLst>
          </p:cNvPr>
          <p:cNvSpPr txBox="1"/>
          <p:nvPr/>
        </p:nvSpPr>
        <p:spPr>
          <a:xfrm>
            <a:off x="407504" y="397401"/>
            <a:ext cx="11022496" cy="6063198"/>
          </a:xfrm>
          <a:prstGeom prst="rect">
            <a:avLst/>
          </a:prstGeom>
          <a:noFill/>
        </p:spPr>
        <p:txBody>
          <a:bodyPr wrap="square" rtlCol="0">
            <a:spAutoFit/>
          </a:bodyPr>
          <a:lstStyle/>
          <a:p>
            <a:pPr algn="ctr"/>
            <a:r>
              <a:rPr lang="en-US" sz="3600" dirty="0"/>
              <a:t>PACE-ST #1</a:t>
            </a:r>
          </a:p>
          <a:p>
            <a:pPr marL="285750" indent="-285750">
              <a:buFont typeface="Arial" panose="020B0604020202020204" pitchFamily="34" charset="0"/>
              <a:buChar char="•"/>
            </a:pPr>
            <a:r>
              <a:rPr lang="en-US" sz="3200" dirty="0"/>
              <a:t>Process of selection</a:t>
            </a:r>
          </a:p>
          <a:p>
            <a:pPr marL="285750" indent="-285750">
              <a:buFont typeface="Arial" panose="020B0604020202020204" pitchFamily="34" charset="0"/>
              <a:buChar char="•"/>
            </a:pPr>
            <a:r>
              <a:rPr lang="en-US" sz="3200" dirty="0"/>
              <a:t>Individual work </a:t>
            </a:r>
          </a:p>
          <a:p>
            <a:pPr marL="285750" indent="-285750">
              <a:buFont typeface="Arial" panose="020B0604020202020204" pitchFamily="34" charset="0"/>
              <a:buChar char="•"/>
            </a:pPr>
            <a:r>
              <a:rPr lang="en-US" sz="3200" dirty="0"/>
              <a:t>Work as part of the ST &lt;- bulk of this presentation.</a:t>
            </a:r>
          </a:p>
          <a:p>
            <a:pPr marL="1257300" lvl="2" indent="-342900">
              <a:buFont typeface="+mj-lt"/>
              <a:buAutoNum type="alphaLcParenR"/>
            </a:pPr>
            <a:r>
              <a:rPr lang="en-US" sz="3200" dirty="0"/>
              <a:t>During our tenure – input on polarimetry, coastal imager and gaps.</a:t>
            </a:r>
          </a:p>
          <a:p>
            <a:pPr marL="1257300" lvl="2" indent="-342900">
              <a:buFont typeface="+mj-lt"/>
              <a:buAutoNum type="alphaLcParenR"/>
            </a:pPr>
            <a:r>
              <a:rPr lang="en-US" sz="3200" dirty="0"/>
              <a:t>Community papers – IOP inversion </a:t>
            </a:r>
            <a:r>
              <a:rPr lang="en-US" sz="3200" dirty="0" err="1"/>
              <a:t>PiO</a:t>
            </a:r>
            <a:r>
              <a:rPr lang="en-US" sz="3200" dirty="0"/>
              <a:t>, and special issue in Frontiers regarding atmospheric retrievals and AC.</a:t>
            </a:r>
          </a:p>
          <a:p>
            <a:endParaRPr lang="en-US" sz="3200" dirty="0"/>
          </a:p>
          <a:p>
            <a:r>
              <a:rPr lang="en-US" sz="3200" dirty="0"/>
              <a:t>In addition, many cross-disciplinary collaborations have taken place between scientists that were previously preoccupied with atmosphere or ocean-only science (see PACE website).</a:t>
            </a:r>
          </a:p>
        </p:txBody>
      </p:sp>
    </p:spTree>
    <p:extLst>
      <p:ext uri="{BB962C8B-B14F-4D97-AF65-F5344CB8AC3E}">
        <p14:creationId xmlns:p14="http://schemas.microsoft.com/office/powerpoint/2010/main" val="21793464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2970780" y="160565"/>
            <a:ext cx="5992416" cy="745331"/>
          </a:xfrm>
        </p:spPr>
        <p:txBody>
          <a:bodyPr/>
          <a:lstStyle/>
          <a:p>
            <a:pPr algn="ctr" eaLnBrk="1" hangingPunct="1"/>
            <a:r>
              <a:rPr lang="en-US" dirty="0">
                <a:latin typeface="Times New Roman" charset="0"/>
                <a:ea typeface="ヒラギノ角ゴ Pro W3" charset="0"/>
                <a:cs typeface="ヒラギノ角ゴ Pro W3" charset="0"/>
              </a:rPr>
              <a:t>PACE-ST #1 Timeline</a:t>
            </a:r>
            <a:endParaRPr lang="en-US" sz="2100" dirty="0">
              <a:latin typeface="Times New Roman" charset="0"/>
              <a:ea typeface="ヒラギノ角ゴ Pro W3" charset="0"/>
              <a:cs typeface="ヒラギノ角ゴ Pro W3" charset="0"/>
            </a:endParaRPr>
          </a:p>
        </p:txBody>
      </p:sp>
      <p:sp>
        <p:nvSpPr>
          <p:cNvPr id="3" name="Rectangle 2"/>
          <p:cNvSpPr/>
          <p:nvPr/>
        </p:nvSpPr>
        <p:spPr>
          <a:xfrm>
            <a:off x="301487" y="905896"/>
            <a:ext cx="11589026" cy="5693866"/>
          </a:xfrm>
          <a:prstGeom prst="rect">
            <a:avLst/>
          </a:prstGeom>
        </p:spPr>
        <p:txBody>
          <a:bodyPr wrap="square">
            <a:spAutoFit/>
          </a:bodyPr>
          <a:lstStyle/>
          <a:p>
            <a:r>
              <a:rPr lang="en-US" sz="2800" dirty="0">
                <a:latin typeface="Times New Roman"/>
                <a:ea typeface="ヒラギノ角ゴ Pro W3" charset="0"/>
                <a:cs typeface="Times New Roman"/>
              </a:rPr>
              <a:t>2014 – ROSES Program element for PACE Science Team</a:t>
            </a:r>
          </a:p>
          <a:p>
            <a:r>
              <a:rPr lang="en-US" sz="2800" dirty="0">
                <a:latin typeface="Times New Roman"/>
                <a:ea typeface="ヒラギノ角ゴ Pro W3" charset="0"/>
                <a:cs typeface="Times New Roman"/>
              </a:rPr>
              <a:t>April 2014 – Proposal review</a:t>
            </a:r>
          </a:p>
          <a:p>
            <a:r>
              <a:rPr lang="en-US" sz="2800" dirty="0">
                <a:latin typeface="Times New Roman"/>
                <a:ea typeface="ヒラギノ角ゴ Pro W3" charset="0"/>
                <a:cs typeface="Times New Roman"/>
              </a:rPr>
              <a:t>July 2014 – Selection</a:t>
            </a:r>
          </a:p>
          <a:p>
            <a:r>
              <a:rPr lang="en-US" sz="2800" dirty="0">
                <a:latin typeface="Times New Roman"/>
                <a:ea typeface="ヒラギノ角ゴ Pro W3" charset="0"/>
                <a:cs typeface="Times New Roman"/>
              </a:rPr>
              <a:t>1 October 2014 – Phase A begins for Selectees</a:t>
            </a:r>
          </a:p>
          <a:p>
            <a:endParaRPr lang="en-US" sz="2800" dirty="0">
              <a:latin typeface="Times New Roman"/>
              <a:ea typeface="ヒラギノ角ゴ Pro W3" charset="0"/>
              <a:cs typeface="Times New Roman"/>
            </a:endParaRPr>
          </a:p>
          <a:p>
            <a:r>
              <a:rPr lang="en-US" sz="2800" dirty="0"/>
              <a:t>“...the ultimate goal for each of the two measurement suite teams is to achieve consensus and develop community-endorsed paths forward for the PACE sensor(s) for the full spectrum of components within the measurement suite. The goal is to replace individual ST [science team] member recommendations for measurement, algorithm, and retrieval approaches (historically based on the individual expertise and interests of ST members) with consensus recommendations toward common goals.”</a:t>
            </a:r>
            <a:endParaRPr lang="en-US" sz="2800" dirty="0">
              <a:latin typeface="Times New Roman"/>
              <a:ea typeface="ヒラギノ角ゴ Pro W3" charset="0"/>
              <a:cs typeface="Times New Roman"/>
            </a:endParaRPr>
          </a:p>
          <a:p>
            <a:pPr algn="ctr"/>
            <a:r>
              <a:rPr lang="en-US" sz="2800" dirty="0">
                <a:latin typeface="Times New Roman"/>
                <a:ea typeface="ヒラギノ角ゴ Pro W3" charset="0"/>
                <a:cs typeface="Times New Roman"/>
              </a:rPr>
              <a:t>Note: at the time of selection, PACE was NOT yet a mission.</a:t>
            </a:r>
          </a:p>
        </p:txBody>
      </p:sp>
    </p:spTree>
    <p:extLst>
      <p:ext uri="{BB962C8B-B14F-4D97-AF65-F5344CB8AC3E}">
        <p14:creationId xmlns:p14="http://schemas.microsoft.com/office/powerpoint/2010/main" val="1166133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544686" y="416406"/>
            <a:ext cx="5992416" cy="745331"/>
          </a:xfrm>
          <a:prstGeom prst="rect">
            <a:avLst/>
          </a:prstGeom>
        </p:spPr>
        <p:txBody>
          <a:bodyPr vert="horz" lIns="68580" tIns="34290" rIns="68580" bIns="3429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300" dirty="0">
                <a:latin typeface="Times New Roman" charset="0"/>
                <a:ea typeface="ヒラギノ角ゴ Pro W3" charset="0"/>
                <a:cs typeface="ヒラギノ角ゴ Pro W3" charset="0"/>
              </a:rPr>
              <a:t>PACE –ST #1 - charge</a:t>
            </a:r>
            <a:endParaRPr lang="en-US" sz="2100" dirty="0">
              <a:latin typeface="Times New Roman" charset="0"/>
              <a:ea typeface="ヒラギノ角ゴ Pro W3" charset="0"/>
              <a:cs typeface="ヒラギノ角ゴ Pro W3" charset="0"/>
            </a:endParaRPr>
          </a:p>
        </p:txBody>
      </p:sp>
      <p:sp>
        <p:nvSpPr>
          <p:cNvPr id="3" name="Rectangle 2"/>
          <p:cNvSpPr/>
          <p:nvPr/>
        </p:nvSpPr>
        <p:spPr>
          <a:xfrm>
            <a:off x="681752" y="1335424"/>
            <a:ext cx="6723912" cy="3539430"/>
          </a:xfrm>
          <a:prstGeom prst="rect">
            <a:avLst/>
          </a:prstGeom>
        </p:spPr>
        <p:txBody>
          <a:bodyPr wrap="square">
            <a:spAutoFit/>
          </a:bodyPr>
          <a:lstStyle/>
          <a:p>
            <a:pPr marL="298847" indent="-298847">
              <a:buFont typeface="Arial"/>
              <a:buChar char="•"/>
            </a:pPr>
            <a:r>
              <a:rPr lang="en-US" sz="2800" dirty="0">
                <a:latin typeface="Times New Roman"/>
                <a:cs typeface="Times New Roman"/>
              </a:rPr>
              <a:t>Provide a consensus report(s) outlining the path forward for producing operational algorithms for Atmospheric Correction and Inherent Ocean Properties (IOP) and on getting atmospheric products with PACE.</a:t>
            </a:r>
          </a:p>
          <a:p>
            <a:pPr marL="298847" indent="-298847">
              <a:buFont typeface="Arial"/>
              <a:buChar char="•"/>
            </a:pPr>
            <a:endParaRPr lang="en-US" sz="2800" dirty="0">
              <a:latin typeface="Times New Roman"/>
              <a:cs typeface="Times New Roman"/>
            </a:endParaRPr>
          </a:p>
          <a:p>
            <a:pPr marL="298847" indent="-298847">
              <a:buFont typeface="Arial"/>
              <a:buChar char="•"/>
            </a:pPr>
            <a:r>
              <a:rPr lang="en-US" sz="2800" dirty="0">
                <a:latin typeface="Times New Roman"/>
                <a:cs typeface="Times New Roman"/>
              </a:rPr>
              <a:t>Develop community-endorsed path forward for PACE sensor(s).</a:t>
            </a:r>
          </a:p>
        </p:txBody>
      </p:sp>
      <p:pic>
        <p:nvPicPr>
          <p:cNvPr id="6" name="Picture 5" descr="teamwork.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02879" y="1435113"/>
            <a:ext cx="4561997" cy="3733233"/>
          </a:xfrm>
          <a:prstGeom prst="rect">
            <a:avLst/>
          </a:prstGeom>
        </p:spPr>
      </p:pic>
    </p:spTree>
    <p:extLst>
      <p:ext uri="{BB962C8B-B14F-4D97-AF65-F5344CB8AC3E}">
        <p14:creationId xmlns:p14="http://schemas.microsoft.com/office/powerpoint/2010/main" val="2524537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02252" y="320714"/>
            <a:ext cx="4448655" cy="507831"/>
          </a:xfrm>
          <a:prstGeom prst="rect">
            <a:avLst/>
          </a:prstGeom>
          <a:noFill/>
        </p:spPr>
        <p:txBody>
          <a:bodyPr wrap="none" rtlCol="0">
            <a:spAutoFit/>
          </a:bodyPr>
          <a:lstStyle/>
          <a:p>
            <a:pPr algn="ctr"/>
            <a:r>
              <a:rPr lang="en-US" sz="2700" dirty="0">
                <a:latin typeface="Times New Roman"/>
                <a:cs typeface="Times New Roman"/>
              </a:rPr>
              <a:t>Membership PIs (+ associates)</a:t>
            </a:r>
          </a:p>
        </p:txBody>
      </p:sp>
      <p:sp>
        <p:nvSpPr>
          <p:cNvPr id="2" name="TextBox 1"/>
          <p:cNvSpPr txBox="1"/>
          <p:nvPr/>
        </p:nvSpPr>
        <p:spPr>
          <a:xfrm>
            <a:off x="7134503" y="1505138"/>
            <a:ext cx="184731" cy="300082"/>
          </a:xfrm>
          <a:prstGeom prst="rect">
            <a:avLst/>
          </a:prstGeom>
          <a:noFill/>
        </p:spPr>
        <p:txBody>
          <a:bodyPr wrap="none" rtlCol="0">
            <a:spAutoFit/>
          </a:bodyPr>
          <a:lstStyle/>
          <a:p>
            <a:endParaRPr lang="en-US" sz="1350" dirty="0"/>
          </a:p>
        </p:txBody>
      </p:sp>
      <p:sp>
        <p:nvSpPr>
          <p:cNvPr id="3" name="TextBox 2"/>
          <p:cNvSpPr txBox="1"/>
          <p:nvPr/>
        </p:nvSpPr>
        <p:spPr>
          <a:xfrm>
            <a:off x="813296" y="904975"/>
            <a:ext cx="4037516" cy="5632311"/>
          </a:xfrm>
          <a:prstGeom prst="rect">
            <a:avLst/>
          </a:prstGeom>
          <a:noFill/>
        </p:spPr>
        <p:txBody>
          <a:bodyPr wrap="none" rtlCol="0">
            <a:spAutoFit/>
          </a:bodyPr>
          <a:lstStyle/>
          <a:p>
            <a:r>
              <a:rPr lang="en-US" sz="2400" u="sng" dirty="0">
                <a:latin typeface="Times New Roman"/>
                <a:cs typeface="Times New Roman"/>
              </a:rPr>
              <a:t>IOP </a:t>
            </a:r>
          </a:p>
          <a:p>
            <a:r>
              <a:rPr lang="en-US" sz="2400" dirty="0">
                <a:latin typeface="Times New Roman"/>
                <a:cs typeface="Times New Roman"/>
              </a:rPr>
              <a:t>Steve </a:t>
            </a:r>
            <a:r>
              <a:rPr lang="en-US" sz="2400" dirty="0" err="1">
                <a:latin typeface="Times New Roman"/>
                <a:cs typeface="Times New Roman"/>
              </a:rPr>
              <a:t>Ackleson</a:t>
            </a:r>
            <a:r>
              <a:rPr lang="en-US" sz="2400" dirty="0">
                <a:latin typeface="Times New Roman"/>
                <a:cs typeface="Times New Roman"/>
              </a:rPr>
              <a:t> (+Moses)</a:t>
            </a:r>
          </a:p>
          <a:p>
            <a:r>
              <a:rPr lang="en-US" sz="2400" dirty="0">
                <a:latin typeface="Times New Roman"/>
                <a:cs typeface="Times New Roman"/>
              </a:rPr>
              <a:t>Emmanuel Boss (Lead)</a:t>
            </a:r>
          </a:p>
          <a:p>
            <a:r>
              <a:rPr lang="en-US" sz="2400" dirty="0" err="1">
                <a:latin typeface="Times New Roman"/>
                <a:cs typeface="Times New Roman"/>
              </a:rPr>
              <a:t>ZhongPing</a:t>
            </a:r>
            <a:r>
              <a:rPr lang="en-US" sz="2400" dirty="0">
                <a:latin typeface="Times New Roman"/>
                <a:cs typeface="Times New Roman"/>
              </a:rPr>
              <a:t> Lee (+</a:t>
            </a:r>
            <a:r>
              <a:rPr lang="en-US" sz="2400" dirty="0" err="1">
                <a:latin typeface="Times New Roman"/>
                <a:cs typeface="Times New Roman"/>
              </a:rPr>
              <a:t>Ondrusek</a:t>
            </a:r>
            <a:r>
              <a:rPr lang="en-US" sz="2400" dirty="0">
                <a:latin typeface="Times New Roman"/>
                <a:cs typeface="Times New Roman"/>
              </a:rPr>
              <a:t>)</a:t>
            </a:r>
          </a:p>
          <a:p>
            <a:r>
              <a:rPr lang="en-US" sz="2400" dirty="0" err="1">
                <a:latin typeface="Times New Roman"/>
                <a:cs typeface="Times New Roman"/>
              </a:rPr>
              <a:t>Stephane</a:t>
            </a:r>
            <a:r>
              <a:rPr lang="en-US" sz="2400" dirty="0">
                <a:latin typeface="Times New Roman"/>
                <a:cs typeface="Times New Roman"/>
              </a:rPr>
              <a:t> </a:t>
            </a:r>
            <a:r>
              <a:rPr lang="en-US" sz="2400" dirty="0" err="1">
                <a:latin typeface="Times New Roman"/>
                <a:cs typeface="Times New Roman"/>
              </a:rPr>
              <a:t>Maritorena</a:t>
            </a:r>
            <a:endParaRPr lang="en-US" sz="2400" dirty="0">
              <a:latin typeface="Times New Roman"/>
              <a:cs typeface="Times New Roman"/>
            </a:endParaRPr>
          </a:p>
          <a:p>
            <a:r>
              <a:rPr lang="en-US" sz="2400" dirty="0">
                <a:latin typeface="Times New Roman"/>
                <a:cs typeface="Times New Roman"/>
              </a:rPr>
              <a:t>Greg </a:t>
            </a:r>
            <a:r>
              <a:rPr lang="en-US" sz="2400" dirty="0" err="1">
                <a:latin typeface="Times New Roman"/>
                <a:cs typeface="Times New Roman"/>
              </a:rPr>
              <a:t>Michell</a:t>
            </a:r>
            <a:r>
              <a:rPr lang="en-US" sz="2400" dirty="0">
                <a:latin typeface="Times New Roman"/>
                <a:cs typeface="Times New Roman"/>
              </a:rPr>
              <a:t> (+</a:t>
            </a:r>
            <a:r>
              <a:rPr lang="en-US" sz="2400" dirty="0" err="1">
                <a:latin typeface="Times New Roman"/>
                <a:cs typeface="Times New Roman"/>
              </a:rPr>
              <a:t>Kahru</a:t>
            </a:r>
            <a:r>
              <a:rPr lang="en-US" sz="2400" dirty="0">
                <a:latin typeface="Times New Roman"/>
                <a:cs typeface="Times New Roman"/>
              </a:rPr>
              <a:t>)</a:t>
            </a:r>
          </a:p>
          <a:p>
            <a:r>
              <a:rPr lang="en-US" sz="2400" dirty="0">
                <a:latin typeface="Times New Roman"/>
                <a:cs typeface="Times New Roman"/>
              </a:rPr>
              <a:t>Collin </a:t>
            </a:r>
            <a:r>
              <a:rPr lang="en-US" sz="2400" dirty="0" err="1">
                <a:latin typeface="Times New Roman"/>
                <a:cs typeface="Times New Roman"/>
              </a:rPr>
              <a:t>Roesler</a:t>
            </a:r>
            <a:endParaRPr lang="en-US" sz="2400" dirty="0">
              <a:latin typeface="Times New Roman"/>
              <a:cs typeface="Times New Roman"/>
            </a:endParaRPr>
          </a:p>
          <a:p>
            <a:r>
              <a:rPr lang="en-US" sz="2400" dirty="0">
                <a:latin typeface="Times New Roman"/>
                <a:cs typeface="Times New Roman"/>
              </a:rPr>
              <a:t>Cecile Rousseaux (+Greg)</a:t>
            </a:r>
          </a:p>
          <a:p>
            <a:r>
              <a:rPr lang="en-US" sz="2400" dirty="0" err="1">
                <a:latin typeface="Times New Roman"/>
                <a:cs typeface="Times New Roman"/>
              </a:rPr>
              <a:t>Dariusz</a:t>
            </a:r>
            <a:r>
              <a:rPr lang="en-US" sz="2400" dirty="0">
                <a:latin typeface="Times New Roman"/>
                <a:cs typeface="Times New Roman"/>
              </a:rPr>
              <a:t> </a:t>
            </a:r>
            <a:r>
              <a:rPr lang="en-US" sz="2400" dirty="0" err="1">
                <a:latin typeface="Times New Roman"/>
                <a:cs typeface="Times New Roman"/>
              </a:rPr>
              <a:t>Stramski</a:t>
            </a:r>
            <a:endParaRPr lang="en-US" sz="2400" dirty="0">
              <a:latin typeface="Times New Roman"/>
              <a:cs typeface="Times New Roman"/>
            </a:endParaRPr>
          </a:p>
          <a:p>
            <a:r>
              <a:rPr lang="en-US" sz="2400" dirty="0">
                <a:latin typeface="Times New Roman"/>
                <a:cs typeface="Times New Roman"/>
              </a:rPr>
              <a:t>James Sullivan</a:t>
            </a:r>
          </a:p>
          <a:p>
            <a:r>
              <a:rPr lang="en-US" sz="2400" dirty="0">
                <a:latin typeface="Times New Roman"/>
                <a:cs typeface="Times New Roman"/>
              </a:rPr>
              <a:t>Michael </a:t>
            </a:r>
            <a:r>
              <a:rPr lang="en-US" sz="2400" dirty="0" err="1">
                <a:latin typeface="Times New Roman"/>
                <a:cs typeface="Times New Roman"/>
              </a:rPr>
              <a:t>Twardowski</a:t>
            </a:r>
            <a:endParaRPr lang="en-US" sz="2400" dirty="0">
              <a:latin typeface="Times New Roman"/>
              <a:cs typeface="Times New Roman"/>
            </a:endParaRPr>
          </a:p>
          <a:p>
            <a:r>
              <a:rPr lang="en-US" sz="2400" dirty="0">
                <a:latin typeface="Times New Roman"/>
                <a:cs typeface="Times New Roman"/>
              </a:rPr>
              <a:t>Maria </a:t>
            </a:r>
            <a:r>
              <a:rPr lang="en-US" sz="2400" dirty="0" err="1">
                <a:latin typeface="Times New Roman"/>
                <a:cs typeface="Times New Roman"/>
              </a:rPr>
              <a:t>Tzortziou</a:t>
            </a:r>
            <a:r>
              <a:rPr lang="en-US" sz="2400" dirty="0">
                <a:latin typeface="Times New Roman"/>
                <a:cs typeface="Times New Roman"/>
              </a:rPr>
              <a:t> (Applications)</a:t>
            </a:r>
          </a:p>
          <a:p>
            <a:r>
              <a:rPr lang="en-US" sz="2400" dirty="0">
                <a:latin typeface="Times New Roman"/>
                <a:cs typeface="Times New Roman"/>
              </a:rPr>
              <a:t>Jeremy </a:t>
            </a:r>
            <a:r>
              <a:rPr lang="en-US" sz="2400" dirty="0" err="1">
                <a:latin typeface="Times New Roman"/>
                <a:cs typeface="Times New Roman"/>
              </a:rPr>
              <a:t>Werdell</a:t>
            </a:r>
            <a:r>
              <a:rPr lang="en-US" sz="2400" dirty="0">
                <a:latin typeface="Times New Roman"/>
                <a:cs typeface="Times New Roman"/>
              </a:rPr>
              <a:t> (NASA)</a:t>
            </a:r>
          </a:p>
          <a:p>
            <a:r>
              <a:rPr lang="en-US" sz="2400" dirty="0" err="1">
                <a:latin typeface="Times New Roman"/>
                <a:cs typeface="Times New Roman"/>
              </a:rPr>
              <a:t>Xiaodong</a:t>
            </a:r>
            <a:r>
              <a:rPr lang="en-US" sz="2400" dirty="0">
                <a:latin typeface="Times New Roman"/>
                <a:cs typeface="Times New Roman"/>
              </a:rPr>
              <a:t> Zhang (+Slade)</a:t>
            </a:r>
          </a:p>
          <a:p>
            <a:r>
              <a:rPr lang="en-US" sz="2400" dirty="0">
                <a:latin typeface="Times New Roman"/>
                <a:cs typeface="Times New Roman"/>
              </a:rPr>
              <a:t>Antonio </a:t>
            </a:r>
            <a:r>
              <a:rPr lang="en-US" sz="2400" dirty="0" err="1">
                <a:latin typeface="Times New Roman"/>
                <a:cs typeface="Times New Roman"/>
              </a:rPr>
              <a:t>Mannino</a:t>
            </a:r>
            <a:r>
              <a:rPr lang="en-US" sz="2400" dirty="0">
                <a:latin typeface="Times New Roman"/>
                <a:cs typeface="Times New Roman"/>
              </a:rPr>
              <a:t> (NASA)</a:t>
            </a:r>
          </a:p>
        </p:txBody>
      </p:sp>
      <p:sp>
        <p:nvSpPr>
          <p:cNvPr id="5" name="TextBox 4"/>
          <p:cNvSpPr txBox="1"/>
          <p:nvPr/>
        </p:nvSpPr>
        <p:spPr>
          <a:xfrm>
            <a:off x="5200414" y="904975"/>
            <a:ext cx="6178290" cy="5632311"/>
          </a:xfrm>
          <a:prstGeom prst="rect">
            <a:avLst/>
          </a:prstGeom>
          <a:noFill/>
        </p:spPr>
        <p:txBody>
          <a:bodyPr wrap="square" rtlCol="0">
            <a:spAutoFit/>
          </a:bodyPr>
          <a:lstStyle/>
          <a:p>
            <a:r>
              <a:rPr lang="en-US" sz="2400" u="sng" dirty="0">
                <a:latin typeface="Times New Roman"/>
                <a:cs typeface="Times New Roman"/>
              </a:rPr>
              <a:t>Atmospheric correction</a:t>
            </a:r>
          </a:p>
          <a:p>
            <a:r>
              <a:rPr lang="en-US" sz="2400" dirty="0">
                <a:latin typeface="Times New Roman"/>
                <a:cs typeface="Times New Roman"/>
              </a:rPr>
              <a:t>Jacek </a:t>
            </a:r>
            <a:r>
              <a:rPr lang="en-US" sz="2400" dirty="0" err="1">
                <a:latin typeface="Times New Roman"/>
                <a:cs typeface="Times New Roman"/>
              </a:rPr>
              <a:t>Chowdhary</a:t>
            </a:r>
            <a:endParaRPr lang="en-US" sz="2400" dirty="0">
              <a:latin typeface="Times New Roman"/>
              <a:cs typeface="Times New Roman"/>
            </a:endParaRPr>
          </a:p>
          <a:p>
            <a:r>
              <a:rPr lang="en-US" sz="2400" dirty="0">
                <a:latin typeface="Times New Roman"/>
                <a:cs typeface="Times New Roman"/>
              </a:rPr>
              <a:t>Susanne Craig</a:t>
            </a:r>
          </a:p>
          <a:p>
            <a:r>
              <a:rPr lang="en-US" sz="2400" dirty="0">
                <a:latin typeface="Times New Roman"/>
                <a:cs typeface="Times New Roman"/>
              </a:rPr>
              <a:t>Heidi </a:t>
            </a:r>
            <a:r>
              <a:rPr lang="en-US" sz="2400" dirty="0" err="1">
                <a:latin typeface="Times New Roman"/>
                <a:cs typeface="Times New Roman"/>
              </a:rPr>
              <a:t>Dierssen</a:t>
            </a:r>
            <a:endParaRPr lang="en-US" sz="2400" dirty="0">
              <a:latin typeface="Times New Roman"/>
              <a:cs typeface="Times New Roman"/>
            </a:endParaRPr>
          </a:p>
          <a:p>
            <a:r>
              <a:rPr lang="en-US" sz="2400" dirty="0">
                <a:latin typeface="Times New Roman"/>
                <a:cs typeface="Times New Roman"/>
              </a:rPr>
              <a:t>Bryan Franz (NASA,+Ibrahim,+</a:t>
            </a:r>
            <a:r>
              <a:rPr lang="en-US" sz="2400" dirty="0" err="1">
                <a:latin typeface="Times New Roman"/>
                <a:cs typeface="Times New Roman"/>
              </a:rPr>
              <a:t>Knobelspiesse</a:t>
            </a:r>
            <a:r>
              <a:rPr lang="en-US" sz="2400" dirty="0">
                <a:latin typeface="Times New Roman"/>
                <a:cs typeface="Times New Roman"/>
              </a:rPr>
              <a:t>)</a:t>
            </a:r>
          </a:p>
          <a:p>
            <a:r>
              <a:rPr lang="en-US" sz="2400" dirty="0">
                <a:latin typeface="Times New Roman"/>
                <a:cs typeface="Times New Roman"/>
              </a:rPr>
              <a:t>Robert </a:t>
            </a:r>
            <a:r>
              <a:rPr lang="en-US" sz="2400" dirty="0" err="1">
                <a:latin typeface="Times New Roman"/>
                <a:cs typeface="Times New Roman"/>
              </a:rPr>
              <a:t>Frouin</a:t>
            </a:r>
            <a:endParaRPr lang="en-US" sz="2400" dirty="0">
              <a:latin typeface="Times New Roman"/>
              <a:cs typeface="Times New Roman"/>
            </a:endParaRPr>
          </a:p>
          <a:p>
            <a:r>
              <a:rPr lang="en-US" sz="2400" dirty="0">
                <a:latin typeface="Times New Roman"/>
                <a:cs typeface="Times New Roman"/>
              </a:rPr>
              <a:t>Bo-</a:t>
            </a:r>
            <a:r>
              <a:rPr lang="en-US" sz="2400" dirty="0" err="1">
                <a:latin typeface="Times New Roman"/>
                <a:cs typeface="Times New Roman"/>
              </a:rPr>
              <a:t>Cai</a:t>
            </a:r>
            <a:r>
              <a:rPr lang="en-US" sz="2400" dirty="0">
                <a:latin typeface="Times New Roman"/>
                <a:cs typeface="Times New Roman"/>
              </a:rPr>
              <a:t> </a:t>
            </a:r>
            <a:r>
              <a:rPr lang="en-US" sz="2400" dirty="0" err="1">
                <a:latin typeface="Times New Roman"/>
                <a:cs typeface="Times New Roman"/>
              </a:rPr>
              <a:t>Gao</a:t>
            </a:r>
            <a:endParaRPr lang="en-US" sz="2400" dirty="0">
              <a:latin typeface="Times New Roman"/>
              <a:cs typeface="Times New Roman"/>
            </a:endParaRPr>
          </a:p>
          <a:p>
            <a:r>
              <a:rPr lang="en-US" sz="2400" dirty="0">
                <a:latin typeface="Times New Roman"/>
                <a:cs typeface="Times New Roman"/>
              </a:rPr>
              <a:t>Olga </a:t>
            </a:r>
            <a:r>
              <a:rPr lang="en-US" sz="2400" dirty="0" err="1">
                <a:latin typeface="Times New Roman"/>
                <a:cs typeface="Times New Roman"/>
              </a:rPr>
              <a:t>Kalashnikova</a:t>
            </a:r>
            <a:r>
              <a:rPr lang="en-US" sz="2400" dirty="0">
                <a:latin typeface="Times New Roman"/>
                <a:cs typeface="Times New Roman"/>
              </a:rPr>
              <a:t> (+</a:t>
            </a:r>
            <a:r>
              <a:rPr lang="en-US" sz="2400" dirty="0" err="1">
                <a:latin typeface="Times New Roman"/>
                <a:cs typeface="Times New Roman"/>
              </a:rPr>
              <a:t>Davis,+Diner</a:t>
            </a:r>
            <a:r>
              <a:rPr lang="en-US" sz="2400" dirty="0">
                <a:latin typeface="Times New Roman"/>
                <a:cs typeface="Times New Roman"/>
              </a:rPr>
              <a:t>)</a:t>
            </a:r>
          </a:p>
          <a:p>
            <a:r>
              <a:rPr lang="en-US" sz="2400" dirty="0">
                <a:latin typeface="Times New Roman"/>
                <a:cs typeface="Times New Roman"/>
              </a:rPr>
              <a:t>Ali Omar (NASA, Applications)</a:t>
            </a:r>
          </a:p>
          <a:p>
            <a:r>
              <a:rPr lang="en-US" sz="2400" dirty="0">
                <a:latin typeface="Times New Roman"/>
                <a:cs typeface="Times New Roman"/>
              </a:rPr>
              <a:t>Steve </a:t>
            </a:r>
            <a:r>
              <a:rPr lang="en-US" sz="2400" dirty="0" err="1">
                <a:latin typeface="Times New Roman"/>
                <a:cs typeface="Times New Roman"/>
              </a:rPr>
              <a:t>Platnick</a:t>
            </a:r>
            <a:r>
              <a:rPr lang="en-US" sz="2400" dirty="0">
                <a:latin typeface="Times New Roman"/>
                <a:cs typeface="Times New Roman"/>
              </a:rPr>
              <a:t> (+</a:t>
            </a:r>
            <a:r>
              <a:rPr lang="en-US" sz="2400" dirty="0" err="1">
                <a:latin typeface="Times New Roman"/>
                <a:cs typeface="Times New Roman"/>
              </a:rPr>
              <a:t>Coddington</a:t>
            </a:r>
            <a:r>
              <a:rPr lang="en-US" sz="2400" dirty="0">
                <a:latin typeface="Times New Roman"/>
                <a:cs typeface="Times New Roman"/>
              </a:rPr>
              <a:t>)</a:t>
            </a:r>
          </a:p>
          <a:p>
            <a:r>
              <a:rPr lang="en-US" sz="2400" dirty="0">
                <a:latin typeface="Times New Roman"/>
                <a:cs typeface="Times New Roman"/>
              </a:rPr>
              <a:t>Lorraine Remer (Co-Lead+ Martins)</a:t>
            </a:r>
          </a:p>
          <a:p>
            <a:r>
              <a:rPr lang="en-US" sz="2400" dirty="0">
                <a:latin typeface="Times New Roman"/>
                <a:cs typeface="Times New Roman"/>
              </a:rPr>
              <a:t>Brian Cairns (NASA)</a:t>
            </a:r>
          </a:p>
          <a:p>
            <a:r>
              <a:rPr lang="en-US" sz="2400" dirty="0">
                <a:latin typeface="Times New Roman"/>
                <a:cs typeface="Times New Roman"/>
              </a:rPr>
              <a:t>Zia Ahmad (NASA)</a:t>
            </a:r>
          </a:p>
          <a:p>
            <a:r>
              <a:rPr lang="en-US" sz="2400" dirty="0">
                <a:latin typeface="Times New Roman"/>
                <a:cs typeface="Times New Roman"/>
              </a:rPr>
              <a:t>+</a:t>
            </a:r>
            <a:r>
              <a:rPr lang="en-US" sz="2400" dirty="0" err="1">
                <a:latin typeface="Times New Roman"/>
                <a:cs typeface="Times New Roman"/>
              </a:rPr>
              <a:t>Zhai</a:t>
            </a:r>
            <a:r>
              <a:rPr lang="en-US" sz="2400" dirty="0">
                <a:latin typeface="Times New Roman"/>
                <a:cs typeface="Times New Roman"/>
              </a:rPr>
              <a:t>, </a:t>
            </a:r>
            <a:r>
              <a:rPr lang="en-US" sz="2400" dirty="0" err="1">
                <a:latin typeface="Times New Roman"/>
                <a:cs typeface="Times New Roman"/>
              </a:rPr>
              <a:t>Zu</a:t>
            </a:r>
            <a:r>
              <a:rPr lang="en-US" sz="2400" dirty="0">
                <a:latin typeface="Times New Roman"/>
                <a:cs typeface="Times New Roman"/>
              </a:rPr>
              <a:t>, Levy, Meyer, Zhang, Xu, Seidel, </a:t>
            </a:r>
            <a:r>
              <a:rPr lang="en-US" sz="2400" dirty="0" err="1">
                <a:latin typeface="Times New Roman"/>
                <a:cs typeface="Times New Roman"/>
              </a:rPr>
              <a:t>Hasekamp,Van</a:t>
            </a:r>
            <a:r>
              <a:rPr lang="en-US" sz="2400" dirty="0">
                <a:latin typeface="Times New Roman"/>
                <a:cs typeface="Times New Roman"/>
              </a:rPr>
              <a:t> </a:t>
            </a:r>
            <a:r>
              <a:rPr lang="en-US" sz="2400" dirty="0" err="1">
                <a:latin typeface="Times New Roman"/>
                <a:cs typeface="Times New Roman"/>
              </a:rPr>
              <a:t>Diedenhoven</a:t>
            </a:r>
            <a:endParaRPr lang="en-US" sz="2400" dirty="0">
              <a:latin typeface="Times New Roman"/>
              <a:cs typeface="Times New Roman"/>
            </a:endParaRPr>
          </a:p>
        </p:txBody>
      </p:sp>
    </p:spTree>
    <p:extLst>
      <p:ext uri="{BB962C8B-B14F-4D97-AF65-F5344CB8AC3E}">
        <p14:creationId xmlns:p14="http://schemas.microsoft.com/office/powerpoint/2010/main" val="18351304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C26E515-CC1C-3B4B-A796-8A8517DCFA82}"/>
              </a:ext>
            </a:extLst>
          </p:cNvPr>
          <p:cNvSpPr txBox="1"/>
          <p:nvPr/>
        </p:nvSpPr>
        <p:spPr>
          <a:xfrm>
            <a:off x="3394976" y="163286"/>
            <a:ext cx="5844100" cy="584775"/>
          </a:xfrm>
          <a:prstGeom prst="rect">
            <a:avLst/>
          </a:prstGeom>
          <a:noFill/>
        </p:spPr>
        <p:txBody>
          <a:bodyPr wrap="none" rtlCol="0">
            <a:spAutoFit/>
          </a:bodyPr>
          <a:lstStyle/>
          <a:p>
            <a:r>
              <a:rPr lang="en-US" sz="3200" dirty="0"/>
              <a:t>How did we conduct the ST work?</a:t>
            </a:r>
          </a:p>
        </p:txBody>
      </p:sp>
      <p:sp>
        <p:nvSpPr>
          <p:cNvPr id="5" name="TextBox 4">
            <a:extLst>
              <a:ext uri="{FF2B5EF4-FFF2-40B4-BE49-F238E27FC236}">
                <a16:creationId xmlns:a16="http://schemas.microsoft.com/office/drawing/2014/main" id="{496D127A-2FD9-F646-87B2-7724540886EC}"/>
              </a:ext>
            </a:extLst>
          </p:cNvPr>
          <p:cNvSpPr txBox="1"/>
          <p:nvPr/>
        </p:nvSpPr>
        <p:spPr>
          <a:xfrm>
            <a:off x="326571" y="947057"/>
            <a:ext cx="11059885" cy="3970318"/>
          </a:xfrm>
          <a:prstGeom prst="rect">
            <a:avLst/>
          </a:prstGeom>
          <a:noFill/>
        </p:spPr>
        <p:txBody>
          <a:bodyPr wrap="square" rtlCol="0">
            <a:spAutoFit/>
          </a:bodyPr>
          <a:lstStyle/>
          <a:p>
            <a:r>
              <a:rPr lang="en-US" sz="2800" dirty="0"/>
              <a:t>Monthly telecons.</a:t>
            </a:r>
          </a:p>
          <a:p>
            <a:endParaRPr lang="en-US" sz="2800" dirty="0"/>
          </a:p>
          <a:p>
            <a:r>
              <a:rPr lang="en-US" sz="2800" dirty="0"/>
              <a:t>Yearly meetings, including an additional one in no-cost-extension year.</a:t>
            </a:r>
          </a:p>
          <a:p>
            <a:r>
              <a:rPr lang="en-US" sz="2800" dirty="0"/>
              <a:t>Meetings designed to maximize two-way communication.</a:t>
            </a:r>
          </a:p>
          <a:p>
            <a:endParaRPr lang="en-US" sz="2800" dirty="0"/>
          </a:p>
          <a:p>
            <a:r>
              <a:rPr lang="en-US" sz="2800" dirty="0"/>
              <a:t>As we were asked for input by NASA.</a:t>
            </a:r>
          </a:p>
          <a:p>
            <a:endParaRPr lang="en-US" sz="2800" dirty="0"/>
          </a:p>
          <a:p>
            <a:r>
              <a:rPr lang="en-US" sz="2800" dirty="0"/>
              <a:t>Briefed regularly other related NASA initiatives (GEO-CAPE and </a:t>
            </a:r>
            <a:r>
              <a:rPr lang="en-US" sz="2800" dirty="0" err="1"/>
              <a:t>Hyspiri</a:t>
            </a:r>
            <a:r>
              <a:rPr lang="en-US" sz="2800" dirty="0"/>
              <a:t> &lt;- a new DS mission!).</a:t>
            </a:r>
          </a:p>
        </p:txBody>
      </p:sp>
    </p:spTree>
    <p:extLst>
      <p:ext uri="{BB962C8B-B14F-4D97-AF65-F5344CB8AC3E}">
        <p14:creationId xmlns:p14="http://schemas.microsoft.com/office/powerpoint/2010/main" val="280655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265210" y="140865"/>
            <a:ext cx="3661580" cy="584775"/>
          </a:xfrm>
          <a:prstGeom prst="rect">
            <a:avLst/>
          </a:prstGeom>
          <a:noFill/>
        </p:spPr>
        <p:txBody>
          <a:bodyPr wrap="none" rtlCol="0">
            <a:spAutoFit/>
          </a:bodyPr>
          <a:lstStyle/>
          <a:p>
            <a:pPr algn="ctr"/>
            <a:r>
              <a:rPr lang="en-US" sz="3200" dirty="0">
                <a:latin typeface="Times New Roman"/>
                <a:cs typeface="Times New Roman"/>
              </a:rPr>
              <a:t>Community products</a:t>
            </a:r>
          </a:p>
        </p:txBody>
      </p:sp>
      <p:sp>
        <p:nvSpPr>
          <p:cNvPr id="2" name="TextBox 1"/>
          <p:cNvSpPr txBox="1"/>
          <p:nvPr/>
        </p:nvSpPr>
        <p:spPr>
          <a:xfrm>
            <a:off x="1" y="725640"/>
            <a:ext cx="12191999" cy="6001643"/>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Times New Roman"/>
                <a:cs typeface="Times New Roman"/>
              </a:rPr>
              <a:t>The science team was also asked by NASA to assess the designs of the PACE radiometer and polarimeter and to determine the value of adding a high spatial resolution coastal camera. We also provided a gap analysis – science needed to be addressed prior to PACE flight.</a:t>
            </a:r>
          </a:p>
          <a:p>
            <a:pPr marL="342900" indent="-342900">
              <a:buFont typeface="Arial" panose="020B0604020202020204" pitchFamily="34" charset="0"/>
              <a:buChar char="•"/>
            </a:pPr>
            <a:endParaRPr lang="en-US" sz="2400" dirty="0">
              <a:latin typeface="Times New Roman"/>
              <a:cs typeface="Times New Roman"/>
            </a:endParaRPr>
          </a:p>
          <a:p>
            <a:pPr marL="342900" indent="-342900">
              <a:buFont typeface="Arial" panose="020B0604020202020204" pitchFamily="34" charset="0"/>
              <a:buChar char="•"/>
            </a:pPr>
            <a:r>
              <a:rPr lang="en-US" sz="2400" dirty="0">
                <a:latin typeface="Times New Roman"/>
                <a:cs typeface="Times New Roman"/>
              </a:rPr>
              <a:t>Assembling hyperspectral in-situ datasets – Cecile </a:t>
            </a:r>
            <a:r>
              <a:rPr lang="en-US" sz="2400" dirty="0" err="1">
                <a:latin typeface="Times New Roman"/>
                <a:cs typeface="Times New Roman"/>
              </a:rPr>
              <a:t>Rouseaux</a:t>
            </a:r>
            <a:r>
              <a:rPr lang="en-US" sz="2400" dirty="0">
                <a:latin typeface="Times New Roman"/>
                <a:cs typeface="Times New Roman"/>
              </a:rPr>
              <a:t> </a:t>
            </a:r>
          </a:p>
          <a:p>
            <a:pPr marL="342900" indent="-342900">
              <a:buFont typeface="Arial" panose="020B0604020202020204" pitchFamily="34" charset="0"/>
              <a:buChar char="•"/>
            </a:pPr>
            <a:endParaRPr lang="en-US" sz="2400" dirty="0">
              <a:latin typeface="Times New Roman"/>
              <a:cs typeface="Times New Roman"/>
            </a:endParaRPr>
          </a:p>
          <a:p>
            <a:pPr marL="342900" indent="-342900">
              <a:buFont typeface="Arial" panose="020B0604020202020204" pitchFamily="34" charset="0"/>
              <a:buChar char="•"/>
            </a:pPr>
            <a:r>
              <a:rPr lang="en-US" sz="2400" dirty="0">
                <a:latin typeface="Times New Roman"/>
                <a:cs typeface="Times New Roman"/>
              </a:rPr>
              <a:t>Creating a hyperspectral synthetic dataset – </a:t>
            </a:r>
            <a:r>
              <a:rPr lang="en-US" sz="2400" dirty="0" err="1">
                <a:latin typeface="Times New Roman"/>
                <a:cs typeface="Times New Roman"/>
              </a:rPr>
              <a:t>ZhongPing</a:t>
            </a:r>
            <a:r>
              <a:rPr lang="en-US" sz="2400" dirty="0">
                <a:latin typeface="Times New Roman"/>
                <a:cs typeface="Times New Roman"/>
              </a:rPr>
              <a:t> Lee</a:t>
            </a:r>
          </a:p>
          <a:p>
            <a:pPr marL="342900" indent="-342900">
              <a:buFont typeface="Arial" panose="020B0604020202020204" pitchFamily="34" charset="0"/>
              <a:buChar char="•"/>
            </a:pPr>
            <a:endParaRPr lang="en-US" sz="2400" dirty="0">
              <a:latin typeface="Times New Roman"/>
              <a:cs typeface="Times New Roman"/>
            </a:endParaRPr>
          </a:p>
          <a:p>
            <a:pPr marL="342900" indent="-342900">
              <a:buFont typeface="Arial" panose="020B0604020202020204" pitchFamily="34" charset="0"/>
              <a:buChar char="•"/>
            </a:pPr>
            <a:r>
              <a:rPr lang="en-US" sz="2400" dirty="0">
                <a:latin typeface="Times New Roman"/>
                <a:cs typeface="Times New Roman"/>
              </a:rPr>
              <a:t>Comparison of absorption methodologies – </a:t>
            </a:r>
            <a:r>
              <a:rPr lang="en-US" sz="2400" dirty="0" err="1">
                <a:latin typeface="Times New Roman"/>
                <a:cs typeface="Times New Roman"/>
              </a:rPr>
              <a:t>Twardowski</a:t>
            </a:r>
            <a:r>
              <a:rPr lang="en-US" sz="2400" dirty="0">
                <a:latin typeface="Times New Roman"/>
                <a:cs typeface="Times New Roman"/>
              </a:rPr>
              <a:t>, Sullivan,  </a:t>
            </a:r>
            <a:r>
              <a:rPr lang="en-US" sz="2400" dirty="0" err="1">
                <a:latin typeface="Times New Roman"/>
                <a:cs typeface="Times New Roman"/>
              </a:rPr>
              <a:t>Roesler</a:t>
            </a:r>
            <a:r>
              <a:rPr lang="en-US" sz="2400" dirty="0">
                <a:latin typeface="Times New Roman"/>
                <a:cs typeface="Times New Roman"/>
              </a:rPr>
              <a:t>, </a:t>
            </a:r>
            <a:r>
              <a:rPr lang="en-US" sz="2400" dirty="0" err="1">
                <a:latin typeface="Times New Roman"/>
                <a:cs typeface="Times New Roman"/>
              </a:rPr>
              <a:t>Stramski</a:t>
            </a:r>
            <a:r>
              <a:rPr lang="en-US" sz="2400" dirty="0">
                <a:latin typeface="Times New Roman"/>
                <a:cs typeface="Times New Roman"/>
              </a:rPr>
              <a:t> + colleagues</a:t>
            </a:r>
          </a:p>
          <a:p>
            <a:pPr marL="342900" indent="-342900">
              <a:buFont typeface="Arial" panose="020B0604020202020204" pitchFamily="34" charset="0"/>
              <a:buChar char="•"/>
            </a:pPr>
            <a:endParaRPr lang="en-US" sz="2400" dirty="0">
              <a:latin typeface="Times New Roman"/>
              <a:cs typeface="Times New Roman"/>
            </a:endParaRPr>
          </a:p>
          <a:p>
            <a:pPr marL="342900" indent="-342900">
              <a:buFont typeface="Arial" panose="020B0604020202020204" pitchFamily="34" charset="0"/>
              <a:buChar char="•"/>
            </a:pPr>
            <a:r>
              <a:rPr lang="en-US" sz="2400" dirty="0">
                <a:latin typeface="Times New Roman"/>
                <a:cs typeface="Times New Roman"/>
              </a:rPr>
              <a:t>Applications – Maria </a:t>
            </a:r>
            <a:r>
              <a:rPr lang="en-US" sz="2400" dirty="0" err="1">
                <a:latin typeface="Times New Roman"/>
                <a:cs typeface="Times New Roman"/>
              </a:rPr>
              <a:t>Tzortziou</a:t>
            </a:r>
            <a:r>
              <a:rPr lang="en-US" sz="2400" dirty="0">
                <a:latin typeface="Times New Roman"/>
                <a:cs typeface="Times New Roman"/>
              </a:rPr>
              <a:t> &amp; Ali Omar + early adopter program</a:t>
            </a:r>
          </a:p>
          <a:p>
            <a:pPr marL="342900" indent="-342900">
              <a:buFont typeface="Arial" panose="020B0604020202020204" pitchFamily="34" charset="0"/>
              <a:buChar char="•"/>
            </a:pPr>
            <a:endParaRPr lang="en-US" sz="2400" dirty="0">
              <a:latin typeface="Times New Roman"/>
              <a:cs typeface="Times New Roman"/>
            </a:endParaRPr>
          </a:p>
          <a:p>
            <a:pPr marL="342900" indent="-342900">
              <a:buFont typeface="Arial" panose="020B0604020202020204" pitchFamily="34" charset="0"/>
              <a:buChar char="•"/>
            </a:pPr>
            <a:r>
              <a:rPr lang="en-US" sz="2400" dirty="0">
                <a:latin typeface="Times New Roman"/>
                <a:cs typeface="Times New Roman"/>
              </a:rPr>
              <a:t>Benchmark coupled ocean-atmosphere RT calculations –Chowdhary, </a:t>
            </a:r>
            <a:r>
              <a:rPr lang="en-US" sz="2400" dirty="0" err="1">
                <a:latin typeface="Times New Roman"/>
                <a:cs typeface="Times New Roman"/>
              </a:rPr>
              <a:t>Zhai</a:t>
            </a:r>
            <a:r>
              <a:rPr lang="en-US" sz="2400" dirty="0">
                <a:latin typeface="Times New Roman"/>
                <a:cs typeface="Times New Roman"/>
              </a:rPr>
              <a:t> and others.</a:t>
            </a:r>
          </a:p>
          <a:p>
            <a:pPr marL="342900" indent="-342900">
              <a:buFont typeface="Arial" panose="020B0604020202020204" pitchFamily="34" charset="0"/>
              <a:buChar char="•"/>
            </a:pPr>
            <a:endParaRPr lang="en-US" sz="2400" dirty="0">
              <a:latin typeface="Times New Roman"/>
              <a:cs typeface="Times New Roman"/>
            </a:endParaRPr>
          </a:p>
          <a:p>
            <a:pPr marL="342900" indent="-342900">
              <a:buFont typeface="Arial" panose="020B0604020202020204" pitchFamily="34" charset="0"/>
              <a:buChar char="•"/>
            </a:pPr>
            <a:r>
              <a:rPr lang="en-US" sz="2400" dirty="0">
                <a:latin typeface="Times New Roman"/>
                <a:cs typeface="Times New Roman"/>
              </a:rPr>
              <a:t>Contribution to PACE’s website</a:t>
            </a:r>
          </a:p>
        </p:txBody>
      </p:sp>
    </p:spTree>
    <p:extLst>
      <p:ext uri="{BB962C8B-B14F-4D97-AF65-F5344CB8AC3E}">
        <p14:creationId xmlns:p14="http://schemas.microsoft.com/office/powerpoint/2010/main" val="34530532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215071" y="135659"/>
            <a:ext cx="3935693" cy="507831"/>
          </a:xfrm>
          <a:prstGeom prst="rect">
            <a:avLst/>
          </a:prstGeom>
          <a:noFill/>
        </p:spPr>
        <p:txBody>
          <a:bodyPr wrap="none" rtlCol="0">
            <a:spAutoFit/>
          </a:bodyPr>
          <a:lstStyle/>
          <a:p>
            <a:pPr algn="ctr"/>
            <a:r>
              <a:rPr lang="en-US" sz="2700" dirty="0">
                <a:latin typeface="Times New Roman"/>
                <a:cs typeface="Times New Roman"/>
              </a:rPr>
              <a:t>Communal research output</a:t>
            </a:r>
          </a:p>
        </p:txBody>
      </p:sp>
      <p:pic>
        <p:nvPicPr>
          <p:cNvPr id="3" name="Picture 2">
            <a:extLst>
              <a:ext uri="{FF2B5EF4-FFF2-40B4-BE49-F238E27FC236}">
                <a16:creationId xmlns:a16="http://schemas.microsoft.com/office/drawing/2014/main" id="{8A8E67A3-7BD5-D04A-BF36-EB1107ED5750}"/>
              </a:ext>
            </a:extLst>
          </p:cNvPr>
          <p:cNvPicPr>
            <a:picLocks noChangeAspect="1"/>
          </p:cNvPicPr>
          <p:nvPr/>
        </p:nvPicPr>
        <p:blipFill>
          <a:blip r:embed="rId2"/>
          <a:stretch>
            <a:fillRect/>
          </a:stretch>
        </p:blipFill>
        <p:spPr>
          <a:xfrm>
            <a:off x="0" y="643490"/>
            <a:ext cx="12192000" cy="5245730"/>
          </a:xfrm>
          <a:prstGeom prst="rect">
            <a:avLst/>
          </a:prstGeom>
        </p:spPr>
      </p:pic>
      <p:sp>
        <p:nvSpPr>
          <p:cNvPr id="5" name="TextBox 4">
            <a:extLst>
              <a:ext uri="{FF2B5EF4-FFF2-40B4-BE49-F238E27FC236}">
                <a16:creationId xmlns:a16="http://schemas.microsoft.com/office/drawing/2014/main" id="{06378659-3870-974E-9A28-62B1D0ED1704}"/>
              </a:ext>
            </a:extLst>
          </p:cNvPr>
          <p:cNvSpPr txBox="1"/>
          <p:nvPr/>
        </p:nvSpPr>
        <p:spPr>
          <a:xfrm>
            <a:off x="924876" y="6057766"/>
            <a:ext cx="10516084" cy="523220"/>
          </a:xfrm>
          <a:prstGeom prst="rect">
            <a:avLst/>
          </a:prstGeom>
          <a:noFill/>
        </p:spPr>
        <p:txBody>
          <a:bodyPr wrap="none" rtlCol="0">
            <a:spAutoFit/>
          </a:bodyPr>
          <a:lstStyle/>
          <a:p>
            <a:r>
              <a:rPr lang="en-US" sz="2800" dirty="0"/>
              <a:t>Includes: State-of-the-art, promising future directions and gap analysis.</a:t>
            </a:r>
          </a:p>
        </p:txBody>
      </p:sp>
    </p:spTree>
    <p:extLst>
      <p:ext uri="{BB962C8B-B14F-4D97-AF65-F5344CB8AC3E}">
        <p14:creationId xmlns:p14="http://schemas.microsoft.com/office/powerpoint/2010/main" val="41640935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2AE9D73-673C-AD4E-9709-8B0C9BCEFFFA}"/>
              </a:ext>
            </a:extLst>
          </p:cNvPr>
          <p:cNvPicPr>
            <a:picLocks noChangeAspect="1"/>
          </p:cNvPicPr>
          <p:nvPr/>
        </p:nvPicPr>
        <p:blipFill>
          <a:blip r:embed="rId2"/>
          <a:stretch>
            <a:fillRect/>
          </a:stretch>
        </p:blipFill>
        <p:spPr>
          <a:xfrm>
            <a:off x="228598" y="473826"/>
            <a:ext cx="8648700" cy="1968500"/>
          </a:xfrm>
          <a:prstGeom prst="rect">
            <a:avLst/>
          </a:prstGeom>
        </p:spPr>
      </p:pic>
      <p:sp>
        <p:nvSpPr>
          <p:cNvPr id="4" name="TextBox 3"/>
          <p:cNvSpPr txBox="1"/>
          <p:nvPr/>
        </p:nvSpPr>
        <p:spPr>
          <a:xfrm>
            <a:off x="3932040" y="313502"/>
            <a:ext cx="3935693" cy="507831"/>
          </a:xfrm>
          <a:prstGeom prst="rect">
            <a:avLst/>
          </a:prstGeom>
          <a:noFill/>
        </p:spPr>
        <p:txBody>
          <a:bodyPr wrap="none" rtlCol="0">
            <a:spAutoFit/>
          </a:bodyPr>
          <a:lstStyle/>
          <a:p>
            <a:pPr algn="ctr"/>
            <a:r>
              <a:rPr lang="en-US" sz="2700" dirty="0">
                <a:latin typeface="Times New Roman"/>
                <a:cs typeface="Times New Roman"/>
              </a:rPr>
              <a:t>Communal research output</a:t>
            </a:r>
          </a:p>
        </p:txBody>
      </p:sp>
      <p:sp>
        <p:nvSpPr>
          <p:cNvPr id="5" name="TextBox 4">
            <a:extLst>
              <a:ext uri="{FF2B5EF4-FFF2-40B4-BE49-F238E27FC236}">
                <a16:creationId xmlns:a16="http://schemas.microsoft.com/office/drawing/2014/main" id="{06378659-3870-974E-9A28-62B1D0ED1704}"/>
              </a:ext>
            </a:extLst>
          </p:cNvPr>
          <p:cNvSpPr txBox="1"/>
          <p:nvPr/>
        </p:nvSpPr>
        <p:spPr>
          <a:xfrm>
            <a:off x="206828" y="2442326"/>
            <a:ext cx="11778343" cy="4093428"/>
          </a:xfrm>
          <a:prstGeom prst="rect">
            <a:avLst/>
          </a:prstGeom>
          <a:noFill/>
        </p:spPr>
        <p:txBody>
          <a:bodyPr wrap="square" rtlCol="0">
            <a:spAutoFit/>
          </a:bodyPr>
          <a:lstStyle/>
          <a:p>
            <a:pPr marL="342900" indent="-342900">
              <a:buFont typeface="Arial" panose="020B0604020202020204" pitchFamily="34" charset="0"/>
              <a:buChar char="•"/>
            </a:pPr>
            <a:r>
              <a:rPr lang="en-US" sz="2000" dirty="0"/>
              <a:t>Chowdhary, et al. Radiative Transfer in Atmosphere-Ocean Systems.  Front. Earth Sci., in review, (2018).</a:t>
            </a:r>
          </a:p>
          <a:p>
            <a:pPr marL="342900" indent="-342900">
              <a:buFont typeface="Arial" panose="020B0604020202020204" pitchFamily="34" charset="0"/>
              <a:buChar char="•"/>
            </a:pPr>
            <a:r>
              <a:rPr lang="en-US" sz="2000" dirty="0" err="1"/>
              <a:t>Frouin</a:t>
            </a:r>
            <a:r>
              <a:rPr lang="en-US" sz="2000" dirty="0"/>
              <a:t>, R., et al. Atmospheric correction of satellite ocean-color imagery during the PACE era.  Front. Earth Sci., in review, (2018).</a:t>
            </a:r>
          </a:p>
          <a:p>
            <a:pPr marL="342900" indent="-342900">
              <a:buFont typeface="Arial" panose="020B0604020202020204" pitchFamily="34" charset="0"/>
              <a:buChar char="•"/>
            </a:pPr>
            <a:r>
              <a:rPr lang="en-US" sz="2000" dirty="0"/>
              <a:t>Remer, et al., Retrieving aerosol characteristics from the PACE mission, Part 1: Ocean Color Instrument.   Front. Earth Sci., in review, (2018).</a:t>
            </a:r>
          </a:p>
          <a:p>
            <a:pPr marL="342900" indent="-342900">
              <a:buFont typeface="Arial" panose="020B0604020202020204" pitchFamily="34" charset="0"/>
              <a:buChar char="•"/>
            </a:pPr>
            <a:r>
              <a:rPr lang="en-US" sz="2000" dirty="0"/>
              <a:t>Remer, et al., Retrieving aerosol characteristics from the PACE mission, Part 2: Multi-angle and polarimetry.  Front. Earth Sci., in review, (2018).</a:t>
            </a:r>
          </a:p>
          <a:p>
            <a:pPr marL="342900" indent="-342900">
              <a:buFont typeface="Arial" panose="020B0604020202020204" pitchFamily="34" charset="0"/>
              <a:buChar char="•"/>
            </a:pPr>
            <a:r>
              <a:rPr lang="en-US" sz="2000" dirty="0" err="1"/>
              <a:t>Dierssen</a:t>
            </a:r>
            <a:r>
              <a:rPr lang="en-US" sz="2000" dirty="0"/>
              <a:t>. H.M. 2019. Hyperspectral measurements, parameterizations, and atmospheric correction of whitecaps and foam from visible to shortwave infrared for ocean color remote sensing. Front.  Earth Sci. 7:14. </a:t>
            </a:r>
            <a:r>
              <a:rPr lang="en-US" sz="2000" dirty="0" err="1"/>
              <a:t>doi</a:t>
            </a:r>
            <a:r>
              <a:rPr lang="en-US" sz="2000" dirty="0"/>
              <a:t>: 10.3389/feart.2019.00014 </a:t>
            </a:r>
          </a:p>
          <a:p>
            <a:pPr marL="342900" indent="-342900">
              <a:buFont typeface="Arial" panose="020B0604020202020204" pitchFamily="34" charset="0"/>
              <a:buChar char="•"/>
            </a:pPr>
            <a:r>
              <a:rPr lang="en-US" sz="2000" dirty="0" err="1"/>
              <a:t>Werdell</a:t>
            </a:r>
            <a:r>
              <a:rPr lang="en-US" sz="2000" dirty="0"/>
              <a:t>, J. and L. </a:t>
            </a:r>
            <a:r>
              <a:rPr lang="en-US" sz="2000" dirty="0" err="1"/>
              <a:t>McKinna</a:t>
            </a:r>
            <a:r>
              <a:rPr lang="en-US" sz="2000" dirty="0"/>
              <a:t>, 2019. Sensitivity of Inherent Optical Properties From Ocean Reflectance Inversion Models to Satellite Instrument Wavelength Suites, Frontiers in Earth Science. Front. Earth Sci. </a:t>
            </a:r>
            <a:r>
              <a:rPr lang="en-US" sz="2000" dirty="0" err="1"/>
              <a:t>doi</a:t>
            </a:r>
            <a:r>
              <a:rPr lang="en-US" sz="2000" dirty="0"/>
              <a:t>: 10.3389/feart.2019.00054</a:t>
            </a:r>
          </a:p>
        </p:txBody>
      </p:sp>
      <p:sp>
        <p:nvSpPr>
          <p:cNvPr id="6" name="TextBox 5">
            <a:extLst>
              <a:ext uri="{FF2B5EF4-FFF2-40B4-BE49-F238E27FC236}">
                <a16:creationId xmlns:a16="http://schemas.microsoft.com/office/drawing/2014/main" id="{0196DE54-D3E6-4B46-99BA-6146E328DA56}"/>
              </a:ext>
            </a:extLst>
          </p:cNvPr>
          <p:cNvSpPr txBox="1"/>
          <p:nvPr/>
        </p:nvSpPr>
        <p:spPr>
          <a:xfrm>
            <a:off x="9002486" y="996411"/>
            <a:ext cx="2829108" cy="1200329"/>
          </a:xfrm>
          <a:prstGeom prst="rect">
            <a:avLst/>
          </a:prstGeom>
          <a:noFill/>
        </p:spPr>
        <p:txBody>
          <a:bodyPr wrap="none" rtlCol="0">
            <a:spAutoFit/>
          </a:bodyPr>
          <a:lstStyle/>
          <a:p>
            <a:r>
              <a:rPr lang="en-US" sz="2400" dirty="0"/>
              <a:t>Special guest editors:</a:t>
            </a:r>
          </a:p>
          <a:p>
            <a:r>
              <a:rPr lang="en-US" sz="2400" dirty="0"/>
              <a:t>Oleg </a:t>
            </a:r>
            <a:r>
              <a:rPr lang="en-US" sz="2400" dirty="0" err="1"/>
              <a:t>Dubovik</a:t>
            </a:r>
            <a:endParaRPr lang="en-US" sz="2400" dirty="0"/>
          </a:p>
          <a:p>
            <a:r>
              <a:rPr lang="en-US" sz="2400" dirty="0"/>
              <a:t>David Antoine</a:t>
            </a:r>
          </a:p>
        </p:txBody>
      </p:sp>
    </p:spTree>
    <p:extLst>
      <p:ext uri="{BB962C8B-B14F-4D97-AF65-F5344CB8AC3E}">
        <p14:creationId xmlns:p14="http://schemas.microsoft.com/office/powerpoint/2010/main" val="401595118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686</TotalTime>
  <Words>976</Words>
  <Application>Microsoft Macintosh PowerPoint</Application>
  <PresentationFormat>Widescreen</PresentationFormat>
  <Paragraphs>111</Paragraphs>
  <Slides>12</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Times New Roman</vt:lpstr>
      <vt:lpstr>Office Theme</vt:lpstr>
      <vt:lpstr>PowerPoint Presentation</vt:lpstr>
      <vt:lpstr>PowerPoint Presentation</vt:lpstr>
      <vt:lpstr>PACE-ST #1 Timeline</vt:lpstr>
      <vt:lpstr>PowerPoint Presentation</vt:lpstr>
      <vt:lpstr>PowerPoint Presentation</vt:lpstr>
      <vt:lpstr>PowerPoint Presentation</vt:lpstr>
      <vt:lpstr>PowerPoint Presentation</vt:lpstr>
      <vt:lpstr>PowerPoint Presentation</vt:lpstr>
      <vt:lpstr>PowerPoint Presentation</vt:lpstr>
      <vt:lpstr>Lessons learned</vt:lpstr>
      <vt:lpstr>Looking Forward:  current PACE Science Team call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Lessons learned</dc:title>
  <dc:creator>Microsoft Office User</dc:creator>
  <cp:lastModifiedBy>Microsoft Office User</cp:lastModifiedBy>
  <cp:revision>18</cp:revision>
  <dcterms:created xsi:type="dcterms:W3CDTF">2019-03-13T03:00:26Z</dcterms:created>
  <dcterms:modified xsi:type="dcterms:W3CDTF">2019-04-01T14:20:51Z</dcterms:modified>
</cp:coreProperties>
</file>