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188" y="-12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p:cNvSpPr>
            <a:spLocks noGrp="1" noChangeArrowheads="1"/>
          </p:cNvSpPr>
          <p:nvPr>
            <p:ph type="sldImg"/>
          </p:nvPr>
        </p:nvSpPr>
        <p:spPr bwMode="auto">
          <a:xfrm>
            <a:off x="-11798300" y="-11796713"/>
            <a:ext cx="11796712" cy="1249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7495665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F325816-80CC-49CA-836C-1C16BD9DD1F5}" type="slidenum">
              <a:rPr lang="en-US"/>
              <a:pPr/>
              <a:t>‹#›</a:t>
            </a:fld>
            <a:endParaRPr lang="en-US"/>
          </a:p>
        </p:txBody>
      </p:sp>
    </p:spTree>
    <p:extLst>
      <p:ext uri="{BB962C8B-B14F-4D97-AF65-F5344CB8AC3E}">
        <p14:creationId xmlns:p14="http://schemas.microsoft.com/office/powerpoint/2010/main" val="210815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6845E3F-9AEA-4336-86C7-801691E285FC}" type="slidenum">
              <a:rPr lang="en-US"/>
              <a:pPr/>
              <a:t>‹#›</a:t>
            </a:fld>
            <a:endParaRPr lang="en-US"/>
          </a:p>
        </p:txBody>
      </p:sp>
    </p:spTree>
    <p:extLst>
      <p:ext uri="{BB962C8B-B14F-4D97-AF65-F5344CB8AC3E}">
        <p14:creationId xmlns:p14="http://schemas.microsoft.com/office/powerpoint/2010/main" val="41646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00B8D88-7674-4127-ADB3-C1CB9906A50F}" type="slidenum">
              <a:rPr lang="en-US"/>
              <a:pPr/>
              <a:t>‹#›</a:t>
            </a:fld>
            <a:endParaRPr lang="en-US"/>
          </a:p>
        </p:txBody>
      </p:sp>
    </p:spTree>
    <p:extLst>
      <p:ext uri="{BB962C8B-B14F-4D97-AF65-F5344CB8AC3E}">
        <p14:creationId xmlns:p14="http://schemas.microsoft.com/office/powerpoint/2010/main" val="330758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0425" cy="473075"/>
          </a:xfrm>
        </p:spPr>
        <p:txBody>
          <a:bodyPr/>
          <a:lstStyle>
            <a:lvl1pPr>
              <a:defRPr/>
            </a:lvl1pPr>
          </a:lstStyle>
          <a:p>
            <a:endParaRPr lang="en-US"/>
          </a:p>
        </p:txBody>
      </p:sp>
      <p:sp>
        <p:nvSpPr>
          <p:cNvPr id="4" name="Footer Placeholder 3"/>
          <p:cNvSpPr>
            <a:spLocks noGrp="1"/>
          </p:cNvSpPr>
          <p:nvPr>
            <p:ph type="ftr" idx="11"/>
          </p:nvPr>
        </p:nvSpPr>
        <p:spPr>
          <a:xfrm>
            <a:off x="3124200" y="6245225"/>
            <a:ext cx="2892425" cy="473075"/>
          </a:xfrm>
        </p:spPr>
        <p:txBody>
          <a:bodyPr/>
          <a:lstStyle>
            <a:lvl1pPr>
              <a:defRPr/>
            </a:lvl1pPr>
          </a:lstStyle>
          <a:p>
            <a:endParaRPr lang="en-US"/>
          </a:p>
        </p:txBody>
      </p:sp>
      <p:sp>
        <p:nvSpPr>
          <p:cNvPr id="5" name="Slide Number Placeholder 4"/>
          <p:cNvSpPr>
            <a:spLocks noGrp="1"/>
          </p:cNvSpPr>
          <p:nvPr>
            <p:ph type="sldNum" idx="12"/>
          </p:nvPr>
        </p:nvSpPr>
        <p:spPr>
          <a:xfrm>
            <a:off x="6553200" y="6245225"/>
            <a:ext cx="2130425" cy="473075"/>
          </a:xfrm>
        </p:spPr>
        <p:txBody>
          <a:bodyPr/>
          <a:lstStyle>
            <a:lvl1pPr>
              <a:defRPr/>
            </a:lvl1pPr>
          </a:lstStyle>
          <a:p>
            <a:fld id="{C1E2AE22-AFA5-406A-A1B1-B57427D7F7AF}" type="slidenum">
              <a:rPr lang="en-US"/>
              <a:pPr/>
              <a:t>‹#›</a:t>
            </a:fld>
            <a:endParaRPr lang="en-US"/>
          </a:p>
        </p:txBody>
      </p:sp>
    </p:spTree>
    <p:extLst>
      <p:ext uri="{BB962C8B-B14F-4D97-AF65-F5344CB8AC3E}">
        <p14:creationId xmlns:p14="http://schemas.microsoft.com/office/powerpoint/2010/main" val="311020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C571162-9795-45C0-A1B0-734F4714DCFA}" type="slidenum">
              <a:rPr lang="en-US"/>
              <a:pPr/>
              <a:t>‹#›</a:t>
            </a:fld>
            <a:endParaRPr lang="en-US"/>
          </a:p>
        </p:txBody>
      </p:sp>
    </p:spTree>
    <p:extLst>
      <p:ext uri="{BB962C8B-B14F-4D97-AF65-F5344CB8AC3E}">
        <p14:creationId xmlns:p14="http://schemas.microsoft.com/office/powerpoint/2010/main" val="349329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C7780A5-B6B8-4221-8A27-7309C3E38B02}" type="slidenum">
              <a:rPr lang="en-US"/>
              <a:pPr/>
              <a:t>‹#›</a:t>
            </a:fld>
            <a:endParaRPr lang="en-US"/>
          </a:p>
        </p:txBody>
      </p:sp>
    </p:spTree>
    <p:extLst>
      <p:ext uri="{BB962C8B-B14F-4D97-AF65-F5344CB8AC3E}">
        <p14:creationId xmlns:p14="http://schemas.microsoft.com/office/powerpoint/2010/main" val="294310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54904BA-5EE0-4B10-AC83-C98B97E8E10D}" type="slidenum">
              <a:rPr lang="en-US"/>
              <a:pPr/>
              <a:t>‹#›</a:t>
            </a:fld>
            <a:endParaRPr lang="en-US"/>
          </a:p>
        </p:txBody>
      </p:sp>
    </p:spTree>
    <p:extLst>
      <p:ext uri="{BB962C8B-B14F-4D97-AF65-F5344CB8AC3E}">
        <p14:creationId xmlns:p14="http://schemas.microsoft.com/office/powerpoint/2010/main" val="35870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2EA1E8C4-AF8F-4408-883F-1EE13324B6CD}" type="slidenum">
              <a:rPr lang="en-US"/>
              <a:pPr/>
              <a:t>‹#›</a:t>
            </a:fld>
            <a:endParaRPr lang="en-US"/>
          </a:p>
        </p:txBody>
      </p:sp>
    </p:spTree>
    <p:extLst>
      <p:ext uri="{BB962C8B-B14F-4D97-AF65-F5344CB8AC3E}">
        <p14:creationId xmlns:p14="http://schemas.microsoft.com/office/powerpoint/2010/main" val="193104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47FC327-419C-40B5-8E7B-2AE7746223B2}" type="slidenum">
              <a:rPr lang="en-US"/>
              <a:pPr/>
              <a:t>‹#›</a:t>
            </a:fld>
            <a:endParaRPr lang="en-US"/>
          </a:p>
        </p:txBody>
      </p:sp>
    </p:spTree>
    <p:extLst>
      <p:ext uri="{BB962C8B-B14F-4D97-AF65-F5344CB8AC3E}">
        <p14:creationId xmlns:p14="http://schemas.microsoft.com/office/powerpoint/2010/main" val="365835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836570B8-42D9-4120-ACA2-CDFEFFD304C9}" type="slidenum">
              <a:rPr lang="en-US"/>
              <a:pPr/>
              <a:t>‹#›</a:t>
            </a:fld>
            <a:endParaRPr lang="en-US"/>
          </a:p>
        </p:txBody>
      </p:sp>
    </p:spTree>
    <p:extLst>
      <p:ext uri="{BB962C8B-B14F-4D97-AF65-F5344CB8AC3E}">
        <p14:creationId xmlns:p14="http://schemas.microsoft.com/office/powerpoint/2010/main" val="312719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18ADF84-7D2F-4658-BF9C-F5D6D9BBBB37}" type="slidenum">
              <a:rPr lang="en-US"/>
              <a:pPr/>
              <a:t>‹#›</a:t>
            </a:fld>
            <a:endParaRPr lang="en-US"/>
          </a:p>
        </p:txBody>
      </p:sp>
    </p:spTree>
    <p:extLst>
      <p:ext uri="{BB962C8B-B14F-4D97-AF65-F5344CB8AC3E}">
        <p14:creationId xmlns:p14="http://schemas.microsoft.com/office/powerpoint/2010/main" val="372447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2E76245-5BA1-463C-BE90-1BD9F31683A9}" type="slidenum">
              <a:rPr lang="en-US"/>
              <a:pPr/>
              <a:t>‹#›</a:t>
            </a:fld>
            <a:endParaRPr lang="en-US"/>
          </a:p>
        </p:txBody>
      </p:sp>
    </p:spTree>
    <p:extLst>
      <p:ext uri="{BB962C8B-B14F-4D97-AF65-F5344CB8AC3E}">
        <p14:creationId xmlns:p14="http://schemas.microsoft.com/office/powerpoint/2010/main" val="59568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endParaRPr lang="en-US"/>
          </a:p>
        </p:txBody>
      </p:sp>
      <p:sp>
        <p:nvSpPr>
          <p:cNvPr id="1028" name="Rectangle 4"/>
          <p:cNvSpPr>
            <a:spLocks noGrp="1" noChangeArrowheads="1"/>
          </p:cNvSpPr>
          <p:nvPr>
            <p:ph type="ftr"/>
          </p:nvPr>
        </p:nvSpPr>
        <p:spPr bwMode="auto">
          <a:xfrm>
            <a:off x="3124200" y="6245225"/>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endParaRPr lang="en-US"/>
          </a:p>
        </p:txBody>
      </p:sp>
      <p:sp>
        <p:nvSpPr>
          <p:cNvPr id="1029"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fld id="{C2698604-F61F-46D7-8DF5-AE6F47E7B4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2pPr>
      <a:lvl3pPr marL="1143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3pPr>
      <a:lvl4pPr marL="1600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4pPr>
      <a:lvl5pPr marL="20574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em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oleObject" Target="../embeddings/oleObject1.bin"/><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hyperlink" Target="http://elvperf.ksc.nas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33400" y="914400"/>
            <a:ext cx="7772400" cy="440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buClrTx/>
              <a:buFontTx/>
              <a:buNone/>
            </a:pPr>
            <a:r>
              <a:rPr lang="en-US" sz="2400" b="1">
                <a:latin typeface="Times New Roman" pitchFamily="16" charset="0"/>
              </a:rPr>
              <a:t>The </a:t>
            </a:r>
            <a:r>
              <a:rPr lang="en-US" sz="2400" b="1" u="sng">
                <a:latin typeface="Times New Roman" pitchFamily="16" charset="0"/>
              </a:rPr>
              <a:t>P</a:t>
            </a:r>
            <a:r>
              <a:rPr lang="en-US" sz="2400" b="1">
                <a:latin typeface="Times New Roman" pitchFamily="16" charset="0"/>
              </a:rPr>
              <a:t>re- </a:t>
            </a:r>
            <a:r>
              <a:rPr lang="en-US" sz="2400" b="1" u="sng">
                <a:latin typeface="Times New Roman" pitchFamily="16" charset="0"/>
              </a:rPr>
              <a:t>A</a:t>
            </a:r>
            <a:r>
              <a:rPr lang="en-US" sz="2400" b="1">
                <a:latin typeface="Times New Roman" pitchFamily="16" charset="0"/>
              </a:rPr>
              <a:t>erosol, </a:t>
            </a:r>
            <a:r>
              <a:rPr lang="en-US" sz="2400" b="1" u="sng">
                <a:latin typeface="Times New Roman" pitchFamily="16" charset="0"/>
              </a:rPr>
              <a:t>C</a:t>
            </a:r>
            <a:r>
              <a:rPr lang="en-US" sz="2400" b="1">
                <a:latin typeface="Times New Roman" pitchFamily="16" charset="0"/>
              </a:rPr>
              <a:t>louds, and ocean </a:t>
            </a:r>
            <a:r>
              <a:rPr lang="en-US" sz="2400" b="1" u="sng">
                <a:latin typeface="Times New Roman" pitchFamily="16" charset="0"/>
              </a:rPr>
              <a:t>E</a:t>
            </a:r>
            <a:r>
              <a:rPr lang="en-US" sz="2400" b="1">
                <a:latin typeface="Times New Roman" pitchFamily="16" charset="0"/>
              </a:rPr>
              <a:t>cosystem Mission</a:t>
            </a:r>
          </a:p>
          <a:p>
            <a:pPr algn="ctr">
              <a:buClrTx/>
              <a:buFontTx/>
              <a:buNone/>
            </a:pPr>
            <a:r>
              <a:rPr lang="en-US" sz="2400" b="1" u="sng">
                <a:latin typeface="Times New Roman" pitchFamily="16" charset="0"/>
              </a:rPr>
              <a:t>PACE</a:t>
            </a:r>
          </a:p>
          <a:p>
            <a:pPr algn="ctr">
              <a:spcBef>
                <a:spcPts val="1125"/>
              </a:spcBef>
              <a:buClrTx/>
              <a:buFontTx/>
              <a:buNone/>
            </a:pPr>
            <a:r>
              <a:rPr lang="en-US" b="1">
                <a:latin typeface="Times New Roman" pitchFamily="16" charset="0"/>
              </a:rPr>
              <a:t>a report from the Science Definition Team</a:t>
            </a:r>
          </a:p>
          <a:p>
            <a:pPr algn="ctr">
              <a:spcBef>
                <a:spcPts val="1125"/>
              </a:spcBef>
              <a:buClrTx/>
              <a:buFontTx/>
              <a:buNone/>
            </a:pPr>
            <a:r>
              <a:rPr lang="en-US" b="1">
                <a:solidFill>
                  <a:srgbClr val="333399"/>
                </a:solidFill>
                <a:latin typeface="Times New Roman" pitchFamily="16" charset="0"/>
              </a:rPr>
              <a:t>http://decadal.gsfc.nasa.gov/pace.html</a:t>
            </a:r>
          </a:p>
          <a:p>
            <a:pPr algn="ctr">
              <a:buClrTx/>
              <a:buFontTx/>
              <a:buNone/>
            </a:pPr>
            <a:endParaRPr lang="en-US" b="1">
              <a:solidFill>
                <a:srgbClr val="333399"/>
              </a:solidFill>
              <a:latin typeface="Times New Roman" pitchFamily="16" charset="0"/>
            </a:endParaRPr>
          </a:p>
          <a:p>
            <a:pPr algn="ctr">
              <a:buClrTx/>
              <a:buFontTx/>
              <a:buNone/>
            </a:pPr>
            <a:r>
              <a:rPr lang="en-US" b="1">
                <a:latin typeface="Times New Roman" pitchFamily="16" charset="0"/>
              </a:rPr>
              <a:t>by:</a:t>
            </a:r>
          </a:p>
          <a:p>
            <a:pPr algn="ctr">
              <a:buClrTx/>
              <a:buFontTx/>
              <a:buNone/>
            </a:pPr>
            <a:endParaRPr lang="en-US" b="1">
              <a:latin typeface="Times New Roman" pitchFamily="16" charset="0"/>
            </a:endParaRPr>
          </a:p>
          <a:p>
            <a:pPr algn="ctr">
              <a:buClrTx/>
              <a:buFontTx/>
              <a:buNone/>
            </a:pPr>
            <a:r>
              <a:rPr lang="en-US" b="1">
                <a:latin typeface="Times New Roman" pitchFamily="16" charset="0"/>
              </a:rPr>
              <a:t>Carlos E. Del Castillo</a:t>
            </a:r>
          </a:p>
          <a:p>
            <a:pPr algn="ctr">
              <a:buClrTx/>
              <a:buFontTx/>
              <a:buNone/>
            </a:pPr>
            <a:r>
              <a:rPr lang="en-US" b="1">
                <a:latin typeface="Times New Roman" pitchFamily="16" charset="0"/>
              </a:rPr>
              <a:t>The Johns Hopkins University-APL</a:t>
            </a:r>
          </a:p>
          <a:p>
            <a:pPr algn="ctr">
              <a:buClrTx/>
              <a:buFontTx/>
              <a:buNone/>
            </a:pPr>
            <a:endParaRPr lang="en-US" b="1">
              <a:latin typeface="Times New Roman" pitchFamily="16" charset="0"/>
            </a:endParaRPr>
          </a:p>
          <a:p>
            <a:pPr algn="ctr">
              <a:buClrTx/>
              <a:buFontTx/>
              <a:buNone/>
            </a:pPr>
            <a:endParaRPr lang="en-US" b="1">
              <a:latin typeface="Times New Roman" pitchFamily="16" charset="0"/>
            </a:endParaRPr>
          </a:p>
          <a:p>
            <a:pPr algn="ctr">
              <a:buClrTx/>
              <a:buFontTx/>
              <a:buNone/>
            </a:pPr>
            <a:endParaRPr lang="en-US" b="1">
              <a:latin typeface="Times New Roman" pitchFamily="16" charset="0"/>
            </a:endParaRPr>
          </a:p>
          <a:p>
            <a:pPr algn="ctr">
              <a:buClrTx/>
              <a:buFontTx/>
              <a:buNone/>
            </a:pPr>
            <a:r>
              <a:rPr lang="en-US" b="1">
                <a:latin typeface="Times New Roman" pitchFamily="16" charset="0"/>
              </a:rPr>
              <a:t>2012 NASA Ocean Color Research Team Meeting</a:t>
            </a:r>
          </a:p>
          <a:p>
            <a:pPr algn="ctr">
              <a:buClrTx/>
              <a:buFontTx/>
              <a:buNone/>
            </a:pPr>
            <a:r>
              <a:rPr lang="en-US" b="1">
                <a:latin typeface="Times New Roman" pitchFamily="16" charset="0"/>
              </a:rPr>
              <a:t>April 23-25, Seattle, WA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828800" y="609600"/>
            <a:ext cx="541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Science Definition Team Regulations</a:t>
            </a:r>
          </a:p>
        </p:txBody>
      </p:sp>
      <p:sp>
        <p:nvSpPr>
          <p:cNvPr id="12290" name="Text Box 2"/>
          <p:cNvSpPr txBox="1">
            <a:spLocks noChangeArrowheads="1"/>
          </p:cNvSpPr>
          <p:nvPr/>
        </p:nvSpPr>
        <p:spPr bwMode="auto">
          <a:xfrm>
            <a:off x="914400" y="1600200"/>
            <a:ext cx="7315200" cy="506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spcBef>
                <a:spcPts val="1125"/>
              </a:spcBef>
              <a:buClrTx/>
              <a:buFontTx/>
              <a:buNone/>
            </a:pPr>
            <a:r>
              <a:rPr lang="en-US">
                <a:latin typeface="Times New Roman" pitchFamily="16" charset="0"/>
              </a:rPr>
              <a:t>The PACE instrument(s) and mission could be assigned to a center, or competed. Members of the SDT could be involved in the competition.</a:t>
            </a:r>
          </a:p>
          <a:p>
            <a:pPr>
              <a:spcBef>
                <a:spcPts val="1125"/>
              </a:spcBef>
              <a:buClrTx/>
              <a:buFontTx/>
              <a:buNone/>
            </a:pPr>
            <a:r>
              <a:rPr lang="en-US">
                <a:latin typeface="Times New Roman" pitchFamily="16" charset="0"/>
              </a:rPr>
              <a:t>Therefore:</a:t>
            </a:r>
          </a:p>
          <a:p>
            <a:pPr>
              <a:spcBef>
                <a:spcPts val="1125"/>
              </a:spcBef>
              <a:buFont typeface="Times New Roman" pitchFamily="16" charset="0"/>
              <a:buChar char="-"/>
            </a:pPr>
            <a:r>
              <a:rPr lang="en-US">
                <a:latin typeface="Times New Roman" pitchFamily="16" charset="0"/>
              </a:rPr>
              <a:t>All SDT meetings are open to the community and advertized in the PACE website.</a:t>
            </a:r>
          </a:p>
          <a:p>
            <a:pPr>
              <a:spcBef>
                <a:spcPts val="1125"/>
              </a:spcBef>
              <a:buFont typeface="Times New Roman" pitchFamily="16" charset="0"/>
              <a:buChar char="-"/>
            </a:pPr>
            <a:r>
              <a:rPr lang="en-US">
                <a:latin typeface="Times New Roman" pitchFamily="16" charset="0"/>
              </a:rPr>
              <a:t> Telecons are not open due to logistics.  The chair takes notes during the telecon and distributes them to the SDT for comments. All the telecon agendas and notes will be posted  in the PACE website</a:t>
            </a:r>
          </a:p>
          <a:p>
            <a:pPr>
              <a:spcBef>
                <a:spcPts val="1125"/>
              </a:spcBef>
              <a:buFont typeface="Times New Roman" pitchFamily="16" charset="0"/>
              <a:buChar char="-"/>
            </a:pPr>
            <a:r>
              <a:rPr lang="en-US">
                <a:latin typeface="Times New Roman" pitchFamily="16" charset="0"/>
              </a:rPr>
              <a:t>All documents generated by the SDT, as well as all reference documentation are posted in the PACE website</a:t>
            </a:r>
          </a:p>
          <a:p>
            <a:pPr>
              <a:spcBef>
                <a:spcPts val="1125"/>
              </a:spcBef>
              <a:buFont typeface="Times New Roman" pitchFamily="16" charset="0"/>
              <a:buChar char="-"/>
            </a:pPr>
            <a:r>
              <a:rPr lang="en-US">
                <a:latin typeface="Times New Roman" pitchFamily="16" charset="0"/>
              </a:rPr>
              <a:t>Final draft will be available to the community for review.  The SDT will take comments under advisement.</a:t>
            </a:r>
          </a:p>
          <a:p>
            <a:pPr>
              <a:spcBef>
                <a:spcPts val="1125"/>
              </a:spcBef>
              <a:buFont typeface="Times New Roman" pitchFamily="16" charset="0"/>
              <a:buChar char="-"/>
            </a:pPr>
            <a:r>
              <a:rPr lang="en-US">
                <a:latin typeface="Times New Roman" pitchFamily="16" charset="0"/>
              </a:rPr>
              <a:t>The SDT will be disbanded before NASA HQ starts working with a possible AO.  No one in the SDT will have input or access to the AO during formulation.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457200"/>
            <a:ext cx="7924800" cy="630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How the PACE SDT operates?</a:t>
            </a:r>
          </a:p>
          <a:p>
            <a:pPr>
              <a:spcBef>
                <a:spcPts val="1250"/>
              </a:spcBef>
              <a:buClrTx/>
              <a:buFontTx/>
              <a:buNone/>
            </a:pPr>
            <a:r>
              <a:rPr lang="en-US" sz="2000" b="1">
                <a:latin typeface="Times New Roman" pitchFamily="16" charset="0"/>
              </a:rPr>
              <a:t>-Three meetings and ~weekly telecons</a:t>
            </a:r>
          </a:p>
          <a:p>
            <a:pPr>
              <a:spcBef>
                <a:spcPts val="1250"/>
              </a:spcBef>
              <a:buClrTx/>
              <a:buFontTx/>
              <a:buNone/>
            </a:pPr>
            <a:r>
              <a:rPr lang="en-US" sz="2000" b="1">
                <a:latin typeface="Times New Roman" pitchFamily="16" charset="0"/>
              </a:rPr>
              <a:t>-off line communications between SDT members</a:t>
            </a:r>
          </a:p>
          <a:p>
            <a:pPr>
              <a:spcBef>
                <a:spcPts val="1250"/>
              </a:spcBef>
              <a:buClrTx/>
              <a:buFontTx/>
              <a:buNone/>
            </a:pPr>
            <a:r>
              <a:rPr lang="en-US" sz="2000" b="1">
                <a:latin typeface="Times New Roman" pitchFamily="16" charset="0"/>
              </a:rPr>
              <a:t>-consultation with non-members and engineering team</a:t>
            </a:r>
          </a:p>
          <a:p>
            <a:pPr>
              <a:spcBef>
                <a:spcPts val="1250"/>
              </a:spcBef>
              <a:buClrTx/>
              <a:buFontTx/>
              <a:buNone/>
            </a:pPr>
            <a:r>
              <a:rPr lang="en-US" sz="2000" b="1">
                <a:latin typeface="Times New Roman" pitchFamily="16" charset="0"/>
              </a:rPr>
              <a:t>The team is using the experience of the community with satellite sensors.</a:t>
            </a:r>
          </a:p>
          <a:p>
            <a:pPr>
              <a:spcBef>
                <a:spcPts val="1250"/>
              </a:spcBef>
              <a:buClrTx/>
              <a:buFontTx/>
              <a:buNone/>
            </a:pPr>
            <a:r>
              <a:rPr lang="en-US" sz="2000" b="1">
                <a:latin typeface="Times New Roman" pitchFamily="16" charset="0"/>
              </a:rPr>
              <a:t>-During the first meeting, the SDT adopted a structure for the final report, devised a schedule, and assigned responsibilities for writing and developing studies.</a:t>
            </a:r>
          </a:p>
          <a:p>
            <a:pPr>
              <a:spcBef>
                <a:spcPts val="1250"/>
              </a:spcBef>
              <a:buClrTx/>
              <a:buFontTx/>
              <a:buNone/>
            </a:pPr>
            <a:r>
              <a:rPr lang="en-US" sz="2000" b="1">
                <a:latin typeface="Times New Roman" pitchFamily="16" charset="0"/>
              </a:rPr>
              <a:t>-The SDT adopted the threshold –goal classification system to state science requirements. </a:t>
            </a:r>
          </a:p>
          <a:p>
            <a:pPr>
              <a:spcBef>
                <a:spcPts val="1250"/>
              </a:spcBef>
              <a:buClrTx/>
              <a:buFontTx/>
              <a:buNone/>
            </a:pPr>
            <a:r>
              <a:rPr lang="en-US" sz="2000" b="1">
                <a:latin typeface="Times New Roman" pitchFamily="16" charset="0"/>
              </a:rPr>
              <a:t>-The SDT commissioned a series of engineering studies (IDL and MDL) to understand cost deltas between thresholds and goal requirements.  Based on the results, the team will evaluate changes to the report. </a:t>
            </a:r>
          </a:p>
          <a:p>
            <a:pPr>
              <a:spcBef>
                <a:spcPts val="1250"/>
              </a:spcBef>
              <a:buClrTx/>
              <a:buFontTx/>
              <a:buNone/>
            </a:pPr>
            <a:endParaRPr lang="en-US" sz="2000" b="1">
              <a:latin typeface="Times New Roman" pitchFamily="16"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1438"/>
            <a:ext cx="8904288" cy="6786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4133850" cy="441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219200"/>
            <a:ext cx="3886200" cy="3738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3"/>
          <p:cNvSpPr txBox="1">
            <a:spLocks noChangeArrowheads="1"/>
          </p:cNvSpPr>
          <p:nvPr/>
        </p:nvSpPr>
        <p:spPr bwMode="auto">
          <a:xfrm>
            <a:off x="1219200" y="304800"/>
            <a:ext cx="6629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2000"/>
              </a:spcBef>
              <a:buClrTx/>
              <a:buFontTx/>
              <a:buNone/>
            </a:pPr>
            <a:r>
              <a:rPr lang="en-US" sz="3200">
                <a:latin typeface="Times New Roman" pitchFamily="16" charset="0"/>
              </a:rPr>
              <a:t>Table of Contents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524000" y="381000"/>
            <a:ext cx="6400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PACE Ocean Science Questions</a:t>
            </a:r>
          </a:p>
        </p:txBody>
      </p:sp>
      <p:sp>
        <p:nvSpPr>
          <p:cNvPr id="16386" name="Text Box 2"/>
          <p:cNvSpPr txBox="1">
            <a:spLocks noChangeArrowheads="1"/>
          </p:cNvSpPr>
          <p:nvPr/>
        </p:nvSpPr>
        <p:spPr bwMode="auto">
          <a:xfrm>
            <a:off x="533400" y="990600"/>
            <a:ext cx="8229600" cy="482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spcBef>
                <a:spcPts val="1750"/>
              </a:spcBef>
              <a:buClrTx/>
              <a:buFontTx/>
              <a:buNone/>
            </a:pPr>
            <a:r>
              <a:rPr lang="en-US" sz="1400" b="1" i="1">
                <a:latin typeface="Times New Roman" pitchFamily="16" charset="0"/>
              </a:rPr>
              <a:t>1-What are the standing stocks, compositions, and productivity of ocean ecosystems? How and why are they changing?</a:t>
            </a:r>
            <a:r>
              <a:rPr lang="en-US" sz="1400">
                <a:latin typeface="Times New Roman" pitchFamily="16" charset="0"/>
              </a:rPr>
              <a:t> </a:t>
            </a:r>
          </a:p>
          <a:p>
            <a:pPr lvl="1" indent="0">
              <a:spcBef>
                <a:spcPts val="1750"/>
              </a:spcBef>
              <a:buClrTx/>
              <a:buFontTx/>
              <a:buNone/>
            </a:pPr>
            <a:r>
              <a:rPr lang="en-US" sz="1400">
                <a:latin typeface="Times New Roman" pitchFamily="16" charset="0"/>
              </a:rPr>
              <a:t>Quantify phytoplankton biomass, pigments, and optical properties, assess key phytoplankton groups (e.g., calcifiers, nitrogen fixers, carbon export), and estimate particle size distribution and productivity using bio-optical modeling, chlorophyll fluorescence, and ancillary data on ocean physical properties (e.g., SST, MLD, etc.). Validate these retrievals from pelagic to near-shore environments. </a:t>
            </a:r>
          </a:p>
          <a:p>
            <a:pPr>
              <a:spcBef>
                <a:spcPts val="1750"/>
              </a:spcBef>
              <a:buClrTx/>
              <a:buFontTx/>
              <a:buNone/>
            </a:pPr>
            <a:r>
              <a:rPr lang="en-US" sz="1400" b="1" i="1">
                <a:latin typeface="Times New Roman" pitchFamily="16" charset="0"/>
              </a:rPr>
              <a:t>2-How and why are ocean biogeochemical cycles changing? How do they influence the Earth system?</a:t>
            </a:r>
            <a:r>
              <a:rPr lang="en-US" sz="1400">
                <a:latin typeface="Times New Roman" pitchFamily="16" charset="0"/>
              </a:rPr>
              <a:t> </a:t>
            </a:r>
          </a:p>
          <a:p>
            <a:pPr lvl="1" indent="0">
              <a:spcBef>
                <a:spcPts val="1750"/>
              </a:spcBef>
              <a:buClrTx/>
              <a:buFontTx/>
              <a:buNone/>
            </a:pPr>
            <a:r>
              <a:rPr lang="en-US" sz="1400">
                <a:latin typeface="Times New Roman" pitchFamily="16" charset="0"/>
              </a:rPr>
              <a:t>Measure phytoplankton biomass and functional groups, POC, PIC, DOC, PSD and productivity. Validate these retrievals from pelagic to near-shore environments. Assimilate PACE observations in ocean biogeochemical models to provide fields for missing observations (cf., CO2 stocks, air-sea CO2 fluxes, carbon export, pH, etc.). </a:t>
            </a:r>
          </a:p>
          <a:p>
            <a:pPr>
              <a:spcBef>
                <a:spcPts val="1750"/>
              </a:spcBef>
              <a:buClrTx/>
              <a:buFontTx/>
              <a:buNone/>
            </a:pPr>
            <a:r>
              <a:rPr lang="en-US" sz="1400" b="1" i="1">
                <a:latin typeface="Times New Roman" pitchFamily="16" charset="0"/>
              </a:rPr>
              <a:t>3-What are the material exchanges between land &amp; ocean? How do they influence coastal ecosystems and biogeochemistry? How are they changing?</a:t>
            </a:r>
            <a:r>
              <a:rPr lang="en-US" sz="1400">
                <a:latin typeface="Times New Roman" pitchFamily="16" charset="0"/>
              </a:rPr>
              <a:t> </a:t>
            </a:r>
          </a:p>
          <a:p>
            <a:pPr>
              <a:spcBef>
                <a:spcPts val="1750"/>
              </a:spcBef>
              <a:buClrTx/>
              <a:buFontTx/>
              <a:buNone/>
            </a:pPr>
            <a:r>
              <a:rPr lang="en-US" sz="1400">
                <a:latin typeface="Times New Roman" pitchFamily="16" charset="0"/>
              </a:rPr>
              <a:t>           Quantify particle abundance, dissolved material concentrations and their characteristics and optical 	properties. Validate these retrievals from coastal to estuarine environments. Compare ACE observables 	with ground-based and model-based land-ocean exchange in the coastal zone, physical properties (e.g., 	winds, SST, SSH, etc), and circulation (coastal connectivity, etc).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52400" y="228600"/>
            <a:ext cx="8839200" cy="697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buClrTx/>
              <a:buFontTx/>
              <a:buNone/>
            </a:pPr>
            <a:r>
              <a:rPr lang="en-US" sz="1400" b="1" i="1">
                <a:latin typeface="Times New Roman" pitchFamily="16" charset="0"/>
              </a:rPr>
              <a:t>4-How do aerosols influence ocean ecosystems &amp; biogeochemical cycles? How do ocean biological &amp; photochemical processes affect the atmosphere?</a:t>
            </a:r>
            <a:r>
              <a:rPr lang="en-US" sz="1400">
                <a:latin typeface="Times New Roman" pitchFamily="16" charset="0"/>
              </a:rPr>
              <a:t> </a:t>
            </a:r>
          </a:p>
          <a:p>
            <a:pPr lvl="1" indent="0">
              <a:buClrTx/>
              <a:buFontTx/>
              <a:buNone/>
            </a:pPr>
            <a:r>
              <a:rPr lang="en-US" sz="1400">
                <a:latin typeface="Times New Roman" pitchFamily="16" charset="0"/>
              </a:rPr>
              <a:t>Quantify ocean photobiochemical and photobiological processes and atmospheric aerosol loads and distributions. Combine ACE ocean and atmosphere observations with models to evaluate (1) air-sea exchange of particulates, dissolved materials, and gases and (2) impacts on aerosol and cloud properties. Conduct field sea-truth measurements and modeling to validate retrievals from the pelagic to near-shore environments. </a:t>
            </a:r>
          </a:p>
          <a:p>
            <a:pPr>
              <a:buClrTx/>
              <a:buFontTx/>
              <a:buNone/>
            </a:pPr>
            <a:endParaRPr lang="en-US" sz="1400" b="1" i="1">
              <a:latin typeface="Times New Roman" pitchFamily="16" charset="0"/>
            </a:endParaRPr>
          </a:p>
          <a:p>
            <a:pPr>
              <a:buClrTx/>
              <a:buFontTx/>
              <a:buNone/>
            </a:pPr>
            <a:r>
              <a:rPr lang="en-US" sz="1400" b="1" i="1">
                <a:latin typeface="Times New Roman" pitchFamily="16" charset="0"/>
              </a:rPr>
              <a:t>5-How do physical ocean processes affect ocean ecosystems and biogeochemistry? How do ocean biological processes influence ocean physics?</a:t>
            </a:r>
          </a:p>
          <a:p>
            <a:pPr lvl="1" indent="0">
              <a:buClrTx/>
              <a:buFontTx/>
              <a:buNone/>
            </a:pPr>
            <a:r>
              <a:rPr lang="en-US" sz="1400">
                <a:latin typeface="Times New Roman" pitchFamily="16" charset="0"/>
              </a:rPr>
              <a:t>Compare PACE ocean observations with measurements of physical ocean properties (winds, SST, SSH, OOI assets, etc.) and model-derived physical fields (ML dynamics, horizontal divergence, etc.). Estimate ocean radiant heating and assess feedbacks. Validate from pelagic to near-shore environments.</a:t>
            </a:r>
          </a:p>
          <a:p>
            <a:pPr>
              <a:buClrTx/>
              <a:buFontTx/>
              <a:buNone/>
            </a:pPr>
            <a:endParaRPr lang="en-US" sz="1400">
              <a:latin typeface="Times New Roman" pitchFamily="16" charset="0"/>
            </a:endParaRPr>
          </a:p>
          <a:p>
            <a:pPr>
              <a:buClrTx/>
              <a:buFontTx/>
              <a:buNone/>
            </a:pPr>
            <a:r>
              <a:rPr lang="en-US" sz="1400" b="1" i="1">
                <a:latin typeface="Times New Roman" pitchFamily="16" charset="0"/>
              </a:rPr>
              <a:t>6- What is the distribution of both harmful and beneficial algal blooms and how is their appearance and demise related to environmental forcings? How are these events changing?</a:t>
            </a:r>
          </a:p>
          <a:p>
            <a:pPr>
              <a:buClrTx/>
              <a:buFontTx/>
              <a:buNone/>
            </a:pPr>
            <a:r>
              <a:rPr lang="en-US" sz="1400">
                <a:latin typeface="Times New Roman" pitchFamily="16" charset="0"/>
              </a:rPr>
              <a:t>Measure phytoplankton biomass, pigments and key group abundance including harmful algae. Quantify bloom magnitudes, durations, and distributions, assess inter-seasonal and inter-annual variations, and compare variability to changing environmental/physical properties. Validate these retrievals from pelagic to near-shore environments.</a:t>
            </a:r>
            <a:r>
              <a:rPr lang="en-US">
                <a:latin typeface="Times New Roman" pitchFamily="16" charset="0"/>
              </a:rPr>
              <a:t> </a:t>
            </a:r>
          </a:p>
          <a:p>
            <a:pPr>
              <a:buClrTx/>
              <a:buFontTx/>
              <a:buNone/>
            </a:pPr>
            <a:endParaRPr lang="en-US" sz="1400" b="1" i="1">
              <a:latin typeface="Times New Roman" pitchFamily="16" charset="0"/>
            </a:endParaRPr>
          </a:p>
          <a:p>
            <a:pPr>
              <a:buClrTx/>
              <a:buFontTx/>
              <a:buNone/>
            </a:pPr>
            <a:r>
              <a:rPr lang="en-US" sz="1400" b="1" i="1">
                <a:latin typeface="Times New Roman" pitchFamily="16" charset="0"/>
              </a:rPr>
              <a:t>7- How do changes in critical ocean ecosystem services affect human health and welfare? How do human activities affect ocean ecosystems and the services they provide? What science-based management strategies need to be implemented to sustain our health and well-being?</a:t>
            </a:r>
            <a:r>
              <a:rPr lang="en-US" sz="1400">
                <a:latin typeface="Times New Roman" pitchFamily="16" charset="0"/>
              </a:rPr>
              <a:t> </a:t>
            </a:r>
          </a:p>
          <a:p>
            <a:pPr>
              <a:buClrTx/>
              <a:buFontTx/>
              <a:buNone/>
            </a:pPr>
            <a:r>
              <a:rPr lang="en-US" sz="1400">
                <a:latin typeface="Times New Roman" pitchFamily="16" charset="0"/>
              </a:rPr>
              <a:t>         Establish close linkages between science, operational, and resource management communities early in the             	planning phases of the PACE mission and maintain the feedback mechanisms throughout the life of the mission. 	Ensure that the science community understands the requirements of the management and operational communities 	and engage the latter fully in science planning efforts. Estimate the social and economic impacts of ocean ecology, 	including biodiversity, biogeochemical processes, and biological and chemical stocks and fluxes. Understand the 	applications of PACE products for water quality assessments and pollution identification. Implement strong 		STEM education and capacity building programs scoped to address national and international needs. </a:t>
            </a:r>
          </a:p>
          <a:p>
            <a:pPr lvl="1" indent="0">
              <a:buClrTx/>
              <a:buFontTx/>
              <a:buNone/>
            </a:pPr>
            <a:endParaRPr lang="en-US" sz="1400">
              <a:latin typeface="Times New Roman" pitchFamily="16" charset="0"/>
            </a:endParaRPr>
          </a:p>
          <a:p>
            <a:pPr lvl="1" indent="0">
              <a:buClrTx/>
              <a:buFontTx/>
              <a:buNone/>
            </a:pPr>
            <a:endParaRPr lang="en-US" sz="1400">
              <a:latin typeface="Times New Roman" pitchFamily="16"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
            <a:ext cx="5297488" cy="647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Text Box 2"/>
          <p:cNvSpPr txBox="1">
            <a:spLocks noChangeArrowheads="1"/>
          </p:cNvSpPr>
          <p:nvPr/>
        </p:nvSpPr>
        <p:spPr bwMode="auto">
          <a:xfrm>
            <a:off x="6019800" y="609600"/>
            <a:ext cx="2667000" cy="476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spcBef>
                <a:spcPts val="1125"/>
              </a:spcBef>
              <a:buClrTx/>
              <a:buFontTx/>
              <a:buNone/>
            </a:pPr>
            <a:r>
              <a:rPr lang="en-US">
                <a:latin typeface="Times New Roman" pitchFamily="16" charset="0"/>
              </a:rPr>
              <a:t>In some cases, the SDT is very prescriptive in technical requirements and instrumental approaches.  This is based on the experience that the OC community has accumulated from CZCS through present.</a:t>
            </a:r>
          </a:p>
          <a:p>
            <a:pPr>
              <a:spcBef>
                <a:spcPts val="1125"/>
              </a:spcBef>
              <a:buClrTx/>
              <a:buFontTx/>
              <a:buNone/>
            </a:pPr>
            <a:r>
              <a:rPr lang="en-US">
                <a:latin typeface="Times New Roman" pitchFamily="16" charset="0"/>
              </a:rPr>
              <a:t>However, the SDT is mindful of not overprescribing in areas where technical innovation may offer novel approaches.</a:t>
            </a:r>
          </a:p>
          <a:p>
            <a:pPr>
              <a:spcBef>
                <a:spcPts val="1125"/>
              </a:spcBef>
              <a:buClrTx/>
              <a:buFontTx/>
              <a:buNone/>
            </a:pPr>
            <a:endParaRPr lang="en-US">
              <a:latin typeface="Times New Roman" pitchFamily="16"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533400" y="228600"/>
            <a:ext cx="8229600" cy="642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2388" indent="-49213">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1pPr>
            <a:lvl2pPr>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2pPr>
            <a:lvl3pPr>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3pPr>
            <a:lvl4pPr>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4pPr>
            <a:lvl5pPr>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52388" algn="l"/>
                <a:tab pos="509588" algn="l"/>
                <a:tab pos="966788" algn="l"/>
                <a:tab pos="1423988" algn="l"/>
                <a:tab pos="1881188" algn="l"/>
                <a:tab pos="2338388" algn="l"/>
                <a:tab pos="2795588" algn="l"/>
                <a:tab pos="3252788" algn="l"/>
                <a:tab pos="3709988" algn="l"/>
                <a:tab pos="4167188" algn="l"/>
                <a:tab pos="4624388" algn="l"/>
                <a:tab pos="5081588" algn="l"/>
                <a:tab pos="5538788" algn="l"/>
                <a:tab pos="5995988" algn="l"/>
                <a:tab pos="6453188" algn="l"/>
                <a:tab pos="6910388" algn="l"/>
                <a:tab pos="7367588" algn="l"/>
                <a:tab pos="7824788" algn="l"/>
                <a:tab pos="8281988" algn="l"/>
                <a:tab pos="8739188" algn="l"/>
                <a:tab pos="9196388" algn="l"/>
              </a:tabLst>
              <a:defRPr>
                <a:solidFill>
                  <a:srgbClr val="000000"/>
                </a:solidFill>
                <a:latin typeface="Arial" charset="0"/>
                <a:ea typeface="Lucida Sans Unicode" charset="0"/>
                <a:cs typeface="Lucida Sans Unicode" charset="0"/>
              </a:defRPr>
            </a:lvl9pPr>
          </a:lstStyle>
          <a:p>
            <a:pPr algn="ctr">
              <a:buClrTx/>
              <a:buFontTx/>
              <a:buNone/>
            </a:pPr>
            <a:r>
              <a:rPr lang="en-US" sz="2400" b="1">
                <a:latin typeface="Times New Roman" pitchFamily="16" charset="0"/>
              </a:rPr>
              <a:t>Ocean Science Measurement Goals </a:t>
            </a:r>
            <a:r>
              <a:rPr lang="en-US" sz="2400">
                <a:latin typeface="Times New Roman" pitchFamily="16" charset="0"/>
              </a:rPr>
              <a:t>(not ranked)</a:t>
            </a:r>
          </a:p>
          <a:p>
            <a:pPr algn="ctr">
              <a:buClrTx/>
              <a:buFontTx/>
              <a:buNone/>
            </a:pPr>
            <a:endParaRPr lang="en-US" sz="2400">
              <a:latin typeface="Times New Roman" pitchFamily="16" charset="0"/>
            </a:endParaRPr>
          </a:p>
          <a:p>
            <a:pPr>
              <a:buFont typeface="Times New Roman" pitchFamily="16" charset="0"/>
              <a:buChar char="•"/>
            </a:pPr>
            <a:r>
              <a:rPr lang="en-US" sz="1600">
                <a:latin typeface="Times New Roman" pitchFamily="16" charset="0"/>
              </a:rPr>
              <a:t>Noon equatorial crossing time (±10 min)</a:t>
            </a:r>
          </a:p>
          <a:p>
            <a:pPr>
              <a:buFont typeface="Times New Roman" pitchFamily="16" charset="0"/>
              <a:buChar char="•"/>
            </a:pPr>
            <a:r>
              <a:rPr lang="en-US" sz="1600">
                <a:latin typeface="Times New Roman" pitchFamily="16" charset="0"/>
              </a:rPr>
              <a:t>1-day global coverage</a:t>
            </a:r>
          </a:p>
          <a:p>
            <a:pPr>
              <a:buFont typeface="Times New Roman" pitchFamily="16" charset="0"/>
              <a:buChar char="•"/>
            </a:pPr>
            <a:r>
              <a:rPr lang="en-US" sz="1600">
                <a:latin typeface="Times New Roman" pitchFamily="16" charset="0"/>
              </a:rPr>
              <a:t>Coverage to a solar zenith angle &gt;75o</a:t>
            </a:r>
          </a:p>
          <a:p>
            <a:pPr>
              <a:buFont typeface="Times New Roman" pitchFamily="16" charset="0"/>
              <a:buChar char="•"/>
            </a:pPr>
            <a:r>
              <a:rPr lang="en-US" sz="1600">
                <a:latin typeface="Times New Roman" pitchFamily="16" charset="0"/>
              </a:rPr>
              <a:t>Characterization of instrument performance changes to ±0.1% within 3 years and maintenance of this accuracy thereafter.</a:t>
            </a:r>
          </a:p>
          <a:p>
            <a:pPr>
              <a:buFont typeface="Times New Roman" pitchFamily="16" charset="0"/>
              <a:buChar char="•"/>
            </a:pPr>
            <a:r>
              <a:rPr lang="en-US" sz="1600">
                <a:latin typeface="Times New Roman" pitchFamily="16" charset="0"/>
              </a:rPr>
              <a:t>Overall instrument artifact contribution to TOA radiance retrievals of &lt;0.2%.</a:t>
            </a:r>
          </a:p>
          <a:p>
            <a:pPr>
              <a:buFont typeface="Times New Roman" pitchFamily="16" charset="0"/>
              <a:buChar char="•"/>
            </a:pPr>
            <a:r>
              <a:rPr lang="en-US" sz="1600">
                <a:latin typeface="Times New Roman" pitchFamily="16" charset="0"/>
              </a:rPr>
              <a:t>No detector saturation for any science measurement bands up to 1.2 × </a:t>
            </a:r>
            <a:r>
              <a:rPr lang="en-US" sz="1600" i="1">
                <a:latin typeface="Times New Roman" pitchFamily="16" charset="0"/>
              </a:rPr>
              <a:t>L</a:t>
            </a:r>
            <a:r>
              <a:rPr lang="en-US" sz="1600">
                <a:latin typeface="Times New Roman" pitchFamily="16" charset="0"/>
              </a:rPr>
              <a:t>max </a:t>
            </a:r>
          </a:p>
          <a:p>
            <a:pPr>
              <a:buFont typeface="Times New Roman" pitchFamily="16" charset="0"/>
              <a:buChar char="•"/>
            </a:pPr>
            <a:r>
              <a:rPr lang="en-US" sz="1600">
                <a:latin typeface="Times New Roman" pitchFamily="16" charset="0"/>
              </a:rPr>
              <a:t>Spatial resolution of 1 km2 (±10%) at all scan angles</a:t>
            </a:r>
          </a:p>
          <a:p>
            <a:pPr>
              <a:buFont typeface="Times New Roman" pitchFamily="16" charset="0"/>
              <a:buChar char="•"/>
            </a:pPr>
            <a:r>
              <a:rPr lang="en-US" sz="1600">
                <a:latin typeface="Times New Roman" pitchFamily="16" charset="0"/>
              </a:rPr>
              <a:t>Along-track spatial resolution of 250 m2 to &lt;1 km2 for inland, estuarine, coastal, and shelf area retrievals for all bands or a subset of bands.</a:t>
            </a:r>
          </a:p>
          <a:p>
            <a:pPr>
              <a:buFont typeface="Times New Roman" pitchFamily="16" charset="0"/>
              <a:buChar char="•"/>
            </a:pPr>
            <a:r>
              <a:rPr lang="en-US" sz="1600">
                <a:latin typeface="Times New Roman" pitchFamily="16" charset="0"/>
              </a:rPr>
              <a:t>Two or more SWIR bands within the wavelength range of 1240 to 2130 nm for atmospheric corrections over turbid waters with SNR as indicated in Table 1 and Appendix I.  </a:t>
            </a:r>
          </a:p>
          <a:p>
            <a:pPr>
              <a:buFont typeface="Times New Roman" pitchFamily="16" charset="0"/>
              <a:buChar char="•"/>
            </a:pPr>
            <a:r>
              <a:rPr lang="en-US" sz="1600">
                <a:latin typeface="Times New Roman" pitchFamily="16" charset="0"/>
              </a:rPr>
              <a:t>Identified approach or measurement capacity for evaluating/measuring aerosol vertical distributions and type for improved atmospheric corrections.  </a:t>
            </a:r>
          </a:p>
          <a:p>
            <a:pPr>
              <a:buFont typeface="Times New Roman" pitchFamily="16" charset="0"/>
              <a:buChar char="•"/>
            </a:pPr>
            <a:r>
              <a:rPr lang="en-US" sz="1600">
                <a:latin typeface="Times New Roman" pitchFamily="16" charset="0"/>
              </a:rPr>
              <a:t>Identified approach or measurement capacity for characterizing/measuring NO2 and/or ozone concentrations at sufficient accuracy for improving atmospheric corrections</a:t>
            </a:r>
          </a:p>
          <a:p>
            <a:pPr>
              <a:buFont typeface="Times New Roman" pitchFamily="16" charset="0"/>
              <a:buChar char="•"/>
            </a:pPr>
            <a:r>
              <a:rPr lang="en-US" sz="1600">
                <a:latin typeface="Times New Roman" pitchFamily="16" charset="0"/>
              </a:rPr>
              <a:t>Spectral subsampling at ~1-2 nm resolution from 655 to 700 nm for refined characterization of the chlorophyll fluorescence spectrum</a:t>
            </a:r>
          </a:p>
          <a:p>
            <a:pPr>
              <a:buFont typeface="Times New Roman" pitchFamily="16" charset="0"/>
              <a:buChar char="•"/>
            </a:pPr>
            <a:r>
              <a:rPr lang="en-US" sz="1600">
                <a:latin typeface="Times New Roman" pitchFamily="16" charset="0"/>
              </a:rPr>
              <a:t>SNR for bio-optical science bands greater than those shown in Table 1 and Appendix I</a:t>
            </a:r>
          </a:p>
          <a:p>
            <a:pPr>
              <a:buFont typeface="Times New Roman" pitchFamily="16" charset="0"/>
              <a:buChar char="•"/>
            </a:pPr>
            <a:r>
              <a:rPr lang="en-US" sz="1600">
                <a:latin typeface="Times New Roman" pitchFamily="16" charset="0"/>
              </a:rPr>
              <a:t>Spectral measurement band centered at 820 nm or 940 nm to determine water vapor content</a:t>
            </a:r>
          </a:p>
          <a:p>
            <a:pPr>
              <a:buFont typeface="Times New Roman" pitchFamily="16" charset="0"/>
              <a:buChar char="•"/>
            </a:pPr>
            <a:r>
              <a:rPr lang="en-US" sz="1600">
                <a:latin typeface="Times New Roman" pitchFamily="16" charset="0"/>
              </a:rPr>
              <a:t>Retrieval of normalized [</a:t>
            </a:r>
            <a:r>
              <a:rPr lang="en-US" sz="1600" i="1">
                <a:latin typeface="Times New Roman" pitchFamily="16" charset="0"/>
              </a:rPr>
              <a:t>rw</a:t>
            </a:r>
            <a:r>
              <a:rPr lang="en-US" sz="1600">
                <a:latin typeface="Times New Roman" pitchFamily="16" charset="0"/>
              </a:rPr>
              <a:t>(</a:t>
            </a:r>
            <a:r>
              <a:rPr lang="en-US" sz="1600" i="1">
                <a:latin typeface="Times New Roman" pitchFamily="16" charset="0"/>
              </a:rPr>
              <a:t>l</a:t>
            </a:r>
            <a:r>
              <a:rPr lang="en-US" sz="1600">
                <a:latin typeface="Times New Roman" pitchFamily="16" charset="0"/>
              </a:rPr>
              <a:t>)]N for open-ocean, clear-water conditions and standard marine atmospheres with an accuracy of the maximum of either 10% or 0.002 over the wavelength range of 350 – 395 nm</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33400" y="838200"/>
            <a:ext cx="8077200" cy="474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125"/>
              </a:spcBef>
              <a:buClrTx/>
              <a:buFontTx/>
              <a:buNone/>
            </a:pPr>
            <a:r>
              <a:rPr lang="en-US" sz="2400" b="1">
                <a:latin typeface="Times New Roman" pitchFamily="16" charset="0"/>
              </a:rPr>
              <a:t>Outstanding Issues</a:t>
            </a:r>
            <a:r>
              <a:rPr lang="en-US">
                <a:latin typeface="Times New Roman" pitchFamily="16" charset="0"/>
              </a:rPr>
              <a:t> </a:t>
            </a:r>
          </a:p>
          <a:p>
            <a:pPr>
              <a:spcBef>
                <a:spcPts val="1125"/>
              </a:spcBef>
              <a:buFont typeface="Times New Roman" pitchFamily="16" charset="0"/>
              <a:buChar char="-"/>
            </a:pPr>
            <a:r>
              <a:rPr lang="en-US">
                <a:latin typeface="Times New Roman" pitchFamily="16" charset="0"/>
              </a:rPr>
              <a:t>Cost of augmenting the baseline ocean ecology sensor to accommodate more atmospheric research – IDL studies commissioned.</a:t>
            </a:r>
          </a:p>
          <a:p>
            <a:pPr>
              <a:spcBef>
                <a:spcPts val="1125"/>
              </a:spcBef>
              <a:buFont typeface="Times New Roman" pitchFamily="16" charset="0"/>
              <a:buChar char="-"/>
            </a:pPr>
            <a:r>
              <a:rPr lang="en-US">
                <a:latin typeface="Times New Roman" pitchFamily="16" charset="0"/>
              </a:rPr>
              <a:t>Class C vs. B or 5-10 years instead of 3-5</a:t>
            </a:r>
          </a:p>
          <a:p>
            <a:pPr>
              <a:spcBef>
                <a:spcPts val="1125"/>
              </a:spcBef>
              <a:buFont typeface="Times New Roman" pitchFamily="16" charset="0"/>
              <a:buChar char="-"/>
            </a:pPr>
            <a:r>
              <a:rPr lang="en-US">
                <a:latin typeface="Times New Roman" pitchFamily="16" charset="0"/>
              </a:rPr>
              <a:t>1 km vs. 250 m spatial resolution</a:t>
            </a:r>
          </a:p>
          <a:p>
            <a:pPr>
              <a:spcBef>
                <a:spcPts val="1125"/>
              </a:spcBef>
              <a:buFont typeface="Times New Roman" pitchFamily="16" charset="0"/>
              <a:buChar char="-"/>
            </a:pPr>
            <a:r>
              <a:rPr lang="en-US">
                <a:latin typeface="Times New Roman" pitchFamily="16" charset="0"/>
              </a:rPr>
              <a:t>Atmospheric corrections – To what extend are data in the UV useful without having more information about aerosols? No clear consensus within the SDT.  However, it is clear that, as envisioned, the PACE sensor will provide ground-braking science even with current atmospheric correction protocols</a:t>
            </a:r>
          </a:p>
          <a:p>
            <a:pPr>
              <a:spcBef>
                <a:spcPts val="1125"/>
              </a:spcBef>
              <a:buFont typeface="Times New Roman" pitchFamily="16" charset="0"/>
              <a:buChar char="-"/>
            </a:pPr>
            <a:r>
              <a:rPr lang="en-US">
                <a:latin typeface="Times New Roman" pitchFamily="16" charset="0"/>
              </a:rPr>
              <a:t>Will ESA or NASA provide a polarimeter?</a:t>
            </a:r>
          </a:p>
          <a:p>
            <a:pPr>
              <a:spcBef>
                <a:spcPts val="1125"/>
              </a:spcBef>
              <a:buFont typeface="Times New Roman" pitchFamily="16" charset="0"/>
              <a:buChar char="-"/>
            </a:pPr>
            <a:r>
              <a:rPr lang="en-US">
                <a:latin typeface="Times New Roman" pitchFamily="16" charset="0"/>
              </a:rPr>
              <a:t>Will NASA compete a vicarious calibration system?</a:t>
            </a:r>
          </a:p>
          <a:p>
            <a:pPr>
              <a:spcBef>
                <a:spcPts val="1125"/>
              </a:spcBef>
              <a:buFont typeface="Times New Roman" pitchFamily="16" charset="0"/>
              <a:buChar char="-"/>
            </a:pPr>
            <a:r>
              <a:rPr lang="en-US">
                <a:latin typeface="Times New Roman" pitchFamily="16" charset="0"/>
              </a:rPr>
              <a:t>Launch vehicles- This is not an issue for the SDT, but it is an issue for the community.</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4648200" y="4097338"/>
            <a:ext cx="109538" cy="23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sz="3300">
              <a:latin typeface="Calibri" pitchFamily="32" charset="0"/>
              <a:ea typeface="ヒラギノ角ゴ Pro W3" charset="0"/>
              <a:cs typeface="ヒラギノ角ゴ Pro W3" charset="0"/>
            </a:endParaRPr>
          </a:p>
        </p:txBody>
      </p:sp>
      <p:pic>
        <p:nvPicPr>
          <p:cNvPr id="5" name="Picture 75"/>
          <p:cNvPicPr>
            <a:picLocks noChangeAspect="1" noChangeArrowheads="1"/>
          </p:cNvPicPr>
          <p:nvPr/>
        </p:nvPicPr>
        <p:blipFill>
          <a:blip r:embed="rId3">
            <a:extLst>
              <a:ext uri="{28A0092B-C50C-407E-A947-70E740481C1C}">
                <a14:useLocalDpi xmlns:a14="http://schemas.microsoft.com/office/drawing/2010/main" val="0"/>
              </a:ext>
            </a:extLst>
          </a:blip>
          <a:srcRect l="21605" t="9071" r="67499"/>
          <a:stretch>
            <a:fillRect/>
          </a:stretch>
        </p:blipFill>
        <p:spPr bwMode="auto">
          <a:xfrm>
            <a:off x="8140700" y="457200"/>
            <a:ext cx="5461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6"/>
          <p:cNvPicPr>
            <a:picLocks noChangeAspect="1" noChangeArrowheads="1"/>
          </p:cNvPicPr>
          <p:nvPr/>
        </p:nvPicPr>
        <p:blipFill>
          <a:blip r:embed="rId3">
            <a:extLst>
              <a:ext uri="{28A0092B-C50C-407E-A947-70E740481C1C}">
                <a14:useLocalDpi xmlns:a14="http://schemas.microsoft.com/office/drawing/2010/main" val="0"/>
              </a:ext>
            </a:extLst>
          </a:blip>
          <a:srcRect l="41582" t="21423" r="51405"/>
          <a:stretch>
            <a:fillRect/>
          </a:stretch>
        </p:blipFill>
        <p:spPr bwMode="auto">
          <a:xfrm>
            <a:off x="7580313" y="819150"/>
            <a:ext cx="420687"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2"/>
          <p:cNvSpPr>
            <a:spLocks noChangeArrowheads="1"/>
          </p:cNvSpPr>
          <p:nvPr/>
        </p:nvSpPr>
        <p:spPr bwMode="auto">
          <a:xfrm>
            <a:off x="5448300" y="3284538"/>
            <a:ext cx="225425" cy="1087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sz="3300">
              <a:latin typeface="Calibri" pitchFamily="32" charset="0"/>
              <a:ea typeface="ヒラギノ角ゴ Pro W3" charset="0"/>
              <a:cs typeface="ヒラギノ角ゴ Pro W3" charset="0"/>
            </a:endParaRPr>
          </a:p>
        </p:txBody>
      </p:sp>
      <p:sp>
        <p:nvSpPr>
          <p:cNvPr id="8" name="Rectangle 83"/>
          <p:cNvSpPr>
            <a:spLocks noChangeArrowheads="1"/>
          </p:cNvSpPr>
          <p:nvPr/>
        </p:nvSpPr>
        <p:spPr bwMode="auto">
          <a:xfrm>
            <a:off x="5973763" y="3213100"/>
            <a:ext cx="225425" cy="1087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sz="3300">
              <a:latin typeface="Calibri" pitchFamily="32" charset="0"/>
              <a:ea typeface="ヒラギノ角ゴ Pro W3" charset="0"/>
              <a:cs typeface="ヒラギノ角ゴ Pro W3" charset="0"/>
            </a:endParaRPr>
          </a:p>
        </p:txBody>
      </p:sp>
      <p:sp>
        <p:nvSpPr>
          <p:cNvPr id="9" name="Rectangle 89"/>
          <p:cNvSpPr>
            <a:spLocks noChangeArrowheads="1"/>
          </p:cNvSpPr>
          <p:nvPr/>
        </p:nvSpPr>
        <p:spPr bwMode="auto">
          <a:xfrm>
            <a:off x="2100263" y="2628900"/>
            <a:ext cx="1825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lnSpc>
                <a:spcPct val="85000"/>
              </a:lnSpc>
            </a:pPr>
            <a:endParaRPr lang="en-US" sz="2400">
              <a:latin typeface="Calibri" pitchFamily="32" charset="0"/>
              <a:ea typeface="ヒラギノ角ゴ Pro W3" charset="0"/>
              <a:cs typeface="ヒラギノ角ゴ Pro W3" charset="0"/>
            </a:endParaRPr>
          </a:p>
        </p:txBody>
      </p:sp>
      <p:grpSp>
        <p:nvGrpSpPr>
          <p:cNvPr id="10" name="Group 170"/>
          <p:cNvGrpSpPr>
            <a:grpSpLocks/>
          </p:cNvGrpSpPr>
          <p:nvPr/>
        </p:nvGrpSpPr>
        <p:grpSpPr bwMode="auto">
          <a:xfrm>
            <a:off x="3352800" y="2414588"/>
            <a:ext cx="376238" cy="2790825"/>
            <a:chOff x="2352" y="1440"/>
            <a:chExt cx="240" cy="1392"/>
          </a:xfrm>
        </p:grpSpPr>
        <p:pic>
          <p:nvPicPr>
            <p:cNvPr id="11" name="Picture 167" descr="Athena II"/>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2" y="1440"/>
              <a:ext cx="192" cy="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69"/>
            <p:cNvSpPr>
              <a:spLocks noChangeArrowheads="1"/>
            </p:cNvSpPr>
            <p:nvPr/>
          </p:nvSpPr>
          <p:spPr bwMode="auto">
            <a:xfrm>
              <a:off x="2352" y="2304"/>
              <a:ext cx="240"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5000"/>
                </a:lnSpc>
              </a:pPr>
              <a:endParaRPr lang="en-US" sz="3300">
                <a:latin typeface="Calibri" pitchFamily="32" charset="0"/>
                <a:ea typeface="ヒラギノ角ゴ Pro W3" charset="0"/>
                <a:cs typeface="ヒラギノ角ゴ Pro W3" charset="0"/>
              </a:endParaRPr>
            </a:p>
          </p:txBody>
        </p:sp>
      </p:gr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r="26855"/>
          <a:stretch>
            <a:fillRect/>
          </a:stretch>
        </p:blipFill>
        <p:spPr bwMode="auto">
          <a:xfrm>
            <a:off x="2057400" y="2401888"/>
            <a:ext cx="3587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1"/>
          <p:cNvPicPr>
            <a:picLocks noChangeAspect="1" noChangeArrowheads="1"/>
          </p:cNvPicPr>
          <p:nvPr/>
        </p:nvPicPr>
        <p:blipFill>
          <a:blip r:embed="rId3">
            <a:extLst>
              <a:ext uri="{28A0092B-C50C-407E-A947-70E740481C1C}">
                <a14:useLocalDpi xmlns:a14="http://schemas.microsoft.com/office/drawing/2010/main" val="0"/>
              </a:ext>
            </a:extLst>
          </a:blip>
          <a:srcRect l="86484" t="72331" r="3987"/>
          <a:stretch>
            <a:fillRect/>
          </a:stretch>
        </p:blipFill>
        <p:spPr bwMode="auto">
          <a:xfrm>
            <a:off x="2589213" y="2632075"/>
            <a:ext cx="76358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2"/>
          <p:cNvPicPr>
            <a:picLocks noChangeAspect="1" noChangeArrowheads="1"/>
          </p:cNvPicPr>
          <p:nvPr/>
        </p:nvPicPr>
        <p:blipFill>
          <a:blip r:embed="rId3">
            <a:extLst>
              <a:ext uri="{28A0092B-C50C-407E-A947-70E740481C1C}">
                <a14:useLocalDpi xmlns:a14="http://schemas.microsoft.com/office/drawing/2010/main" val="0"/>
              </a:ext>
            </a:extLst>
          </a:blip>
          <a:srcRect l="75055" t="58653" r="20726"/>
          <a:stretch>
            <a:fillRect/>
          </a:stretch>
        </p:blipFill>
        <p:spPr bwMode="auto">
          <a:xfrm>
            <a:off x="4724400" y="1776413"/>
            <a:ext cx="363538"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l="20039" r="13991"/>
          <a:stretch>
            <a:fillRect/>
          </a:stretch>
        </p:blipFill>
        <p:spPr bwMode="auto">
          <a:xfrm>
            <a:off x="6705600" y="819150"/>
            <a:ext cx="588963"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0"/>
          <p:cNvGrpSpPr>
            <a:grpSpLocks/>
          </p:cNvGrpSpPr>
          <p:nvPr/>
        </p:nvGrpSpPr>
        <p:grpSpPr bwMode="auto">
          <a:xfrm>
            <a:off x="5410200" y="2005013"/>
            <a:ext cx="301625" cy="2143125"/>
            <a:chOff x="2740" y="-476"/>
            <a:chExt cx="419" cy="4184"/>
          </a:xfrm>
        </p:grpSpPr>
        <p:sp>
          <p:nvSpPr>
            <p:cNvPr id="18" name="Freeform 161"/>
            <p:cNvSpPr>
              <a:spLocks/>
            </p:cNvSpPr>
            <p:nvPr/>
          </p:nvSpPr>
          <p:spPr bwMode="auto">
            <a:xfrm>
              <a:off x="2804" y="796"/>
              <a:ext cx="332" cy="2876"/>
            </a:xfrm>
            <a:custGeom>
              <a:avLst/>
              <a:gdLst>
                <a:gd name="T0" fmla="*/ 0 w 332"/>
                <a:gd name="T1" fmla="*/ 2740 h 2876"/>
                <a:gd name="T2" fmla="*/ 0 w 332"/>
                <a:gd name="T3" fmla="*/ 0 h 2876"/>
                <a:gd name="T4" fmla="*/ 332 w 332"/>
                <a:gd name="T5" fmla="*/ 0 h 2876"/>
                <a:gd name="T6" fmla="*/ 328 w 332"/>
                <a:gd name="T7" fmla="*/ 2752 h 2876"/>
                <a:gd name="T8" fmla="*/ 240 w 332"/>
                <a:gd name="T9" fmla="*/ 2752 h 2876"/>
                <a:gd name="T10" fmla="*/ 276 w 332"/>
                <a:gd name="T11" fmla="*/ 2876 h 2876"/>
                <a:gd name="T12" fmla="*/ 56 w 332"/>
                <a:gd name="T13" fmla="*/ 2872 h 2876"/>
                <a:gd name="T14" fmla="*/ 92 w 332"/>
                <a:gd name="T15" fmla="*/ 2744 h 2876"/>
                <a:gd name="T16" fmla="*/ 0 w 332"/>
                <a:gd name="T17" fmla="*/ 2740 h 28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2876"/>
                <a:gd name="T29" fmla="*/ 332 w 332"/>
                <a:gd name="T30" fmla="*/ 2876 h 28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2876">
                  <a:moveTo>
                    <a:pt x="0" y="2740"/>
                  </a:moveTo>
                  <a:lnTo>
                    <a:pt x="0" y="0"/>
                  </a:lnTo>
                  <a:lnTo>
                    <a:pt x="332" y="0"/>
                  </a:lnTo>
                  <a:lnTo>
                    <a:pt x="328" y="2752"/>
                  </a:lnTo>
                  <a:lnTo>
                    <a:pt x="240" y="2752"/>
                  </a:lnTo>
                  <a:lnTo>
                    <a:pt x="276" y="2876"/>
                  </a:lnTo>
                  <a:lnTo>
                    <a:pt x="56" y="2872"/>
                  </a:lnTo>
                  <a:lnTo>
                    <a:pt x="92" y="2744"/>
                  </a:lnTo>
                  <a:lnTo>
                    <a:pt x="0" y="27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62"/>
            <p:cNvSpPr>
              <a:spLocks/>
            </p:cNvSpPr>
            <p:nvPr/>
          </p:nvSpPr>
          <p:spPr bwMode="auto">
            <a:xfrm>
              <a:off x="2804" y="-416"/>
              <a:ext cx="336" cy="1244"/>
            </a:xfrm>
            <a:custGeom>
              <a:avLst/>
              <a:gdLst>
                <a:gd name="T0" fmla="*/ 0 w 336"/>
                <a:gd name="T1" fmla="*/ 1232 h 1244"/>
                <a:gd name="T2" fmla="*/ 0 w 336"/>
                <a:gd name="T3" fmla="*/ 476 h 1244"/>
                <a:gd name="T4" fmla="*/ 124 w 336"/>
                <a:gd name="T5" fmla="*/ 28 h 1244"/>
                <a:gd name="T6" fmla="*/ 140 w 336"/>
                <a:gd name="T7" fmla="*/ 0 h 1244"/>
                <a:gd name="T8" fmla="*/ 168 w 336"/>
                <a:gd name="T9" fmla="*/ 0 h 1244"/>
                <a:gd name="T10" fmla="*/ 192 w 336"/>
                <a:gd name="T11" fmla="*/ 24 h 1244"/>
                <a:gd name="T12" fmla="*/ 324 w 336"/>
                <a:gd name="T13" fmla="*/ 484 h 1244"/>
                <a:gd name="T14" fmla="*/ 324 w 336"/>
                <a:gd name="T15" fmla="*/ 980 h 1244"/>
                <a:gd name="T16" fmla="*/ 336 w 336"/>
                <a:gd name="T17" fmla="*/ 1004 h 1244"/>
                <a:gd name="T18" fmla="*/ 328 w 336"/>
                <a:gd name="T19" fmla="*/ 1244 h 1244"/>
                <a:gd name="T20" fmla="*/ 0 w 336"/>
                <a:gd name="T21" fmla="*/ 1232 h 1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1244"/>
                <a:gd name="T35" fmla="*/ 336 w 336"/>
                <a:gd name="T36" fmla="*/ 1244 h 1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1244">
                  <a:moveTo>
                    <a:pt x="0" y="1232"/>
                  </a:moveTo>
                  <a:lnTo>
                    <a:pt x="0" y="476"/>
                  </a:lnTo>
                  <a:lnTo>
                    <a:pt x="124" y="28"/>
                  </a:lnTo>
                  <a:lnTo>
                    <a:pt x="140" y="0"/>
                  </a:lnTo>
                  <a:lnTo>
                    <a:pt x="168" y="0"/>
                  </a:lnTo>
                  <a:lnTo>
                    <a:pt x="192" y="24"/>
                  </a:lnTo>
                  <a:lnTo>
                    <a:pt x="324" y="484"/>
                  </a:lnTo>
                  <a:lnTo>
                    <a:pt x="324" y="980"/>
                  </a:lnTo>
                  <a:lnTo>
                    <a:pt x="336" y="1004"/>
                  </a:lnTo>
                  <a:lnTo>
                    <a:pt x="328" y="1244"/>
                  </a:lnTo>
                  <a:lnTo>
                    <a:pt x="0" y="12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 name="Picture 163" descr="Athena II"/>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0" y="-476"/>
              <a:ext cx="419" cy="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itle 1"/>
          <p:cNvSpPr>
            <a:spLocks/>
          </p:cNvSpPr>
          <p:nvPr/>
        </p:nvSpPr>
        <p:spPr bwMode="auto">
          <a:xfrm>
            <a:off x="152400" y="76200"/>
            <a:ext cx="8604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latin typeface="Calibri" pitchFamily="32" charset="0"/>
              </a:rPr>
              <a:t>NLS II Launch Vehicles</a:t>
            </a:r>
          </a:p>
        </p:txBody>
      </p:sp>
      <p:sp>
        <p:nvSpPr>
          <p:cNvPr id="22" name="Rectangle 21"/>
          <p:cNvSpPr/>
          <p:nvPr/>
        </p:nvSpPr>
        <p:spPr>
          <a:xfrm>
            <a:off x="5816600" y="2995613"/>
            <a:ext cx="150813" cy="94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3300"/>
          </a:p>
        </p:txBody>
      </p:sp>
      <p:pic>
        <p:nvPicPr>
          <p:cNvPr id="2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1971675"/>
            <a:ext cx="2238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9"/>
          <p:cNvSpPr txBox="1">
            <a:spLocks noChangeArrowheads="1"/>
          </p:cNvSpPr>
          <p:nvPr/>
        </p:nvSpPr>
        <p:spPr bwMode="auto">
          <a:xfrm>
            <a:off x="228600" y="6081713"/>
            <a:ext cx="6477000" cy="619125"/>
          </a:xfrm>
          <a:prstGeom prst="rect">
            <a:avLst/>
          </a:prstGeom>
          <a:noFill/>
          <a:ln w="9525">
            <a:solidFill>
              <a:schemeClr val="bg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2000">
                <a:latin typeface="Arial Narrow" pitchFamily="32" charset="0"/>
                <a:ea typeface="ヒラギノ角ゴ Pro W3" charset="0"/>
                <a:cs typeface="ヒラギノ角ゴ Pro W3" charset="0"/>
              </a:rPr>
              <a:t>For detailed performance data see </a:t>
            </a:r>
            <a:r>
              <a:rPr lang="en-US" sz="2000">
                <a:latin typeface="Arial Narrow" pitchFamily="32" charset="0"/>
                <a:ea typeface="ヒラギノ角ゴ Pro W3" charset="0"/>
                <a:cs typeface="ヒラギノ角ゴ Pro W3" charset="0"/>
                <a:hlinkClick r:id="rId9"/>
              </a:rPr>
              <a:t>http://elvperf.ksc.nasa.gov</a:t>
            </a:r>
            <a:endParaRPr lang="en-US" sz="2000">
              <a:latin typeface="Arial Narrow" pitchFamily="32" charset="0"/>
              <a:ea typeface="ヒラギノ角ゴ Pro W3" charset="0"/>
              <a:cs typeface="ヒラギノ角ゴ Pro W3" charset="0"/>
            </a:endParaRPr>
          </a:p>
          <a:p>
            <a:pPr>
              <a:lnSpc>
                <a:spcPct val="85000"/>
              </a:lnSpc>
            </a:pPr>
            <a:r>
              <a:rPr lang="en-US" sz="2000">
                <a:latin typeface="Arial Narrow" pitchFamily="32" charset="0"/>
                <a:ea typeface="ヒラギノ角ゴ Pro W3" charset="0"/>
                <a:cs typeface="ヒラギノ角ゴ Pro W3" charset="0"/>
              </a:rPr>
              <a:t>NOTE: Delta IV and Antares are not currently offered on </a:t>
            </a:r>
            <a:r>
              <a:rPr lang="en-US" sz="2000">
                <a:solidFill>
                  <a:srgbClr val="FF3300"/>
                </a:solidFill>
                <a:latin typeface="Arial Narrow" pitchFamily="32" charset="0"/>
                <a:ea typeface="ヒラギノ角ゴ Pro W3" charset="0"/>
                <a:cs typeface="ヒラギノ角ゴ Pro W3" charset="0"/>
              </a:rPr>
              <a:t>NLS II</a:t>
            </a:r>
          </a:p>
        </p:txBody>
      </p:sp>
      <p:pic>
        <p:nvPicPr>
          <p:cNvPr id="2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1133475"/>
            <a:ext cx="36353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1"/>
          <p:cNvSpPr>
            <a:spLocks/>
          </p:cNvSpPr>
          <p:nvPr/>
        </p:nvSpPr>
        <p:spPr bwMode="auto">
          <a:xfrm>
            <a:off x="152400" y="914400"/>
            <a:ext cx="8656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7813" indent="-277813">
              <a:spcBef>
                <a:spcPct val="20000"/>
              </a:spcBef>
              <a:buFontTx/>
              <a:buChar char="•"/>
            </a:pPr>
            <a:r>
              <a:rPr lang="en-US" sz="3200" dirty="0">
                <a:latin typeface="Arial" charset="0"/>
              </a:rPr>
              <a:t>The following vehicles are currently </a:t>
            </a:r>
            <a:br>
              <a:rPr lang="en-US" sz="3200" dirty="0">
                <a:latin typeface="Arial" charset="0"/>
              </a:rPr>
            </a:br>
            <a:r>
              <a:rPr lang="en-US" sz="3200" dirty="0">
                <a:latin typeface="Arial" charset="0"/>
              </a:rPr>
              <a:t>listed in the </a:t>
            </a:r>
            <a:r>
              <a:rPr lang="en-US" sz="3200" dirty="0">
                <a:solidFill>
                  <a:srgbClr val="FF3300"/>
                </a:solidFill>
                <a:latin typeface="Arial" charset="0"/>
              </a:rPr>
              <a:t>NLS II Contract</a:t>
            </a:r>
          </a:p>
        </p:txBody>
      </p:sp>
      <p:graphicFrame>
        <p:nvGraphicFramePr>
          <p:cNvPr id="27" name="Content Placeholder 29"/>
          <p:cNvGraphicFramePr>
            <a:graphicFrameLocks noChangeAspect="1"/>
          </p:cNvGraphicFramePr>
          <p:nvPr/>
        </p:nvGraphicFramePr>
        <p:xfrm>
          <a:off x="304800" y="4356100"/>
          <a:ext cx="8504238" cy="1663700"/>
        </p:xfrm>
        <a:graphic>
          <a:graphicData uri="http://schemas.openxmlformats.org/presentationml/2006/ole">
            <mc:AlternateContent xmlns:mc="http://schemas.openxmlformats.org/markup-compatibility/2006">
              <mc:Choice xmlns:v="urn:schemas-microsoft-com:vml" Requires="v">
                <p:oleObj spid="_x0000_s44034" name="Worksheet" r:id="rId12" imgW="8890000" imgH="1739900" progId="Excel.Sheet.12">
                  <p:embed/>
                </p:oleObj>
              </mc:Choice>
              <mc:Fallback>
                <p:oleObj name="Worksheet" r:id="rId12" imgW="8890000" imgH="1739900" progId="Excel.Sheet.1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4356100"/>
                        <a:ext cx="85042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8" name="Group 27"/>
          <p:cNvGrpSpPr>
            <a:grpSpLocks/>
          </p:cNvGrpSpPr>
          <p:nvPr/>
        </p:nvGrpSpPr>
        <p:grpSpPr bwMode="auto">
          <a:xfrm>
            <a:off x="152400" y="1981200"/>
            <a:ext cx="8450263" cy="4246563"/>
            <a:chOff x="228600" y="1676400"/>
            <a:chExt cx="8450924" cy="4246563"/>
          </a:xfrm>
        </p:grpSpPr>
        <p:sp>
          <p:nvSpPr>
            <p:cNvPr id="29" name="TextBox 2"/>
            <p:cNvSpPr txBox="1">
              <a:spLocks noChangeArrowheads="1"/>
            </p:cNvSpPr>
            <p:nvPr/>
          </p:nvSpPr>
          <p:spPr bwMode="auto">
            <a:xfrm>
              <a:off x="228600" y="1676400"/>
              <a:ext cx="1930551"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1600" b="1">
                  <a:solidFill>
                    <a:srgbClr val="FF0000"/>
                  </a:solidFill>
                  <a:ea typeface="ヒラギノ角ゴ Pro W3" charset="0"/>
                  <a:cs typeface="ヒラギノ角ゴ Pro W3" charset="0"/>
                </a:rPr>
                <a:t>X = Not offered</a:t>
              </a:r>
            </a:p>
            <a:p>
              <a:pPr>
                <a:lnSpc>
                  <a:spcPct val="85000"/>
                </a:lnSpc>
              </a:pPr>
              <a:r>
                <a:rPr lang="en-US" sz="1600" b="1">
                  <a:solidFill>
                    <a:srgbClr val="0000FF"/>
                  </a:solidFill>
                  <a:ea typeface="ヒラギノ角ゴ Pro W3" charset="0"/>
                  <a:cs typeface="ヒラギノ角ゴ Pro W3" charset="0"/>
                </a:rPr>
                <a:t>X = Not available</a:t>
              </a:r>
            </a:p>
            <a:p>
              <a:pPr>
                <a:lnSpc>
                  <a:spcPct val="85000"/>
                </a:lnSpc>
              </a:pPr>
              <a:r>
                <a:rPr lang="en-US" sz="1600" b="1">
                  <a:solidFill>
                    <a:srgbClr val="800000"/>
                  </a:solidFill>
                  <a:ea typeface="ヒラギノ角ゴ Pro W3" charset="0"/>
                  <a:cs typeface="ヒラギノ角ゴ Pro W3" charset="0"/>
                </a:rPr>
                <a:t>X = Not affordable</a:t>
              </a:r>
            </a:p>
            <a:p>
              <a:pPr>
                <a:lnSpc>
                  <a:spcPct val="85000"/>
                </a:lnSpc>
              </a:pPr>
              <a:r>
                <a:rPr lang="en-US" sz="1600" b="1">
                  <a:solidFill>
                    <a:srgbClr val="008000"/>
                  </a:solidFill>
                  <a:ea typeface="ヒラギノ角ゴ Pro W3" charset="0"/>
                  <a:cs typeface="ヒラギノ角ゴ Pro W3" charset="0"/>
                </a:rPr>
                <a:t>X = Not certified, </a:t>
              </a:r>
              <a:br>
                <a:rPr lang="en-US" sz="1600" b="1">
                  <a:solidFill>
                    <a:srgbClr val="008000"/>
                  </a:solidFill>
                  <a:ea typeface="ヒラギノ角ゴ Pro W3" charset="0"/>
                  <a:cs typeface="ヒラギノ角ゴ Pro W3" charset="0"/>
                </a:rPr>
              </a:br>
              <a:r>
                <a:rPr lang="en-US" sz="1600" b="1">
                  <a:solidFill>
                    <a:srgbClr val="008000"/>
                  </a:solidFill>
                  <a:ea typeface="ヒラギノ角ゴ Pro W3" charset="0"/>
                  <a:cs typeface="ヒラギノ角ゴ Pro W3" charset="0"/>
                </a:rPr>
                <a:t>       but possible</a:t>
              </a:r>
            </a:p>
          </p:txBody>
        </p:sp>
        <p:sp>
          <p:nvSpPr>
            <p:cNvPr id="30" name="TextBox 35"/>
            <p:cNvSpPr txBox="1">
              <a:spLocks noChangeArrowheads="1"/>
            </p:cNvSpPr>
            <p:nvPr/>
          </p:nvSpPr>
          <p:spPr bwMode="auto">
            <a:xfrm>
              <a:off x="8157196" y="5313363"/>
              <a:ext cx="52232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4000" b="1">
                  <a:solidFill>
                    <a:srgbClr val="800000"/>
                  </a:solidFill>
                  <a:ea typeface="ヒラギノ角ゴ Pro W3" charset="0"/>
                  <a:cs typeface="ヒラギノ角ゴ Pro W3" charset="0"/>
                </a:rPr>
                <a:t>X</a:t>
              </a:r>
            </a:p>
          </p:txBody>
        </p:sp>
        <p:sp>
          <p:nvSpPr>
            <p:cNvPr id="31" name="TextBox 37"/>
            <p:cNvSpPr txBox="1">
              <a:spLocks noChangeArrowheads="1"/>
            </p:cNvSpPr>
            <p:nvPr/>
          </p:nvSpPr>
          <p:spPr bwMode="auto">
            <a:xfrm>
              <a:off x="4651721" y="5313363"/>
              <a:ext cx="52232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4000" b="1">
                  <a:solidFill>
                    <a:srgbClr val="0000FF"/>
                  </a:solidFill>
                  <a:ea typeface="ヒラギノ角ゴ Pro W3" charset="0"/>
                  <a:cs typeface="ヒラギノ角ゴ Pro W3" charset="0"/>
                </a:rPr>
                <a:t>X</a:t>
              </a:r>
            </a:p>
          </p:txBody>
        </p:sp>
        <p:sp>
          <p:nvSpPr>
            <p:cNvPr id="32" name="TextBox 38"/>
            <p:cNvSpPr txBox="1">
              <a:spLocks noChangeArrowheads="1"/>
            </p:cNvSpPr>
            <p:nvPr/>
          </p:nvSpPr>
          <p:spPr bwMode="auto">
            <a:xfrm>
              <a:off x="5337575" y="5313363"/>
              <a:ext cx="52232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4000" b="1">
                  <a:solidFill>
                    <a:srgbClr val="0000FF"/>
                  </a:solidFill>
                  <a:ea typeface="ヒラギノ角ゴ Pro W3" charset="0"/>
                  <a:cs typeface="ヒラギノ角ゴ Pro W3" charset="0"/>
                </a:rPr>
                <a:t>X</a:t>
              </a:r>
            </a:p>
          </p:txBody>
        </p:sp>
        <p:sp>
          <p:nvSpPr>
            <p:cNvPr id="33" name="TextBox 39"/>
            <p:cNvSpPr txBox="1">
              <a:spLocks noChangeArrowheads="1"/>
            </p:cNvSpPr>
            <p:nvPr/>
          </p:nvSpPr>
          <p:spPr bwMode="auto">
            <a:xfrm>
              <a:off x="7471342" y="5313363"/>
              <a:ext cx="52232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4000" b="1">
                  <a:solidFill>
                    <a:srgbClr val="008000"/>
                  </a:solidFill>
                  <a:ea typeface="ヒラギノ角ゴ Pro W3" charset="0"/>
                  <a:cs typeface="ヒラギノ角ゴ Pro W3" charset="0"/>
                </a:rPr>
                <a:t>X</a:t>
              </a:r>
            </a:p>
          </p:txBody>
        </p:sp>
        <p:sp>
          <p:nvSpPr>
            <p:cNvPr id="34" name="TextBox 40"/>
            <p:cNvSpPr txBox="1">
              <a:spLocks noChangeArrowheads="1"/>
            </p:cNvSpPr>
            <p:nvPr/>
          </p:nvSpPr>
          <p:spPr bwMode="auto">
            <a:xfrm>
              <a:off x="6785488" y="5313363"/>
              <a:ext cx="52232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4000" b="1">
                  <a:solidFill>
                    <a:srgbClr val="008000"/>
                  </a:solidFill>
                  <a:ea typeface="ヒラギノ角ゴ Pro W3" charset="0"/>
                  <a:cs typeface="ヒラギノ角ゴ Pro W3" charset="0"/>
                </a:rPr>
                <a:t>X</a:t>
              </a:r>
            </a:p>
          </p:txBody>
        </p:sp>
        <p:sp>
          <p:nvSpPr>
            <p:cNvPr id="35" name="TextBox 41"/>
            <p:cNvSpPr txBox="1">
              <a:spLocks noChangeArrowheads="1"/>
            </p:cNvSpPr>
            <p:nvPr/>
          </p:nvSpPr>
          <p:spPr bwMode="auto">
            <a:xfrm>
              <a:off x="3969043" y="5313363"/>
              <a:ext cx="52232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4000" b="1">
                  <a:solidFill>
                    <a:srgbClr val="FF0000"/>
                  </a:solidFill>
                  <a:ea typeface="ヒラギノ角ゴ Pro W3" charset="0"/>
                  <a:cs typeface="ヒラギノ角ゴ Pro W3" charset="0"/>
                </a:rPr>
                <a:t>X</a:t>
              </a:r>
            </a:p>
          </p:txBody>
        </p:sp>
        <p:sp>
          <p:nvSpPr>
            <p:cNvPr id="36" name="TextBox 42"/>
            <p:cNvSpPr txBox="1">
              <a:spLocks noChangeArrowheads="1"/>
            </p:cNvSpPr>
            <p:nvPr/>
          </p:nvSpPr>
          <p:spPr bwMode="auto">
            <a:xfrm>
              <a:off x="2060718" y="5313363"/>
              <a:ext cx="52232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4000" b="1">
                  <a:solidFill>
                    <a:srgbClr val="FF0000"/>
                  </a:solidFill>
                  <a:ea typeface="ヒラギノ角ゴ Pro W3" charset="0"/>
                  <a:cs typeface="ヒラギノ角ゴ Pro W3" charset="0"/>
                </a:rPr>
                <a:t>X</a:t>
              </a:r>
            </a:p>
          </p:txBody>
        </p:sp>
      </p:grpSp>
      <p:grpSp>
        <p:nvGrpSpPr>
          <p:cNvPr id="37" name="Group 36"/>
          <p:cNvGrpSpPr>
            <a:grpSpLocks/>
          </p:cNvGrpSpPr>
          <p:nvPr/>
        </p:nvGrpSpPr>
        <p:grpSpPr bwMode="auto">
          <a:xfrm>
            <a:off x="5943600" y="914400"/>
            <a:ext cx="2379663" cy="5619750"/>
            <a:chOff x="5943600" y="914400"/>
            <a:chExt cx="2379507" cy="5619437"/>
          </a:xfrm>
        </p:grpSpPr>
        <p:sp>
          <p:nvSpPr>
            <p:cNvPr id="38" name="Rounded Rectangle 3"/>
            <p:cNvSpPr>
              <a:spLocks noChangeArrowheads="1"/>
            </p:cNvSpPr>
            <p:nvPr/>
          </p:nvSpPr>
          <p:spPr bwMode="auto">
            <a:xfrm>
              <a:off x="5943600" y="914400"/>
              <a:ext cx="762000" cy="5334000"/>
            </a:xfrm>
            <a:prstGeom prst="roundRect">
              <a:avLst>
                <a:gd name="adj" fmla="val 16667"/>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lnSpc>
                  <a:spcPct val="85000"/>
                </a:lnSpc>
              </a:pPr>
              <a:endParaRPr lang="en-US" sz="3300">
                <a:latin typeface="Arial" charset="0"/>
                <a:ea typeface="ヒラギノ角ゴ Pro W3" charset="0"/>
                <a:cs typeface="ヒラギノ角ゴ Pro W3" charset="0"/>
              </a:endParaRPr>
            </a:p>
          </p:txBody>
        </p:sp>
        <p:sp>
          <p:nvSpPr>
            <p:cNvPr id="39" name="TextBox 4"/>
            <p:cNvSpPr txBox="1">
              <a:spLocks noChangeArrowheads="1"/>
            </p:cNvSpPr>
            <p:nvPr/>
          </p:nvSpPr>
          <p:spPr bwMode="auto">
            <a:xfrm>
              <a:off x="6750518" y="6172200"/>
              <a:ext cx="1572589"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5000"/>
                </a:lnSpc>
              </a:pPr>
              <a:r>
                <a:rPr lang="en-US" sz="2000" b="1" i="1">
                  <a:solidFill>
                    <a:srgbClr val="0000FF"/>
                  </a:solidFill>
                  <a:ea typeface="ヒラギノ角ゴ Pro W3" charset="0"/>
                  <a:cs typeface="ヒラギノ角ゴ Pro W3" charset="0"/>
                </a:rPr>
                <a:t>Only 5 left!</a:t>
              </a:r>
            </a:p>
          </p:txBody>
        </p:sp>
      </p:grpSp>
    </p:spTree>
    <p:extLst>
      <p:ext uri="{BB962C8B-B14F-4D97-AF65-F5344CB8AC3E}">
        <p14:creationId xmlns:p14="http://schemas.microsoft.com/office/powerpoint/2010/main" val="15962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5800" y="685800"/>
            <a:ext cx="8001000" cy="578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What is the PACE mission?</a:t>
            </a:r>
          </a:p>
          <a:p>
            <a:pPr>
              <a:spcBef>
                <a:spcPts val="1500"/>
              </a:spcBef>
              <a:buFont typeface="Times New Roman" pitchFamily="16" charset="0"/>
              <a:buChar char="•"/>
            </a:pPr>
            <a:r>
              <a:rPr lang="en-US" sz="2400">
                <a:latin typeface="Times New Roman" pitchFamily="16" charset="0"/>
              </a:rPr>
              <a:t>The PACE mission will make global ocean color measurements to provide extended data records on ocean ecology and global biogeochemistry (e.g., carbon cycle) along with polarimetry measurements to provide extended data records on clouds and aerosols. Understanding of impacts and feedbacks of the Earth system to climate are critical importance. </a:t>
            </a:r>
          </a:p>
          <a:p>
            <a:pPr>
              <a:spcBef>
                <a:spcPts val="1500"/>
              </a:spcBef>
              <a:buFont typeface="Times New Roman" pitchFamily="16" charset="0"/>
              <a:buChar char="•"/>
            </a:pPr>
            <a:r>
              <a:rPr lang="en-US" sz="2400">
                <a:latin typeface="Times New Roman" pitchFamily="16" charset="0"/>
              </a:rPr>
              <a:t>The PACE mission was envisioned as an advanced Ocean Color Sensor provided by NASA and a Polarimeter (3MI) provided by </a:t>
            </a:r>
            <a:r>
              <a:rPr lang="en-US" sz="2400">
                <a:solidFill>
                  <a:srgbClr val="FF3300"/>
                </a:solidFill>
                <a:latin typeface="Times New Roman" pitchFamily="16" charset="0"/>
              </a:rPr>
              <a:t>CNES</a:t>
            </a:r>
            <a:r>
              <a:rPr lang="en-US" sz="2400">
                <a:latin typeface="Times New Roman" pitchFamily="16" charset="0"/>
              </a:rPr>
              <a:t> or ESA.  CNES recently declined to provide the 3MI sensor.  NASA is in conversations with ESA.  Nothing more to report on this.</a:t>
            </a:r>
          </a:p>
          <a:p>
            <a:pPr>
              <a:spcBef>
                <a:spcPts val="1500"/>
              </a:spcBef>
              <a:buFont typeface="Times New Roman" pitchFamily="16" charset="0"/>
              <a:buChar char="•"/>
            </a:pPr>
            <a:r>
              <a:rPr lang="en-US" sz="2400" b="1">
                <a:latin typeface="Times New Roman" pitchFamily="16" charset="0"/>
              </a:rPr>
              <a:t>~$750,000,000</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057400" y="2286000"/>
            <a:ext cx="5486400" cy="237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buClrTx/>
              <a:buFontTx/>
              <a:buNone/>
            </a:pPr>
            <a:r>
              <a:rPr lang="en-US" sz="15000" b="1">
                <a:latin typeface="Times New Roman" pitchFamily="16" charset="0"/>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057400" y="457200"/>
            <a:ext cx="533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A Brief History of PACE</a:t>
            </a:r>
          </a:p>
        </p:txBody>
      </p:sp>
      <p:sp>
        <p:nvSpPr>
          <p:cNvPr id="5122" name="Text Box 2"/>
          <p:cNvSpPr txBox="1">
            <a:spLocks noChangeArrowheads="1"/>
          </p:cNvSpPr>
          <p:nvPr/>
        </p:nvSpPr>
        <p:spPr bwMode="auto">
          <a:xfrm>
            <a:off x="685800" y="1295400"/>
            <a:ext cx="8153400" cy="364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buClrTx/>
              <a:buFontTx/>
              <a:buNone/>
            </a:pPr>
            <a:endParaRPr lang="en-US">
              <a:latin typeface="Times New Roman" pitchFamily="16" charset="0"/>
            </a:endParaRPr>
          </a:p>
          <a:p>
            <a:pPr lvl="1" indent="0">
              <a:buFont typeface="Times New Roman" pitchFamily="16" charset="0"/>
              <a:buChar char="•"/>
            </a:pPr>
            <a:r>
              <a:rPr lang="en-US">
                <a:latin typeface="Times New Roman" pitchFamily="16" charset="0"/>
              </a:rPr>
              <a:t>In 2010 NASA HQ decided to implement PACE due to the outstanding issues for continuity of MODIS products for ocean color, aerosol, cloud from NPP and JPSS VIIRS.   </a:t>
            </a:r>
          </a:p>
          <a:p>
            <a:pPr lvl="1" indent="0">
              <a:buClrTx/>
              <a:buFontTx/>
              <a:buNone/>
            </a:pPr>
            <a:r>
              <a:rPr lang="en-US">
                <a:latin typeface="Times New Roman" pitchFamily="16" charset="0"/>
              </a:rPr>
              <a:t>The guiding document is:</a:t>
            </a:r>
          </a:p>
          <a:p>
            <a:pPr lvl="1" indent="0">
              <a:buClrTx/>
              <a:buFontTx/>
              <a:buNone/>
            </a:pPr>
            <a:r>
              <a:rPr lang="en-US" i="1">
                <a:latin typeface="Times New Roman" pitchFamily="16" charset="0"/>
              </a:rPr>
              <a:t>Responding to the Challenge of Climate and Environmental Change: NASA’s Plan for a Climate-Centric Architecture for Earth Observations and Applications from Space</a:t>
            </a:r>
          </a:p>
          <a:p>
            <a:pPr lvl="1" indent="0">
              <a:buClrTx/>
              <a:buFontTx/>
              <a:buNone/>
            </a:pPr>
            <a:r>
              <a:rPr lang="en-US" sz="1600" i="1">
                <a:solidFill>
                  <a:srgbClr val="0000FF"/>
                </a:solidFill>
                <a:latin typeface="Times New Roman" pitchFamily="16" charset="0"/>
              </a:rPr>
              <a:t>http://science.nasa.gov/media/medialibrary/2010/07/01/Climate_Architecture_Final.pdf</a:t>
            </a:r>
          </a:p>
          <a:p>
            <a:pPr>
              <a:spcBef>
                <a:spcPts val="1125"/>
              </a:spcBef>
              <a:buFont typeface="Times New Roman" pitchFamily="16" charset="0"/>
              <a:buChar char="•"/>
            </a:pPr>
            <a:r>
              <a:rPr lang="en-US">
                <a:latin typeface="Times New Roman" pitchFamily="16" charset="0"/>
              </a:rPr>
              <a:t>25 July, 2011 NASA issued a Dear Colleague Letter inviting proposals for Science Definition Team (SDT) membership. </a:t>
            </a:r>
          </a:p>
          <a:p>
            <a:pPr>
              <a:spcBef>
                <a:spcPts val="1125"/>
              </a:spcBef>
              <a:buFont typeface="Times New Roman" pitchFamily="16" charset="0"/>
              <a:buChar char="•"/>
            </a:pPr>
            <a:r>
              <a:rPr lang="en-US">
                <a:latin typeface="Times New Roman" pitchFamily="16" charset="0"/>
              </a:rPr>
              <a:t>18 October, 2011 – NASA issued selection letters for the SDT.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534988" y="911225"/>
            <a:ext cx="8034337" cy="5364163"/>
            <a:chOff x="337" y="574"/>
            <a:chExt cx="5061" cy="3379"/>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 y="574"/>
              <a:ext cx="5061" cy="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p:cNvSpPr>
              <a:spLocks noChangeArrowheads="1"/>
            </p:cNvSpPr>
            <p:nvPr/>
          </p:nvSpPr>
          <p:spPr bwMode="auto">
            <a:xfrm>
              <a:off x="864" y="720"/>
              <a:ext cx="720" cy="576"/>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6652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914400" y="1219200"/>
            <a:ext cx="7437438" cy="398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79400" indent="-279400">
              <a:spcBef>
                <a:spcPts val="450"/>
              </a:spcBef>
              <a:buClr>
                <a:srgbClr val="FF0000"/>
              </a:buClr>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FF0000"/>
                </a:solidFill>
                <a:latin typeface="Times New Roman" pitchFamily="16" charset="0"/>
                <a:ea typeface="Lucida Sans Unicode" charset="0"/>
                <a:cs typeface="Lucida Sans Unicode" charset="0"/>
              </a:rPr>
              <a:t>Targeting LRD of FY19 (end 2018) - +/- 1yr</a:t>
            </a:r>
          </a:p>
          <a:p>
            <a:pPr marL="279400" indent="-279400">
              <a:spcBef>
                <a:spcPts val="450"/>
              </a:spcBef>
              <a:buClr>
                <a:srgbClr val="008000"/>
              </a:buClr>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8000"/>
                </a:solidFill>
                <a:latin typeface="Times New Roman" pitchFamily="16" charset="0"/>
                <a:ea typeface="Lucida Sans Unicode" charset="0"/>
                <a:cs typeface="Lucida Sans Unicode" charset="0"/>
              </a:rPr>
              <a:t>25 July 2011 – PACE SDT DCL released</a:t>
            </a:r>
          </a:p>
          <a:p>
            <a:pPr marL="279400" indent="-279400">
              <a:spcBef>
                <a:spcPts val="450"/>
              </a:spcBef>
              <a:buClr>
                <a:srgbClr val="008000"/>
              </a:buClr>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8000"/>
                </a:solidFill>
                <a:latin typeface="Times New Roman" pitchFamily="16" charset="0"/>
                <a:ea typeface="Lucida Sans Unicode" charset="0"/>
                <a:cs typeface="Lucida Sans Unicode" charset="0"/>
              </a:rPr>
              <a:t>9 September 2011 – PACE SDT DCL applications due (50)</a:t>
            </a:r>
          </a:p>
          <a:p>
            <a:pPr marL="279400" indent="-279400">
              <a:spcBef>
                <a:spcPts val="450"/>
              </a:spcBef>
              <a:buClr>
                <a:srgbClr val="008000"/>
              </a:buClr>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8000"/>
                </a:solidFill>
                <a:latin typeface="Times New Roman" pitchFamily="16" charset="0"/>
                <a:ea typeface="Lucida Sans Unicode" charset="0"/>
                <a:cs typeface="Lucida Sans Unicode" charset="0"/>
              </a:rPr>
              <a:t>18 October 2011 – PACE SDT Selection</a:t>
            </a:r>
          </a:p>
          <a:p>
            <a:pPr marL="279400" indent="-279400">
              <a:spcBef>
                <a:spcPts val="450"/>
              </a:spcBef>
              <a:buClr>
                <a:srgbClr val="008000"/>
              </a:buClr>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8000"/>
                </a:solidFill>
                <a:latin typeface="Times New Roman" pitchFamily="16" charset="0"/>
                <a:ea typeface="Lucida Sans Unicode" charset="0"/>
                <a:cs typeface="Lucida Sans Unicode" charset="0"/>
              </a:rPr>
              <a:t>16-18 November 2011– First PACE SDT Workshop (Washington, D.C.) </a:t>
            </a:r>
          </a:p>
          <a:p>
            <a:pPr marL="279400" indent="-279400">
              <a:spcBef>
                <a:spcPts val="450"/>
              </a:spcBef>
              <a:buClr>
                <a:srgbClr val="008000"/>
              </a:buClr>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8000"/>
                </a:solidFill>
                <a:latin typeface="Times New Roman" pitchFamily="16" charset="0"/>
                <a:ea typeface="Lucida Sans Unicode" charset="0"/>
                <a:cs typeface="Lucida Sans Unicode" charset="0"/>
              </a:rPr>
              <a:t>14-16 March 2012 – Second SDT workshop (Washington, D.C.)</a:t>
            </a:r>
          </a:p>
          <a:p>
            <a:pPr marL="279400" indent="-279400">
              <a:spcBef>
                <a:spcPts val="450"/>
              </a:spcBef>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0000"/>
                </a:solidFill>
                <a:latin typeface="Times New Roman" pitchFamily="16" charset="0"/>
                <a:ea typeface="Lucida Sans Unicode" charset="0"/>
                <a:cs typeface="Lucida Sans Unicode" charset="0"/>
              </a:rPr>
              <a:t>25-27 June 2012 – Third SDT workshop (Washington Marriott, Washington, D.C.)</a:t>
            </a:r>
          </a:p>
          <a:p>
            <a:pPr marL="279400" indent="-279400">
              <a:spcBef>
                <a:spcPts val="450"/>
              </a:spcBef>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0000"/>
                </a:solidFill>
                <a:latin typeface="Times New Roman" pitchFamily="16" charset="0"/>
                <a:ea typeface="Lucida Sans Unicode" charset="0"/>
                <a:cs typeface="Lucida Sans Unicode" charset="0"/>
              </a:rPr>
              <a:t>July/August 2012 – SDT final report due</a:t>
            </a:r>
          </a:p>
          <a:p>
            <a:pPr marL="279400" indent="-279400">
              <a:spcBef>
                <a:spcPts val="450"/>
              </a:spcBef>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0000"/>
                </a:solidFill>
                <a:latin typeface="Times New Roman" pitchFamily="16" charset="0"/>
                <a:ea typeface="Lucida Sans Unicode" charset="0"/>
                <a:cs typeface="Lucida Sans Unicode" charset="0"/>
              </a:rPr>
              <a:t>January/February 2013 – Target AO release</a:t>
            </a:r>
          </a:p>
          <a:p>
            <a:pPr marL="279400" indent="-279400">
              <a:spcBef>
                <a:spcPts val="450"/>
              </a:spcBef>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0000"/>
                </a:solidFill>
                <a:latin typeface="Times New Roman" pitchFamily="16" charset="0"/>
                <a:ea typeface="Lucida Sans Unicode" charset="0"/>
                <a:cs typeface="Lucida Sans Unicode" charset="0"/>
              </a:rPr>
              <a:t>April/May 2013 – AO Proposals Due</a:t>
            </a:r>
          </a:p>
          <a:p>
            <a:pPr marL="279400" indent="-279400">
              <a:spcBef>
                <a:spcPts val="450"/>
              </a:spcBef>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0000"/>
                </a:solidFill>
                <a:latin typeface="Times New Roman" pitchFamily="16" charset="0"/>
                <a:ea typeface="Lucida Sans Unicode" charset="0"/>
                <a:cs typeface="Lucida Sans Unicode" charset="0"/>
              </a:rPr>
              <a:t>Summer/Fall 2013 – AO review and Step 1 Selection</a:t>
            </a:r>
          </a:p>
          <a:p>
            <a:pPr marL="279400" indent="-279400">
              <a:spcBef>
                <a:spcPts val="450"/>
              </a:spcBef>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0000"/>
                </a:solidFill>
                <a:latin typeface="Times New Roman" pitchFamily="16" charset="0"/>
                <a:ea typeface="Lucida Sans Unicode" charset="0"/>
                <a:cs typeface="Lucida Sans Unicode" charset="0"/>
              </a:rPr>
              <a:t>October 2013 – Phase A begins for Selectee(s)</a:t>
            </a:r>
          </a:p>
          <a:p>
            <a:pPr marL="279400" indent="-279400">
              <a:spcBef>
                <a:spcPts val="450"/>
              </a:spcBef>
              <a:buFont typeface="Times New Roman" pitchFamily="16" charset="0"/>
              <a:buChar char="•"/>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US">
                <a:solidFill>
                  <a:srgbClr val="000000"/>
                </a:solidFill>
                <a:latin typeface="Times New Roman" pitchFamily="16" charset="0"/>
                <a:ea typeface="Lucida Sans Unicode" charset="0"/>
                <a:cs typeface="Lucida Sans Unicode" charset="0"/>
              </a:rPr>
              <a:t>Summer 2015 – Step 2 Selection, Phase B</a:t>
            </a:r>
          </a:p>
          <a:p>
            <a:pPr marL="279400" indent="-279400">
              <a:spcBef>
                <a:spcPts val="450"/>
              </a:spcBef>
              <a:buClrTx/>
              <a:buFontTx/>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endParaRPr lang="en-US">
              <a:solidFill>
                <a:srgbClr val="000000"/>
              </a:solidFill>
              <a:latin typeface="Times New Roman" pitchFamily="16" charset="0"/>
              <a:ea typeface="Lucida Sans Unicode" charset="0"/>
              <a:cs typeface="Lucida Sans Unicode" charset="0"/>
            </a:endParaRPr>
          </a:p>
          <a:p>
            <a:pPr marL="279400" indent="-279400">
              <a:spcBef>
                <a:spcPts val="450"/>
              </a:spcBef>
              <a:buClrTx/>
              <a:buFontTx/>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endParaRPr lang="en-US">
              <a:solidFill>
                <a:srgbClr val="000000"/>
              </a:solidFill>
              <a:latin typeface="Times New Roman" pitchFamily="16" charset="0"/>
              <a:ea typeface="Lucida Sans Unicode" charset="0"/>
              <a:cs typeface="Lucida Sans Unicode" charset="0"/>
            </a:endParaRPr>
          </a:p>
          <a:p>
            <a:pPr marL="279400" indent="-279400">
              <a:spcBef>
                <a:spcPts val="450"/>
              </a:spcBef>
              <a:buClrTx/>
              <a:buFontTx/>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endParaRPr lang="en-US">
              <a:solidFill>
                <a:srgbClr val="000000"/>
              </a:solidFill>
              <a:latin typeface="Times New Roman" pitchFamily="16" charset="0"/>
              <a:ea typeface="Lucida Sans Unicode" charset="0"/>
              <a:cs typeface="Lucida Sans Unicode" charset="0"/>
            </a:endParaRPr>
          </a:p>
        </p:txBody>
      </p:sp>
      <p:sp>
        <p:nvSpPr>
          <p:cNvPr id="7170" name="Text Box 2"/>
          <p:cNvSpPr txBox="1">
            <a:spLocks noChangeArrowheads="1"/>
          </p:cNvSpPr>
          <p:nvPr/>
        </p:nvSpPr>
        <p:spPr bwMode="auto">
          <a:xfrm>
            <a:off x="1371600" y="457200"/>
            <a:ext cx="6248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PACE time line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0" y="-4763"/>
            <a:ext cx="9144000" cy="6867526"/>
            <a:chOff x="0" y="-3"/>
            <a:chExt cx="5760" cy="4326"/>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0" cy="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a:spLocks noChangeArrowheads="1"/>
            </p:cNvSpPr>
            <p:nvPr/>
          </p:nvSpPr>
          <p:spPr bwMode="auto">
            <a:xfrm>
              <a:off x="4512" y="2208"/>
              <a:ext cx="528" cy="576"/>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3290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228600" y="1600200"/>
            <a:ext cx="4114800" cy="385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buClrTx/>
              <a:buFontTx/>
              <a:buNone/>
            </a:pPr>
            <a:r>
              <a:rPr lang="en-US" sz="1600" b="1">
                <a:latin typeface="Times New Roman" pitchFamily="16" charset="0"/>
              </a:rPr>
              <a:t>Ocean Biology and Biogeochemistry:</a:t>
            </a:r>
          </a:p>
          <a:p>
            <a:pPr>
              <a:buClrTx/>
              <a:buFontTx/>
              <a:buNone/>
            </a:pPr>
            <a:r>
              <a:rPr lang="en-US" sz="1400">
                <a:latin typeface="Times New Roman" pitchFamily="16" charset="0"/>
              </a:rPr>
              <a:t>Antoine, David – LOV, France</a:t>
            </a:r>
          </a:p>
          <a:p>
            <a:pPr>
              <a:buClrTx/>
              <a:buFontTx/>
              <a:buNone/>
            </a:pPr>
            <a:r>
              <a:rPr lang="en-US" sz="1400">
                <a:latin typeface="Times New Roman" pitchFamily="16" charset="0"/>
              </a:rPr>
              <a:t>Balch, Barney – Bigelow Lab</a:t>
            </a:r>
          </a:p>
          <a:p>
            <a:pPr>
              <a:buClrTx/>
              <a:buFontTx/>
              <a:buNone/>
            </a:pPr>
            <a:r>
              <a:rPr lang="en-US" sz="1400">
                <a:latin typeface="Times New Roman" pitchFamily="16" charset="0"/>
              </a:rPr>
              <a:t>Behrenfeld, Mike – Oregon State Univ</a:t>
            </a:r>
          </a:p>
          <a:p>
            <a:pPr>
              <a:buClrTx/>
              <a:buFontTx/>
              <a:buNone/>
            </a:pPr>
            <a:r>
              <a:rPr lang="en-US" sz="1400">
                <a:latin typeface="Times New Roman" pitchFamily="16" charset="0"/>
              </a:rPr>
              <a:t>Boss, Emmanuel- Univ of Maine</a:t>
            </a:r>
          </a:p>
          <a:p>
            <a:pPr>
              <a:buClrTx/>
              <a:buFontTx/>
              <a:buNone/>
            </a:pPr>
            <a:r>
              <a:rPr lang="en-US" sz="1400">
                <a:solidFill>
                  <a:srgbClr val="FF0000"/>
                </a:solidFill>
                <a:latin typeface="Times New Roman" pitchFamily="16" charset="0"/>
              </a:rPr>
              <a:t>Del Castillo, Carlos* – Johns Hopkins – APL (Chair)</a:t>
            </a:r>
          </a:p>
          <a:p>
            <a:pPr>
              <a:buClrTx/>
              <a:buFontTx/>
              <a:buNone/>
            </a:pPr>
            <a:r>
              <a:rPr lang="en-US" sz="1400">
                <a:latin typeface="Times New Roman" pitchFamily="16" charset="0"/>
              </a:rPr>
              <a:t>Franz, Bryan- NASA GSFC</a:t>
            </a:r>
          </a:p>
          <a:p>
            <a:pPr>
              <a:buClrTx/>
              <a:buFontTx/>
              <a:buNone/>
            </a:pPr>
            <a:r>
              <a:rPr lang="en-US" sz="1400">
                <a:latin typeface="Times New Roman" pitchFamily="16" charset="0"/>
              </a:rPr>
              <a:t>Frouin, Robert – UCSD-SIO</a:t>
            </a:r>
          </a:p>
          <a:p>
            <a:pPr>
              <a:buClrTx/>
              <a:buFontTx/>
              <a:buNone/>
            </a:pPr>
            <a:r>
              <a:rPr lang="en-US" sz="1400">
                <a:latin typeface="Times New Roman" pitchFamily="16" charset="0"/>
              </a:rPr>
              <a:t>Gregg, Watson – NASA GSFC</a:t>
            </a:r>
          </a:p>
          <a:p>
            <a:pPr>
              <a:buClrTx/>
              <a:buFontTx/>
              <a:buNone/>
            </a:pPr>
            <a:r>
              <a:rPr lang="en-US" sz="1400">
                <a:latin typeface="Times New Roman" pitchFamily="16" charset="0"/>
              </a:rPr>
              <a:t>McClain, Chuck – NASA GSFC</a:t>
            </a:r>
          </a:p>
          <a:p>
            <a:pPr>
              <a:buClrTx/>
              <a:buFontTx/>
              <a:buNone/>
            </a:pPr>
            <a:r>
              <a:rPr lang="en-US" sz="1400">
                <a:latin typeface="Times New Roman" pitchFamily="16" charset="0"/>
              </a:rPr>
              <a:t>Meister, Gerhard- NASA GSFC</a:t>
            </a:r>
          </a:p>
          <a:p>
            <a:pPr>
              <a:buClrTx/>
              <a:buFontTx/>
              <a:buNone/>
            </a:pPr>
            <a:r>
              <a:rPr lang="en-US" sz="1400">
                <a:latin typeface="Times New Roman" pitchFamily="16" charset="0"/>
              </a:rPr>
              <a:t>Mitchell, Greg – UCSD-SIO</a:t>
            </a:r>
          </a:p>
          <a:p>
            <a:pPr>
              <a:buClrTx/>
              <a:buFontTx/>
              <a:buNone/>
            </a:pPr>
            <a:r>
              <a:rPr lang="en-US" sz="1400">
                <a:latin typeface="Times New Roman" pitchFamily="16" charset="0"/>
              </a:rPr>
              <a:t>Muller-Karger, Frank – Univ of S. Florida</a:t>
            </a:r>
          </a:p>
          <a:p>
            <a:pPr>
              <a:buClrTx/>
              <a:buFontTx/>
              <a:buNone/>
            </a:pPr>
            <a:r>
              <a:rPr lang="en-US" sz="1400">
                <a:latin typeface="Times New Roman" pitchFamily="16" charset="0"/>
              </a:rPr>
              <a:t>Siegel, David – UC-Santa Barbara</a:t>
            </a:r>
          </a:p>
          <a:p>
            <a:pPr>
              <a:buClrTx/>
              <a:buFontTx/>
              <a:buNone/>
            </a:pPr>
            <a:r>
              <a:rPr lang="en-US" sz="1400">
                <a:latin typeface="Times New Roman" pitchFamily="16" charset="0"/>
              </a:rPr>
              <a:t>Wang, Menghua – NOAA NESDIS</a:t>
            </a:r>
          </a:p>
          <a:p>
            <a:pPr>
              <a:buClrTx/>
              <a:buFontTx/>
              <a:buNone/>
            </a:pPr>
            <a:r>
              <a:rPr lang="en-US" sz="1400">
                <a:latin typeface="Times New Roman" pitchFamily="16" charset="0"/>
              </a:rPr>
              <a:t>Werdell, Jeremy- NASA GSFC (SSAI)</a:t>
            </a:r>
          </a:p>
          <a:p>
            <a:pPr>
              <a:spcBef>
                <a:spcPts val="875"/>
              </a:spcBef>
              <a:buClrTx/>
              <a:buFontTx/>
              <a:buNone/>
            </a:pPr>
            <a:endParaRPr lang="en-US" sz="1400">
              <a:latin typeface="Times New Roman" pitchFamily="16" charset="0"/>
            </a:endParaRPr>
          </a:p>
        </p:txBody>
      </p:sp>
      <p:sp>
        <p:nvSpPr>
          <p:cNvPr id="9218" name="Text Box 2"/>
          <p:cNvSpPr txBox="1">
            <a:spLocks noChangeArrowheads="1"/>
          </p:cNvSpPr>
          <p:nvPr/>
        </p:nvSpPr>
        <p:spPr bwMode="auto">
          <a:xfrm>
            <a:off x="4191000" y="1371600"/>
            <a:ext cx="2514600"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buClrTx/>
              <a:buFontTx/>
              <a:buNone/>
            </a:pPr>
            <a:r>
              <a:rPr lang="en-US" sz="1600" b="1">
                <a:latin typeface="Times New Roman" pitchFamily="16" charset="0"/>
              </a:rPr>
              <a:t>Atmosphere Aerosols &amp; Clouds</a:t>
            </a:r>
            <a:r>
              <a:rPr lang="en-US" sz="1600">
                <a:latin typeface="Times New Roman" pitchFamily="16" charset="0"/>
              </a:rPr>
              <a:t>:</a:t>
            </a:r>
          </a:p>
          <a:p>
            <a:pPr>
              <a:buClrTx/>
              <a:buFontTx/>
              <a:buNone/>
            </a:pPr>
            <a:r>
              <a:rPr lang="en-US" sz="1400">
                <a:latin typeface="Times New Roman" pitchFamily="16" charset="0"/>
              </a:rPr>
              <a:t>Cairns, Brian – NASA GISS</a:t>
            </a:r>
          </a:p>
          <a:p>
            <a:pPr>
              <a:buClrTx/>
              <a:buFontTx/>
              <a:buNone/>
            </a:pPr>
            <a:r>
              <a:rPr lang="en-US" sz="1400">
                <a:latin typeface="Times New Roman" pitchFamily="16" charset="0"/>
              </a:rPr>
              <a:t>DaSilva, Arlindo – NASA GSFC</a:t>
            </a:r>
          </a:p>
          <a:p>
            <a:pPr>
              <a:buClrTx/>
              <a:buFontTx/>
              <a:buNone/>
            </a:pPr>
            <a:r>
              <a:rPr lang="en-US" sz="1400">
                <a:latin typeface="Times New Roman" pitchFamily="16" charset="0"/>
              </a:rPr>
              <a:t>Diner, David – NASA JPL</a:t>
            </a:r>
          </a:p>
          <a:p>
            <a:pPr>
              <a:buClrTx/>
              <a:buFontTx/>
              <a:buNone/>
            </a:pPr>
            <a:r>
              <a:rPr lang="en-US" sz="1400">
                <a:latin typeface="Times New Roman" pitchFamily="16" charset="0"/>
              </a:rPr>
              <a:t>Dubovik, Oleg – Univ. of Lille, France</a:t>
            </a:r>
          </a:p>
          <a:p>
            <a:pPr>
              <a:buClrTx/>
              <a:buFontTx/>
              <a:buNone/>
            </a:pPr>
            <a:r>
              <a:rPr lang="en-US" sz="1400">
                <a:latin typeface="Times New Roman" pitchFamily="16" charset="0"/>
              </a:rPr>
              <a:t>Kahn, Ralph – NASA GSFC</a:t>
            </a:r>
          </a:p>
          <a:p>
            <a:pPr>
              <a:buClrTx/>
              <a:buFontTx/>
              <a:buNone/>
            </a:pPr>
            <a:r>
              <a:rPr lang="en-US" sz="1400">
                <a:latin typeface="Times New Roman" pitchFamily="16" charset="0"/>
              </a:rPr>
              <a:t>Marshak, Sasha – NASA GSFC</a:t>
            </a:r>
          </a:p>
          <a:p>
            <a:pPr>
              <a:buClrTx/>
              <a:buFontTx/>
              <a:buNone/>
            </a:pPr>
            <a:r>
              <a:rPr lang="en-US" sz="1400">
                <a:latin typeface="Times New Roman" pitchFamily="16" charset="0"/>
              </a:rPr>
              <a:t>Massie, Steve – NCAR</a:t>
            </a:r>
          </a:p>
          <a:p>
            <a:pPr>
              <a:buClrTx/>
              <a:buFontTx/>
              <a:buNone/>
            </a:pPr>
            <a:r>
              <a:rPr lang="en-US" sz="1400">
                <a:solidFill>
                  <a:srgbClr val="FF0000"/>
                </a:solidFill>
                <a:latin typeface="Times New Roman" pitchFamily="16" charset="0"/>
              </a:rPr>
              <a:t>Platnick, Steve**- NASA GSFC (Deputy Chair)</a:t>
            </a:r>
          </a:p>
          <a:p>
            <a:pPr>
              <a:buClrTx/>
              <a:buFontTx/>
              <a:buNone/>
            </a:pPr>
            <a:r>
              <a:rPr lang="en-US" sz="1400">
                <a:latin typeface="Times New Roman" pitchFamily="16" charset="0"/>
              </a:rPr>
              <a:t>Reidi, Jerome – Univ. of Lille, France</a:t>
            </a:r>
          </a:p>
          <a:p>
            <a:pPr>
              <a:spcBef>
                <a:spcPts val="875"/>
              </a:spcBef>
              <a:buClrTx/>
              <a:buFontTx/>
              <a:buNone/>
            </a:pPr>
            <a:endParaRPr lang="en-US" sz="1400">
              <a:latin typeface="Times New Roman" pitchFamily="16" charset="0"/>
            </a:endParaRPr>
          </a:p>
        </p:txBody>
      </p:sp>
      <p:sp>
        <p:nvSpPr>
          <p:cNvPr id="9219" name="Text Box 3"/>
          <p:cNvSpPr txBox="1">
            <a:spLocks noChangeArrowheads="1"/>
          </p:cNvSpPr>
          <p:nvPr/>
        </p:nvSpPr>
        <p:spPr bwMode="auto">
          <a:xfrm>
            <a:off x="6781800" y="1600200"/>
            <a:ext cx="2209800" cy="416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buClrTx/>
              <a:buFontTx/>
              <a:buNone/>
            </a:pPr>
            <a:r>
              <a:rPr lang="en-US" sz="1600" b="1">
                <a:latin typeface="Times New Roman" pitchFamily="16" charset="0"/>
              </a:rPr>
              <a:t>Atmosphere/Ocean</a:t>
            </a:r>
            <a:r>
              <a:rPr lang="en-US" sz="1600">
                <a:latin typeface="Times New Roman" pitchFamily="16" charset="0"/>
              </a:rPr>
              <a:t>:</a:t>
            </a:r>
          </a:p>
          <a:p>
            <a:pPr>
              <a:buClrTx/>
              <a:buFontTx/>
              <a:buNone/>
            </a:pPr>
            <a:r>
              <a:rPr lang="en-US" sz="1400">
                <a:latin typeface="Times New Roman" pitchFamily="16" charset="0"/>
              </a:rPr>
              <a:t>Chowdhary, Jacek – NASA GISS</a:t>
            </a:r>
          </a:p>
          <a:p>
            <a:pPr>
              <a:buClrTx/>
              <a:buFontTx/>
              <a:buNone/>
            </a:pPr>
            <a:endParaRPr lang="en-US" sz="1400">
              <a:latin typeface="Times New Roman" pitchFamily="16" charset="0"/>
            </a:endParaRPr>
          </a:p>
          <a:p>
            <a:pPr>
              <a:buClrTx/>
              <a:buFontTx/>
              <a:buNone/>
            </a:pPr>
            <a:r>
              <a:rPr lang="en-US" sz="1400">
                <a:latin typeface="Times New Roman" pitchFamily="16" charset="0"/>
              </a:rPr>
              <a:t>Terrestrial:</a:t>
            </a:r>
          </a:p>
          <a:p>
            <a:pPr>
              <a:buClrTx/>
              <a:buFontTx/>
              <a:buNone/>
            </a:pPr>
            <a:r>
              <a:rPr lang="en-US" sz="1400">
                <a:latin typeface="Times New Roman" pitchFamily="16" charset="0"/>
              </a:rPr>
              <a:t>Huemmrich, K. Fred – NASA GSFC</a:t>
            </a:r>
          </a:p>
          <a:p>
            <a:pPr>
              <a:buClrTx/>
              <a:buFontTx/>
              <a:buNone/>
            </a:pPr>
            <a:endParaRPr lang="en-US" sz="1400">
              <a:latin typeface="Times New Roman" pitchFamily="16" charset="0"/>
            </a:endParaRPr>
          </a:p>
          <a:p>
            <a:pPr>
              <a:buClrTx/>
              <a:buFontTx/>
              <a:buNone/>
            </a:pPr>
            <a:r>
              <a:rPr lang="en-US" sz="1600" b="1">
                <a:latin typeface="Times New Roman" pitchFamily="16" charset="0"/>
              </a:rPr>
              <a:t>Instrument Engineering:</a:t>
            </a:r>
          </a:p>
          <a:p>
            <a:pPr>
              <a:buClrTx/>
              <a:buFontTx/>
              <a:buNone/>
            </a:pPr>
            <a:r>
              <a:rPr lang="en-US" sz="1400">
                <a:latin typeface="Times New Roman" pitchFamily="16" charset="0"/>
              </a:rPr>
              <a:t>Puschell, Jeffery – Raytheon</a:t>
            </a:r>
          </a:p>
          <a:p>
            <a:pPr>
              <a:buClrTx/>
              <a:buFontTx/>
              <a:buNone/>
            </a:pPr>
            <a:endParaRPr lang="en-US" sz="1400">
              <a:latin typeface="Times New Roman" pitchFamily="16" charset="0"/>
            </a:endParaRPr>
          </a:p>
          <a:p>
            <a:pPr>
              <a:buClrTx/>
              <a:buFontTx/>
              <a:buNone/>
            </a:pPr>
            <a:r>
              <a:rPr lang="en-US" sz="1600" b="1">
                <a:latin typeface="Times New Roman" pitchFamily="16" charset="0"/>
              </a:rPr>
              <a:t>Commercial Data Use:</a:t>
            </a:r>
          </a:p>
          <a:p>
            <a:pPr>
              <a:buClrTx/>
              <a:buFontTx/>
              <a:buNone/>
            </a:pPr>
            <a:r>
              <a:rPr lang="en-US" sz="1400">
                <a:latin typeface="Times New Roman" pitchFamily="16" charset="0"/>
              </a:rPr>
              <a:t>McNaughton, Cameron – Golder Associates, Canada</a:t>
            </a:r>
          </a:p>
          <a:p>
            <a:pPr>
              <a:buClrTx/>
              <a:buFontTx/>
              <a:buNone/>
            </a:pPr>
            <a:endParaRPr lang="en-US" sz="1400">
              <a:latin typeface="Times New Roman" pitchFamily="16" charset="0"/>
            </a:endParaRPr>
          </a:p>
          <a:p>
            <a:pPr>
              <a:spcBef>
                <a:spcPts val="875"/>
              </a:spcBef>
              <a:buClrTx/>
              <a:buFontTx/>
              <a:buNone/>
            </a:pPr>
            <a:endParaRPr lang="en-US" sz="1400">
              <a:latin typeface="Times New Roman" pitchFamily="16" charset="0"/>
            </a:endParaRPr>
          </a:p>
        </p:txBody>
      </p:sp>
      <p:sp>
        <p:nvSpPr>
          <p:cNvPr id="9220" name="Text Box 4"/>
          <p:cNvSpPr txBox="1">
            <a:spLocks noChangeArrowheads="1"/>
          </p:cNvSpPr>
          <p:nvPr/>
        </p:nvSpPr>
        <p:spPr bwMode="auto">
          <a:xfrm>
            <a:off x="685800" y="609600"/>
            <a:ext cx="7620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The PACE Science Definition Team</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62000" y="74613"/>
            <a:ext cx="8166100"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latin typeface="Times New Roman" pitchFamily="16" charset="0"/>
                <a:ea typeface="Lucida Sans Unicode" charset="0"/>
                <a:cs typeface="Lucida Sans Unicode" charset="0"/>
              </a:rPr>
              <a:t>Science Definition Team Charter</a:t>
            </a:r>
          </a:p>
        </p:txBody>
      </p:sp>
      <p:sp>
        <p:nvSpPr>
          <p:cNvPr id="10242" name="Rectangle 2"/>
          <p:cNvSpPr>
            <a:spLocks noChangeArrowheads="1"/>
          </p:cNvSpPr>
          <p:nvPr/>
        </p:nvSpPr>
        <p:spPr bwMode="auto">
          <a:xfrm>
            <a:off x="304800" y="1066800"/>
            <a:ext cx="8470900" cy="513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80000"/>
              </a:lnSpc>
              <a:spcBef>
                <a:spcPts val="50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6" charset="0"/>
                <a:ea typeface="Lucida Sans Unicode" charset="0"/>
                <a:cs typeface="Lucida Sans Unicode" charset="0"/>
              </a:rPr>
              <a:t>The SDTs are charged with defining the science content of the mission and working closely with the engineering team to define a mission concept(s) that optimizes science, cost, and risk.</a:t>
            </a:r>
          </a:p>
          <a:p>
            <a:pPr>
              <a:lnSpc>
                <a:spcPct val="80000"/>
              </a:lnSpc>
              <a:spcBef>
                <a:spcPts val="5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latin typeface="Times New Roman" pitchFamily="16" charset="0"/>
              <a:ea typeface="Lucida Sans Unicode" charset="0"/>
              <a:cs typeface="Lucida Sans Unicode" charset="0"/>
            </a:endParaRPr>
          </a:p>
          <a:p>
            <a:pPr>
              <a:lnSpc>
                <a:spcPct val="80000"/>
              </a:lnSpc>
              <a:spcBef>
                <a:spcPts val="50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6" charset="0"/>
                <a:ea typeface="Lucida Sans Unicode" charset="0"/>
                <a:cs typeface="Lucida Sans Unicode" charset="0"/>
              </a:rPr>
              <a:t>The SDT is also responsible for defining and defending the science value of the mission concept(s).</a:t>
            </a:r>
          </a:p>
          <a:p>
            <a:pPr>
              <a:lnSpc>
                <a:spcPct val="80000"/>
              </a:lnSpc>
              <a:spcBef>
                <a:spcPts val="5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FF0000"/>
              </a:solidFill>
              <a:latin typeface="Times New Roman" pitchFamily="16" charset="0"/>
              <a:ea typeface="Lucida Sans Unicode" charset="0"/>
              <a:cs typeface="Lucida Sans Unicode" charset="0"/>
            </a:endParaRPr>
          </a:p>
          <a:p>
            <a:pPr>
              <a:lnSpc>
                <a:spcPct val="80000"/>
              </a:lnSpc>
              <a:spcBef>
                <a:spcPts val="50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6" charset="0"/>
                <a:ea typeface="Lucida Sans Unicode" charset="0"/>
                <a:cs typeface="Lucida Sans Unicode" charset="0"/>
              </a:rPr>
              <a:t>To accomplish this, SDT must work closely with engineering teams</a:t>
            </a:r>
          </a:p>
          <a:p>
            <a:pPr>
              <a:lnSpc>
                <a:spcPct val="80000"/>
              </a:lnSpc>
              <a:spcBef>
                <a:spcPts val="5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latin typeface="Times New Roman" pitchFamily="16" charset="0"/>
              <a:ea typeface="Lucida Sans Unicode" charset="0"/>
              <a:cs typeface="Lucida Sans Unicode" charset="0"/>
            </a:endParaRPr>
          </a:p>
          <a:p>
            <a:pPr>
              <a:lnSpc>
                <a:spcPct val="80000"/>
              </a:lnSpc>
              <a:spcBef>
                <a:spcPts val="50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6" charset="0"/>
                <a:ea typeface="Lucida Sans Unicode" charset="0"/>
                <a:cs typeface="Lucida Sans Unicode" charset="0"/>
              </a:rPr>
              <a:t>SDTs should not work in a vacuum</a:t>
            </a:r>
          </a:p>
          <a:p>
            <a:pPr marL="111125" lvl="1" indent="0">
              <a:lnSpc>
                <a:spcPct val="80000"/>
              </a:lnSpc>
              <a:spcBef>
                <a:spcPts val="500"/>
              </a:spcBef>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Times New Roman" pitchFamily="16" charset="0"/>
                <a:ea typeface="Lucida Sans Unicode" charset="0"/>
                <a:cs typeface="Lucida Sans Unicode" charset="0"/>
              </a:rPr>
              <a:t>Build upon, use as input, previous work by other groups (Decadal Survey, IOCCG, </a:t>
            </a:r>
            <a:r>
              <a:rPr lang="en-US" sz="2000" b="1" u="sng">
                <a:solidFill>
                  <a:srgbClr val="000000"/>
                </a:solidFill>
                <a:latin typeface="Times New Roman" pitchFamily="16" charset="0"/>
                <a:ea typeface="Lucida Sans Unicode" charset="0"/>
                <a:cs typeface="Lucida Sans Unicode" charset="0"/>
              </a:rPr>
              <a:t>ACE</a:t>
            </a:r>
            <a:r>
              <a:rPr lang="en-US" sz="2000">
                <a:solidFill>
                  <a:srgbClr val="000000"/>
                </a:solidFill>
                <a:latin typeface="Times New Roman" pitchFamily="16" charset="0"/>
                <a:ea typeface="Lucida Sans Unicode" charset="0"/>
                <a:cs typeface="Lucida Sans Unicode" charset="0"/>
              </a:rPr>
              <a:t> SWGs, </a:t>
            </a:r>
            <a:r>
              <a:rPr lang="en-US" sz="2000" b="1" u="sng">
                <a:solidFill>
                  <a:srgbClr val="000000"/>
                </a:solidFill>
                <a:latin typeface="Times New Roman" pitchFamily="16" charset="0"/>
                <a:ea typeface="Lucida Sans Unicode" charset="0"/>
                <a:cs typeface="Lucida Sans Unicode" charset="0"/>
              </a:rPr>
              <a:t>NRC</a:t>
            </a:r>
            <a:r>
              <a:rPr lang="en-US" sz="2000">
                <a:solidFill>
                  <a:srgbClr val="000000"/>
                </a:solidFill>
                <a:latin typeface="Times New Roman" pitchFamily="16" charset="0"/>
                <a:ea typeface="Lucida Sans Unicode" charset="0"/>
                <a:cs typeface="Lucida Sans Unicode" charset="0"/>
              </a:rPr>
              <a:t>, etc.)</a:t>
            </a:r>
          </a:p>
          <a:p>
            <a:pPr marL="111125" lvl="1" indent="0">
              <a:lnSpc>
                <a:spcPct val="80000"/>
              </a:lnSpc>
              <a:spcBef>
                <a:spcPts val="5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latin typeface="Times New Roman" pitchFamily="16" charset="0"/>
              <a:ea typeface="Lucida Sans Unicode" charset="0"/>
              <a:cs typeface="Lucida Sans Unicode" charset="0"/>
            </a:endParaRPr>
          </a:p>
          <a:p>
            <a:pPr marL="111125" lvl="1" indent="0">
              <a:lnSpc>
                <a:spcPct val="80000"/>
              </a:lnSpc>
              <a:spcBef>
                <a:spcPts val="5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FF3300"/>
                </a:solidFill>
                <a:latin typeface="Times New Roman" pitchFamily="16" charset="0"/>
                <a:ea typeface="Lucida Sans Unicode" charset="0"/>
                <a:cs typeface="Lucida Sans Unicode" charset="0"/>
              </a:rPr>
              <a:t>The SDT is working on mission requirements, not just instrument requirements.</a:t>
            </a:r>
          </a:p>
          <a:p>
            <a:pPr marL="111125" lvl="1" indent="0">
              <a:lnSpc>
                <a:spcPct val="80000"/>
              </a:lnSpc>
              <a:spcBef>
                <a:spcPts val="5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3300"/>
              </a:solidFill>
              <a:latin typeface="Times New Roman" pitchFamily="16" charset="0"/>
              <a:ea typeface="Lucida Sans Unicode" charset="0"/>
              <a:cs typeface="Lucida Sans Unicode" charset="0"/>
            </a:endParaRPr>
          </a:p>
          <a:p>
            <a:pPr marL="111125" lvl="1" indent="0">
              <a:lnSpc>
                <a:spcPct val="80000"/>
              </a:lnSpc>
              <a:spcBef>
                <a:spcPts val="5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FF3300"/>
                </a:solidFill>
                <a:latin typeface="Times New Roman" pitchFamily="16" charset="0"/>
                <a:ea typeface="Lucida Sans Unicode" charset="0"/>
                <a:cs typeface="Lucida Sans Unicode" charset="0"/>
              </a:rPr>
              <a:t>The PACE SDT is not agnostic about cost.</a:t>
            </a:r>
            <a:r>
              <a:rPr lang="en-US" sz="2000">
                <a:solidFill>
                  <a:srgbClr val="000000"/>
                </a:solidFill>
                <a:latin typeface="Times New Roman" pitchFamily="16" charset="0"/>
                <a:ea typeface="Lucida Sans Unicode" charset="0"/>
                <a:cs typeface="Lucida Sans Unicode" charset="0"/>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33400" y="990600"/>
            <a:ext cx="8229600" cy="508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buClrTx/>
              <a:buFontTx/>
              <a:buNone/>
            </a:pPr>
            <a:r>
              <a:rPr lang="en-US" sz="1600" b="1">
                <a:latin typeface="Times New Roman" pitchFamily="16" charset="0"/>
              </a:rPr>
              <a:t>Unique Responsibilities:</a:t>
            </a:r>
          </a:p>
          <a:p>
            <a:pPr>
              <a:buClrTx/>
              <a:buFontTx/>
              <a:buNone/>
            </a:pPr>
            <a:r>
              <a:rPr lang="en-US" sz="1600">
                <a:latin typeface="Times New Roman" pitchFamily="16" charset="0"/>
              </a:rPr>
              <a:t>Define mission science investigation(s)  Use hierarchical format of Goals→Objectives→Measurements (or could be phrased as Science Questions-&gt;Measurements-&gt;Approaches-&gt;Instruments Requirements-&gt;Mission Requirements (STM))</a:t>
            </a:r>
          </a:p>
          <a:p>
            <a:pPr>
              <a:buClrTx/>
              <a:buFontTx/>
              <a:buNone/>
            </a:pPr>
            <a:r>
              <a:rPr lang="en-US" sz="1600">
                <a:latin typeface="Times New Roman" pitchFamily="16" charset="0"/>
              </a:rPr>
              <a:t>Prioritize to extent possible</a:t>
            </a:r>
          </a:p>
          <a:p>
            <a:pPr>
              <a:buClrTx/>
              <a:buFontTx/>
              <a:buNone/>
            </a:pPr>
            <a:r>
              <a:rPr lang="en-US" sz="1600">
                <a:latin typeface="Times New Roman" pitchFamily="16" charset="0"/>
              </a:rPr>
              <a:t>The definition of measurement requirements should be supported by detailed analysis</a:t>
            </a:r>
          </a:p>
          <a:p>
            <a:pPr>
              <a:buClrTx/>
              <a:buFontTx/>
              <a:buNone/>
            </a:pPr>
            <a:r>
              <a:rPr lang="en-US" sz="1600">
                <a:latin typeface="Times New Roman" pitchFamily="16" charset="0"/>
              </a:rPr>
              <a:t>Link science content to strategic documents</a:t>
            </a:r>
          </a:p>
          <a:p>
            <a:pPr>
              <a:buClrTx/>
              <a:buFontTx/>
              <a:buNone/>
            </a:pPr>
            <a:r>
              <a:rPr lang="en-US" sz="1600">
                <a:latin typeface="Times New Roman" pitchFamily="16" charset="0"/>
              </a:rPr>
              <a:t>Define Level 1 science requirements – as you are able/as needed</a:t>
            </a:r>
          </a:p>
          <a:p>
            <a:pPr>
              <a:buClrTx/>
              <a:buFontTx/>
              <a:buNone/>
            </a:pPr>
            <a:r>
              <a:rPr lang="en-US" sz="1600">
                <a:latin typeface="Times New Roman" pitchFamily="16" charset="0"/>
              </a:rPr>
              <a:t>Define straw-man payload(s) – as you are able aas needed</a:t>
            </a:r>
          </a:p>
          <a:p>
            <a:pPr>
              <a:buClrTx/>
              <a:buFontTx/>
              <a:buNone/>
            </a:pPr>
            <a:r>
              <a:rPr lang="en-US" sz="1600">
                <a:latin typeface="Times New Roman" pitchFamily="16" charset="0"/>
              </a:rPr>
              <a:t>including supporting analysis describing the needed capabilities of the instruments</a:t>
            </a:r>
          </a:p>
          <a:p>
            <a:pPr>
              <a:buClrTx/>
              <a:buFontTx/>
              <a:buNone/>
            </a:pPr>
            <a:endParaRPr lang="en-US" sz="1600" b="1">
              <a:latin typeface="Times New Roman" pitchFamily="16" charset="0"/>
            </a:endParaRPr>
          </a:p>
          <a:p>
            <a:pPr>
              <a:buClrTx/>
              <a:buFontTx/>
              <a:buNone/>
            </a:pPr>
            <a:endParaRPr lang="en-US" sz="1600" b="1">
              <a:latin typeface="Times New Roman" pitchFamily="16" charset="0"/>
            </a:endParaRPr>
          </a:p>
          <a:p>
            <a:pPr>
              <a:buClrTx/>
              <a:buFontTx/>
              <a:buNone/>
            </a:pPr>
            <a:r>
              <a:rPr lang="en-US" sz="1600" b="1">
                <a:latin typeface="Times New Roman" pitchFamily="16" charset="0"/>
              </a:rPr>
              <a:t>With engineering team:</a:t>
            </a:r>
          </a:p>
          <a:p>
            <a:pPr>
              <a:buClrTx/>
              <a:buFontTx/>
              <a:buNone/>
            </a:pPr>
            <a:r>
              <a:rPr lang="en-US" sz="1600">
                <a:latin typeface="Times New Roman" pitchFamily="16" charset="0"/>
              </a:rPr>
              <a:t>Participate in the various Working Groups created by the mission study teams</a:t>
            </a:r>
          </a:p>
          <a:p>
            <a:pPr>
              <a:buClrTx/>
              <a:buFontTx/>
              <a:buNone/>
            </a:pPr>
            <a:r>
              <a:rPr lang="en-US" sz="1600">
                <a:latin typeface="Times New Roman" pitchFamily="16" charset="0"/>
              </a:rPr>
              <a:t>Derive mission requirements from science G→O→M</a:t>
            </a:r>
          </a:p>
          <a:p>
            <a:pPr>
              <a:buClrTx/>
              <a:buFontTx/>
              <a:buNone/>
            </a:pPr>
            <a:r>
              <a:rPr lang="en-US" sz="1600">
                <a:latin typeface="Times New Roman" pitchFamily="16" charset="0"/>
              </a:rPr>
              <a:t>Define mission architecture</a:t>
            </a:r>
          </a:p>
          <a:p>
            <a:pPr>
              <a:buClrTx/>
              <a:buFontTx/>
              <a:buNone/>
            </a:pPr>
            <a:r>
              <a:rPr lang="en-US" sz="1600">
                <a:latin typeface="Times New Roman" pitchFamily="16" charset="0"/>
              </a:rPr>
              <a:t>Conduct trade analyses</a:t>
            </a:r>
          </a:p>
          <a:p>
            <a:pPr>
              <a:buClrTx/>
              <a:buFontTx/>
              <a:buNone/>
            </a:pPr>
            <a:r>
              <a:rPr lang="en-US" sz="1600">
                <a:latin typeface="Times New Roman" pitchFamily="16" charset="0"/>
              </a:rPr>
              <a:t>Determine data return necessary for the science investigations</a:t>
            </a:r>
          </a:p>
          <a:p>
            <a:pPr>
              <a:buClrTx/>
              <a:buFontTx/>
              <a:buNone/>
            </a:pPr>
            <a:r>
              <a:rPr lang="en-US" sz="1600">
                <a:latin typeface="Times New Roman" pitchFamily="16" charset="0"/>
              </a:rPr>
              <a:t>Produce a System Requirements Document(s)</a:t>
            </a:r>
          </a:p>
          <a:p>
            <a:pPr>
              <a:spcBef>
                <a:spcPts val="1000"/>
              </a:spcBef>
              <a:buClrTx/>
              <a:buFontTx/>
              <a:buNone/>
            </a:pPr>
            <a:endParaRPr lang="en-US" sz="1600">
              <a:latin typeface="Times New Roman" pitchFamily="16" charset="0"/>
            </a:endParaRPr>
          </a:p>
        </p:txBody>
      </p:sp>
      <p:sp>
        <p:nvSpPr>
          <p:cNvPr id="11266" name="Text Box 2"/>
          <p:cNvSpPr txBox="1">
            <a:spLocks noChangeArrowheads="1"/>
          </p:cNvSpPr>
          <p:nvPr/>
        </p:nvSpPr>
        <p:spPr bwMode="auto">
          <a:xfrm>
            <a:off x="914400" y="228600"/>
            <a:ext cx="7391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Lucida Sans Unicode" charset="0"/>
                <a:cs typeface="Lucida Sans Unicode" charset="0"/>
              </a:defRPr>
            </a:lvl9pPr>
          </a:lstStyle>
          <a:p>
            <a:pPr algn="ctr">
              <a:spcBef>
                <a:spcPts val="1500"/>
              </a:spcBef>
              <a:buClrTx/>
              <a:buFontTx/>
              <a:buNone/>
            </a:pPr>
            <a:r>
              <a:rPr lang="en-US" sz="2400" b="1">
                <a:latin typeface="Times New Roman" pitchFamily="16" charset="0"/>
              </a:rPr>
              <a:t>Science Definition Team Responsibilities and Products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2134</Words>
  <Application>Microsoft Office PowerPoint</Application>
  <PresentationFormat>On-screen Show (4:3)</PresentationFormat>
  <Paragraphs>189</Paragraphs>
  <Slides>20</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Times New Roman</vt:lpstr>
      <vt:lpstr>Arial</vt:lpstr>
      <vt:lpstr>Lucida Sans Unicode</vt:lpstr>
      <vt:lpstr>Calibri</vt:lpstr>
      <vt:lpstr>Arial Narrow</vt:lpstr>
      <vt:lpstr>ヒラギノ角ゴ Pro W3</vt:lpstr>
      <vt:lpstr>Office Theme</vt:lpstr>
      <vt:lpstr>Microsoft Excel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 Castillo, Carlos</dc:creator>
  <cp:lastModifiedBy>Scott Freeman</cp:lastModifiedBy>
  <cp:revision>5</cp:revision>
  <cp:lastPrinted>1601-01-01T00:00:00Z</cp:lastPrinted>
  <dcterms:created xsi:type="dcterms:W3CDTF">2012-04-20T13:08:26Z</dcterms:created>
  <dcterms:modified xsi:type="dcterms:W3CDTF">2012-04-23T18:09:37Z</dcterms:modified>
</cp:coreProperties>
</file>