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532" r:id="rId3"/>
    <p:sldId id="411" r:id="rId4"/>
    <p:sldId id="413" r:id="rId5"/>
    <p:sldId id="531" r:id="rId6"/>
    <p:sldId id="418" r:id="rId7"/>
    <p:sldId id="421" r:id="rId8"/>
    <p:sldId id="479" r:id="rId9"/>
    <p:sldId id="483" r:id="rId10"/>
    <p:sldId id="481" r:id="rId11"/>
    <p:sldId id="482" r:id="rId12"/>
    <p:sldId id="530" r:id="rId13"/>
    <p:sldId id="529" r:id="rId14"/>
    <p:sldId id="477" r:id="rId15"/>
    <p:sldId id="385" r:id="rId16"/>
    <p:sldId id="452" r:id="rId17"/>
    <p:sldId id="474" r:id="rId18"/>
    <p:sldId id="4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67"/>
    <p:restoredTop sz="94674"/>
  </p:normalViewPr>
  <p:slideViewPr>
    <p:cSldViewPr snapToGrid="0" snapToObjects="1">
      <p:cViewPr varScale="1">
        <p:scale>
          <a:sx n="101" d="100"/>
          <a:sy n="101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FC2FE-1660-464E-A50F-5256B498718C}" type="datetimeFigureOut">
              <a:rPr lang="en-US" smtClean="0"/>
              <a:t>6/4/20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A5AC8-8662-FA43-8060-DF158B11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3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2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Teams with large databases or those expecting to collect more data early Spring can provide portions of their data until early June next year.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Living Planet Symposium 2019 (May).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5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B06B7-324A-564E-8E6D-F7A0FFCBF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A737E-1148-1646-8B00-2D82FFD90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746D8-7BC8-4447-882C-B50B4B59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FEF6-F895-7940-999C-3609F71EA108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3E9C8-02A1-6C45-9E86-8E43F03F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8FA5C-8087-5A45-8AFE-0442E09B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999-EF4E-0C4B-BA14-2AFA4540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0952-F9DD-6A44-AF9D-F67F7422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E114A-18C1-C745-870E-52E61D394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A7E23-6CF2-EE4F-8CB4-050785CED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FEF6-F895-7940-999C-3609F71EA108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006A-63E7-D942-B300-A5361668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54286-2764-5B48-851A-02D73EE5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999-EF4E-0C4B-BA14-2AFA4540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6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E99DD6-6038-4C43-9148-A8B639160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59A94-7DAE-8942-BF9F-C5F523BA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A47C-0E1D-CC4C-B5A5-204B5352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FEF6-F895-7940-999C-3609F71EA108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5398-5203-D645-A10D-886EFBE7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8979F-270E-D44C-B0BD-E0879920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999-EF4E-0C4B-BA14-2AFA4540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9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A6FD2-55FA-3E43-ADBB-035DB6153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F1753-0ABE-6C4E-A722-B5C8B1A8F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B30E3-4FB9-8348-A886-4AFB17188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FEF6-F895-7940-999C-3609F71EA108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50ED5-26E4-7440-A805-C239554F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19F4E-B03D-A349-9DB9-808E52AB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999-EF4E-0C4B-BA14-2AFA4540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5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3ACF-541C-D542-9136-B9D87DD0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D8BE5-338A-1444-B1DD-4A4027945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F44F1-F5FA-A34F-8681-DF03A649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FEF6-F895-7940-999C-3609F71EA108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0B7EA-11A9-3649-9010-2C6FEF38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B7F24-0837-9346-919E-79281251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999-EF4E-0C4B-BA14-2AFA4540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3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B244-3E27-4A4E-8589-9C380EB7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515F6-30D7-624D-AB4F-05D53FC68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1E7F3-4E40-814C-AB93-09D0EA6D6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55460-31CD-2A4A-89D7-0D43CD8F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FEF6-F895-7940-999C-3609F71EA108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D94B6-0825-024D-94AD-26FC623C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4F12F-5D21-4C4F-837C-467DACF57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999-EF4E-0C4B-BA14-2AFA4540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7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06FF-EDC7-764D-9633-9111EB11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0590D-8115-094E-AE00-141D83904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38AB6-C8B3-0541-A59F-8734D51E3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DB4D8-0130-1A4D-BDEC-771BFC4D6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BDCF1-EAA8-D844-A8CA-24853D878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BBF281-A167-DE4E-B3C2-90E7711E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FEF6-F895-7940-999C-3609F71EA108}" type="datetimeFigureOut">
              <a:rPr lang="en-US" smtClean="0"/>
              <a:t>6/4/20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91A7B-ACF8-5C4B-BAFA-8E5E25FD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DE08B-D174-F44F-A967-2291C0CD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999-EF4E-0C4B-BA14-2AFA4540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5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46075-6549-B74B-95FD-6FE87305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40167-BA83-7C4F-A11E-958E06F8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FEF6-F895-7940-999C-3609F71EA108}" type="datetimeFigureOut">
              <a:rPr lang="en-US" smtClean="0"/>
              <a:t>6/4/20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18441-4C3A-544E-A1C2-C3FF5093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64E3A-1BCD-604B-A5FE-27CBA425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999-EF4E-0C4B-BA14-2AFA4540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76F4A-DD67-064E-968B-0DF870A33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FEF6-F895-7940-999C-3609F71EA108}" type="datetimeFigureOut">
              <a:rPr lang="en-US" smtClean="0"/>
              <a:t>6/4/20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6F959-C466-C648-B89D-48D48B10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E5D61-7B94-9945-99F8-5BE9F5279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999-EF4E-0C4B-BA14-2AFA4540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183D-833F-9F4C-A77E-5B036A33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51604-84D0-2948-B5F7-3DF79A7B4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6266C-1A84-5746-BA2C-0B5A7184E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44D1B-C6A4-284B-B671-BAB3D3D0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FEF6-F895-7940-999C-3609F71EA108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DB046-8174-FA4F-8746-CB513151B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0D055-64FA-0746-9F5B-774D94DF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999-EF4E-0C4B-BA14-2AFA4540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3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32D6-409A-3D42-A48B-7C89D08C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98CECA-4096-D040-BAE0-8B80E6BDF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27C77-22A5-9444-AC3C-023F19425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89698-88E5-6B47-8E52-899B325A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FEF6-F895-7940-999C-3609F71EA108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B8F12-464A-CD4A-9941-8C4CA85B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C84BA-C0E4-6247-BC22-435CEB20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999-EF4E-0C4B-BA14-2AFA4540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AAEBF6-61A9-214C-AB51-01BFBEF4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39532-B2FC-2E42-8B28-1CDF5CC9D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9792B-E558-024C-9CA6-FEBB3A776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FEF6-F895-7940-999C-3609F71EA108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FCD84-3F23-6849-B3B4-B03EA8F93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B755C-2248-C94B-8EC5-C5223AA46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E999-EF4E-0C4B-BA14-2AFA4540B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3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13" Type="http://schemas.openxmlformats.org/officeDocument/2006/relationships/image" Target="../media/image34.tiff"/><Relationship Id="rId18" Type="http://schemas.openxmlformats.org/officeDocument/2006/relationships/image" Target="../media/image39.tiff"/><Relationship Id="rId26" Type="http://schemas.openxmlformats.org/officeDocument/2006/relationships/image" Target="../media/image45.tiff"/><Relationship Id="rId3" Type="http://schemas.openxmlformats.org/officeDocument/2006/relationships/image" Target="../media/image24.png"/><Relationship Id="rId21" Type="http://schemas.openxmlformats.org/officeDocument/2006/relationships/image" Target="../media/image42.tiff"/><Relationship Id="rId7" Type="http://schemas.openxmlformats.org/officeDocument/2006/relationships/image" Target="../media/image28.tiff"/><Relationship Id="rId12" Type="http://schemas.openxmlformats.org/officeDocument/2006/relationships/image" Target="../media/image33.png"/><Relationship Id="rId17" Type="http://schemas.openxmlformats.org/officeDocument/2006/relationships/image" Target="../media/image38.tiff"/><Relationship Id="rId25" Type="http://schemas.openxmlformats.org/officeDocument/2006/relationships/image" Target="../media/image44.tiff"/><Relationship Id="rId2" Type="http://schemas.openxmlformats.org/officeDocument/2006/relationships/image" Target="../media/image23.png"/><Relationship Id="rId16" Type="http://schemas.openxmlformats.org/officeDocument/2006/relationships/image" Target="../media/image37.tiff"/><Relationship Id="rId20" Type="http://schemas.openxmlformats.org/officeDocument/2006/relationships/image" Target="../media/image41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11" Type="http://schemas.openxmlformats.org/officeDocument/2006/relationships/image" Target="../media/image32.tiff"/><Relationship Id="rId24" Type="http://schemas.openxmlformats.org/officeDocument/2006/relationships/image" Target="../media/image43.tiff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6.png"/><Relationship Id="rId28" Type="http://schemas.openxmlformats.org/officeDocument/2006/relationships/image" Target="../media/image47.jpg"/><Relationship Id="rId10" Type="http://schemas.openxmlformats.org/officeDocument/2006/relationships/image" Target="../media/image31.tiff"/><Relationship Id="rId19" Type="http://schemas.openxmlformats.org/officeDocument/2006/relationships/image" Target="../media/image40.png"/><Relationship Id="rId4" Type="http://schemas.openxmlformats.org/officeDocument/2006/relationships/image" Target="../media/image25.jpg"/><Relationship Id="rId9" Type="http://schemas.openxmlformats.org/officeDocument/2006/relationships/image" Target="../media/image30.tiff"/><Relationship Id="rId14" Type="http://schemas.openxmlformats.org/officeDocument/2006/relationships/image" Target="../media/image35.tiff"/><Relationship Id="rId22" Type="http://schemas.openxmlformats.org/officeDocument/2006/relationships/image" Target="../media/image2.png"/><Relationship Id="rId27" Type="http://schemas.openxmlformats.org/officeDocument/2006/relationships/image" Target="../media/image46.tiff"/><Relationship Id="rId30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randonSmithJ/MD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BrandonSmithJ/MDN/tree/master/Benchmarks/tss/SOLID" TargetMode="Externa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6F0D378-ED88-5C4E-8ACD-7D51E68F3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54213-199A-A14A-8F35-03479C4E5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3" y="1849603"/>
            <a:ext cx="10653486" cy="1391501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400" b="1" dirty="0">
                <a:solidFill>
                  <a:schemeClr val="bg2">
                    <a:lumMod val="90000"/>
                  </a:schemeClr>
                </a:solidFill>
              </a:rPr>
              <a:t>Atmospheric Correction Intercomparison eXercise </a:t>
            </a:r>
            <a:br>
              <a:rPr lang="en-US" sz="4400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4400" b="1" dirty="0">
                <a:solidFill>
                  <a:schemeClr val="bg2">
                    <a:lumMod val="90000"/>
                  </a:schemeClr>
                </a:solidFill>
              </a:rPr>
              <a:t>(ACIX-Aqua)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CFDA8-89AA-7942-AB42-C0E607494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343" y="4233122"/>
            <a:ext cx="9144000" cy="1655762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Nima Pahlevan / SSAI</a:t>
            </a: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NASA Goddard Space Flight Center / Code 619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A8680-D477-3A4C-866E-5632EAA643EC}"/>
              </a:ext>
            </a:extLst>
          </p:cNvPr>
          <p:cNvSpPr/>
          <p:nvPr/>
        </p:nvSpPr>
        <p:spPr>
          <a:xfrm>
            <a:off x="0" y="7198"/>
            <a:ext cx="4148668" cy="79444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0A6682-3330-F142-A387-1CC0654E90E8}"/>
              </a:ext>
            </a:extLst>
          </p:cNvPr>
          <p:cNvGrpSpPr/>
          <p:nvPr/>
        </p:nvGrpSpPr>
        <p:grpSpPr>
          <a:xfrm>
            <a:off x="144912" y="81638"/>
            <a:ext cx="3664398" cy="720000"/>
            <a:chOff x="144912" y="54621"/>
            <a:chExt cx="3664398" cy="720000"/>
          </a:xfrm>
        </p:grpSpPr>
        <p:pic>
          <p:nvPicPr>
            <p:cNvPr id="6" name="Picture 5" descr="NASA_logo.svg_.png">
              <a:extLst>
                <a:ext uri="{FF2B5EF4-FFF2-40B4-BE49-F238E27FC236}">
                  <a16:creationId xmlns:a16="http://schemas.microsoft.com/office/drawing/2014/main" id="{3CB8972A-C6F9-E146-8669-63E6B4E21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845" y="54621"/>
              <a:ext cx="867465" cy="720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E069B1-7F60-1045-A4DB-1DD7D3595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912" y="179763"/>
              <a:ext cx="1090909" cy="432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68634CA-35A0-3748-BEC2-F1907C8DE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6307" y="198621"/>
              <a:ext cx="1205053" cy="43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D4CB562-8209-724D-A627-6EB8B2BF767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92" y="0"/>
            <a:ext cx="1486308" cy="1391501"/>
          </a:xfrm>
          <a:prstGeom prst="ellipse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FCF383-F050-F14A-8A21-4ECF060C476C}"/>
              </a:ext>
            </a:extLst>
          </p:cNvPr>
          <p:cNvSpPr/>
          <p:nvPr/>
        </p:nvSpPr>
        <p:spPr>
          <a:xfrm>
            <a:off x="10705692" y="520255"/>
            <a:ext cx="1504033" cy="379656"/>
          </a:xfrm>
          <a:prstGeom prst="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67" b="1" kern="0" dirty="0">
                <a:latin typeface="Avenir Roman"/>
                <a:cs typeface="Avenir Roman"/>
              </a:rPr>
              <a:t>ACIX-Aqua</a:t>
            </a:r>
            <a:endParaRPr lang="en-GB" sz="1867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F0741-A1DA-644A-AF8B-E0B17F24FBB7}"/>
              </a:ext>
            </a:extLst>
          </p:cNvPr>
          <p:cNvSpPr/>
          <p:nvPr/>
        </p:nvSpPr>
        <p:spPr>
          <a:xfrm>
            <a:off x="0" y="6480792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Dense Microcystis bloom - West Sister Island (Lake Erie)  09/27/2014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BE29E1-245D-8349-98AA-585C5F700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8590" y="6201852"/>
            <a:ext cx="1671135" cy="6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3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53E83-A5FC-1848-A4AB-3DB410F2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Impacts on Downstream Products: </a:t>
            </a:r>
            <a:r>
              <a:rPr lang="en-US" sz="3200" dirty="0">
                <a:solidFill>
                  <a:srgbClr val="92D050"/>
                </a:solidFill>
              </a:rPr>
              <a:t>MSI-derived Chl</a:t>
            </a:r>
            <a:r>
              <a:rPr lang="en-US" sz="3200" i="1" dirty="0">
                <a:solidFill>
                  <a:srgbClr val="92D050"/>
                </a:solidFill>
              </a:rPr>
              <a:t>a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(Freshwater)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40F49D-5F79-2747-B31D-304ADB11B660}"/>
              </a:ext>
            </a:extLst>
          </p:cNvPr>
          <p:cNvSpPr/>
          <p:nvPr/>
        </p:nvSpPr>
        <p:spPr>
          <a:xfrm rot="16200000">
            <a:off x="-909152" y="3687660"/>
            <a:ext cx="288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" pitchFamily="2" charset="0"/>
              </a:rPr>
              <a:t>Satellite retrievals [mg/m</a:t>
            </a:r>
            <a:r>
              <a:rPr lang="en-US" b="1" baseline="30000" dirty="0">
                <a:latin typeface="Times" pitchFamily="2" charset="0"/>
              </a:rPr>
              <a:t>3</a:t>
            </a:r>
            <a:r>
              <a:rPr lang="en-US" b="1" dirty="0">
                <a:latin typeface="Times" pitchFamily="2" charset="0"/>
              </a:rPr>
              <a:t>]</a:t>
            </a:r>
            <a:endParaRPr lang="en-US" sz="1400" b="1" dirty="0">
              <a:latin typeface="Times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08D5D-3F03-1E4B-95AE-C7891613979D}"/>
              </a:ext>
            </a:extLst>
          </p:cNvPr>
          <p:cNvSpPr/>
          <p:nvPr/>
        </p:nvSpPr>
        <p:spPr>
          <a:xfrm>
            <a:off x="4934599" y="6473290"/>
            <a:ext cx="2322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Times" pitchFamily="2" charset="0"/>
              </a:rPr>
              <a:t>Pseudo Chl</a:t>
            </a:r>
            <a:r>
              <a:rPr lang="en-US" b="1" i="1" dirty="0">
                <a:latin typeface="Times" pitchFamily="2" charset="0"/>
              </a:rPr>
              <a:t>a</a:t>
            </a:r>
            <a:r>
              <a:rPr lang="en-US" b="1" dirty="0">
                <a:latin typeface="Times" pitchFamily="2" charset="0"/>
              </a:rPr>
              <a:t> [mg/m</a:t>
            </a:r>
            <a:r>
              <a:rPr lang="en-US" b="1" baseline="30000" dirty="0">
                <a:latin typeface="Times" pitchFamily="2" charset="0"/>
              </a:rPr>
              <a:t>3</a:t>
            </a:r>
            <a:r>
              <a:rPr lang="en-US" b="1" dirty="0">
                <a:latin typeface="Times" pitchFamily="2" charset="0"/>
              </a:rPr>
              <a:t>] </a:t>
            </a:r>
            <a:endParaRPr lang="en-US" sz="1400" b="1" dirty="0">
              <a:latin typeface="Times" pitchFamily="2" charset="0"/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254FD51-6C6C-A249-A3C1-F32BB85D7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56" y="1545632"/>
            <a:ext cx="10634434" cy="46689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6D9415-160D-CF4B-8952-281132FDEAD4}"/>
              </a:ext>
            </a:extLst>
          </p:cNvPr>
          <p:cNvSpPr txBox="1"/>
          <p:nvPr/>
        </p:nvSpPr>
        <p:spPr>
          <a:xfrm>
            <a:off x="0" y="6214533"/>
            <a:ext cx="4173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Pseudo products are derived from the MDN model:</a:t>
            </a:r>
          </a:p>
          <a:p>
            <a:r>
              <a:rPr lang="en-US" sz="800" dirty="0">
                <a:latin typeface="Helvetica" pitchFamily="2" charset="0"/>
              </a:rPr>
              <a:t>Pahlevan et. al. (2020). Seamless retrievals of chlorophyll-a from Sentinel-2 (MSI) and Sentinel-3 (OLCI) in inland and coastal waters: A machine-learning approach. </a:t>
            </a:r>
            <a:r>
              <a:rPr lang="en-US" sz="800" i="1" dirty="0">
                <a:latin typeface="Helvetica" pitchFamily="2" charset="0"/>
              </a:rPr>
              <a:t>Remote Sensing of Environment, 240</a:t>
            </a:r>
            <a:r>
              <a:rPr lang="en-US" sz="800" dirty="0">
                <a:latin typeface="Helvetica" pitchFamily="2" charset="0"/>
              </a:rPr>
              <a:t>, 111604.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685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C737E-019C-FE48-B8C2-11E54269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Impacts on Downstream Products: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OLI-derived TSS </a:t>
            </a:r>
            <a:r>
              <a:rPr lang="en-US" sz="3200" dirty="0">
                <a:solidFill>
                  <a:schemeClr val="bg1"/>
                </a:solidFill>
              </a:rPr>
              <a:t>(AERONET-OC)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D5BFDA-8DC2-424D-9EA9-CDD8BAE74ACB}"/>
              </a:ext>
            </a:extLst>
          </p:cNvPr>
          <p:cNvSpPr/>
          <p:nvPr/>
        </p:nvSpPr>
        <p:spPr>
          <a:xfrm rot="16200000">
            <a:off x="-770865" y="3735405"/>
            <a:ext cx="2630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" pitchFamily="2" charset="0"/>
              </a:rPr>
              <a:t>Satellite retrievals [g/m</a:t>
            </a:r>
            <a:r>
              <a:rPr lang="en-US" b="1" baseline="30000" dirty="0">
                <a:latin typeface="Times" pitchFamily="2" charset="0"/>
              </a:rPr>
              <a:t>3</a:t>
            </a:r>
            <a:r>
              <a:rPr lang="en-US" b="1" dirty="0">
                <a:latin typeface="Times" pitchFamily="2" charset="0"/>
              </a:rPr>
              <a:t>]</a:t>
            </a:r>
            <a:endParaRPr lang="en-US" sz="1400" b="1" dirty="0">
              <a:latin typeface="Times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93D9ED-A859-1043-82CE-F1E457B64397}"/>
              </a:ext>
            </a:extLst>
          </p:cNvPr>
          <p:cNvSpPr/>
          <p:nvPr/>
        </p:nvSpPr>
        <p:spPr>
          <a:xfrm>
            <a:off x="4947092" y="5861664"/>
            <a:ext cx="211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Times" pitchFamily="2" charset="0"/>
              </a:rPr>
              <a:t>Pseudo TSS [g/m</a:t>
            </a:r>
            <a:r>
              <a:rPr lang="en-US" b="1" baseline="30000" dirty="0">
                <a:latin typeface="Times" pitchFamily="2" charset="0"/>
              </a:rPr>
              <a:t>3</a:t>
            </a:r>
            <a:r>
              <a:rPr lang="en-US" b="1" dirty="0">
                <a:latin typeface="Times" pitchFamily="2" charset="0"/>
              </a:rPr>
              <a:t>] </a:t>
            </a:r>
            <a:endParaRPr lang="en-US" sz="1400" b="1" dirty="0">
              <a:latin typeface="Time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C3AFF-8DC6-C042-AEE8-CDBC350F62A8}"/>
              </a:ext>
            </a:extLst>
          </p:cNvPr>
          <p:cNvSpPr txBox="1"/>
          <p:nvPr/>
        </p:nvSpPr>
        <p:spPr>
          <a:xfrm>
            <a:off x="0" y="6230996"/>
            <a:ext cx="4173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Pseudo products are derived from the SOLID model:</a:t>
            </a:r>
          </a:p>
          <a:p>
            <a:r>
              <a:rPr lang="en-US" sz="800" dirty="0">
                <a:latin typeface="Helvetica" pitchFamily="2" charset="0"/>
              </a:rPr>
              <a:t>Balasubramanian, et. al.. (2020). Robust Algorithm for Estimating Total Suspended Solids (TSS) in Inland and Nearshore Coastal Waters. </a:t>
            </a:r>
            <a:r>
              <a:rPr lang="en-US" sz="800" i="1" dirty="0">
                <a:latin typeface="Helvetica" pitchFamily="2" charset="0"/>
              </a:rPr>
              <a:t>Remote Sensing of Environment, </a:t>
            </a:r>
            <a:r>
              <a:rPr lang="en-US" sz="800" dirty="0">
                <a:latin typeface="Helvetica" pitchFamily="2" charset="0"/>
              </a:rPr>
              <a:t>111768.</a:t>
            </a:r>
            <a:endParaRPr lang="en-US" sz="800" dirty="0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9F4E40A2-B44D-3C4C-B47B-CA8AF7038D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1396588"/>
            <a:ext cx="8780584" cy="444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6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012969-8A2C-694D-A6F4-89CBB2B140F4}"/>
              </a:ext>
            </a:extLst>
          </p:cNvPr>
          <p:cNvSpPr/>
          <p:nvPr/>
        </p:nvSpPr>
        <p:spPr>
          <a:xfrm>
            <a:off x="14499" y="-15357"/>
            <a:ext cx="4148668" cy="79444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FD7BC-32E4-624F-A25E-925E74B7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985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Conclusion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210B5-D976-3B44-A759-28DE50764A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613" y="2025420"/>
                <a:ext cx="10515600" cy="919772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/>
                  <a:t>With 20-30% uncertainties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(470&lt;</m:t>
                    </m:r>
                    <m:r>
                      <m:rPr>
                        <m:sty m:val="p"/>
                      </m:rPr>
                      <a:rPr lang="en-US" sz="2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&lt;800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nm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400" dirty="0"/>
                  <a:t>estimated uncertainties in </a:t>
                </a:r>
                <a:r>
                  <a:rPr lang="en-US" sz="2400" i="1" dirty="0"/>
                  <a:t>Chla</a:t>
                </a:r>
                <a:r>
                  <a:rPr lang="en-US" sz="2400" dirty="0"/>
                  <a:t> and </a:t>
                </a:r>
                <a:r>
                  <a:rPr lang="en-US" sz="2400" i="1" dirty="0"/>
                  <a:t>TSS</a:t>
                </a:r>
                <a:r>
                  <a:rPr lang="en-US" sz="2400" dirty="0"/>
                  <a:t> products are 40-70%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210B5-D976-3B44-A759-28DE50764A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613" y="2025420"/>
                <a:ext cx="10515600" cy="919772"/>
              </a:xfrm>
              <a:blipFill>
                <a:blip r:embed="rId2"/>
                <a:stretch>
                  <a:fillRect l="-724" t="-4054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86E02DC-66D7-8343-8BB2-A42072685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9" y="6078294"/>
            <a:ext cx="1938275" cy="7701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2ED4AFB-CD30-5642-B5B2-E4BE2A4C0F7F}"/>
              </a:ext>
            </a:extLst>
          </p:cNvPr>
          <p:cNvGrpSpPr/>
          <p:nvPr/>
        </p:nvGrpSpPr>
        <p:grpSpPr>
          <a:xfrm>
            <a:off x="256634" y="89826"/>
            <a:ext cx="3664398" cy="720000"/>
            <a:chOff x="144912" y="54621"/>
            <a:chExt cx="3664398" cy="720000"/>
          </a:xfrm>
        </p:grpSpPr>
        <p:pic>
          <p:nvPicPr>
            <p:cNvPr id="8" name="Picture 7" descr="NASA_logo.svg_.png">
              <a:extLst>
                <a:ext uri="{FF2B5EF4-FFF2-40B4-BE49-F238E27FC236}">
                  <a16:creationId xmlns:a16="http://schemas.microsoft.com/office/drawing/2014/main" id="{F3FA7F85-A869-274B-B225-EB669237D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845" y="54621"/>
              <a:ext cx="867465" cy="72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4C42E1-BC99-824D-998E-27F23E8FA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912" y="179763"/>
              <a:ext cx="1090909" cy="43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FCAB5BE-86E0-8040-A5C6-FAC3454EF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6307" y="198621"/>
              <a:ext cx="1205053" cy="432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1378692-3881-D647-957F-F9CAE6AA6579}"/>
              </a:ext>
            </a:extLst>
          </p:cNvPr>
          <p:cNvSpPr/>
          <p:nvPr/>
        </p:nvSpPr>
        <p:spPr>
          <a:xfrm>
            <a:off x="14499" y="26559"/>
            <a:ext cx="4148668" cy="79444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EB3E37-7F14-0241-B049-7349E6F66515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2" y="69000"/>
            <a:ext cx="1315527" cy="1325563"/>
          </a:xfrm>
          <a:prstGeom prst="ellipse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3BFA77-B1FC-0D49-9E51-A0A36091C358}"/>
              </a:ext>
            </a:extLst>
          </p:cNvPr>
          <p:cNvSpPr/>
          <p:nvPr/>
        </p:nvSpPr>
        <p:spPr>
          <a:xfrm>
            <a:off x="10666896" y="589255"/>
            <a:ext cx="1488192" cy="379656"/>
          </a:xfrm>
          <a:prstGeom prst="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67" b="1" kern="0" dirty="0">
                <a:latin typeface="Avenir Roman"/>
                <a:cs typeface="Avenir Roman"/>
              </a:rPr>
              <a:t>ACIX-Aqua</a:t>
            </a:r>
            <a:endParaRPr lang="en-GB" sz="1867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8EECBE-AB12-7D42-BF15-39A51990F74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73929"/>
            <a:ext cx="6096000" cy="31150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2C604C-7D04-0746-B1C4-CCF2B7C37B14}"/>
              </a:ext>
            </a:extLst>
          </p:cNvPr>
          <p:cNvSpPr/>
          <p:nvPr/>
        </p:nvSpPr>
        <p:spPr>
          <a:xfrm>
            <a:off x="479613" y="346678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Possible pathways forward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Machine-learning models are promising 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Incorporate more representative (land) aerosol models</a:t>
            </a:r>
          </a:p>
        </p:txBody>
      </p:sp>
    </p:spTree>
    <p:extLst>
      <p:ext uri="{BB962C8B-B14F-4D97-AF65-F5344CB8AC3E}">
        <p14:creationId xmlns:p14="http://schemas.microsoft.com/office/powerpoint/2010/main" val="7572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8A905-79D9-0F41-9512-C3D87F25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7064" y="-190314"/>
            <a:ext cx="12196271" cy="69945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Partner Institutions 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Krista Alikas (Tartu Observatory; Estonia) 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Caren Binding (ECCC; Canada) 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Ronghua Ma (NIGLAS; China) 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Daniela Gurlin (Wisconsin DNR)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Wesley Moses (NRL)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Moritz Lehmann (U of Waikato, New Zealand)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Nguyen Ha (VNU; Vietnam) </a:t>
            </a:r>
          </a:p>
          <a:p>
            <a:pPr lvl="1"/>
            <a:r>
              <a:rPr lang="en-US" sz="1300" dirty="0"/>
              <a:t>Hubert Loisel (ULCO, LOG, France)</a:t>
            </a:r>
            <a:endParaRPr lang="en-US" sz="1300" dirty="0">
              <a:solidFill>
                <a:schemeClr val="tx1"/>
              </a:solidFill>
            </a:endParaRPr>
          </a:p>
          <a:p>
            <a:pPr lvl="1"/>
            <a:r>
              <a:rPr lang="en-US" sz="1300" dirty="0"/>
              <a:t>Mike Ondrusek (NOAA, MD)</a:t>
            </a:r>
          </a:p>
          <a:p>
            <a:pPr lvl="1"/>
            <a:r>
              <a:rPr lang="en-US" sz="1300" dirty="0"/>
              <a:t>John Schalles (U Creighton, NE)</a:t>
            </a:r>
          </a:p>
          <a:p>
            <a:pPr lvl="1"/>
            <a:r>
              <a:rPr lang="en-US" sz="1300" dirty="0"/>
              <a:t>Leif </a:t>
            </a:r>
            <a:r>
              <a:rPr lang="en-US" sz="1300" dirty="0" err="1"/>
              <a:t>Olmanson</a:t>
            </a:r>
            <a:r>
              <a:rPr lang="en-US" sz="1300" dirty="0"/>
              <a:t> (U Minnesota, MN)</a:t>
            </a:r>
          </a:p>
          <a:p>
            <a:pPr lvl="1"/>
            <a:r>
              <a:rPr lang="en-US" sz="1300" dirty="0"/>
              <a:t>Korean Institute of Ocean Science and Technology (KIOST)</a:t>
            </a:r>
          </a:p>
          <a:p>
            <a:pPr lvl="1"/>
            <a:r>
              <a:rPr lang="en-US" sz="1300" dirty="0"/>
              <a:t>Bunkei Matsushita (University of Tsukuba, Japan)</a:t>
            </a:r>
          </a:p>
          <a:p>
            <a:pPr lvl="1"/>
            <a:r>
              <a:rPr lang="en-US" sz="1300" dirty="0"/>
              <a:t>Cedric </a:t>
            </a:r>
            <a:r>
              <a:rPr lang="en-US" sz="1300" dirty="0" err="1"/>
              <a:t>Fichot</a:t>
            </a:r>
            <a:r>
              <a:rPr lang="en-US" sz="1300" dirty="0"/>
              <a:t> (Boston U, MA)</a:t>
            </a:r>
          </a:p>
          <a:p>
            <a:pPr lvl="1"/>
            <a:r>
              <a:rPr lang="en-US" sz="1300" dirty="0"/>
              <a:t>David O’Donnell (UFI, NY)</a:t>
            </a:r>
          </a:p>
          <a:p>
            <a:pPr lvl="1"/>
            <a:r>
              <a:rPr lang="en-US" sz="1300" dirty="0"/>
              <a:t>Steve Ruberg (NOAA GLER, MI)</a:t>
            </a:r>
          </a:p>
          <a:p>
            <a:pPr lvl="1"/>
            <a:r>
              <a:rPr lang="en-US" sz="1300" dirty="0"/>
              <a:t>Lin Li (Indiana U - IUPUI) </a:t>
            </a:r>
          </a:p>
          <a:p>
            <a:pPr lvl="1"/>
            <a:r>
              <a:rPr lang="en-US" sz="1300" dirty="0"/>
              <a:t>Tristan </a:t>
            </a:r>
            <a:r>
              <a:rPr lang="en-US" sz="1300" dirty="0" err="1"/>
              <a:t>Harmel</a:t>
            </a:r>
            <a:r>
              <a:rPr lang="en-US" sz="1300" dirty="0"/>
              <a:t> (GE, France)</a:t>
            </a:r>
          </a:p>
          <a:p>
            <a:pPr lvl="1"/>
            <a:r>
              <a:rPr lang="en-US" sz="1300" dirty="0"/>
              <a:t>Yannick </a:t>
            </a:r>
            <a:r>
              <a:rPr lang="en-US" sz="1300" dirty="0" err="1"/>
              <a:t>Huot</a:t>
            </a:r>
            <a:r>
              <a:rPr lang="en-US" sz="1300" dirty="0"/>
              <a:t> (U Sherbrooke, Canada)</a:t>
            </a:r>
          </a:p>
          <a:p>
            <a:pPr lvl="1"/>
            <a:r>
              <a:rPr lang="en-US" sz="1300" dirty="0"/>
              <a:t>Evangelos </a:t>
            </a:r>
            <a:r>
              <a:rPr lang="en-US" sz="1300" dirty="0" err="1"/>
              <a:t>Spyrakos</a:t>
            </a:r>
            <a:r>
              <a:rPr lang="en-US" sz="1300" dirty="0"/>
              <a:t> (U of Stirling; U.K.) </a:t>
            </a:r>
          </a:p>
          <a:p>
            <a:pPr lvl="1"/>
            <a:r>
              <a:rPr lang="en-US" sz="1300" dirty="0" err="1"/>
              <a:t>Steef</a:t>
            </a:r>
            <a:r>
              <a:rPr lang="en-US" sz="1300" dirty="0"/>
              <a:t> Peters (Water Insight; Netherlands)</a:t>
            </a:r>
          </a:p>
          <a:p>
            <a:pPr lvl="1"/>
            <a:r>
              <a:rPr lang="en-US" sz="1300" dirty="0"/>
              <a:t>Mark Warren (Plymouth Marine Laboratory, U.K.)</a:t>
            </a:r>
          </a:p>
          <a:p>
            <a:pPr lvl="1"/>
            <a:r>
              <a:rPr lang="en-US" sz="1300" dirty="0"/>
              <a:t>Claudia Giardino (CNR, Italy)</a:t>
            </a:r>
          </a:p>
          <a:p>
            <a:pPr lvl="1"/>
            <a:r>
              <a:rPr lang="en-US" sz="1400" dirty="0"/>
              <a:t>NASA PIs (SeaBASS)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B08DA-F4D5-B846-B21B-FF163D38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1FE-45D9-D746-9C70-0512F1242E3E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D1E56C-D2A9-CC42-AD03-AAF7BECDB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05" y="2148618"/>
            <a:ext cx="943061" cy="567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EA964E-A3A5-6E4D-A08C-1A3CEF860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40" y="5003223"/>
            <a:ext cx="3156037" cy="1067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A57FBA-E838-554F-81B9-B19F2B639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11" y="4035529"/>
            <a:ext cx="954188" cy="925021"/>
          </a:xfrm>
          <a:prstGeom prst="rect">
            <a:avLst/>
          </a:prstGeom>
        </p:spPr>
      </p:pic>
      <p:pic>
        <p:nvPicPr>
          <p:cNvPr id="11" name="Picture 3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6B72719-126E-1A4A-B616-7D721173B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604" y="175373"/>
            <a:ext cx="1916349" cy="598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94C917-80B5-3448-9DAB-DE890B34F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7930" y="1108678"/>
            <a:ext cx="1274789" cy="713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E91892-2F1E-C841-92E8-F88A77543C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1183" y="267777"/>
            <a:ext cx="1548284" cy="6054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0F926-C937-474F-86BF-18A23261AB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2767" y="4498040"/>
            <a:ext cx="1358735" cy="7100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90DC33-C727-5B45-B0E0-0D26879AEB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2787" y="3336877"/>
            <a:ext cx="787400" cy="787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E96111-0407-B343-A2E4-68A3708BED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2659" y="3192677"/>
            <a:ext cx="1714339" cy="4726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F69EFA-D0BC-1C4B-A83C-4B5C9CBF6D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9879" y="3446178"/>
            <a:ext cx="961623" cy="9250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4A932A-46DD-6546-8D93-1E791F1CE0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98" y="6376839"/>
            <a:ext cx="4949675" cy="2975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1B740F-2514-9F4D-9000-F564A1B9FD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72235" y="4141149"/>
            <a:ext cx="719853" cy="7198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81D5082-BEC9-8741-985F-83FE6B5A4E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8944" y="5336828"/>
            <a:ext cx="605706" cy="605706"/>
          </a:xfrm>
          <a:prstGeom prst="rect">
            <a:avLst/>
          </a:prstGeom>
        </p:spPr>
      </p:pic>
      <p:pic>
        <p:nvPicPr>
          <p:cNvPr id="24" name="Picture 22" descr="A picture containing tableware, object, plate&#10;&#10;Description generated with very high confidence">
            <a:extLst>
              <a:ext uri="{FF2B5EF4-FFF2-40B4-BE49-F238E27FC236}">
                <a16:creationId xmlns:a16="http://schemas.microsoft.com/office/drawing/2014/main" id="{93F07D79-56F3-CC44-B45A-843CF710B5A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25190" y="5414172"/>
            <a:ext cx="1274789" cy="3846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2032B9-BEAA-E042-BFBB-4BF634A0D1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70265" y="1139958"/>
            <a:ext cx="1428642" cy="9250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5992FD-B3F7-D145-B7ED-A1CFD61F4F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71071" y="5447941"/>
            <a:ext cx="1019858" cy="458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DB9DD-8FB9-4841-A89F-2E6854E1E29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62787" y="2394327"/>
            <a:ext cx="787400" cy="7330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85A9B73-7A0A-4F46-A780-9077C89EDB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7850" y="6231207"/>
            <a:ext cx="3056966" cy="4996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5F9214-8D1F-CF49-8F95-FED3ACC2FB3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52" y="226363"/>
            <a:ext cx="1226746" cy="6057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F207D67-384F-BB48-956A-F30E09D5E37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89800" y="1214474"/>
            <a:ext cx="1320800" cy="1092200"/>
          </a:xfrm>
          <a:prstGeom prst="rect">
            <a:avLst/>
          </a:prstGeom>
        </p:spPr>
      </p:pic>
      <p:pic>
        <p:nvPicPr>
          <p:cNvPr id="33" name="Picture 32" descr="NASA_logo.svg_.png">
            <a:extLst>
              <a:ext uri="{FF2B5EF4-FFF2-40B4-BE49-F238E27FC236}">
                <a16:creationId xmlns:a16="http://schemas.microsoft.com/office/drawing/2014/main" id="{8789A94F-3843-684A-898C-FFC66B2BEE6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54" y="0"/>
            <a:ext cx="1083912" cy="8996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47A6AD-D900-4E4F-9674-A6CDDD33A28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168216" y="5951300"/>
            <a:ext cx="1938275" cy="7701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F996AB-E6B5-3F49-B478-96CBB0AAED3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14399" y="2493226"/>
            <a:ext cx="877103" cy="7126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37AA126-3E24-A34D-805C-3C23DE508E3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26844" y="3363209"/>
            <a:ext cx="1714339" cy="76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741B039-8FD5-C042-A7B9-024AA22A7F8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30659" y="4392434"/>
            <a:ext cx="1409643" cy="4326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2D0B0B1-6912-D44A-B814-48DE4959261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263552" y="2512676"/>
            <a:ext cx="1714339" cy="7637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0DCFC75-D26A-7B43-9DF2-A1F3345047E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84" y="1062054"/>
            <a:ext cx="816551" cy="816551"/>
          </a:xfrm>
          <a:prstGeom prst="rect">
            <a:avLst/>
          </a:prstGeom>
        </p:spPr>
      </p:pic>
      <p:pic>
        <p:nvPicPr>
          <p:cNvPr id="40" name="Picture 3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4152099-2471-794D-8897-A5B54531E7C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835017" y="1110952"/>
            <a:ext cx="713220" cy="744777"/>
          </a:xfrm>
          <a:prstGeom prst="rect">
            <a:avLst/>
          </a:prstGeom>
        </p:spPr>
      </p:pic>
      <p:pic>
        <p:nvPicPr>
          <p:cNvPr id="41" name="Picture 2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D402107-B531-694E-86CC-923AD77E2E2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057940" y="2233321"/>
            <a:ext cx="1948775" cy="45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78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0D23-2EC2-6445-A518-91D6E39B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3E371-6FD2-A242-93BF-E0E5A049D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48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8A905-79D9-0F41-9512-C3D87F25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798"/>
            <a:ext cx="6644640" cy="50870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2600" dirty="0"/>
              <a:t>Data Team</a:t>
            </a:r>
          </a:p>
          <a:p>
            <a:pPr lvl="1"/>
            <a:r>
              <a:rPr lang="en-US" dirty="0"/>
              <a:t>Krista </a:t>
            </a:r>
            <a:r>
              <a:rPr lang="en-US" dirty="0" err="1"/>
              <a:t>Alikas</a:t>
            </a:r>
            <a:r>
              <a:rPr lang="en-US" dirty="0"/>
              <a:t> (U Tartu; Estonia) </a:t>
            </a:r>
          </a:p>
          <a:p>
            <a:pPr lvl="1"/>
            <a:r>
              <a:rPr lang="en-US" dirty="0"/>
              <a:t>Claudio Barbosa/Lino Augusto (Brazil)</a:t>
            </a:r>
          </a:p>
          <a:p>
            <a:pPr lvl="1"/>
            <a:r>
              <a:rPr lang="en-US" dirty="0"/>
              <a:t>Caren Binding (ECCC; Canada) </a:t>
            </a:r>
          </a:p>
          <a:p>
            <a:pPr lvl="1"/>
            <a:r>
              <a:rPr lang="en-US" dirty="0"/>
              <a:t>Ronghua Ma (</a:t>
            </a:r>
            <a:r>
              <a:rPr lang="en-US" dirty="0" err="1"/>
              <a:t>NIGLAS;China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Claudia </a:t>
            </a:r>
            <a:r>
              <a:rPr lang="en-US" dirty="0" err="1"/>
              <a:t>Giardino</a:t>
            </a:r>
            <a:r>
              <a:rPr lang="en-US" dirty="0"/>
              <a:t> / Mariano </a:t>
            </a:r>
            <a:r>
              <a:rPr lang="en-US" dirty="0" err="1"/>
              <a:t>Bresciani</a:t>
            </a:r>
            <a:r>
              <a:rPr lang="en-US" dirty="0"/>
              <a:t> (CNR; Italy)</a:t>
            </a:r>
          </a:p>
          <a:p>
            <a:pPr lvl="1"/>
            <a:r>
              <a:rPr lang="en-US" dirty="0"/>
              <a:t>Daniela </a:t>
            </a:r>
            <a:r>
              <a:rPr lang="en-US" dirty="0" err="1"/>
              <a:t>Gurlin</a:t>
            </a:r>
            <a:r>
              <a:rPr lang="en-US" dirty="0"/>
              <a:t> (Wisconsin DNR)</a:t>
            </a:r>
          </a:p>
          <a:p>
            <a:pPr lvl="1"/>
            <a:r>
              <a:rPr lang="en-US" dirty="0"/>
              <a:t>Yannick </a:t>
            </a:r>
            <a:r>
              <a:rPr lang="en-US" dirty="0" err="1"/>
              <a:t>Huot</a:t>
            </a:r>
            <a:r>
              <a:rPr lang="en-US" dirty="0"/>
              <a:t>/Simon </a:t>
            </a:r>
            <a:r>
              <a:rPr lang="en-US" dirty="0" err="1"/>
              <a:t>Bélanger</a:t>
            </a:r>
            <a:r>
              <a:rPr lang="en-US" dirty="0"/>
              <a:t> (Canada)</a:t>
            </a:r>
          </a:p>
          <a:p>
            <a:pPr lvl="1"/>
            <a:r>
              <a:rPr lang="en-US" dirty="0"/>
              <a:t>Moritz Lehmann (U of Waikato; New Zealand)</a:t>
            </a:r>
          </a:p>
          <a:p>
            <a:pPr lvl="1"/>
            <a:r>
              <a:rPr lang="en-US" dirty="0"/>
              <a:t>Nguyen Ha (VNU; Vietnam) </a:t>
            </a:r>
          </a:p>
          <a:p>
            <a:pPr lvl="1"/>
            <a:r>
              <a:rPr lang="en-US" sz="2500" dirty="0"/>
              <a:t>Tristan </a:t>
            </a:r>
            <a:r>
              <a:rPr lang="en-US" sz="2500" dirty="0" err="1"/>
              <a:t>Harmel</a:t>
            </a:r>
            <a:r>
              <a:rPr lang="en-US" sz="2500" dirty="0"/>
              <a:t> (</a:t>
            </a:r>
            <a:r>
              <a:rPr lang="en-US" dirty="0" err="1"/>
              <a:t>Géosciences</a:t>
            </a:r>
            <a:r>
              <a:rPr lang="en-US" dirty="0"/>
              <a:t> </a:t>
            </a:r>
            <a:r>
              <a:rPr lang="en-US" dirty="0" err="1"/>
              <a:t>Environnement</a:t>
            </a:r>
            <a:r>
              <a:rPr lang="en-US" dirty="0"/>
              <a:t> Toulouse</a:t>
            </a:r>
            <a:r>
              <a:rPr lang="en-US" sz="2500" dirty="0"/>
              <a:t>) </a:t>
            </a:r>
            <a:endParaRPr lang="en-US" dirty="0"/>
          </a:p>
          <a:p>
            <a:pPr lvl="1"/>
            <a:r>
              <a:rPr lang="en-US" dirty="0"/>
              <a:t>Leif </a:t>
            </a:r>
            <a:r>
              <a:rPr lang="en-US" dirty="0" err="1"/>
              <a:t>Olmanson</a:t>
            </a:r>
            <a:r>
              <a:rPr lang="en-US" dirty="0"/>
              <a:t> (U of Minnesota; U.S.) </a:t>
            </a:r>
          </a:p>
          <a:p>
            <a:pPr lvl="1"/>
            <a:r>
              <a:rPr lang="en-US" dirty="0"/>
              <a:t>Natascha </a:t>
            </a:r>
            <a:r>
              <a:rPr lang="en-US" dirty="0" err="1"/>
              <a:t>Oppelt</a:t>
            </a:r>
            <a:r>
              <a:rPr lang="en-US" dirty="0"/>
              <a:t> (U of Kiel; Germany)</a:t>
            </a:r>
          </a:p>
          <a:p>
            <a:pPr lvl="1"/>
            <a:r>
              <a:rPr lang="en-US" dirty="0" err="1"/>
              <a:t>Steef</a:t>
            </a:r>
            <a:r>
              <a:rPr lang="en-US" dirty="0"/>
              <a:t> Peters (Water Insight; Netherlands)</a:t>
            </a:r>
          </a:p>
          <a:p>
            <a:pPr lvl="1"/>
            <a:r>
              <a:rPr lang="en-US" dirty="0"/>
              <a:t>Evangelos </a:t>
            </a:r>
            <a:r>
              <a:rPr lang="en-US" dirty="0" err="1"/>
              <a:t>Spyrakos</a:t>
            </a:r>
            <a:r>
              <a:rPr lang="en-US" dirty="0"/>
              <a:t> (U of Stirling; U.K.) </a:t>
            </a:r>
          </a:p>
          <a:p>
            <a:pPr lvl="1"/>
            <a:r>
              <a:rPr lang="en-US" dirty="0"/>
              <a:t>Mark Warren (Plymouth Marine Laboratory, U.K.)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B08DA-F4D5-B846-B21B-FF163D38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11FE-45D9-D746-9C70-0512F1242E3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26E86D-F8CA-E246-A593-D04EE07B8601}"/>
              </a:ext>
            </a:extLst>
          </p:cNvPr>
          <p:cNvSpPr txBox="1">
            <a:spLocks/>
          </p:cNvSpPr>
          <p:nvPr/>
        </p:nvSpPr>
        <p:spPr>
          <a:xfrm>
            <a:off x="6713138" y="40798"/>
            <a:ext cx="5217053" cy="50870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200" dirty="0"/>
              <a:t>Processing Team (AC processor)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sz="2200" dirty="0"/>
              <a:t>Quinten Vanhellemont (</a:t>
            </a:r>
            <a:r>
              <a:rPr lang="en-US" sz="2200" dirty="0">
                <a:solidFill>
                  <a:srgbClr val="FF0000"/>
                </a:solidFill>
              </a:rPr>
              <a:t>ACOLITE</a:t>
            </a:r>
            <a:r>
              <a:rPr lang="en-US" sz="2200" dirty="0"/>
              <a:t>)</a:t>
            </a:r>
          </a:p>
          <a:p>
            <a:pPr lvl="1"/>
            <a:r>
              <a:rPr lang="en-GB" sz="2200" dirty="0"/>
              <a:t>Kerstin </a:t>
            </a:r>
            <a:r>
              <a:rPr lang="en-GB" sz="2200" dirty="0" err="1"/>
              <a:t>Stelzer</a:t>
            </a:r>
            <a:r>
              <a:rPr lang="en-GB" sz="2200" dirty="0"/>
              <a:t> 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FF0000"/>
                </a:solidFill>
              </a:rPr>
              <a:t>C2X</a:t>
            </a:r>
            <a:r>
              <a:rPr lang="en-US" sz="2200" dirty="0"/>
              <a:t>) </a:t>
            </a:r>
          </a:p>
          <a:p>
            <a:pPr lvl="1"/>
            <a:r>
              <a:rPr lang="en-US" sz="2200" dirty="0"/>
              <a:t>Tristan </a:t>
            </a:r>
            <a:r>
              <a:rPr lang="en-US" sz="2200" dirty="0" err="1"/>
              <a:t>Harmel</a:t>
            </a:r>
            <a:r>
              <a:rPr lang="en-US" sz="2200" dirty="0"/>
              <a:t> (</a:t>
            </a:r>
            <a:r>
              <a:rPr lang="en-US" sz="2200" dirty="0">
                <a:solidFill>
                  <a:srgbClr val="FF0000"/>
                </a:solidFill>
              </a:rPr>
              <a:t>GRS</a:t>
            </a:r>
            <a:r>
              <a:rPr lang="en-US" sz="2200" dirty="0"/>
              <a:t>) </a:t>
            </a:r>
          </a:p>
          <a:p>
            <a:pPr lvl="1"/>
            <a:r>
              <a:rPr lang="en-US" sz="2200" dirty="0"/>
              <a:t>Antoine Mangin (</a:t>
            </a:r>
            <a:r>
              <a:rPr lang="en-US" sz="2200" dirty="0">
                <a:solidFill>
                  <a:srgbClr val="FF0000"/>
                </a:solidFill>
              </a:rPr>
              <a:t>MeetC2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Yongzhen Fan (</a:t>
            </a:r>
            <a:r>
              <a:rPr lang="en-US" sz="2200" dirty="0">
                <a:solidFill>
                  <a:srgbClr val="FF0000"/>
                </a:solidFill>
              </a:rPr>
              <a:t>OCSMART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François Steinmetz (</a:t>
            </a:r>
            <a:r>
              <a:rPr lang="en-US" sz="2200" dirty="0">
                <a:solidFill>
                  <a:srgbClr val="FF0000"/>
                </a:solidFill>
              </a:rPr>
              <a:t>POLYMER</a:t>
            </a:r>
            <a:r>
              <a:rPr lang="en-US" sz="2200" dirty="0"/>
              <a:t>) </a:t>
            </a:r>
          </a:p>
          <a:p>
            <a:pPr lvl="1"/>
            <a:r>
              <a:rPr lang="en-US" sz="2200" dirty="0"/>
              <a:t>Nima Pahlevan (</a:t>
            </a:r>
            <a:r>
              <a:rPr lang="en-US" sz="2200" dirty="0">
                <a:solidFill>
                  <a:srgbClr val="FF0000"/>
                </a:solidFill>
              </a:rPr>
              <a:t>SeaDAS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Sindy </a:t>
            </a:r>
            <a:r>
              <a:rPr lang="en-US" sz="2200" dirty="0" err="1"/>
              <a:t>Streckx</a:t>
            </a:r>
            <a:r>
              <a:rPr lang="en-US" sz="2200" dirty="0"/>
              <a:t> (</a:t>
            </a:r>
            <a:r>
              <a:rPr lang="en-US" sz="2200" dirty="0">
                <a:solidFill>
                  <a:srgbClr val="FF0000"/>
                </a:solidFill>
              </a:rPr>
              <a:t>iCOR</a:t>
            </a:r>
            <a:r>
              <a:rPr lang="en-US" sz="2200" dirty="0"/>
              <a:t>)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26D70B-B7FD-F548-BB90-522102FC0B9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72" y="0"/>
            <a:ext cx="1440000" cy="1440000"/>
          </a:xfrm>
          <a:prstGeom prst="ellipse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186AF0-7161-1E42-AFAB-94E26D75F2FA}"/>
              </a:ext>
            </a:extLst>
          </p:cNvPr>
          <p:cNvSpPr/>
          <p:nvPr/>
        </p:nvSpPr>
        <p:spPr>
          <a:xfrm>
            <a:off x="10698774" y="520255"/>
            <a:ext cx="1537861" cy="379656"/>
          </a:xfrm>
          <a:prstGeom prst="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67" b="1" kern="0" dirty="0">
                <a:latin typeface="Avenir Roman"/>
                <a:cs typeface="Avenir Roman"/>
              </a:rPr>
              <a:t>ACIX-Aqua</a:t>
            </a:r>
            <a:endParaRPr lang="en-GB" sz="1867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C31B1B-5078-C548-B470-02F357E4D6F5}"/>
              </a:ext>
            </a:extLst>
          </p:cNvPr>
          <p:cNvSpPr txBox="1">
            <a:spLocks/>
          </p:cNvSpPr>
          <p:nvPr/>
        </p:nvSpPr>
        <p:spPr>
          <a:xfrm>
            <a:off x="3214343" y="5281475"/>
            <a:ext cx="6906450" cy="144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Support Team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Sundarabalan Balasubramanian (NASA GSFC Team)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Christophe Bevy (ESA /ACRI Team)</a:t>
            </a:r>
          </a:p>
        </p:txBody>
      </p:sp>
    </p:spTree>
    <p:extLst>
      <p:ext uri="{BB962C8B-B14F-4D97-AF65-F5344CB8AC3E}">
        <p14:creationId xmlns:p14="http://schemas.microsoft.com/office/powerpoint/2010/main" val="1761311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A8102-C178-2B4F-92FE-F586EB4E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3664"/>
            <a:ext cx="10515600" cy="536765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CONCLUSIONS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Although some of the processors suggest promising results, they appear to yield </a:t>
            </a:r>
            <a:r>
              <a:rPr lang="en-US" i="1" dirty="0"/>
              <a:t>inaccurate</a:t>
            </a:r>
            <a:r>
              <a:rPr lang="en-US" dirty="0"/>
              <a:t> aquatic reflectance products ( &gt; 20%) </a:t>
            </a:r>
            <a:r>
              <a:rPr lang="en-US" dirty="0">
                <a:solidFill>
                  <a:srgbClr val="FF0000"/>
                </a:solidFill>
              </a:rPr>
              <a:t>when robust retrievals across VNIR bands are desired</a:t>
            </a:r>
          </a:p>
          <a:p>
            <a:pPr lvl="1"/>
            <a:r>
              <a:rPr lang="en-US" dirty="0"/>
              <a:t>Research efforts for improving the performances are encouraged</a:t>
            </a:r>
          </a:p>
          <a:p>
            <a:pPr lvl="1"/>
            <a:r>
              <a:rPr lang="en-US" dirty="0"/>
              <a:t>Improvements will be made given lessons learned via ACIX-Aqua </a:t>
            </a:r>
          </a:p>
          <a:p>
            <a:pPr lvl="1"/>
            <a:endParaRPr lang="en-US" dirty="0"/>
          </a:p>
          <a:p>
            <a:r>
              <a:rPr lang="en-US" b="1" dirty="0"/>
              <a:t>SUGGESTIONS</a:t>
            </a:r>
          </a:p>
          <a:p>
            <a:pPr lvl="1"/>
            <a:r>
              <a:rPr lang="en-US" dirty="0"/>
              <a:t>Teams should highlight strengths of their processors. </a:t>
            </a:r>
          </a:p>
          <a:p>
            <a:pPr lvl="1"/>
            <a:r>
              <a:rPr lang="en-US" dirty="0"/>
              <a:t>Teams should evaluate dependency on geometry, environmental conditions, adjacent land, etc. </a:t>
            </a:r>
          </a:p>
          <a:p>
            <a:pPr lvl="1"/>
            <a:r>
              <a:rPr lang="en-US" dirty="0"/>
              <a:t>Current assessment is preliminary, and feedback is sought for improving the analysis. </a:t>
            </a:r>
          </a:p>
          <a:p>
            <a:endParaRPr lang="en-US" b="1" dirty="0"/>
          </a:p>
          <a:p>
            <a:r>
              <a:rPr lang="en-US" b="1" dirty="0"/>
              <a:t>DISCUSSION</a:t>
            </a:r>
          </a:p>
          <a:p>
            <a:pPr lvl="1"/>
            <a:r>
              <a:rPr lang="en-US" dirty="0"/>
              <a:t>Can we reach a consensus on uncertainty requirements by evaluating the corresponding impacts on downstream products?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772A7-6D68-AF42-AB63-A296FB246788}"/>
              </a:ext>
            </a:extLst>
          </p:cNvPr>
          <p:cNvSpPr/>
          <p:nvPr/>
        </p:nvSpPr>
        <p:spPr>
          <a:xfrm>
            <a:off x="0" y="17401"/>
            <a:ext cx="4148668" cy="79444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E97E3E-136B-8240-945C-DA19D2398972}"/>
              </a:ext>
            </a:extLst>
          </p:cNvPr>
          <p:cNvGrpSpPr/>
          <p:nvPr/>
        </p:nvGrpSpPr>
        <p:grpSpPr>
          <a:xfrm>
            <a:off x="144912" y="54621"/>
            <a:ext cx="3664398" cy="720000"/>
            <a:chOff x="144912" y="54621"/>
            <a:chExt cx="3664398" cy="720000"/>
          </a:xfrm>
        </p:grpSpPr>
        <p:pic>
          <p:nvPicPr>
            <p:cNvPr id="8" name="Picture 7" descr="NASA_logo.svg_.png">
              <a:extLst>
                <a:ext uri="{FF2B5EF4-FFF2-40B4-BE49-F238E27FC236}">
                  <a16:creationId xmlns:a16="http://schemas.microsoft.com/office/drawing/2014/main" id="{5FFD28D0-C489-E344-8294-2B735B0B6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845" y="54621"/>
              <a:ext cx="867465" cy="72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517AEF-C540-4143-A9ED-8B9C88912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912" y="179763"/>
              <a:ext cx="1090909" cy="43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F1DED56-5508-4B45-95A7-06299247B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6307" y="198621"/>
              <a:ext cx="1205053" cy="4320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5BBDDBA-DB77-E44B-B6E5-254E961767F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93" y="0"/>
            <a:ext cx="1440000" cy="1440000"/>
          </a:xfrm>
          <a:prstGeom prst="ellipse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A4AE0F-7CC4-B041-9456-A408D86733B2}"/>
              </a:ext>
            </a:extLst>
          </p:cNvPr>
          <p:cNvSpPr/>
          <p:nvPr/>
        </p:nvSpPr>
        <p:spPr>
          <a:xfrm>
            <a:off x="10637195" y="520255"/>
            <a:ext cx="1537861" cy="379656"/>
          </a:xfrm>
          <a:prstGeom prst="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67" b="1" kern="0" dirty="0">
                <a:latin typeface="Avenir Roman"/>
                <a:cs typeface="Avenir Roman"/>
              </a:rPr>
              <a:t>ACIX-Aqua</a:t>
            </a:r>
            <a:endParaRPr lang="en-GB" sz="1867" b="1" dirty="0"/>
          </a:p>
        </p:txBody>
      </p:sp>
    </p:spTree>
    <p:extLst>
      <p:ext uri="{BB962C8B-B14F-4D97-AF65-F5344CB8AC3E}">
        <p14:creationId xmlns:p14="http://schemas.microsoft.com/office/powerpoint/2010/main" val="76159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0A8102-C178-2B4F-92FE-F586EB4E39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83664"/>
                <a:ext cx="11001375" cy="536765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Impacts on downstream products (tentative plan) – Analyze errors in Chla and SPM retrievals induced by AC </a:t>
                </a:r>
              </a:p>
              <a:p>
                <a:pPr lvl="1"/>
                <a:endParaRPr lang="en-US" dirty="0"/>
              </a:p>
              <a:p>
                <a:r>
                  <a:rPr lang="en-US" sz="2400" dirty="0"/>
                  <a:t>Freshwater</a:t>
                </a:r>
              </a:p>
              <a:p>
                <a:pPr lvl="1"/>
                <a:r>
                  <a:rPr lang="en-US" sz="2200" dirty="0"/>
                  <a:t>Reference set: Some in situ measured Chla &amp; SPM are available (MEASURED). For the rest, Chla &amp; SPM can be estimated well from hyperspectral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200" dirty="0"/>
                  <a:t> (IDEAL)</a:t>
                </a:r>
              </a:p>
              <a:p>
                <a:pPr marL="914400" lvl="1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sz="2200" dirty="0"/>
                  <a:t>Estimate Chla &amp; SPM from simulated OLI and MSI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 (PRACTICAL) – What is possible via OLI and MSI if there were no uncertainties in AC?</a:t>
                </a:r>
              </a:p>
              <a:p>
                <a:pPr marL="914400" lvl="1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sz="2200" dirty="0"/>
                  <a:t>Estimate Chla &amp; SPM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200" dirty="0"/>
                  <a:t> through different AC methods (RETRIEVED)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200" dirty="0"/>
              </a:p>
              <a:p>
                <a:r>
                  <a:rPr lang="en-US" sz="2400" dirty="0"/>
                  <a:t>AERONET-OC</a:t>
                </a:r>
              </a:p>
              <a:p>
                <a:pPr lvl="1"/>
                <a:r>
                  <a:rPr lang="en-US" sz="2200" dirty="0"/>
                  <a:t>Reference set: Estimate Chla &amp; SPM from AERONET-OC products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)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/>
                  <a:t>Estimate Chla &amp; SPM from simulated OLI and MSI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200" dirty="0"/>
                  <a:t> obtained from AERONET-OC products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) </a:t>
                </a:r>
                <a:endParaRPr lang="en-US" sz="22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/>
                  <a:t>Estimate Chla &amp; SPM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200" dirty="0"/>
                  <a:t> through different AC methods (RETRIEVED)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0A8102-C178-2B4F-92FE-F586EB4E39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83664"/>
                <a:ext cx="11001375" cy="5367656"/>
              </a:xfrm>
              <a:blipFill>
                <a:blip r:embed="rId2"/>
                <a:stretch>
                  <a:fillRect l="-1270" t="-2594" b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3E772A7-6D68-AF42-AB63-A296FB246788}"/>
              </a:ext>
            </a:extLst>
          </p:cNvPr>
          <p:cNvSpPr/>
          <p:nvPr/>
        </p:nvSpPr>
        <p:spPr>
          <a:xfrm>
            <a:off x="0" y="17401"/>
            <a:ext cx="4148668" cy="79444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E97E3E-136B-8240-945C-DA19D2398972}"/>
              </a:ext>
            </a:extLst>
          </p:cNvPr>
          <p:cNvGrpSpPr/>
          <p:nvPr/>
        </p:nvGrpSpPr>
        <p:grpSpPr>
          <a:xfrm>
            <a:off x="144912" y="54621"/>
            <a:ext cx="3664398" cy="720000"/>
            <a:chOff x="144912" y="54621"/>
            <a:chExt cx="3664398" cy="720000"/>
          </a:xfrm>
        </p:grpSpPr>
        <p:pic>
          <p:nvPicPr>
            <p:cNvPr id="8" name="Picture 7" descr="NASA_logo.svg_.png">
              <a:extLst>
                <a:ext uri="{FF2B5EF4-FFF2-40B4-BE49-F238E27FC236}">
                  <a16:creationId xmlns:a16="http://schemas.microsoft.com/office/drawing/2014/main" id="{5FFD28D0-C489-E344-8294-2B735B0B6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845" y="54621"/>
              <a:ext cx="867465" cy="72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517AEF-C540-4143-A9ED-8B9C88912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912" y="179763"/>
              <a:ext cx="1090909" cy="43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F1DED56-5508-4B45-95A7-06299247B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6307" y="198621"/>
              <a:ext cx="1205053" cy="4320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5BBDDBA-DB77-E44B-B6E5-254E961767F2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93" y="0"/>
            <a:ext cx="1440000" cy="1440000"/>
          </a:xfrm>
          <a:prstGeom prst="ellipse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A4AE0F-7CC4-B041-9456-A408D86733B2}"/>
              </a:ext>
            </a:extLst>
          </p:cNvPr>
          <p:cNvSpPr/>
          <p:nvPr/>
        </p:nvSpPr>
        <p:spPr>
          <a:xfrm>
            <a:off x="10637195" y="520255"/>
            <a:ext cx="1537861" cy="379656"/>
          </a:xfrm>
          <a:prstGeom prst="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67" b="1" kern="0" dirty="0">
                <a:latin typeface="Avenir Roman"/>
                <a:cs typeface="Avenir Roman"/>
              </a:rPr>
              <a:t>ACIX-Aqua</a:t>
            </a:r>
            <a:endParaRPr lang="en-GB" sz="1867" b="1" dirty="0"/>
          </a:p>
        </p:txBody>
      </p:sp>
    </p:spTree>
    <p:extLst>
      <p:ext uri="{BB962C8B-B14F-4D97-AF65-F5344CB8AC3E}">
        <p14:creationId xmlns:p14="http://schemas.microsoft.com/office/powerpoint/2010/main" val="70548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ASA_logo.svg_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54621"/>
            <a:ext cx="867465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12" y="179763"/>
            <a:ext cx="1090909" cy="43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90EA6F-B661-F246-B480-EA9C8C91D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307" y="198621"/>
            <a:ext cx="1205053" cy="432000"/>
          </a:xfrm>
          <a:prstGeom prst="rect">
            <a:avLst/>
          </a:prstGeom>
        </p:spPr>
      </p:pic>
      <p:sp>
        <p:nvSpPr>
          <p:cNvPr id="57" name="Title 3">
            <a:extLst>
              <a:ext uri="{FF2B5EF4-FFF2-40B4-BE49-F238E27FC236}">
                <a16:creationId xmlns:a16="http://schemas.microsoft.com/office/drawing/2014/main" id="{644338F0-F344-BD41-9450-3DE2AE6E97CB}"/>
              </a:ext>
            </a:extLst>
          </p:cNvPr>
          <p:cNvSpPr txBox="1">
            <a:spLocks/>
          </p:cNvSpPr>
          <p:nvPr/>
        </p:nvSpPr>
        <p:spPr>
          <a:xfrm>
            <a:off x="626994" y="911661"/>
            <a:ext cx="7371959" cy="779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defTabSz="1219110">
              <a:defRPr/>
            </a:pPr>
            <a:r>
              <a:rPr lang="en-US" sz="320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Questions?</a:t>
            </a:r>
            <a:endParaRPr lang="en-US" sz="4800" kern="0" dirty="0">
              <a:solidFill>
                <a:schemeClr val="bg2">
                  <a:lumMod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A634C7A-AE15-FA48-BFC3-251F27FB923E}"/>
              </a:ext>
            </a:extLst>
          </p:cNvPr>
          <p:cNvSpPr/>
          <p:nvPr/>
        </p:nvSpPr>
        <p:spPr>
          <a:xfrm>
            <a:off x="-1" y="0"/>
            <a:ext cx="4148668" cy="79444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56CF505-D4A9-F344-B357-21EFC58C9674}"/>
              </a:ext>
            </a:extLst>
          </p:cNvPr>
          <p:cNvCxnSpPr/>
          <p:nvPr/>
        </p:nvCxnSpPr>
        <p:spPr>
          <a:xfrm>
            <a:off x="626994" y="1772078"/>
            <a:ext cx="1674433" cy="5"/>
          </a:xfrm>
          <a:prstGeom prst="line">
            <a:avLst/>
          </a:prstGeom>
          <a:noFill/>
          <a:ln w="571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7DAEF30-1E00-3543-A0B1-B82839089F40}"/>
              </a:ext>
            </a:extLst>
          </p:cNvPr>
          <p:cNvCxnSpPr>
            <a:cxnSpLocks/>
          </p:cNvCxnSpPr>
          <p:nvPr/>
        </p:nvCxnSpPr>
        <p:spPr>
          <a:xfrm>
            <a:off x="3162937" y="4005066"/>
            <a:ext cx="8169863" cy="34605"/>
          </a:xfrm>
          <a:prstGeom prst="line">
            <a:avLst/>
          </a:prstGeom>
          <a:ln w="57150" cmpd="sng">
            <a:solidFill>
              <a:srgbClr val="28703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622700B-4C91-B240-9B29-F931C940BD2A}"/>
              </a:ext>
            </a:extLst>
          </p:cNvPr>
          <p:cNvCxnSpPr>
            <a:cxnSpLocks/>
            <a:stCxn id="66" idx="1"/>
          </p:cNvCxnSpPr>
          <p:nvPr/>
        </p:nvCxnSpPr>
        <p:spPr>
          <a:xfrm>
            <a:off x="458717" y="3978341"/>
            <a:ext cx="4418084" cy="26719"/>
          </a:xfrm>
          <a:prstGeom prst="line">
            <a:avLst/>
          </a:prstGeom>
          <a:ln w="57150" cmpd="sng">
            <a:solidFill>
              <a:srgbClr val="D996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F1E15671-764E-614F-8D93-FB43DBE81E34}"/>
              </a:ext>
            </a:extLst>
          </p:cNvPr>
          <p:cNvSpPr txBox="1"/>
          <p:nvPr/>
        </p:nvSpPr>
        <p:spPr>
          <a:xfrm>
            <a:off x="12941" y="4898895"/>
            <a:ext cx="1755648" cy="800219"/>
          </a:xfrm>
          <a:prstGeom prst="rect">
            <a:avLst/>
          </a:prstGeom>
          <a:noFill/>
          <a:ln w="28575" cmpd="sng">
            <a:solidFill>
              <a:srgbClr val="C0504D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1219110">
              <a:defRPr/>
            </a:pP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Start  </a:t>
            </a:r>
          </a:p>
          <a:p>
            <a:pPr algn="ctr" defTabSz="1219110"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1</a:t>
            </a:r>
            <a:r>
              <a:rPr lang="en-US" sz="14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st</a:t>
            </a: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 ACIX II-CMIX workshop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202B44-D951-9841-8448-58F7299EF13F}"/>
              </a:ext>
            </a:extLst>
          </p:cNvPr>
          <p:cNvCxnSpPr>
            <a:cxnSpLocks/>
            <a:stCxn id="64" idx="0"/>
            <a:endCxn id="66" idx="0"/>
          </p:cNvCxnSpPr>
          <p:nvPr/>
        </p:nvCxnSpPr>
        <p:spPr>
          <a:xfrm flipV="1">
            <a:off x="890765" y="3690309"/>
            <a:ext cx="0" cy="1208586"/>
          </a:xfrm>
          <a:prstGeom prst="line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03DE6E2F-7E4F-AA4C-A9EA-8ECA7D8DFD73}"/>
              </a:ext>
            </a:extLst>
          </p:cNvPr>
          <p:cNvSpPr/>
          <p:nvPr/>
        </p:nvSpPr>
        <p:spPr>
          <a:xfrm>
            <a:off x="458717" y="3690309"/>
            <a:ext cx="864096" cy="576064"/>
          </a:xfrm>
          <a:prstGeom prst="rect">
            <a:avLst/>
          </a:prstGeom>
          <a:solidFill>
            <a:srgbClr val="C0504D">
              <a:lumMod val="5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10">
              <a:defRPr/>
            </a:pPr>
            <a:r>
              <a:rPr lang="en-US" sz="1867" kern="0" dirty="0">
                <a:solidFill>
                  <a:prstClr val="white"/>
                </a:solidFill>
                <a:latin typeface="Calibri"/>
              </a:rPr>
              <a:t>Oct 2018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CAAA057-ADBB-8B4B-82C5-1BAF16B44EB3}"/>
              </a:ext>
            </a:extLst>
          </p:cNvPr>
          <p:cNvSpPr/>
          <p:nvPr/>
        </p:nvSpPr>
        <p:spPr>
          <a:xfrm>
            <a:off x="6199809" y="3717039"/>
            <a:ext cx="864000" cy="576039"/>
          </a:xfrm>
          <a:prstGeom prst="rect">
            <a:avLst/>
          </a:prstGeom>
          <a:solidFill>
            <a:srgbClr val="9BBB59">
              <a:lumMod val="5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10">
              <a:defRPr/>
            </a:pPr>
            <a:r>
              <a:rPr lang="en-US" sz="1867" kern="0" dirty="0">
                <a:solidFill>
                  <a:prstClr val="white"/>
                </a:solidFill>
                <a:latin typeface="Calibri"/>
              </a:rPr>
              <a:t>Nov 2019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76B361-774F-5D49-AB3A-39E9842D73D6}"/>
              </a:ext>
            </a:extLst>
          </p:cNvPr>
          <p:cNvSpPr txBox="1"/>
          <p:nvPr/>
        </p:nvSpPr>
        <p:spPr>
          <a:xfrm>
            <a:off x="1103890" y="2100646"/>
            <a:ext cx="2328693" cy="923330"/>
          </a:xfrm>
          <a:prstGeom prst="rect">
            <a:avLst/>
          </a:prstGeom>
          <a:noFill/>
          <a:ln w="28575" cmpd="sng"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pPr algn="ctr" defTabSz="1219110">
              <a:defRPr/>
            </a:pP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Submission to CTEP </a:t>
            </a:r>
            <a:r>
              <a:rPr lang="en-US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AERONET-OC</a:t>
            </a:r>
          </a:p>
          <a:p>
            <a:pPr algn="ctr" defTabSz="1219110">
              <a:defRPr/>
            </a:pPr>
            <a:r>
              <a:rPr lang="en-US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Phase I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1BF8595-49DB-4E48-8446-15076FA71548}"/>
              </a:ext>
            </a:extLst>
          </p:cNvPr>
          <p:cNvCxnSpPr>
            <a:cxnSpLocks/>
            <a:stCxn id="70" idx="0"/>
            <a:endCxn id="68" idx="2"/>
          </p:cNvCxnSpPr>
          <p:nvPr/>
        </p:nvCxnSpPr>
        <p:spPr>
          <a:xfrm flipV="1">
            <a:off x="2264914" y="3023976"/>
            <a:ext cx="3323" cy="666358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1ADC3A99-9D48-DC46-A399-91175BF2CF3D}"/>
              </a:ext>
            </a:extLst>
          </p:cNvPr>
          <p:cNvSpPr/>
          <p:nvPr/>
        </p:nvSpPr>
        <p:spPr>
          <a:xfrm>
            <a:off x="1832914" y="3690334"/>
            <a:ext cx="864000" cy="576039"/>
          </a:xfrm>
          <a:prstGeom prst="rect">
            <a:avLst/>
          </a:prstGeom>
          <a:solidFill>
            <a:srgbClr val="C0504D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10">
              <a:defRPr/>
            </a:pPr>
            <a:r>
              <a:rPr lang="en-US" sz="1867" kern="0" dirty="0">
                <a:solidFill>
                  <a:prstClr val="white"/>
                </a:solidFill>
                <a:latin typeface="Calibri"/>
              </a:rPr>
              <a:t>March 2019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E4E84A7-E06D-0F42-83F9-5CCE88D48BFD}"/>
              </a:ext>
            </a:extLst>
          </p:cNvPr>
          <p:cNvCxnSpPr>
            <a:cxnSpLocks/>
            <a:stCxn id="71" idx="2"/>
            <a:endCxn id="76" idx="0"/>
          </p:cNvCxnSpPr>
          <p:nvPr/>
        </p:nvCxnSpPr>
        <p:spPr>
          <a:xfrm>
            <a:off x="8250468" y="4293085"/>
            <a:ext cx="2" cy="709195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DBB223B-A476-1646-A321-FC5D4DF5A68D}"/>
              </a:ext>
            </a:extLst>
          </p:cNvPr>
          <p:cNvCxnSpPr>
            <a:cxnSpLocks/>
          </p:cNvCxnSpPr>
          <p:nvPr/>
        </p:nvCxnSpPr>
        <p:spPr>
          <a:xfrm>
            <a:off x="8585284" y="4018167"/>
            <a:ext cx="1844173" cy="12696"/>
          </a:xfrm>
          <a:prstGeom prst="line">
            <a:avLst/>
          </a:prstGeom>
          <a:ln w="5715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CBFADB0-E232-4E40-85F8-990CAB4E61DE}"/>
              </a:ext>
            </a:extLst>
          </p:cNvPr>
          <p:cNvSpPr txBox="1"/>
          <p:nvPr/>
        </p:nvSpPr>
        <p:spPr>
          <a:xfrm>
            <a:off x="5381068" y="2197073"/>
            <a:ext cx="2501483" cy="861774"/>
          </a:xfrm>
          <a:prstGeom prst="rect">
            <a:avLst/>
          </a:prstGeom>
          <a:noFill/>
          <a:ln w="28575" cmpd="sng">
            <a:solidFill>
              <a:srgbClr val="9BBB59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1219110">
              <a:defRPr/>
            </a:pP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Inter-comparison Analysis</a:t>
            </a:r>
          </a:p>
          <a:p>
            <a:pPr algn="ctr" defTabSz="1219110">
              <a:defRPr/>
            </a:pP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2</a:t>
            </a:r>
            <a:r>
              <a:rPr lang="en-US" sz="14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nd</a:t>
            </a: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 ACIX workshop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BE81726-C2B0-8743-9A52-D76ACB12F4C7}"/>
              </a:ext>
            </a:extLst>
          </p:cNvPr>
          <p:cNvCxnSpPr>
            <a:cxnSpLocks/>
            <a:stCxn id="67" idx="0"/>
            <a:endCxn id="74" idx="2"/>
          </p:cNvCxnSpPr>
          <p:nvPr/>
        </p:nvCxnSpPr>
        <p:spPr>
          <a:xfrm flipV="1">
            <a:off x="6631809" y="3058847"/>
            <a:ext cx="1" cy="658192"/>
          </a:xfrm>
          <a:prstGeom prst="line">
            <a:avLst/>
          </a:prstGeom>
          <a:noFill/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99D7720C-6C0D-7841-8425-F84F09B247AE}"/>
              </a:ext>
            </a:extLst>
          </p:cNvPr>
          <p:cNvSpPr txBox="1"/>
          <p:nvPr/>
        </p:nvSpPr>
        <p:spPr>
          <a:xfrm>
            <a:off x="7286193" y="5002280"/>
            <a:ext cx="1928553" cy="861774"/>
          </a:xfrm>
          <a:prstGeom prst="rect">
            <a:avLst/>
          </a:prstGeom>
          <a:noFill/>
          <a:ln w="28575" cmpd="sng">
            <a:solidFill>
              <a:srgbClr val="9BBB59"/>
            </a:solidFill>
          </a:ln>
        </p:spPr>
        <p:txBody>
          <a:bodyPr wrap="square" rtlCol="0">
            <a:spAutoFit/>
          </a:bodyPr>
          <a:lstStyle/>
          <a:p>
            <a:pPr algn="ctr" defTabSz="1219110">
              <a:defRPr/>
            </a:pP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</a:rPr>
              <a:t>Initial </a:t>
            </a:r>
          </a:p>
          <a:p>
            <a:pPr algn="ctr" defTabSz="1219110">
              <a:defRPr/>
            </a:pP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</a:rPr>
              <a:t>Report Release </a:t>
            </a: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2</a:t>
            </a:r>
            <a:r>
              <a:rPr lang="en-US" sz="14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nd</a:t>
            </a:r>
            <a:r>
              <a:rPr lang="en-U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 ACIX workshop</a:t>
            </a:r>
          </a:p>
        </p:txBody>
      </p:sp>
      <p:sp>
        <p:nvSpPr>
          <p:cNvPr id="77" name="Rectangle 152">
            <a:extLst>
              <a:ext uri="{FF2B5EF4-FFF2-40B4-BE49-F238E27FC236}">
                <a16:creationId xmlns:a16="http://schemas.microsoft.com/office/drawing/2014/main" id="{1DEEED67-017C-204D-AAC3-2742140C894B}"/>
              </a:ext>
            </a:extLst>
          </p:cNvPr>
          <p:cNvSpPr/>
          <p:nvPr/>
        </p:nvSpPr>
        <p:spPr>
          <a:xfrm>
            <a:off x="9307325" y="3729737"/>
            <a:ext cx="864000" cy="57603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10">
              <a:defRPr/>
            </a:pPr>
            <a:r>
              <a:rPr lang="en-US" sz="1867" kern="0" dirty="0">
                <a:solidFill>
                  <a:prstClr val="white"/>
                </a:solidFill>
                <a:latin typeface="Calibri"/>
              </a:rPr>
              <a:t>May 2020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83576DB-6CC1-C743-9FE7-8604B9B83E96}"/>
              </a:ext>
            </a:extLst>
          </p:cNvPr>
          <p:cNvSpPr txBox="1"/>
          <p:nvPr/>
        </p:nvSpPr>
        <p:spPr>
          <a:xfrm>
            <a:off x="8884016" y="2120216"/>
            <a:ext cx="1721161" cy="800219"/>
          </a:xfrm>
          <a:prstGeom prst="rect">
            <a:avLst/>
          </a:prstGeom>
          <a:noFill/>
          <a:ln w="28575"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Report (MS 1)</a:t>
            </a:r>
          </a:p>
          <a:p>
            <a:pPr algn="ctr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Submission to Scientific Journal</a:t>
            </a:r>
          </a:p>
        </p:txBody>
      </p:sp>
      <p:cxnSp>
        <p:nvCxnSpPr>
          <p:cNvPr id="79" name="Straight Connector 163">
            <a:extLst>
              <a:ext uri="{FF2B5EF4-FFF2-40B4-BE49-F238E27FC236}">
                <a16:creationId xmlns:a16="http://schemas.microsoft.com/office/drawing/2014/main" id="{B0DDB62D-ACA9-E24E-A8DD-9315F1C01716}"/>
              </a:ext>
            </a:extLst>
          </p:cNvPr>
          <p:cNvCxnSpPr>
            <a:stCxn id="77" idx="0"/>
            <a:endCxn id="78" idx="2"/>
          </p:cNvCxnSpPr>
          <p:nvPr/>
        </p:nvCxnSpPr>
        <p:spPr>
          <a:xfrm flipV="1">
            <a:off x="9739325" y="2920435"/>
            <a:ext cx="5272" cy="809302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998906B8-E152-2749-99A3-55E42984A776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00" y="69000"/>
            <a:ext cx="1440000" cy="1440000"/>
          </a:xfrm>
          <a:prstGeom prst="ellipse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1891473-1BF5-2140-8524-2DC5892A4897}"/>
              </a:ext>
            </a:extLst>
          </p:cNvPr>
          <p:cNvSpPr/>
          <p:nvPr/>
        </p:nvSpPr>
        <p:spPr>
          <a:xfrm>
            <a:off x="10544302" y="589255"/>
            <a:ext cx="1537861" cy="379656"/>
          </a:xfrm>
          <a:prstGeom prst="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67" b="1" kern="0" dirty="0">
                <a:latin typeface="Avenir Roman"/>
                <a:cs typeface="Avenir Roman"/>
              </a:rPr>
              <a:t>ACIX-Aqua</a:t>
            </a:r>
            <a:endParaRPr lang="en-GB" sz="1867" b="1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648C420-2E3B-7743-B6EB-41F933041934}"/>
              </a:ext>
            </a:extLst>
          </p:cNvPr>
          <p:cNvSpPr/>
          <p:nvPr/>
        </p:nvSpPr>
        <p:spPr>
          <a:xfrm>
            <a:off x="7818468" y="3717046"/>
            <a:ext cx="864000" cy="576039"/>
          </a:xfrm>
          <a:prstGeom prst="rect">
            <a:avLst/>
          </a:prstGeom>
          <a:solidFill>
            <a:srgbClr val="9BBB59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10">
              <a:defRPr/>
            </a:pPr>
            <a:r>
              <a:rPr lang="en-US" sz="1867" kern="0" dirty="0">
                <a:solidFill>
                  <a:prstClr val="white"/>
                </a:solidFill>
                <a:latin typeface="Calibri"/>
              </a:rPr>
              <a:t>Dec 2019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084561-66E1-334A-9B7B-BCAA229BC975}"/>
              </a:ext>
            </a:extLst>
          </p:cNvPr>
          <p:cNvSpPr/>
          <p:nvPr/>
        </p:nvSpPr>
        <p:spPr>
          <a:xfrm>
            <a:off x="4792693" y="3729737"/>
            <a:ext cx="864000" cy="576039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10">
              <a:defRPr/>
            </a:pPr>
            <a:r>
              <a:rPr lang="en-US" sz="1867" kern="0" dirty="0">
                <a:solidFill>
                  <a:prstClr val="white"/>
                </a:solidFill>
                <a:latin typeface="Calibri"/>
              </a:rPr>
              <a:t>Sep 2019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799011-8E7A-6A43-A5BC-519C495E22AC}"/>
              </a:ext>
            </a:extLst>
          </p:cNvPr>
          <p:cNvSpPr txBox="1"/>
          <p:nvPr/>
        </p:nvSpPr>
        <p:spPr>
          <a:xfrm>
            <a:off x="3971504" y="4938322"/>
            <a:ext cx="2403691" cy="64633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1219110">
              <a:defRPr/>
            </a:pP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Product Extraction</a:t>
            </a:r>
          </a:p>
          <a:p>
            <a:pPr algn="ctr" defTabSz="1219110">
              <a:defRPr/>
            </a:pPr>
            <a:r>
              <a:rPr lang="en-US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Results Submission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499BFDD-A338-4F43-AF09-C26420D96468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5223618" y="4305775"/>
            <a:ext cx="1075" cy="59312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4F2894A-AA40-EF45-B06A-6A2BBC0DC74A}"/>
              </a:ext>
            </a:extLst>
          </p:cNvPr>
          <p:cNvSpPr/>
          <p:nvPr/>
        </p:nvSpPr>
        <p:spPr>
          <a:xfrm>
            <a:off x="3184717" y="3690334"/>
            <a:ext cx="864000" cy="576039"/>
          </a:xfrm>
          <a:prstGeom prst="rect">
            <a:avLst/>
          </a:prstGeom>
          <a:solidFill>
            <a:srgbClr val="C0504D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10">
              <a:defRPr/>
            </a:pPr>
            <a:r>
              <a:rPr lang="en-US" sz="1867" kern="0" dirty="0">
                <a:solidFill>
                  <a:prstClr val="white"/>
                </a:solidFill>
                <a:latin typeface="Calibri"/>
              </a:rPr>
              <a:t>May 2019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269C7BD-21B8-5E43-B164-04042AA29358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3614909" y="4266373"/>
            <a:ext cx="1808" cy="428254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0D398-11A9-5B4D-9CFD-452B84653275}"/>
              </a:ext>
            </a:extLst>
          </p:cNvPr>
          <p:cNvCxnSpPr>
            <a:cxnSpLocks/>
          </p:cNvCxnSpPr>
          <p:nvPr/>
        </p:nvCxnSpPr>
        <p:spPr>
          <a:xfrm flipH="1">
            <a:off x="2980628" y="4685260"/>
            <a:ext cx="637553" cy="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153988B-140D-7A4C-8DFE-078755B06204}"/>
              </a:ext>
            </a:extLst>
          </p:cNvPr>
          <p:cNvCxnSpPr>
            <a:cxnSpLocks/>
          </p:cNvCxnSpPr>
          <p:nvPr/>
        </p:nvCxnSpPr>
        <p:spPr>
          <a:xfrm flipH="1" flipV="1">
            <a:off x="2972166" y="4670100"/>
            <a:ext cx="5113" cy="1054066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DC1E256-0035-E442-9D12-FC3F799A2778}"/>
              </a:ext>
            </a:extLst>
          </p:cNvPr>
          <p:cNvSpPr txBox="1"/>
          <p:nvPr/>
        </p:nvSpPr>
        <p:spPr>
          <a:xfrm>
            <a:off x="1832914" y="5742875"/>
            <a:ext cx="2403691" cy="646331"/>
          </a:xfrm>
          <a:prstGeom prst="rect">
            <a:avLst/>
          </a:prstGeom>
          <a:noFill/>
          <a:ln w="28575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219110">
              <a:defRPr/>
            </a:pP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Submission to CTEP </a:t>
            </a:r>
            <a:r>
              <a:rPr lang="en-US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Phase II</a:t>
            </a:r>
          </a:p>
        </p:txBody>
      </p:sp>
      <p:sp>
        <p:nvSpPr>
          <p:cNvPr id="46" name="Rectangle 152">
            <a:extLst>
              <a:ext uri="{FF2B5EF4-FFF2-40B4-BE49-F238E27FC236}">
                <a16:creationId xmlns:a16="http://schemas.microsoft.com/office/drawing/2014/main" id="{7CE0435B-D3FF-1C4F-83DB-7D1ECA5414A8}"/>
              </a:ext>
            </a:extLst>
          </p:cNvPr>
          <p:cNvSpPr/>
          <p:nvPr/>
        </p:nvSpPr>
        <p:spPr>
          <a:xfrm>
            <a:off x="10796182" y="3727912"/>
            <a:ext cx="864000" cy="57603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10">
              <a:defRPr/>
            </a:pPr>
            <a:r>
              <a:rPr lang="en-US" sz="1867" kern="0" dirty="0">
                <a:solidFill>
                  <a:prstClr val="white"/>
                </a:solidFill>
                <a:latin typeface="Calibri"/>
              </a:rPr>
              <a:t>Sep 2020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D4E86D-789E-744F-B5D9-6983749C2ADD}"/>
              </a:ext>
            </a:extLst>
          </p:cNvPr>
          <p:cNvSpPr txBox="1"/>
          <p:nvPr/>
        </p:nvSpPr>
        <p:spPr>
          <a:xfrm>
            <a:off x="10179021" y="4942656"/>
            <a:ext cx="2061500" cy="800219"/>
          </a:xfrm>
          <a:prstGeom prst="rect">
            <a:avLst/>
          </a:prstGeom>
          <a:noFill/>
          <a:ln w="28575"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Report (MS 2)??</a:t>
            </a:r>
          </a:p>
          <a:p>
            <a:pPr algn="ctr"/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venir Roman"/>
                <a:cs typeface="Avenir Roman"/>
              </a:rPr>
              <a:t>Submission to Scientific Journal</a:t>
            </a:r>
          </a:p>
        </p:txBody>
      </p:sp>
      <p:cxnSp>
        <p:nvCxnSpPr>
          <p:cNvPr id="49" name="Straight Connector 163">
            <a:extLst>
              <a:ext uri="{FF2B5EF4-FFF2-40B4-BE49-F238E27FC236}">
                <a16:creationId xmlns:a16="http://schemas.microsoft.com/office/drawing/2014/main" id="{461064B6-9331-C446-BFD8-16A4CA8B1ADA}"/>
              </a:ext>
            </a:extLst>
          </p:cNvPr>
          <p:cNvCxnSpPr>
            <a:cxnSpLocks/>
            <a:stCxn id="47" idx="0"/>
            <a:endCxn id="46" idx="2"/>
          </p:cNvCxnSpPr>
          <p:nvPr/>
        </p:nvCxnSpPr>
        <p:spPr>
          <a:xfrm flipV="1">
            <a:off x="11209771" y="4303951"/>
            <a:ext cx="18411" cy="638705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8317E18-77CD-8A4E-B29B-33516A87E490}"/>
              </a:ext>
            </a:extLst>
          </p:cNvPr>
          <p:cNvSpPr/>
          <p:nvPr/>
        </p:nvSpPr>
        <p:spPr>
          <a:xfrm>
            <a:off x="8742167" y="2029255"/>
            <a:ext cx="1928553" cy="2542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DF2BC10-CACA-D04A-BE6C-A0A287E659E2}"/>
              </a:ext>
            </a:extLst>
          </p:cNvPr>
          <p:cNvSpPr/>
          <p:nvPr/>
        </p:nvSpPr>
        <p:spPr>
          <a:xfrm>
            <a:off x="10322617" y="3643410"/>
            <a:ext cx="1772542" cy="22206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3C2D-F75E-434C-9790-EE53238F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57" y="1263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Product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DDADE-8A9B-2B43-9F67-57967E9E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57" y="1616083"/>
            <a:ext cx="1051560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Universal algorithms (through a community-wide data sharing activity)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99CD9-73C3-CA4B-BFA6-FF7783869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6" y="2803177"/>
            <a:ext cx="4854284" cy="31753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47B44B-4763-EF4E-B0B4-1612B55884D5}"/>
              </a:ext>
            </a:extLst>
          </p:cNvPr>
          <p:cNvSpPr txBox="1"/>
          <p:nvPr/>
        </p:nvSpPr>
        <p:spPr>
          <a:xfrm>
            <a:off x="644229" y="2433845"/>
            <a:ext cx="457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Chlorophyll-a retrievals for Sentinel-2/3 (</a:t>
            </a:r>
            <a:r>
              <a:rPr lang="en-US" b="1" dirty="0"/>
              <a:t>MDN</a:t>
            </a:r>
            <a:r>
              <a:rPr lang="en-US" dirty="0"/>
              <a:t>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B99C92-D249-444B-9DB9-6DAF8BB4A331}"/>
              </a:ext>
            </a:extLst>
          </p:cNvPr>
          <p:cNvSpPr/>
          <p:nvPr/>
        </p:nvSpPr>
        <p:spPr>
          <a:xfrm>
            <a:off x="327166" y="6015742"/>
            <a:ext cx="52514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Helvetica" pitchFamily="2" charset="0"/>
              </a:rPr>
              <a:t>Pahlevan et. al. (2020). Seamless retrievals of chlorophyll-a from Sentinel-2 (MSI) and Sentinel-3 (OLCI) in inland and coastal waters: A machine-learning approach. </a:t>
            </a:r>
            <a:r>
              <a:rPr lang="en-US" sz="1100" i="1" dirty="0">
                <a:latin typeface="Helvetica" pitchFamily="2" charset="0"/>
              </a:rPr>
              <a:t>Remote Sensing of Environment, 240</a:t>
            </a:r>
            <a:r>
              <a:rPr lang="en-US" sz="1100" dirty="0">
                <a:latin typeface="Helvetica" pitchFamily="2" charset="0"/>
              </a:rPr>
              <a:t>, 111604. source code: </a:t>
            </a:r>
            <a:r>
              <a:rPr lang="en-US" sz="1100" dirty="0">
                <a:hlinkClick r:id="rId3"/>
              </a:rPr>
              <a:t>https://github.com/BrandonSmithJ/MDN</a:t>
            </a:r>
            <a:endParaRPr lang="en-US" sz="1100" dirty="0">
              <a:effectLst/>
              <a:latin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E43827-A344-0C4E-85CA-9CFE687A1D3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85" y="2803177"/>
            <a:ext cx="5115829" cy="31970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5F4AA2-81F5-9144-8C5B-7A453C8C6AFD}"/>
              </a:ext>
            </a:extLst>
          </p:cNvPr>
          <p:cNvSpPr txBox="1"/>
          <p:nvPr/>
        </p:nvSpPr>
        <p:spPr>
          <a:xfrm>
            <a:off x="10967701" y="5389983"/>
            <a:ext cx="761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 ~ 2700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A34BF9-1966-534D-A0E3-2E092A08473F}"/>
              </a:ext>
            </a:extLst>
          </p:cNvPr>
          <p:cNvSpPr txBox="1"/>
          <p:nvPr/>
        </p:nvSpPr>
        <p:spPr>
          <a:xfrm>
            <a:off x="7693942" y="2433845"/>
            <a:ext cx="319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TSS/SPM/TSM retrievals (</a:t>
            </a:r>
            <a:r>
              <a:rPr lang="en-US" b="1" dirty="0"/>
              <a:t>SOLID</a:t>
            </a:r>
            <a:r>
              <a:rPr lang="en-US" dirty="0"/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E71C82-F876-D144-AE28-BC38C2B955CA}"/>
              </a:ext>
            </a:extLst>
          </p:cNvPr>
          <p:cNvSpPr/>
          <p:nvPr/>
        </p:nvSpPr>
        <p:spPr>
          <a:xfrm>
            <a:off x="6571819" y="6004623"/>
            <a:ext cx="557861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Helvetica" pitchFamily="2" charset="0"/>
              </a:rPr>
              <a:t>Balasubramanian, et. al.. (2020). Robust Algorithm for Estimating Total Suspended Solids (TSS) in Inland and Nearshore Coastal Waters. </a:t>
            </a:r>
            <a:r>
              <a:rPr lang="en-US" sz="1100" i="1" dirty="0">
                <a:latin typeface="Helvetica" pitchFamily="2" charset="0"/>
              </a:rPr>
              <a:t>Remote Sensing of Environment, </a:t>
            </a:r>
            <a:r>
              <a:rPr lang="en-US" sz="1100" dirty="0">
                <a:latin typeface="Helvetica" pitchFamily="2" charset="0"/>
              </a:rPr>
              <a:t>111768. source code: </a:t>
            </a:r>
            <a:r>
              <a:rPr lang="en-US" sz="1100" u="sng" dirty="0">
                <a:hlinkClick r:id="rId5"/>
              </a:rPr>
              <a:t>https://github.com/BrandonSmithJ/MDN/tree/master/Benchmarks/tss/SOLID</a:t>
            </a:r>
            <a:r>
              <a:rPr lang="en-US" sz="1100" u="sng" dirty="0"/>
              <a:t> </a:t>
            </a:r>
            <a:endParaRPr lang="en-US" sz="1100" dirty="0"/>
          </a:p>
          <a:p>
            <a:endParaRPr lang="en-US" sz="11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0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C7D4-371C-D548-A9E0-ECA4B569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3" y="6929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ACIX-Aqua: Objective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F1F09-7201-D04B-A2C0-2AA7CC70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D32-0841-5145-AFC9-B2A5DBB4CA84}" type="slidenum">
              <a:rPr lang="en-US" smtClean="0"/>
              <a:t>3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9CFFBE-4E4E-754B-AF1C-6F203AADEB6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93" y="0"/>
            <a:ext cx="1440000" cy="1440000"/>
          </a:xfrm>
          <a:prstGeom prst="ellipse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C7F8B29-5688-B847-BCE8-A62ABE562556}"/>
              </a:ext>
            </a:extLst>
          </p:cNvPr>
          <p:cNvSpPr/>
          <p:nvPr/>
        </p:nvSpPr>
        <p:spPr>
          <a:xfrm>
            <a:off x="10637195" y="520255"/>
            <a:ext cx="1537861" cy="379656"/>
          </a:xfrm>
          <a:prstGeom prst="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67" b="1" kern="0" dirty="0">
                <a:latin typeface="Avenir Roman"/>
                <a:cs typeface="Avenir Roman"/>
              </a:rPr>
              <a:t>ACIX-Aqua</a:t>
            </a:r>
            <a:endParaRPr lang="en-GB" sz="1867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A9CCC3-9D7B-6244-8732-C1AC7F8293BC}"/>
              </a:ext>
            </a:extLst>
          </p:cNvPr>
          <p:cNvGrpSpPr/>
          <p:nvPr/>
        </p:nvGrpSpPr>
        <p:grpSpPr>
          <a:xfrm>
            <a:off x="144912" y="54621"/>
            <a:ext cx="3664398" cy="720000"/>
            <a:chOff x="144912" y="54621"/>
            <a:chExt cx="3664398" cy="720000"/>
          </a:xfrm>
        </p:grpSpPr>
        <p:pic>
          <p:nvPicPr>
            <p:cNvPr id="23" name="Picture 22" descr="NASA_logo.svg_.png">
              <a:extLst>
                <a:ext uri="{FF2B5EF4-FFF2-40B4-BE49-F238E27FC236}">
                  <a16:creationId xmlns:a16="http://schemas.microsoft.com/office/drawing/2014/main" id="{0FC3C2C3-89AB-5049-8AF3-2C0839637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845" y="54621"/>
              <a:ext cx="867465" cy="720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E11B2DD-3D7F-A84E-97F5-17044E58F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912" y="179763"/>
              <a:ext cx="1090909" cy="4320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30C8186-D141-1348-A213-61704527D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6307" y="198621"/>
              <a:ext cx="1205053" cy="432000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EAE1206-0230-6146-B00F-E40D407D0519}"/>
              </a:ext>
            </a:extLst>
          </p:cNvPr>
          <p:cNvSpPr/>
          <p:nvPr/>
        </p:nvSpPr>
        <p:spPr>
          <a:xfrm>
            <a:off x="-3044" y="17401"/>
            <a:ext cx="4148668" cy="79444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DA928CA-4B69-D542-83EB-379144146572}"/>
              </a:ext>
            </a:extLst>
          </p:cNvPr>
          <p:cNvSpPr txBox="1">
            <a:spLocks/>
          </p:cNvSpPr>
          <p:nvPr/>
        </p:nvSpPr>
        <p:spPr>
          <a:xfrm>
            <a:off x="355886" y="2216137"/>
            <a:ext cx="6050103" cy="458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Provide guidance for global production of aquatic science products from Landsat (OLI) /Sentinel-2 (MSI) missions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/>
              <a:t>Identify </a:t>
            </a:r>
            <a:r>
              <a:rPr lang="en-US" sz="2200" i="1" dirty="0">
                <a:solidFill>
                  <a:srgbClr val="FF0000"/>
                </a:solidFill>
              </a:rPr>
              <a:t>strengths/weaknesses</a:t>
            </a:r>
            <a:r>
              <a:rPr lang="en-US" sz="2200" dirty="0"/>
              <a:t> of atmospheric correction (AC) processors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200" i="1" dirty="0"/>
              <a:t>Inform</a:t>
            </a:r>
            <a:r>
              <a:rPr lang="en-US" sz="2200" i="1" dirty="0">
                <a:solidFill>
                  <a:srgbClr val="FF0000"/>
                </a:solidFill>
              </a:rPr>
              <a:t> users/agencies </a:t>
            </a:r>
            <a:r>
              <a:rPr lang="en-US" sz="2200" dirty="0"/>
              <a:t>of the performances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9EDB7C-49A9-794B-83A2-23EA0851D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513" y="2716792"/>
            <a:ext cx="2644465" cy="17269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A83FAA-C6B0-2447-9C01-BDC63D422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8319" y="3482179"/>
            <a:ext cx="2869064" cy="21490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F05B56-D1B0-1F43-AAB5-5D6FCC0776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2455" y="1560526"/>
            <a:ext cx="3079452" cy="21490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A57F48-78A8-7745-8FB5-EA958ECB2D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81" y="4372971"/>
            <a:ext cx="2541136" cy="185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3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3C31250C-0716-574C-9D55-3F9314D662A3}"/>
              </a:ext>
            </a:extLst>
          </p:cNvPr>
          <p:cNvGrpSpPr/>
          <p:nvPr/>
        </p:nvGrpSpPr>
        <p:grpSpPr>
          <a:xfrm>
            <a:off x="144912" y="54621"/>
            <a:ext cx="3664398" cy="720000"/>
            <a:chOff x="144912" y="54621"/>
            <a:chExt cx="3664398" cy="720000"/>
          </a:xfrm>
        </p:grpSpPr>
        <p:pic>
          <p:nvPicPr>
            <p:cNvPr id="42" name="Picture 41" descr="NASA_logo.svg_.png">
              <a:extLst>
                <a:ext uri="{FF2B5EF4-FFF2-40B4-BE49-F238E27FC236}">
                  <a16:creationId xmlns:a16="http://schemas.microsoft.com/office/drawing/2014/main" id="{DF1B9A9C-052E-634A-A5B3-DE8C892E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845" y="54621"/>
              <a:ext cx="867465" cy="7200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797A410-1B50-2140-B715-51E478EB6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912" y="179763"/>
              <a:ext cx="1090909" cy="4320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0507900-FD7B-C147-BDD1-F2548EE31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6307" y="198621"/>
              <a:ext cx="1205053" cy="432000"/>
            </a:xfrm>
            <a:prstGeom prst="rect">
              <a:avLst/>
            </a:prstGeom>
          </p:spPr>
        </p:pic>
      </p:grpSp>
      <p:pic>
        <p:nvPicPr>
          <p:cNvPr id="12" name="Picture 11" descr="NASA_logo.svg_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96" y="6109510"/>
            <a:ext cx="867465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63" y="6234652"/>
            <a:ext cx="1090909" cy="43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90EA6F-B661-F246-B480-EA9C8C91D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958" y="6253510"/>
            <a:ext cx="1205053" cy="432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070417B-7B62-BB42-83F9-0ED07E2C4A01}"/>
              </a:ext>
            </a:extLst>
          </p:cNvPr>
          <p:cNvSpPr txBox="1"/>
          <p:nvPr/>
        </p:nvSpPr>
        <p:spPr>
          <a:xfrm>
            <a:off x="373102" y="4222504"/>
            <a:ext cx="23358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venir Roman" panose="02000503020000020003" pitchFamily="2" charset="0"/>
              </a:rPr>
              <a:t>Processing Team:</a:t>
            </a:r>
            <a:r>
              <a:rPr lang="en-GB" sz="1600" dirty="0">
                <a:latin typeface="Avenir Roman" panose="02000503020000020003" pitchFamily="2" charset="0"/>
              </a:rPr>
              <a:t> </a:t>
            </a:r>
          </a:p>
          <a:p>
            <a:pPr algn="ctr"/>
            <a:r>
              <a:rPr lang="en-GB" sz="1600" dirty="0">
                <a:latin typeface="Avenir Roman" panose="02000503020000020003" pitchFamily="2" charset="0"/>
              </a:rPr>
              <a:t>from various Space Agencies, R&amp;D Companies, </a:t>
            </a:r>
          </a:p>
          <a:p>
            <a:pPr algn="ctr"/>
            <a:r>
              <a:rPr lang="en-GB" sz="1600" dirty="0">
                <a:latin typeface="Avenir Roman" panose="02000503020000020003" pitchFamily="2" charset="0"/>
              </a:rPr>
              <a:t>Research Institutes </a:t>
            </a:r>
          </a:p>
          <a:p>
            <a:pPr algn="ctr"/>
            <a:r>
              <a:rPr lang="en-GB" sz="1600" dirty="0">
                <a:latin typeface="Avenir Roman" panose="02000503020000020003" pitchFamily="2" charset="0"/>
              </a:rPr>
              <a:t>and Universities</a:t>
            </a:r>
            <a:endParaRPr lang="en-GB" sz="1200" dirty="0">
              <a:latin typeface="Avenir Roman" panose="02000503020000020003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865DC20-AF10-8E48-ABD4-09A12EB4B03D}"/>
              </a:ext>
            </a:extLst>
          </p:cNvPr>
          <p:cNvSpPr>
            <a:spLocks noChangeAspect="1"/>
          </p:cNvSpPr>
          <p:nvPr/>
        </p:nvSpPr>
        <p:spPr>
          <a:xfrm>
            <a:off x="573623" y="2359468"/>
            <a:ext cx="1728000" cy="172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E287FF0-813A-4C4C-86AA-49EA6767D97F}"/>
              </a:ext>
            </a:extLst>
          </p:cNvPr>
          <p:cNvSpPr>
            <a:spLocks noChangeAspect="1"/>
          </p:cNvSpPr>
          <p:nvPr/>
        </p:nvSpPr>
        <p:spPr>
          <a:xfrm>
            <a:off x="3352508" y="2350147"/>
            <a:ext cx="1728000" cy="172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15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E97B5A-0966-4E4F-B4D3-2DF9381333B0}"/>
              </a:ext>
            </a:extLst>
          </p:cNvPr>
          <p:cNvSpPr txBox="1"/>
          <p:nvPr/>
        </p:nvSpPr>
        <p:spPr>
          <a:xfrm>
            <a:off x="8697061" y="4109403"/>
            <a:ext cx="2202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venir Roman" panose="02000503020000020003" pitchFamily="2" charset="0"/>
              </a:rPr>
              <a:t>Initial report</a:t>
            </a:r>
            <a:endParaRPr lang="en-GB" sz="1600" dirty="0">
              <a:latin typeface="Avenir Roman" panose="02000503020000020003" pitchFamily="2" charset="0"/>
            </a:endParaRPr>
          </a:p>
          <a:p>
            <a:pPr algn="ctr"/>
            <a:r>
              <a:rPr lang="en-GB" sz="1600" dirty="0">
                <a:latin typeface="Avenir Roman" panose="02000503020000020003" pitchFamily="2" charset="0"/>
              </a:rPr>
              <a:t>Work in progress to publish the results</a:t>
            </a:r>
            <a:endParaRPr lang="en-GB" sz="1200" dirty="0">
              <a:latin typeface="Avenir Roman" panose="02000503020000020003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DFBBC60-D4DE-2B47-8689-C22A32B1EB29}"/>
              </a:ext>
            </a:extLst>
          </p:cNvPr>
          <p:cNvSpPr/>
          <p:nvPr/>
        </p:nvSpPr>
        <p:spPr>
          <a:xfrm>
            <a:off x="8884800" y="2353525"/>
            <a:ext cx="1728000" cy="172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Dec 2019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90B875-7402-A04F-B1AC-259D7147C399}"/>
              </a:ext>
            </a:extLst>
          </p:cNvPr>
          <p:cNvSpPr txBox="1"/>
          <p:nvPr/>
        </p:nvSpPr>
        <p:spPr>
          <a:xfrm>
            <a:off x="5908759" y="4181119"/>
            <a:ext cx="23358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venir Roman" panose="02000503020000020003" pitchFamily="2" charset="0"/>
              </a:rPr>
              <a:t># of valid matchups</a:t>
            </a:r>
          </a:p>
          <a:p>
            <a:pPr algn="ctr"/>
            <a:r>
              <a:rPr lang="en-GB" sz="1600" dirty="0">
                <a:latin typeface="Avenir Roman" panose="02000503020000020003" pitchFamily="2" charset="0"/>
              </a:rPr>
              <a:t>with Sentinel-2A/B, and Landsat-8 </a:t>
            </a:r>
            <a:endParaRPr lang="en-GB" sz="1200" dirty="0">
              <a:latin typeface="Avenir Roman" panose="02000503020000020003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5488231-4826-0143-9503-926CA4D65C69}"/>
              </a:ext>
            </a:extLst>
          </p:cNvPr>
          <p:cNvSpPr/>
          <p:nvPr/>
        </p:nvSpPr>
        <p:spPr>
          <a:xfrm>
            <a:off x="6078023" y="2350147"/>
            <a:ext cx="1728000" cy="172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67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B1C8AFC-3EC7-9B4C-A7BE-3C26FA1E284A}"/>
              </a:ext>
            </a:extLst>
          </p:cNvPr>
          <p:cNvSpPr>
            <a:spLocks/>
          </p:cNvSpPr>
          <p:nvPr/>
        </p:nvSpPr>
        <p:spPr>
          <a:xfrm>
            <a:off x="2413571" y="2999936"/>
            <a:ext cx="360000" cy="36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B2D31A6-5DBE-CB4F-A4D2-165A5481A497}"/>
              </a:ext>
            </a:extLst>
          </p:cNvPr>
          <p:cNvSpPr/>
          <p:nvPr/>
        </p:nvSpPr>
        <p:spPr>
          <a:xfrm>
            <a:off x="2841011" y="2999936"/>
            <a:ext cx="360000" cy="36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4842F52-E217-7544-9927-C590105A2042}"/>
              </a:ext>
            </a:extLst>
          </p:cNvPr>
          <p:cNvSpPr/>
          <p:nvPr/>
        </p:nvSpPr>
        <p:spPr>
          <a:xfrm>
            <a:off x="5232005" y="2925165"/>
            <a:ext cx="360000" cy="36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A0A356-4A45-2B42-904C-10D86301F1E6}"/>
              </a:ext>
            </a:extLst>
          </p:cNvPr>
          <p:cNvSpPr/>
          <p:nvPr/>
        </p:nvSpPr>
        <p:spPr>
          <a:xfrm>
            <a:off x="5639124" y="2925165"/>
            <a:ext cx="360000" cy="36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B7CD05-E589-8D4F-BD12-D71635DC63F5}"/>
              </a:ext>
            </a:extLst>
          </p:cNvPr>
          <p:cNvSpPr/>
          <p:nvPr/>
        </p:nvSpPr>
        <p:spPr>
          <a:xfrm>
            <a:off x="7929944" y="2999936"/>
            <a:ext cx="360000" cy="36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67D4F72-CC8A-8F4F-B585-B646553159D4}"/>
              </a:ext>
            </a:extLst>
          </p:cNvPr>
          <p:cNvSpPr/>
          <p:nvPr/>
        </p:nvSpPr>
        <p:spPr>
          <a:xfrm>
            <a:off x="8337061" y="2999936"/>
            <a:ext cx="360000" cy="36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F5975C-70FB-0F49-A3C3-7DFE680FBDF6}"/>
              </a:ext>
            </a:extLst>
          </p:cNvPr>
          <p:cNvSpPr/>
          <p:nvPr/>
        </p:nvSpPr>
        <p:spPr>
          <a:xfrm>
            <a:off x="0" y="6063560"/>
            <a:ext cx="4148668" cy="79444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35A715-0A5C-8C42-8D9A-924BBE515325}"/>
              </a:ext>
            </a:extLst>
          </p:cNvPr>
          <p:cNvSpPr txBox="1"/>
          <p:nvPr/>
        </p:nvSpPr>
        <p:spPr>
          <a:xfrm>
            <a:off x="6078023" y="2610672"/>
            <a:ext cx="1700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</a:rPr>
              <a:t>500</a:t>
            </a:r>
          </a:p>
          <a:p>
            <a:pPr algn="ctr"/>
            <a:r>
              <a:rPr lang="en-GB" sz="4000" dirty="0">
                <a:solidFill>
                  <a:schemeClr val="accent2">
                    <a:lumMod val="75000"/>
                  </a:schemeClr>
                </a:solidFill>
              </a:rPr>
              <a:t>+ 700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DBFAFCC-8B0F-4E49-A779-C21D34BA9EF8}"/>
              </a:ext>
            </a:extLst>
          </p:cNvPr>
          <p:cNvSpPr txBox="1">
            <a:spLocks/>
          </p:cNvSpPr>
          <p:nvPr/>
        </p:nvSpPr>
        <p:spPr>
          <a:xfrm>
            <a:off x="537031" y="7324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ACIX-Aqua: General Info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06303B6-10C0-1848-854D-6863D5B1D76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272" y="0"/>
            <a:ext cx="1440000" cy="1440000"/>
          </a:xfrm>
          <a:prstGeom prst="ellipse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2DDDD33-4F38-D643-BA2E-56749107211D}"/>
              </a:ext>
            </a:extLst>
          </p:cNvPr>
          <p:cNvSpPr/>
          <p:nvPr/>
        </p:nvSpPr>
        <p:spPr>
          <a:xfrm>
            <a:off x="10698774" y="520255"/>
            <a:ext cx="1537861" cy="379656"/>
          </a:xfrm>
          <a:prstGeom prst="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67" b="1" kern="0" dirty="0">
                <a:latin typeface="Avenir Roman"/>
                <a:cs typeface="Avenir Roman"/>
              </a:rPr>
              <a:t>ACIX-Aqua</a:t>
            </a:r>
            <a:endParaRPr lang="en-GB" sz="1867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75D9A9-EF79-5047-95BF-313F6AF8A373}"/>
              </a:ext>
            </a:extLst>
          </p:cNvPr>
          <p:cNvSpPr txBox="1"/>
          <p:nvPr/>
        </p:nvSpPr>
        <p:spPr>
          <a:xfrm>
            <a:off x="2602523" y="4222505"/>
            <a:ext cx="3306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venir Roman" panose="02000503020000020003" pitchFamily="2" charset="0"/>
              </a:rPr>
              <a:t>Data Team: </a:t>
            </a:r>
          </a:p>
          <a:p>
            <a:pPr algn="ctr"/>
            <a:r>
              <a:rPr lang="en-GB" b="1" dirty="0">
                <a:solidFill>
                  <a:srgbClr val="0070C0"/>
                </a:solidFill>
                <a:latin typeface="Avenir Roman" panose="02000503020000020003" pitchFamily="2" charset="0"/>
              </a:rPr>
              <a:t>AERONET-OC data (Phase I)</a:t>
            </a:r>
          </a:p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venir Roman" panose="02000503020000020003" pitchFamily="2" charset="0"/>
              </a:rPr>
              <a:t>+ Freshwater data (Phase II) </a:t>
            </a:r>
            <a:endParaRPr lang="en-GB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161FF4-32D9-B646-B9A1-EA49538BAF57}"/>
              </a:ext>
            </a:extLst>
          </p:cNvPr>
          <p:cNvSpPr/>
          <p:nvPr/>
        </p:nvSpPr>
        <p:spPr>
          <a:xfrm>
            <a:off x="14499" y="-15357"/>
            <a:ext cx="4148668" cy="79444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8602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FD8F92-0B83-C944-953D-CB8F6AC2E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2" r="1425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EEF161-6FF9-E545-9805-CC3B6614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4003965"/>
            <a:ext cx="2837152" cy="2597498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262626"/>
                </a:solidFill>
              </a:rPr>
              <a:t>Matchups</a:t>
            </a:r>
            <a:br>
              <a:rPr lang="en-US" sz="2400" dirty="0">
                <a:solidFill>
                  <a:srgbClr val="262626"/>
                </a:solidFill>
              </a:rPr>
            </a:br>
            <a:r>
              <a:rPr lang="en-US" sz="1400" dirty="0">
                <a:solidFill>
                  <a:srgbClr val="262626"/>
                </a:solidFill>
              </a:rPr>
              <a:t>(geographic distribution)</a:t>
            </a:r>
          </a:p>
        </p:txBody>
      </p:sp>
    </p:spTree>
    <p:extLst>
      <p:ext uri="{BB962C8B-B14F-4D97-AF65-F5344CB8AC3E}">
        <p14:creationId xmlns:p14="http://schemas.microsoft.com/office/powerpoint/2010/main" val="310955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8D1586-AFD4-E442-A563-3DA4D050ADE2}"/>
              </a:ext>
            </a:extLst>
          </p:cNvPr>
          <p:cNvSpPr txBox="1"/>
          <p:nvPr/>
        </p:nvSpPr>
        <p:spPr>
          <a:xfrm>
            <a:off x="-16932" y="6106086"/>
            <a:ext cx="3343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OLI &amp; MSI combined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3">
                <a:extLst>
                  <a:ext uri="{FF2B5EF4-FFF2-40B4-BE49-F238E27FC236}">
                    <a16:creationId xmlns:a16="http://schemas.microsoft.com/office/drawing/2014/main" id="{EAD84FF2-2EE7-4A4B-B300-5D1CE9AAB6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6931" y="-14068"/>
                <a:ext cx="5277863" cy="112477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>
                    <a:solidFill>
                      <a:schemeClr val="bg2"/>
                    </a:solidFill>
                  </a:rPr>
                  <a:t>Performance Assessment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9" name="Title 3">
                <a:extLst>
                  <a:ext uri="{FF2B5EF4-FFF2-40B4-BE49-F238E27FC236}">
                    <a16:creationId xmlns:a16="http://schemas.microsoft.com/office/drawing/2014/main" id="{EAD84FF2-2EE7-4A4B-B300-5D1CE9AAB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31" y="-14068"/>
                <a:ext cx="5277863" cy="1124775"/>
              </a:xfrm>
              <a:prstGeom prst="rect">
                <a:avLst/>
              </a:prstGeom>
              <a:blipFill>
                <a:blip r:embed="rId2"/>
                <a:stretch>
                  <a:fillRect l="-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512DB706-9BB0-1B45-8476-0F6A434F9F20}"/>
              </a:ext>
            </a:extLst>
          </p:cNvPr>
          <p:cNvSpPr/>
          <p:nvPr/>
        </p:nvSpPr>
        <p:spPr>
          <a:xfrm>
            <a:off x="11206" y="39397"/>
            <a:ext cx="5162044" cy="98987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DD1A58-CF6A-7643-B597-64963C89A866}"/>
              </a:ext>
            </a:extLst>
          </p:cNvPr>
          <p:cNvGrpSpPr/>
          <p:nvPr/>
        </p:nvGrpSpPr>
        <p:grpSpPr>
          <a:xfrm>
            <a:off x="2283778" y="1681479"/>
            <a:ext cx="9806621" cy="4323007"/>
            <a:chOff x="0" y="-6439"/>
            <a:chExt cx="6307723" cy="22898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97436D2-C7E0-474D-94FE-7077313850CF}"/>
                </a:ext>
              </a:extLst>
            </p:cNvPr>
            <p:cNvGrpSpPr/>
            <p:nvPr/>
          </p:nvGrpSpPr>
          <p:grpSpPr>
            <a:xfrm>
              <a:off x="0" y="-6439"/>
              <a:ext cx="6307723" cy="2289810"/>
              <a:chOff x="0" y="-6447"/>
              <a:chExt cx="6310064" cy="2290799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049D9B0-45C0-7C41-92A6-5ECD8E785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148330" cy="227266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8F5C32-55E2-504D-B5AE-2F4630101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1734" y="-6447"/>
                <a:ext cx="3148330" cy="2290799"/>
              </a:xfrm>
              <a:prstGeom prst="rect">
                <a:avLst/>
              </a:prstGeom>
            </p:spPr>
          </p:pic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21E8A20-4F6A-0842-8E51-248D49216827}"/>
                </a:ext>
              </a:extLst>
            </p:cNvPr>
            <p:cNvCxnSpPr/>
            <p:nvPr/>
          </p:nvCxnSpPr>
          <p:spPr>
            <a:xfrm>
              <a:off x="289775" y="1712890"/>
              <a:ext cx="2846231" cy="6440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00AAA1-2CAE-EB4E-83BE-DBA6A220E7A6}"/>
                </a:ext>
              </a:extLst>
            </p:cNvPr>
            <p:cNvCxnSpPr>
              <a:cxnSpLocks/>
            </p:cNvCxnSpPr>
            <p:nvPr/>
          </p:nvCxnSpPr>
          <p:spPr>
            <a:xfrm>
              <a:off x="3388762" y="1719134"/>
              <a:ext cx="286077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98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0CE1D1-126E-8F41-80A8-F2951533F5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68" y="1387808"/>
            <a:ext cx="6516690" cy="50108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81F953-7DD5-4B42-BE8F-1163EAC88ED7}"/>
              </a:ext>
            </a:extLst>
          </p:cNvPr>
          <p:cNvCxnSpPr>
            <a:cxnSpLocks/>
          </p:cNvCxnSpPr>
          <p:nvPr/>
        </p:nvCxnSpPr>
        <p:spPr>
          <a:xfrm>
            <a:off x="5441177" y="4936473"/>
            <a:ext cx="5905149" cy="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F8B7164-3C67-4B44-A5B8-FD5BC9B1B3EA}"/>
              </a:ext>
            </a:extLst>
          </p:cNvPr>
          <p:cNvSpPr txBox="1"/>
          <p:nvPr/>
        </p:nvSpPr>
        <p:spPr>
          <a:xfrm>
            <a:off x="-16932" y="6106086"/>
            <a:ext cx="33432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MSI data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3">
                <a:extLst>
                  <a:ext uri="{FF2B5EF4-FFF2-40B4-BE49-F238E27FC236}">
                    <a16:creationId xmlns:a16="http://schemas.microsoft.com/office/drawing/2014/main" id="{25837099-C51B-1540-A6D7-551E8C7045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6931" y="-14068"/>
                <a:ext cx="5277863" cy="112477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>
                    <a:solidFill>
                      <a:schemeClr val="bg2"/>
                    </a:solidFill>
                  </a:rPr>
                  <a:t>Performance Assessment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7" name="Title 3">
                <a:extLst>
                  <a:ext uri="{FF2B5EF4-FFF2-40B4-BE49-F238E27FC236}">
                    <a16:creationId xmlns:a16="http://schemas.microsoft.com/office/drawing/2014/main" id="{25837099-C51B-1540-A6D7-551E8C704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931" y="-14068"/>
                <a:ext cx="5277863" cy="1124775"/>
              </a:xfrm>
              <a:prstGeom prst="rect">
                <a:avLst/>
              </a:prstGeom>
              <a:blipFill>
                <a:blip r:embed="rId3"/>
                <a:stretch>
                  <a:fillRect l="-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3C252BC-461B-B74A-90E5-149BB43A59BD}"/>
              </a:ext>
            </a:extLst>
          </p:cNvPr>
          <p:cNvSpPr/>
          <p:nvPr/>
        </p:nvSpPr>
        <p:spPr>
          <a:xfrm>
            <a:off x="11206" y="39397"/>
            <a:ext cx="5162044" cy="98987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2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B7BFEA9-654F-F14D-BB2C-D058910FC78A}"/>
                  </a:ext>
                </a:extLst>
              </p:cNvPr>
              <p:cNvSpPr/>
              <p:nvPr/>
            </p:nvSpPr>
            <p:spPr>
              <a:xfrm>
                <a:off x="1170571" y="905869"/>
                <a:ext cx="659436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</a:rPr>
                  <a:t>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Propagates to Products?</a:t>
                </a:r>
                <a:endParaRPr lang="en-US" sz="3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B7BFEA9-654F-F14D-BB2C-D058910FC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571" y="905869"/>
                <a:ext cx="6594369" cy="646331"/>
              </a:xfrm>
              <a:prstGeom prst="rect">
                <a:avLst/>
              </a:prstGeom>
              <a:blipFill>
                <a:blip r:embed="rId2"/>
                <a:stretch>
                  <a:fillRect l="-2692" t="-13462" r="-1923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CD0C3A6-BEB6-FC41-9B77-486672F2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56" y="1772840"/>
            <a:ext cx="11563644" cy="4351338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Sample products 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Chlorophyll-a (Chl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a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) &amp; Total Suspended Solids (TSS)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endParaRPr lang="en-US" dirty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Two possible approaches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Quantitative: use common matchups (n ~ 140) among AC processors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Qualitative: use 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in situ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radiometric spectra to generate pseudo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Chl</a:t>
            </a:r>
            <a:r>
              <a:rPr lang="en-US" i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a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and TSS measurements. The estimated Error and Bias metrics are therefore denoted by {Error} and {Bias} </a:t>
            </a:r>
          </a:p>
        </p:txBody>
      </p:sp>
    </p:spTree>
    <p:extLst>
      <p:ext uri="{BB962C8B-B14F-4D97-AF65-F5344CB8AC3E}">
        <p14:creationId xmlns:p14="http://schemas.microsoft.com/office/powerpoint/2010/main" val="425208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BA4B8-E6F6-AC45-81F3-EAF568768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Impacts on Downstream Products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200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OLI-derived Chl</a:t>
            </a:r>
            <a:r>
              <a:rPr lang="en-US" sz="3200" i="1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3200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(Freshwater)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88D36-E964-D24D-8370-EB74905610AD}"/>
              </a:ext>
            </a:extLst>
          </p:cNvPr>
          <p:cNvSpPr/>
          <p:nvPr/>
        </p:nvSpPr>
        <p:spPr>
          <a:xfrm rot="16200000">
            <a:off x="-1080417" y="3640103"/>
            <a:ext cx="3643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Times" pitchFamily="2" charset="0"/>
              </a:rPr>
              <a:t>Satellite retrievals [mg/m</a:t>
            </a:r>
            <a:r>
              <a:rPr lang="en-US" b="1" baseline="30000" dirty="0">
                <a:latin typeface="Times" pitchFamily="2" charset="0"/>
              </a:rPr>
              <a:t>3</a:t>
            </a:r>
            <a:r>
              <a:rPr lang="en-US" b="1" dirty="0">
                <a:latin typeface="Times" pitchFamily="2" charset="0"/>
              </a:rPr>
              <a:t>] </a:t>
            </a:r>
            <a:r>
              <a:rPr lang="en-US" sz="1400" b="1" dirty="0">
                <a:latin typeface="Times" pitchFamily="2" charset="0"/>
              </a:rPr>
              <a:t>(log scale)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6C9DC9-DC64-2349-89BE-9F90F5325321}"/>
              </a:ext>
            </a:extLst>
          </p:cNvPr>
          <p:cNvSpPr/>
          <p:nvPr/>
        </p:nvSpPr>
        <p:spPr>
          <a:xfrm>
            <a:off x="4535199" y="5836916"/>
            <a:ext cx="3253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Times" pitchFamily="2" charset="0"/>
              </a:rPr>
              <a:t>Pseudo Chl</a:t>
            </a:r>
            <a:r>
              <a:rPr lang="en-US" b="1" i="1" dirty="0">
                <a:latin typeface="Times" pitchFamily="2" charset="0"/>
              </a:rPr>
              <a:t>a</a:t>
            </a:r>
            <a:r>
              <a:rPr lang="en-US" b="1" dirty="0">
                <a:latin typeface="Times" pitchFamily="2" charset="0"/>
              </a:rPr>
              <a:t> [mg/m</a:t>
            </a:r>
            <a:r>
              <a:rPr lang="en-US" b="1" baseline="30000" dirty="0">
                <a:latin typeface="Times" pitchFamily="2" charset="0"/>
              </a:rPr>
              <a:t>3</a:t>
            </a:r>
            <a:r>
              <a:rPr lang="en-US" b="1" dirty="0">
                <a:latin typeface="Times" pitchFamily="2" charset="0"/>
              </a:rPr>
              <a:t>] </a:t>
            </a:r>
            <a:r>
              <a:rPr lang="en-US" sz="1400" b="1" dirty="0">
                <a:latin typeface="Times" pitchFamily="2" charset="0"/>
              </a:rPr>
              <a:t>(log scale)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04D87F7-E241-4B48-A645-2FF248953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5" y="1543249"/>
            <a:ext cx="9481442" cy="4103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42AD98-9D7C-E94D-82A0-64555E902F1C}"/>
              </a:ext>
            </a:extLst>
          </p:cNvPr>
          <p:cNvSpPr txBox="1"/>
          <p:nvPr/>
        </p:nvSpPr>
        <p:spPr>
          <a:xfrm>
            <a:off x="0" y="6180892"/>
            <a:ext cx="4173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Pseudo products are derived from the MDN model:</a:t>
            </a:r>
          </a:p>
          <a:p>
            <a:r>
              <a:rPr lang="en-US" sz="800" dirty="0">
                <a:latin typeface="Helvetica" pitchFamily="2" charset="0"/>
              </a:rPr>
              <a:t>Pahlevan et. al. (2020). Seamless retrievals of chlorophyll-a from Sentinel-2 (MSI) and Sentinel-3 (OLCI) in inland and coastal waters: A machine-learning approach. </a:t>
            </a:r>
            <a:r>
              <a:rPr lang="en-US" sz="800" i="1" dirty="0">
                <a:latin typeface="Helvetica" pitchFamily="2" charset="0"/>
              </a:rPr>
              <a:t>Remote Sensing of Environment, 240</a:t>
            </a:r>
            <a:r>
              <a:rPr lang="en-US" sz="800" dirty="0">
                <a:latin typeface="Helvetica" pitchFamily="2" charset="0"/>
              </a:rPr>
              <a:t>, 111604.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17186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1365</Words>
  <Application>Microsoft Macintosh PowerPoint</Application>
  <PresentationFormat>Widescreen</PresentationFormat>
  <Paragraphs>183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Avenir Roman</vt:lpstr>
      <vt:lpstr>Calibri</vt:lpstr>
      <vt:lpstr>Calibri Light</vt:lpstr>
      <vt:lpstr>Cambria Math</vt:lpstr>
      <vt:lpstr>Helvetica</vt:lpstr>
      <vt:lpstr>Times</vt:lpstr>
      <vt:lpstr>Office Theme</vt:lpstr>
      <vt:lpstr>Atmospheric Correction Intercomparison eXercise  (ACIX-Aqua)</vt:lpstr>
      <vt:lpstr>Product Developments</vt:lpstr>
      <vt:lpstr>ACIX-Aqua: Objective</vt:lpstr>
      <vt:lpstr>PowerPoint Presentation</vt:lpstr>
      <vt:lpstr>Matchups (geographic distribution)</vt:lpstr>
      <vt:lpstr>PowerPoint Presentation</vt:lpstr>
      <vt:lpstr>PowerPoint Presentation</vt:lpstr>
      <vt:lpstr>PowerPoint Presentation</vt:lpstr>
      <vt:lpstr>Impacts on Downstream Products: OLI-derived Chla (Freshwater) </vt:lpstr>
      <vt:lpstr>Impacts on Downstream Products: MSI-derived Chla (Freshwater)</vt:lpstr>
      <vt:lpstr>Impacts on Downstream Products: OLI-derived TSS (AERONET-OC)</vt:lpstr>
      <vt:lpstr>Conclusion </vt:lpstr>
      <vt:lpstr>PowerPoint Presentation</vt:lpstr>
      <vt:lpstr>Backup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Correction Intercomparison eXercise  (ACIX-Aqua)</dc:title>
  <dc:creator>Pahlevan, Nima (GSFC-619.0)[SCIENCE SYSTEMS AND APPLICATIONS INC]</dc:creator>
  <cp:lastModifiedBy>Pahlevan, Nima (GSFC-619.0)[SCIENCE SYSTEMS AND APPLICATIONS INC]</cp:lastModifiedBy>
  <cp:revision>103</cp:revision>
  <dcterms:created xsi:type="dcterms:W3CDTF">2020-05-26T18:34:39Z</dcterms:created>
  <dcterms:modified xsi:type="dcterms:W3CDTF">2020-06-05T01:33:30Z</dcterms:modified>
</cp:coreProperties>
</file>