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67" r:id="rId6"/>
    <p:sldId id="270" r:id="rId7"/>
    <p:sldId id="259" r:id="rId8"/>
    <p:sldId id="274" r:id="rId9"/>
    <p:sldId id="275" r:id="rId10"/>
    <p:sldId id="276" r:id="rId11"/>
    <p:sldId id="272" r:id="rId12"/>
    <p:sldId id="273" r:id="rId13"/>
    <p:sldId id="277" r:id="rId14"/>
    <p:sldId id="271" r:id="rId15"/>
    <p:sldId id="260" r:id="rId16"/>
    <p:sldId id="261" r:id="rId17"/>
    <p:sldId id="268" r:id="rId18"/>
    <p:sldId id="262" r:id="rId19"/>
    <p:sldId id="263" r:id="rId20"/>
    <p:sldId id="264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98" autoAdjust="0"/>
  </p:normalViewPr>
  <p:slideViewPr>
    <p:cSldViewPr>
      <p:cViewPr varScale="1">
        <p:scale>
          <a:sx n="96" d="100"/>
          <a:sy n="96" d="100"/>
        </p:scale>
        <p:origin x="-3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field_curvature_arf_179fps_0mm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-0.11434225235734422"/>
                  <c:y val="-7.4751749781277355E-2"/>
                </c:manualLayout>
              </c:layout>
              <c:numFmt formatCode="General" sourceLinked="0"/>
            </c:trendlineLbl>
          </c:trendline>
          <c:xVal>
            <c:numRef>
              <c:f>Field_curv!$J$15:$J$21</c:f>
              <c:numCache>
                <c:formatCode>General</c:formatCode>
                <c:ptCount val="7"/>
                <c:pt idx="0">
                  <c:v>-14.4</c:v>
                </c:pt>
                <c:pt idx="1">
                  <c:v>-11.2</c:v>
                </c:pt>
                <c:pt idx="2">
                  <c:v>-6</c:v>
                </c:pt>
                <c:pt idx="3">
                  <c:v>0</c:v>
                </c:pt>
                <c:pt idx="4">
                  <c:v>6</c:v>
                </c:pt>
                <c:pt idx="5">
                  <c:v>11.2</c:v>
                </c:pt>
                <c:pt idx="6">
                  <c:v>14.4</c:v>
                </c:pt>
              </c:numCache>
            </c:numRef>
          </c:xVal>
          <c:yVal>
            <c:numRef>
              <c:f>Field_curv!$K$15:$K$21</c:f>
              <c:numCache>
                <c:formatCode>General</c:formatCode>
                <c:ptCount val="7"/>
                <c:pt idx="0">
                  <c:v>-0.61634936477312974</c:v>
                </c:pt>
                <c:pt idx="1">
                  <c:v>-0.35358544758331462</c:v>
                </c:pt>
                <c:pt idx="2">
                  <c:v>-8.0696274355721159E-2</c:v>
                </c:pt>
                <c:pt idx="3">
                  <c:v>0</c:v>
                </c:pt>
                <c:pt idx="4">
                  <c:v>-0.16788267771550072</c:v>
                </c:pt>
                <c:pt idx="5">
                  <c:v>-0.51855945686226346</c:v>
                </c:pt>
                <c:pt idx="6">
                  <c:v>-0.82886252210214306</c:v>
                </c:pt>
              </c:numCache>
            </c:numRef>
          </c:yVal>
        </c:ser>
        <c:dLbls/>
        <c:axId val="75304320"/>
        <c:axId val="76579968"/>
      </c:scatterChart>
      <c:valAx>
        <c:axId val="75304320"/>
        <c:scaling>
          <c:orientation val="minMax"/>
        </c:scaling>
        <c:axPos val="b"/>
        <c:numFmt formatCode="General" sourceLinked="1"/>
        <c:tickLblPos val="nextTo"/>
        <c:crossAx val="76579968"/>
        <c:crosses val="autoZero"/>
        <c:crossBetween val="midCat"/>
      </c:valAx>
      <c:valAx>
        <c:axId val="76579968"/>
        <c:scaling>
          <c:orientation val="minMax"/>
        </c:scaling>
        <c:axPos val="l"/>
        <c:majorGridlines/>
        <c:numFmt formatCode="General" sourceLinked="1"/>
        <c:tickLblPos val="nextTo"/>
        <c:crossAx val="75304320"/>
        <c:crosses val="autoZero"/>
        <c:crossBetween val="midCat"/>
      </c:valAx>
    </c:plotArea>
    <c:plotVisOnly val="1"/>
    <c:dispBlanksAs val="gap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9626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930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295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67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633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998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674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893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471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278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146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4746A-BFF8-4EEB-AB7B-2035CBD073BD}" type="datetimeFigureOut">
              <a:rPr lang="en-US" smtClean="0"/>
              <a:pPr/>
              <a:t>4/22/2012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2D759-FA56-438C-9BAB-3DDADE0A4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487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143000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Portable Remote Imaging Spectrometer (PRISM)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P. Mouroulis, B. Van </a:t>
            </a:r>
            <a:r>
              <a:rPr lang="en-US" sz="2400" dirty="0" err="1" smtClean="0">
                <a:solidFill>
                  <a:schemeClr val="tx1"/>
                </a:solidFill>
              </a:rPr>
              <a:t>Gorp</a:t>
            </a:r>
            <a:r>
              <a:rPr lang="en-US" sz="2400" dirty="0" smtClean="0">
                <a:solidFill>
                  <a:schemeClr val="tx1"/>
                </a:solidFill>
              </a:rPr>
              <a:t>, R. O. Green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Jet Propulsion Laboratory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California Institute of Technology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7" descr="jpl_logo(220x67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7313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5029200"/>
            <a:ext cx="70865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Polarization variation throughout the spectral range for five positions spanning the field of view.</a:t>
            </a:r>
          </a:p>
          <a:p>
            <a:r>
              <a:rPr lang="en-US" sz="1600" dirty="0" smtClean="0"/>
              <a:t> </a:t>
            </a:r>
          </a:p>
          <a:p>
            <a:r>
              <a:rPr lang="en-US" sz="1600" dirty="0" smtClean="0"/>
              <a:t>Variation = (I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– </a:t>
            </a:r>
            <a:r>
              <a:rPr lang="en-US" sz="1600" dirty="0" err="1" smtClean="0"/>
              <a:t>I</a:t>
            </a:r>
            <a:r>
              <a:rPr lang="en-US" sz="1600" baseline="-25000" dirty="0" err="1" smtClean="0"/>
              <a:t>min</a:t>
            </a:r>
            <a:r>
              <a:rPr lang="en-US" sz="1600" dirty="0" smtClean="0"/>
              <a:t>)/(I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+ </a:t>
            </a:r>
            <a:r>
              <a:rPr lang="en-US" sz="1600" dirty="0" err="1" smtClean="0"/>
              <a:t>I</a:t>
            </a:r>
            <a:r>
              <a:rPr lang="en-US" sz="1600" baseline="-25000" dirty="0" err="1" smtClean="0"/>
              <a:t>min</a:t>
            </a:r>
            <a:r>
              <a:rPr lang="en-US" sz="1600" dirty="0" smtClean="0"/>
              <a:t>)*100 </a:t>
            </a:r>
          </a:p>
          <a:p>
            <a:r>
              <a:rPr lang="en-US" sz="1200" dirty="0" smtClean="0"/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981200" y="917906"/>
            <a:ext cx="5514378" cy="4001102"/>
            <a:chOff x="617838" y="1752600"/>
            <a:chExt cx="5514378" cy="400110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38" y="1752600"/>
              <a:ext cx="5514378" cy="4001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1066800" y="4572000"/>
              <a:ext cx="426720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7" descr="jpl_logo(220x6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0" y="350169"/>
            <a:ext cx="273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Polarization characteristics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810000" cy="293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0100" y="4495800"/>
            <a:ext cx="339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Along-track spatial response functions (without flight motion blur) for all field positions. </a:t>
            </a:r>
          </a:p>
          <a:p>
            <a:endParaRPr lang="en-US" sz="12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4443" y="1713854"/>
            <a:ext cx="3610597" cy="278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00600" y="44196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Example along-track spatial response functions (without flight motion blur) for four wavelengths spanning the PRISM spectral range at a single field position. </a:t>
            </a:r>
          </a:p>
          <a:p>
            <a:endParaRPr lang="en-US" sz="12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657600" y="5410200"/>
            <a:ext cx="15617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FWHM =~1.1 pixel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609600"/>
            <a:ext cx="438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Spatial characteristics: Along-track response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8" name="Picture 7" descr="jpl_logo(220x67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978932"/>
            <a:ext cx="4724400" cy="366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1125821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Example cross-track spatial response functions for four wavelengths spanning the PRISM spectral range at a single field position.</a:t>
            </a:r>
          </a:p>
          <a:p>
            <a:endParaRPr lang="en-US" sz="1200" dirty="0" smtClean="0"/>
          </a:p>
          <a:p>
            <a:r>
              <a:rPr lang="en-US" sz="1200" dirty="0" smtClean="0"/>
              <a:t>FWHM resolution =~1.05 pixel</a:t>
            </a:r>
          </a:p>
          <a:p>
            <a:endParaRPr lang="en-US" sz="1200" dirty="0"/>
          </a:p>
          <a:p>
            <a:r>
              <a:rPr lang="en-US" sz="1200" dirty="0" smtClean="0"/>
              <a:t> </a:t>
            </a:r>
          </a:p>
          <a:p>
            <a:endParaRPr lang="en-US" sz="1200" dirty="0" smtClean="0"/>
          </a:p>
          <a:p>
            <a:endParaRPr lang="en-US" sz="1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98277" y="456684"/>
            <a:ext cx="433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Spatial characteristics: Cross-track response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419600"/>
            <a:ext cx="3928497" cy="204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1592" y="5134940"/>
            <a:ext cx="222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Spatial/spectral IFOV mixing</a:t>
            </a:r>
            <a:endParaRPr lang="en-US" sz="1400" dirty="0"/>
          </a:p>
        </p:txBody>
      </p:sp>
      <p:pic>
        <p:nvPicPr>
          <p:cNvPr id="7" name="Picture 6" descr="jpl_logo(220x67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8277" y="456684"/>
            <a:ext cx="3766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Radiometric characteristics: Linearity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0" t="8311" r="8009"/>
          <a:stretch/>
        </p:blipFill>
        <p:spPr bwMode="auto">
          <a:xfrm>
            <a:off x="228600" y="833529"/>
            <a:ext cx="5863692" cy="345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92"/>
          <a:stretch/>
        </p:blipFill>
        <p:spPr bwMode="auto">
          <a:xfrm>
            <a:off x="1219200" y="4222750"/>
            <a:ext cx="3587979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9879" y="5334000"/>
            <a:ext cx="2887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values for linear fit 0-80% of range</a:t>
            </a:r>
            <a:endParaRPr lang="en-US" sz="14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316"/>
          <a:stretch/>
        </p:blipFill>
        <p:spPr bwMode="auto">
          <a:xfrm>
            <a:off x="5638800" y="1371600"/>
            <a:ext cx="3015803" cy="20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2286000"/>
            <a:ext cx="74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Log scale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3505200"/>
            <a:ext cx="914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Linear scale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264152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7200" y="1143000"/>
            <a:ext cx="5486400" cy="3886200"/>
            <a:chOff x="381000" y="1981200"/>
            <a:chExt cx="5486400" cy="38862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90" t="7132" r="4585" b="1939"/>
            <a:stretch>
              <a:fillRect/>
            </a:stretch>
          </p:blipFill>
          <p:spPr bwMode="auto">
            <a:xfrm>
              <a:off x="381000" y="1981200"/>
              <a:ext cx="5486400" cy="388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2883244" y="3987113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682578" y="3150973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067433" y="4429898"/>
              <a:ext cx="76200" cy="76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5150" y="5016662"/>
            <a:ext cx="527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Predicted in-flight PRISM SNR incorporating measured data from known radiance of NIST-traceable lamp illuminated </a:t>
            </a:r>
            <a:r>
              <a:rPr lang="en-US" sz="1200" dirty="0" err="1" smtClean="0"/>
              <a:t>spectralon</a:t>
            </a:r>
            <a:r>
              <a:rPr lang="en-US" sz="1200" dirty="0" smtClean="0"/>
              <a:t> panel. </a:t>
            </a:r>
          </a:p>
          <a:p>
            <a:endParaRPr 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26080" y="1765320"/>
            <a:ext cx="3149762" cy="23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10141" y="46482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Integrating sphere for spectral and radiometric field calibration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381000"/>
            <a:ext cx="442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Predicted flight SNR based on lab calibration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2" name="Picture 11" descr="jpl_logo(220x67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jpl_logo(220x67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72099" y="2438400"/>
            <a:ext cx="2819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of several laser lines covering the entire field of view.</a:t>
            </a:r>
          </a:p>
          <a:p>
            <a:endParaRPr lang="en-US" sz="1200" dirty="0" smtClean="0"/>
          </a:p>
          <a:p>
            <a:r>
              <a:rPr lang="en-US" sz="1200" dirty="0" smtClean="0"/>
              <a:t>(image taken at room temperature, small residual imperfections disappear at operating temperature)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0" y="212470"/>
            <a:ext cx="229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Stray light assessment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Picture 1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47625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1752600" y="4724400"/>
            <a:ext cx="762000" cy="7148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6981" y="5393551"/>
            <a:ext cx="2411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Order-sorting filter seam location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714506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4038600"/>
            <a:ext cx="2082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038600"/>
            <a:ext cx="23145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86400" y="4800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</a:t>
            </a:r>
            <a:r>
              <a:rPr lang="en-US" dirty="0" err="1" smtClean="0"/>
              <a:t>orthorectification</a:t>
            </a:r>
            <a:r>
              <a:rPr lang="en-US" dirty="0" smtClean="0"/>
              <a:t> with camera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60960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raw                         corrected</a:t>
            </a:r>
            <a:endParaRPr lang="en-US" dirty="0"/>
          </a:p>
        </p:txBody>
      </p:sp>
      <p:pic>
        <p:nvPicPr>
          <p:cNvPr id="6" name="Picture 7" descr="jpl_logo(220x67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76400" y="370251"/>
            <a:ext cx="634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Slit curvature projected on ground (corrected in post-processing)</a:t>
            </a:r>
            <a:endParaRPr 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82329887"/>
              </p:ext>
            </p:extLst>
          </p:nvPr>
        </p:nvGraphicFramePr>
        <p:xfrm>
          <a:off x="533400" y="1371600"/>
          <a:ext cx="82296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62200" y="3200400"/>
            <a:ext cx="4107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Agrees well with theoretical prediction of 0.82</a:t>
            </a:r>
            <a:r>
              <a:rPr lang="en-US" sz="1600" baseline="30000" dirty="0" smtClean="0"/>
              <a:t>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1235222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34"/>
          <a:stretch/>
        </p:blipFill>
        <p:spPr bwMode="auto">
          <a:xfrm>
            <a:off x="4572000" y="2133600"/>
            <a:ext cx="4092016" cy="233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549216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295400"/>
            <a:ext cx="680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Boresight</a:t>
            </a:r>
            <a:r>
              <a:rPr lang="en-US" dirty="0" smtClean="0">
                <a:solidFill>
                  <a:schemeClr val="tx2"/>
                </a:solidFill>
              </a:rPr>
              <a:t> alignment of SWIR radiometer (blue) and spectrometer (red)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4495800"/>
            <a:ext cx="3397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Cross-track, spectrometer channels 321-323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4495800"/>
            <a:ext cx="2585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Along-track, without motion blur</a:t>
            </a:r>
            <a:endParaRPr lang="en-US" sz="1400" dirty="0"/>
          </a:p>
        </p:txBody>
      </p:sp>
      <p:pic>
        <p:nvPicPr>
          <p:cNvPr id="8" name="Picture 7" descr="jpl_logo(220x67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90800" y="457200"/>
            <a:ext cx="417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SWIR geometry and spatial characteristics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901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660454" y="914400"/>
            <a:ext cx="8508892" cy="5525242"/>
            <a:chOff x="660454" y="914400"/>
            <a:chExt cx="8508892" cy="5525242"/>
          </a:xfrm>
        </p:grpSpPr>
        <p:grpSp>
          <p:nvGrpSpPr>
            <p:cNvPr id="2" name="Group 1"/>
            <p:cNvGrpSpPr/>
            <p:nvPr/>
          </p:nvGrpSpPr>
          <p:grpSpPr>
            <a:xfrm>
              <a:off x="660454" y="914400"/>
              <a:ext cx="8508892" cy="5525242"/>
              <a:chOff x="660454" y="914400"/>
              <a:chExt cx="8508892" cy="5525242"/>
            </a:xfrm>
          </p:grpSpPr>
          <p:pic>
            <p:nvPicPr>
              <p:cNvPr id="3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000" y="914400"/>
                <a:ext cx="6807200" cy="5105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" name="Straight Arrow Connector 3"/>
              <p:cNvCxnSpPr/>
              <p:nvPr/>
            </p:nvCxnSpPr>
            <p:spPr>
              <a:xfrm flipH="1">
                <a:off x="7299325" y="4724400"/>
                <a:ext cx="777875" cy="4572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/>
              <p:cNvSpPr txBox="1"/>
              <p:nvPr/>
            </p:nvSpPr>
            <p:spPr>
              <a:xfrm>
                <a:off x="8045003" y="4401234"/>
                <a:ext cx="8171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Aircraft mounting plate</a:t>
                </a:r>
                <a:endParaRPr lang="en-US" sz="1200" dirty="0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H="1">
                <a:off x="6096001" y="3962400"/>
                <a:ext cx="1828799" cy="74804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7848600" y="3733799"/>
                <a:ext cx="13207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Vibration isolators</a:t>
                </a:r>
                <a:endParaRPr lang="en-US" sz="1200" dirty="0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3429000" y="4928315"/>
                <a:ext cx="685800" cy="12438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3657600" y="6162643"/>
                <a:ext cx="982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INS/GPS unit</a:t>
                </a:r>
                <a:endParaRPr lang="en-US" sz="1200" dirty="0"/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V="1">
                <a:off x="1295400" y="4775585"/>
                <a:ext cx="685800" cy="139661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660454" y="6162642"/>
                <a:ext cx="11851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Connector plate</a:t>
                </a:r>
                <a:endParaRPr lang="en-US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977927" y="1905000"/>
                <a:ext cx="14477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Detector electronics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1845650" y="2181999"/>
                <a:ext cx="745150" cy="5612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H="1">
                <a:off x="5791200" y="2819400"/>
                <a:ext cx="2133600" cy="9143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914068" y="2680899"/>
                <a:ext cx="98379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Heater strips</a:t>
                </a:r>
                <a:endParaRPr lang="en-US" sz="1200" dirty="0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V="1">
              <a:off x="1371600" y="5550257"/>
              <a:ext cx="6316662" cy="88543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274091" y="5550257"/>
              <a:ext cx="5116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22”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19200" y="457200"/>
            <a:ext cx="638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SENSOR HEAD AND AIRCRAFT MOUNTING PLATE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1" name="Picture 7" descr="jpl_logo(220x6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21608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0" y="754281"/>
            <a:ext cx="8718551" cy="5269253"/>
            <a:chOff x="215899" y="600727"/>
            <a:chExt cx="8718551" cy="5269253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73" t="11726" r="1412" b="13345"/>
            <a:stretch/>
          </p:blipFill>
          <p:spPr bwMode="auto">
            <a:xfrm rot="16200000">
              <a:off x="517528" y="1531001"/>
              <a:ext cx="4692650" cy="2832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36" t="6720" r="4148" b="8439"/>
            <a:stretch/>
          </p:blipFill>
          <p:spPr bwMode="auto">
            <a:xfrm rot="16200000">
              <a:off x="3752848" y="1343679"/>
              <a:ext cx="4692652" cy="3206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905000" y="5500648"/>
              <a:ext cx="1475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Operator rack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2600" y="5500648"/>
              <a:ext cx="1318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Control rack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67650" y="3046631"/>
              <a:ext cx="1066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Internal thermal control</a:t>
              </a:r>
              <a:endParaRPr lang="en-US" sz="1200" dirty="0"/>
            </a:p>
          </p:txBody>
        </p:sp>
        <p:cxnSp>
          <p:nvCxnSpPr>
            <p:cNvPr id="8" name="Straight Arrow Connector 7"/>
            <p:cNvCxnSpPr>
              <a:stCxn id="7" idx="1"/>
            </p:cNvCxnSpPr>
            <p:nvPr/>
          </p:nvCxnSpPr>
          <p:spPr>
            <a:xfrm flipH="1">
              <a:off x="7264400" y="3369797"/>
              <a:ext cx="60325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7" idx="1"/>
            </p:cNvCxnSpPr>
            <p:nvPr/>
          </p:nvCxnSpPr>
          <p:spPr>
            <a:xfrm flipH="1" flipV="1">
              <a:off x="5943600" y="2743200"/>
              <a:ext cx="1924050" cy="62659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7239000" y="2497781"/>
              <a:ext cx="596900" cy="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861300" y="229235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Housekeepingdata</a:t>
              </a:r>
              <a:r>
                <a:rPr lang="en-US" sz="1200" dirty="0" smtClean="0"/>
                <a:t> logging</a:t>
              </a:r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35900" y="1805285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External heater PS</a:t>
              </a:r>
              <a:endParaRPr lang="en-US" sz="12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7239000" y="1981200"/>
              <a:ext cx="596900" cy="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7264400" y="1600200"/>
              <a:ext cx="596900" cy="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835900" y="1306215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External heater control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5899" y="3276600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Data recorder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1299" y="2808553"/>
              <a:ext cx="1066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Computer</a:t>
              </a:r>
              <a:endParaRPr lang="en-US" sz="12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1299" y="2069067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Keyboard &amp; monitor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5899" y="1324928"/>
              <a:ext cx="11430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Shutter control</a:t>
              </a:r>
              <a:endParaRPr lang="en-US" sz="12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1219200" y="3415099"/>
              <a:ext cx="1828800" cy="138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276349" y="1463427"/>
              <a:ext cx="55245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952497" y="2307448"/>
              <a:ext cx="72390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993775" y="2977402"/>
              <a:ext cx="730250" cy="429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552110" y="152400"/>
            <a:ext cx="1900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ELECTRONICS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25" name="Picture 7" descr="jpl_logo(220x67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0734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3400" y="990600"/>
            <a:ext cx="8305800" cy="266700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4114800"/>
            <a:ext cx="8305800" cy="114300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895600" y="152400"/>
            <a:ext cx="302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The PRISM Team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990600"/>
            <a:ext cx="5105400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Pantazis</a:t>
            </a:r>
            <a:r>
              <a:rPr lang="en-US" dirty="0" smtClean="0"/>
              <a:t> (</a:t>
            </a:r>
            <a:r>
              <a:rPr lang="en-US" dirty="0" err="1" smtClean="0"/>
              <a:t>Zakos</a:t>
            </a:r>
            <a:r>
              <a:rPr lang="en-US" dirty="0" smtClean="0"/>
              <a:t>) Mouroulis: </a:t>
            </a:r>
            <a:r>
              <a:rPr lang="en-US" i="1" dirty="0" smtClean="0"/>
              <a:t>PI, optics</a:t>
            </a:r>
          </a:p>
          <a:p>
            <a:r>
              <a:rPr lang="en-US" dirty="0" smtClean="0"/>
              <a:t>Byron Van </a:t>
            </a:r>
            <a:r>
              <a:rPr lang="en-US" dirty="0" err="1" smtClean="0"/>
              <a:t>Gorp</a:t>
            </a:r>
            <a:r>
              <a:rPr lang="en-US" dirty="0" smtClean="0"/>
              <a:t>: </a:t>
            </a:r>
            <a:r>
              <a:rPr lang="en-US" i="1" dirty="0" smtClean="0"/>
              <a:t>System engineer &amp; mechanics </a:t>
            </a:r>
          </a:p>
          <a:p>
            <a:r>
              <a:rPr lang="en-US" dirty="0" smtClean="0"/>
              <a:t>Robert O. Green: </a:t>
            </a:r>
            <a:r>
              <a:rPr lang="en-US" i="1" dirty="0" smtClean="0"/>
              <a:t>Calibration, </a:t>
            </a:r>
            <a:r>
              <a:rPr lang="en-US" i="1" dirty="0" err="1" smtClean="0"/>
              <a:t>radiative</a:t>
            </a:r>
            <a:r>
              <a:rPr lang="en-US" i="1" dirty="0" smtClean="0"/>
              <a:t> transfer</a:t>
            </a:r>
          </a:p>
          <a:p>
            <a:r>
              <a:rPr lang="en-US" dirty="0" smtClean="0"/>
              <a:t>Daniel Wilson: </a:t>
            </a:r>
            <a:r>
              <a:rPr lang="en-US" i="1" dirty="0" smtClean="0"/>
              <a:t>Diffraction grating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4191000"/>
            <a:ext cx="5562600" cy="9233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Heidi </a:t>
            </a:r>
            <a:r>
              <a:rPr lang="en-US" dirty="0" err="1" smtClean="0"/>
              <a:t>Dierssen</a:t>
            </a:r>
            <a:r>
              <a:rPr lang="en-US" dirty="0" smtClean="0"/>
              <a:t> (</a:t>
            </a:r>
            <a:r>
              <a:rPr lang="en-US" dirty="0" err="1" smtClean="0"/>
              <a:t>UConn</a:t>
            </a:r>
            <a:r>
              <a:rPr lang="en-US" dirty="0" smtClean="0"/>
              <a:t>): </a:t>
            </a:r>
            <a:r>
              <a:rPr lang="en-US" i="1" dirty="0" smtClean="0"/>
              <a:t>Science lead</a:t>
            </a:r>
          </a:p>
          <a:p>
            <a:r>
              <a:rPr lang="en-US" dirty="0" smtClean="0"/>
              <a:t>Bo-</a:t>
            </a:r>
            <a:r>
              <a:rPr lang="en-US" dirty="0" err="1" smtClean="0"/>
              <a:t>Cai</a:t>
            </a:r>
            <a:r>
              <a:rPr lang="en-US" dirty="0" smtClean="0"/>
              <a:t> </a:t>
            </a:r>
            <a:r>
              <a:rPr lang="en-US" dirty="0" err="1" smtClean="0"/>
              <a:t>Gao</a:t>
            </a:r>
            <a:r>
              <a:rPr lang="en-US" dirty="0" smtClean="0"/>
              <a:t> (NRL): </a:t>
            </a:r>
            <a:r>
              <a:rPr lang="en-US" i="1" dirty="0" smtClean="0"/>
              <a:t>Atmospheric correction algorithm</a:t>
            </a:r>
          </a:p>
          <a:p>
            <a:r>
              <a:rPr lang="en-US" dirty="0" smtClean="0"/>
              <a:t>Joe Boardman (AIG): </a:t>
            </a:r>
            <a:r>
              <a:rPr lang="en-US" i="1" dirty="0" err="1" smtClean="0"/>
              <a:t>Orthorectification</a:t>
            </a:r>
            <a:r>
              <a:rPr lang="en-US" i="1" dirty="0" smtClean="0"/>
              <a:t>, </a:t>
            </a:r>
            <a:r>
              <a:rPr lang="en-US" i="1" dirty="0" err="1" smtClean="0"/>
              <a:t>geolocation</a:t>
            </a:r>
            <a:r>
              <a:rPr lang="en-US" i="1" dirty="0" smtClean="0"/>
              <a:t> 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2286000"/>
            <a:ext cx="7772400" cy="1200329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Balasubramanian</a:t>
            </a:r>
            <a:r>
              <a:rPr lang="en-US" dirty="0" smtClean="0"/>
              <a:t>, David Cohen, Michael Eastwood, Brian Franklin, Linley Kroll, Scott Leland, Frank Loya, Alan Mazer, Ian McCubbin, Doug Moore, Scott Nolte, Otto </a:t>
            </a:r>
            <a:r>
              <a:rPr lang="en-US" dirty="0" err="1" smtClean="0"/>
              <a:t>Polanco</a:t>
            </a:r>
            <a:r>
              <a:rPr lang="en-US" dirty="0" smtClean="0"/>
              <a:t>, David Randall, Brandon Richardson, Jose Rodriguez,  Chuck Sarture, Eugenio Urquiza, Rudy Vargas, Victor White, Karl Yee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1219200"/>
            <a:ext cx="3051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Instrument team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4343400"/>
            <a:ext cx="242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Science team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3" name="Picture 7" descr="jpl_logo(220x67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782004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1.5TB portable solid state drive (3x512 GB)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71341" y="60960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“Hotel kit” allows downloading speed equal to or slightly faster than recording speed, giving same day data access to investigators (4-lane SATA to RAID array), 4-5x faster than download speed to typical computer hard drive.   </a:t>
            </a:r>
            <a:endParaRPr lang="en-US" sz="1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75" r="10884" b="16285"/>
          <a:stretch/>
        </p:blipFill>
        <p:spPr bwMode="auto">
          <a:xfrm>
            <a:off x="5564746" y="2691938"/>
            <a:ext cx="3286259" cy="330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99462" y="76200"/>
            <a:ext cx="3107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RAPID DATA TRANSFER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200" y="643505"/>
            <a:ext cx="3908425" cy="5380608"/>
            <a:chOff x="744828" y="673556"/>
            <a:chExt cx="3908425" cy="538060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354" t="19891" r="9783" b="19359"/>
            <a:stretch/>
          </p:blipFill>
          <p:spPr bwMode="auto">
            <a:xfrm>
              <a:off x="744828" y="1291173"/>
              <a:ext cx="3908425" cy="2512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73" t="26999" r="6350" b="16395"/>
            <a:stretch/>
          </p:blipFill>
          <p:spPr bwMode="auto">
            <a:xfrm>
              <a:off x="1940837" y="4800600"/>
              <a:ext cx="1516408" cy="1253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179474" y="673556"/>
              <a:ext cx="1039131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Remove drive</a:t>
              </a:r>
              <a:endParaRPr lang="en-US" sz="1200" dirty="0"/>
            </a:p>
          </p:txBody>
        </p:sp>
        <p:cxnSp>
          <p:nvCxnSpPr>
            <p:cNvPr id="7" name="Straight Arrow Connector 6"/>
            <p:cNvCxnSpPr>
              <a:stCxn id="4" idx="2"/>
              <a:endCxn id="1026" idx="0"/>
            </p:cNvCxnSpPr>
            <p:nvPr/>
          </p:nvCxnSpPr>
          <p:spPr>
            <a:xfrm>
              <a:off x="2699040" y="950555"/>
              <a:ext cx="1" cy="3406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2691369" y="3799837"/>
              <a:ext cx="1" cy="3406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692666" y="4140454"/>
              <a:ext cx="199740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Insert into download module</a:t>
              </a:r>
              <a:endParaRPr lang="en-US" sz="1200" dirty="0"/>
            </a:p>
          </p:txBody>
        </p:sp>
        <p:cxnSp>
          <p:nvCxnSpPr>
            <p:cNvPr id="14" name="Straight Arrow Connector 13"/>
            <p:cNvCxnSpPr>
              <a:stCxn id="13" idx="2"/>
            </p:cNvCxnSpPr>
            <p:nvPr/>
          </p:nvCxnSpPr>
          <p:spPr>
            <a:xfrm>
              <a:off x="2691369" y="4417453"/>
              <a:ext cx="7672" cy="38314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657600" y="5074165"/>
            <a:ext cx="8752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Read into portable computer</a:t>
            </a:r>
            <a:endParaRPr lang="en-US" sz="1200" dirty="0"/>
          </a:p>
        </p:txBody>
      </p:sp>
      <p:cxnSp>
        <p:nvCxnSpPr>
          <p:cNvPr id="20" name="Straight Arrow Connector 19"/>
          <p:cNvCxnSpPr>
            <a:stCxn id="1027" idx="3"/>
            <a:endCxn id="19" idx="1"/>
          </p:cNvCxnSpPr>
          <p:nvPr/>
        </p:nvCxnSpPr>
        <p:spPr>
          <a:xfrm>
            <a:off x="3169617" y="5397331"/>
            <a:ext cx="487983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3"/>
          </p:cNvCxnSpPr>
          <p:nvPr/>
        </p:nvCxnSpPr>
        <p:spPr>
          <a:xfrm flipV="1">
            <a:off x="4532812" y="5387400"/>
            <a:ext cx="1029788" cy="993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667001" y="1120558"/>
            <a:ext cx="1523999" cy="10130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 descr="jpl_logo(220x67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14853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52400"/>
            <a:ext cx="3140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TEST FLIGHT SCHEDULE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8377" y="838200"/>
            <a:ext cx="656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Calibration/engineering flight May 2012: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 smtClean="0">
                <a:solidFill>
                  <a:srgbClr val="C00000"/>
                </a:solidFill>
              </a:rPr>
              <a:t>Ivanpah</a:t>
            </a:r>
            <a:r>
              <a:rPr lang="en-US" dirty="0" smtClean="0">
                <a:solidFill>
                  <a:srgbClr val="C00000"/>
                </a:solidFill>
              </a:rPr>
              <a:t> Playa (spatial properties, radiometry high-R targets)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Lake Tahoe (low R water target)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3581400"/>
            <a:ext cx="606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First test/science flight July 2012: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Monterey Bay/Elkhorn Slough: </a:t>
            </a:r>
            <a:r>
              <a:rPr lang="en-US" dirty="0" err="1" smtClean="0">
                <a:solidFill>
                  <a:srgbClr val="C00000"/>
                </a:solidFill>
              </a:rPr>
              <a:t>seagrass</a:t>
            </a:r>
            <a:r>
              <a:rPr lang="en-US" dirty="0" smtClean="0">
                <a:solidFill>
                  <a:srgbClr val="C00000"/>
                </a:solidFill>
              </a:rPr>
              <a:t> coastal habitat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4343400"/>
            <a:ext cx="3128589" cy="203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"/>
          <p:cNvGrpSpPr>
            <a:grpSpLocks noChangeAspect="1"/>
          </p:cNvGrpSpPr>
          <p:nvPr/>
        </p:nvGrpSpPr>
        <p:grpSpPr bwMode="auto">
          <a:xfrm>
            <a:off x="381000" y="1806956"/>
            <a:ext cx="5181600" cy="1761744"/>
            <a:chOff x="1701" y="10984"/>
            <a:chExt cx="9000" cy="306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81" y="10984"/>
              <a:ext cx="8094" cy="2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701" y="13324"/>
              <a:ext cx="9000" cy="7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From left to right, </a:t>
              </a:r>
              <a:r>
                <a:rPr kumimoji="0" lang="en-US" sz="11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Ivanpah</a:t>
              </a: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Playa calibration site marked with tarps, dark tile targets, portable solar radiometers.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988" y="1626311"/>
            <a:ext cx="2357944" cy="156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85117" y="3195818"/>
            <a:ext cx="1149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Lake Tahoe buoy</a:t>
            </a:r>
            <a:endParaRPr lang="en-US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b="11765"/>
          <a:stretch>
            <a:fillRect/>
          </a:stretch>
        </p:blipFill>
        <p:spPr bwMode="auto">
          <a:xfrm>
            <a:off x="5257800" y="4267200"/>
            <a:ext cx="1862007" cy="211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jpl_logo(220x67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403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29000" y="914400"/>
            <a:ext cx="5486400" cy="4636532"/>
            <a:chOff x="3657600" y="1143000"/>
            <a:chExt cx="5486400" cy="4636532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D4D4D4"/>
                </a:clrFrom>
                <a:clrTo>
                  <a:srgbClr val="D4D4D4">
                    <a:alpha val="0"/>
                  </a:srgbClr>
                </a:clrTo>
              </a:clrChange>
            </a:blip>
            <a:srcRect l="6539" t="2763" r="1915" b="534"/>
            <a:stretch>
              <a:fillRect/>
            </a:stretch>
          </p:blipFill>
          <p:spPr bwMode="auto">
            <a:xfrm>
              <a:off x="3657600" y="1524000"/>
              <a:ext cx="4724400" cy="4026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Arrow Connector 5"/>
            <p:cNvCxnSpPr/>
            <p:nvPr/>
          </p:nvCxnSpPr>
          <p:spPr>
            <a:xfrm rot="5400000">
              <a:off x="6591300" y="1790700"/>
              <a:ext cx="45720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>
              <a:off x="4305300" y="1943100"/>
              <a:ext cx="990600" cy="152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6096000" y="4724400"/>
              <a:ext cx="838200" cy="533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5400000">
              <a:off x="7924800" y="3429000"/>
              <a:ext cx="762000" cy="152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629400" y="1371600"/>
              <a:ext cx="1453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spectrometer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24801" y="2286000"/>
              <a:ext cx="12191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vacuum enclosure</a:t>
              </a:r>
            </a:p>
            <a:p>
              <a:r>
                <a:rPr lang="en-US" dirty="0" err="1" smtClean="0"/>
                <a:t>baseplate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86400" y="5410200"/>
              <a:ext cx="1087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telescope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86200" y="1143000"/>
              <a:ext cx="2763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2-channel SWIR radiometer</a:t>
              </a:r>
              <a:endParaRPr lang="en-US" dirty="0"/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 l="28704" r="30556" b="5675"/>
          <a:stretch>
            <a:fillRect/>
          </a:stretch>
        </p:blipFill>
        <p:spPr bwMode="auto">
          <a:xfrm rot="16200000">
            <a:off x="567772" y="2556429"/>
            <a:ext cx="2436852" cy="326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895600" y="152400"/>
            <a:ext cx="3127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PRISM schematic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6" name="Picture 7" descr="jpl_logo(220x67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9842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3217472"/>
              </p:ext>
            </p:extLst>
          </p:nvPr>
        </p:nvGraphicFramePr>
        <p:xfrm>
          <a:off x="457200" y="914400"/>
          <a:ext cx="8153400" cy="4772025"/>
        </p:xfrm>
        <a:graphic>
          <a:graphicData uri="http://schemas.openxmlformats.org/drawingml/2006/table">
            <a:tbl>
              <a:tblPr/>
              <a:tblGrid>
                <a:gridCol w="1838512"/>
                <a:gridCol w="3343088"/>
                <a:gridCol w="2971800"/>
              </a:tblGrid>
              <a:tr h="276225">
                <a:tc rowSpan="4"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Spectral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Arial Unicode MS"/>
                        </a:rPr>
                        <a:t>Range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350-1050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Arial Unicode MS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nm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Arial Unicode MS"/>
                        </a:rPr>
                        <a:t>Sampling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2.85 nm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Resolution (FWHM)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3.5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nm</a:t>
                      </a:r>
                      <a:endParaRPr lang="en-US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Calibration uncertainty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Arial Unicode MS"/>
                        </a:rPr>
                        <a:t>&lt; 0.1nm</a:t>
                      </a:r>
                      <a:endParaRPr lang="en-US" sz="1800" dirty="0"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rowSpan="5"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Spatial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Field of view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31.7</a:t>
                      </a:r>
                      <a:r>
                        <a:rPr lang="en-US" sz="1800" baseline="30000" dirty="0" smtClean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o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Instantaneous </a:t>
                      </a:r>
                      <a:r>
                        <a:rPr lang="en-US" sz="1800" dirty="0" smtClean="0">
                          <a:latin typeface="Times New Roman"/>
                          <a:ea typeface="Arial Unicode MS"/>
                        </a:rPr>
                        <a:t>FOV sampling</a:t>
                      </a:r>
                      <a:endParaRPr lang="en-US" sz="1800" dirty="0"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0.882 </a:t>
                      </a:r>
                      <a:r>
                        <a:rPr lang="en-US" sz="1800" dirty="0" err="1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mrad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Arial Unicode MS"/>
                        </a:rPr>
                        <a:t>IFOV resolution (FWHM)</a:t>
                      </a:r>
                      <a:endParaRPr lang="en-US" sz="1800" dirty="0"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0.97 </a:t>
                      </a:r>
                      <a:r>
                        <a:rPr lang="en-US" sz="1800" dirty="0" err="1" smtClean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mrad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Arial Unicode MS"/>
                        </a:rPr>
                        <a:t>Cross-track spatial pixels</a:t>
                      </a:r>
                      <a:endParaRPr lang="en-US" sz="1800" dirty="0"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608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Arial Unicode MS"/>
                        </a:rPr>
                        <a:t>Ground </a:t>
                      </a: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resolution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Arial Unicode MS"/>
                        </a:rPr>
                        <a:t>0.35 </a:t>
                      </a: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– </a:t>
                      </a:r>
                      <a:r>
                        <a:rPr lang="en-US" sz="1800" dirty="0" smtClean="0">
                          <a:latin typeface="Times New Roman"/>
                          <a:ea typeface="Arial Unicode MS"/>
                        </a:rPr>
                        <a:t>20 </a:t>
                      </a: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rowSpan="6"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Arial Unicode MS"/>
                        </a:rPr>
                        <a:t>Radiometric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Range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0 to max. beach 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Arial Unicode MS"/>
                        </a:rPr>
                        <a:t>Sampling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14 bit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Stability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latin typeface="Times New Roman"/>
                          <a:ea typeface="Arial Unicode MS"/>
                        </a:rPr>
                        <a:t>&gt;</a:t>
                      </a:r>
                      <a:r>
                        <a:rPr lang="en-US" sz="1800" dirty="0" smtClean="0">
                          <a:latin typeface="Times New Roman"/>
                          <a:ea typeface="Arial Unicode MS"/>
                        </a:rPr>
                        <a:t>99</a:t>
                      </a: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Arial Unicode MS"/>
                        </a:rPr>
                        <a:t>Calibration uncertainty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&lt;2%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Arial Unicode MS"/>
                        </a:rPr>
                        <a:t>SNR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800" dirty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@450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/>
                          <a:ea typeface="Arial Unicode MS"/>
                        </a:rPr>
                        <a:t>nm</a:t>
                      </a:r>
                      <a:r>
                        <a:rPr lang="en-US" sz="1800" dirty="0" smtClean="0">
                          <a:latin typeface="Times New Roman"/>
                          <a:ea typeface="Arial Unicode MS"/>
                        </a:rPr>
                        <a:t>*</a:t>
                      </a:r>
                      <a:endParaRPr lang="en-US" sz="1800" dirty="0">
                        <a:latin typeface="Times New Roman"/>
                        <a:ea typeface="Arial Unicode M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Arial Unicode MS"/>
                        </a:rPr>
                        <a:t>Polarization variation: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 1%</a:t>
                      </a:r>
                      <a:endParaRPr lang="en-US" sz="1800" kern="1200" dirty="0">
                        <a:solidFill>
                          <a:srgbClr val="C00000"/>
                        </a:solidFill>
                        <a:highlight>
                          <a:srgbClr val="00FF00"/>
                        </a:highlight>
                        <a:latin typeface="Times New Roman" pitchFamily="18" charset="0"/>
                        <a:ea typeface="Arial Unicode MS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 rowSpan="2"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Arial Unicode MS"/>
                        </a:rPr>
                        <a:t>Uniformity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Arial Unicode MS"/>
                        </a:rPr>
                        <a:t>Spectral cross-track uniformity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&gt;95%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Arial Unicode MS"/>
                        </a:rPr>
                        <a:t>Spectral IFOV mixing uniformity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1430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93%</a:t>
                      </a:r>
                      <a:endParaRPr lang="en-US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5791200"/>
            <a:ext cx="8080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At AVIRIS equivalent integration time and spectral sampling             </a:t>
            </a:r>
            <a:r>
              <a:rPr lang="en-US" sz="1600" dirty="0" smtClean="0">
                <a:solidFill>
                  <a:srgbClr val="C00000"/>
                </a:solidFill>
              </a:rPr>
              <a:t>Values in red are measured</a:t>
            </a:r>
            <a:endParaRPr lang="en-US" sz="1600" dirty="0">
              <a:solidFill>
                <a:srgbClr val="C00000"/>
              </a:solidFill>
            </a:endParaRPr>
          </a:p>
        </p:txBody>
      </p:sp>
      <p:pic>
        <p:nvPicPr>
          <p:cNvPr id="4" name="Picture 7" descr="jpl_logo(220x67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09800" y="152400"/>
            <a:ext cx="454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Spectrometer parameters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643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5737293"/>
              </p:ext>
            </p:extLst>
          </p:nvPr>
        </p:nvGraphicFramePr>
        <p:xfrm>
          <a:off x="1524000" y="1066800"/>
          <a:ext cx="6172199" cy="3947160"/>
        </p:xfrm>
        <a:graphic>
          <a:graphicData uri="http://schemas.openxmlformats.org/drawingml/2006/table">
            <a:tbl>
              <a:tblPr/>
              <a:tblGrid>
                <a:gridCol w="2373923"/>
                <a:gridCol w="1899138"/>
                <a:gridCol w="1899138"/>
              </a:tblGrid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Parameter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Channel 1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Channel 2</a:t>
                      </a:r>
                      <a:endParaRPr lang="en-US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Channel 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center (nm)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1240*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1610*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Bandwidth (nm)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20*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60*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FOV (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mrad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, FWHM)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2.4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2.4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Boresight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 knowledge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mrad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, relative to 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spectr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  <a:r>
                        <a:rPr lang="en-US" sz="18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0.05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0.05 </a:t>
                      </a:r>
                      <a:endParaRPr lang="en-US" sz="1800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Radiometric stability</a:t>
                      </a: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r>
                        <a:rPr lang="en-US" sz="18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99%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SNR (@4.3 </a:t>
                      </a:r>
                      <a:r>
                        <a:rPr lang="en-US" sz="1800" dirty="0" err="1" smtClean="0">
                          <a:latin typeface="Symbol" pitchFamily="18" charset="2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8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/cm</a:t>
                      </a:r>
                      <a:r>
                        <a:rPr lang="en-US" sz="1800" baseline="300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sr</a:t>
                      </a: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300*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100*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305" marR="2730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7" descr="jpl_logo(220x67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09800" y="152400"/>
            <a:ext cx="456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SWIR channel parameters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5257800"/>
            <a:ext cx="4905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Tentative values, SWIR characterization not completed.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68136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58925408"/>
              </p:ext>
            </p:extLst>
          </p:nvPr>
        </p:nvGraphicFramePr>
        <p:xfrm>
          <a:off x="609600" y="1447800"/>
          <a:ext cx="8001000" cy="3690112"/>
        </p:xfrm>
        <a:graphic>
          <a:graphicData uri="http://schemas.openxmlformats.org/drawingml/2006/table">
            <a:tbl>
              <a:tblPr/>
              <a:tblGrid>
                <a:gridCol w="2286000"/>
                <a:gridCol w="2667000"/>
                <a:gridCol w="30480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</a:rPr>
                        <a:t>Performance metric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</a:rPr>
                        <a:t>System 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alibri" pitchFamily="34" charset="0"/>
                        </a:rPr>
                        <a:t>Enabling technology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SNR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Throughput (F/No=1.8)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Dyson spectrometer and two-mirror telescope design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Dynamic range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Readout rate (176 Hz)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Teledyne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HyViSI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detector and JPL readout electronics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Polarization insensitivity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Angles of incidence, grating response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Optical design, grating groove design, coatings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Uniformity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Optical prescription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Dyson design, concave grating, lithographic slit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Stray light suppression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Optical surfaces, slit, grating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Coating and filter design, black Si slit, low scatter grating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Calibration stability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Operating temperature (~22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C), vibration response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Optomechanical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design, detector mount,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athermalization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7" descr="jpl_logo(220x67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762000"/>
            <a:ext cx="7973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PRISM integrates new technologies and design techniques to achieve performance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521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jpl_logo(220x67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81200" y="325172"/>
            <a:ext cx="5762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PRISM spectral characteristics: spectral response functions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295400"/>
            <a:ext cx="6019800" cy="157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198120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350-450 nm</a:t>
            </a:r>
            <a:endParaRPr lang="en-US" sz="12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36333"/>
            <a:ext cx="5775102" cy="17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62152"/>
            <a:ext cx="5668444" cy="186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384702" y="3581400"/>
            <a:ext cx="94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650-750 nm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7357109" y="5443699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950-1050 nm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89354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51"/>
          <a:stretch/>
        </p:blipFill>
        <p:spPr bwMode="auto">
          <a:xfrm>
            <a:off x="1143000" y="838200"/>
            <a:ext cx="57232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2100" y="4419600"/>
            <a:ext cx="5753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Spectrum of </a:t>
            </a:r>
            <a:r>
              <a:rPr lang="en-US" sz="1600" dirty="0" err="1" smtClean="0"/>
              <a:t>Er</a:t>
            </a:r>
            <a:r>
              <a:rPr lang="en-US" sz="1600" dirty="0" smtClean="0"/>
              <a:t>-doped </a:t>
            </a:r>
            <a:r>
              <a:rPr lang="en-US" sz="1600" dirty="0" err="1" smtClean="0"/>
              <a:t>spectralon</a:t>
            </a:r>
            <a:r>
              <a:rPr lang="en-US" sz="1600" dirty="0" smtClean="0"/>
              <a:t> panel received through PRISM (blue curve) and through reference ASD spectrometer (red curve).</a:t>
            </a:r>
          </a:p>
          <a:p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2971800" y="381000"/>
            <a:ext cx="2535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Test spectrum extraction</a:t>
            </a:r>
          </a:p>
        </p:txBody>
      </p:sp>
      <p:pic>
        <p:nvPicPr>
          <p:cNvPr id="6" name="Picture 7" descr="jpl_logo(220x6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4495800"/>
            <a:ext cx="601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Scatter plot of spectral channel  centroids as a function of spatial location for three isolated wavelengths (Hg lamp 437 nm and 547 nm, and laser at 639 nm).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73150"/>
            <a:ext cx="5828631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 descr="jpl_logo(220x67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90500"/>
            <a:ext cx="1066800" cy="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57600" y="350169"/>
            <a:ext cx="20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Spectral uniformity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9674</TotalTime>
  <Words>931</Words>
  <Application>Microsoft Office PowerPoint</Application>
  <PresentationFormat>On-screen Show (4:3)</PresentationFormat>
  <Paragraphs>185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Portable Remote Imaging Spectrometer (PRISM)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JPL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41)</dc:creator>
  <cp:lastModifiedBy>Pops</cp:lastModifiedBy>
  <cp:revision>68</cp:revision>
  <dcterms:created xsi:type="dcterms:W3CDTF">2012-04-09T19:58:54Z</dcterms:created>
  <dcterms:modified xsi:type="dcterms:W3CDTF">2012-04-22T07:34:28Z</dcterms:modified>
</cp:coreProperties>
</file>