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70" r:id="rId3"/>
    <p:sldId id="257" r:id="rId4"/>
    <p:sldId id="258" r:id="rId5"/>
    <p:sldId id="271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73" r:id="rId14"/>
    <p:sldId id="274" r:id="rId15"/>
    <p:sldId id="272" r:id="rId16"/>
    <p:sldId id="275" r:id="rId17"/>
    <p:sldId id="263" r:id="rId18"/>
    <p:sldId id="26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69EDD-3347-EE43-9AB5-224A59AA333A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D6660-76CC-6440-A6C2-B1A87FFDA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A64AB-190B-C841-ACF9-6CE6F413644C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Here’s where we benefited greatly from the collaboration with </a:t>
            </a:r>
            <a:r>
              <a:rPr lang="en-US" dirty="0" err="1" smtClean="0"/>
              <a:t>Brockmann</a:t>
            </a:r>
            <a:r>
              <a:rPr lang="en-US" dirty="0" smtClean="0"/>
              <a:t> Consult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D6660-76CC-6440-A6C2-B1A87FFDA2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095-E27C-E046-877A-CFB28C6E7986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248-D592-FA4D-8E96-21C7D9877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095-E27C-E046-877A-CFB28C6E7986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248-D592-FA4D-8E96-21C7D9877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095-E27C-E046-877A-CFB28C6E7986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248-D592-FA4D-8E96-21C7D9877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A340C5-E1F5-804F-B60D-D862C5DB4C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 err="1" smtClean="0"/>
              <a:t>SeaDAS</a:t>
            </a:r>
            <a:r>
              <a:rPr lang="en-US" dirty="0" smtClean="0"/>
              <a:t> - 23 Apr 2012, OCRT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A38F5FD-F9CB-E44E-BCBA-0E91FB149A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 &amp; CWP, 23 Apr 2012, OCRT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E5A347-7174-2442-BC18-0C544DA013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 &amp; CWP, 23 Apr 2012, OCRT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A9215C-6F58-134D-B0FA-2E2709F2AA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 &amp; CWP, 23 Apr 2012, OCRT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152A40-548C-234E-9B7F-10B1C524E7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 &amp; CWP, 23 Apr 2012, OCRT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9A8CC1-7EC6-2C4C-931F-FB3B3E2EE9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 &amp; CWP, 23 Apr 2012, OCRT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505ED-FCAA-D94C-BCEF-E762A1378A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 &amp; CWP, 23 Apr 2012, OCRT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9574761-6D9E-244D-91ED-CA369CE86A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 &amp; CWP, 23 Apr 2012, OCRT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095-E27C-E046-877A-CFB28C6E7986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248-D592-FA4D-8E96-21C7D9877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109B21-59C5-3442-B6FC-E02C4F5D61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 &amp; CWP, 23 Apr 2012, OCRT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A2783F-6078-394E-B9C0-483FA1B68B9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 &amp; CWP, 23 Apr 2012, OCRT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5B52D2-6D92-064D-B84D-F1FDFA5E93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PJW &amp; CWP, 23 Apr 2012, OCRT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095-E27C-E046-877A-CFB28C6E7986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248-D592-FA4D-8E96-21C7D9877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095-E27C-E046-877A-CFB28C6E7986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248-D592-FA4D-8E96-21C7D9877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095-E27C-E046-877A-CFB28C6E7986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248-D592-FA4D-8E96-21C7D9877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095-E27C-E046-877A-CFB28C6E7986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248-D592-FA4D-8E96-21C7D9877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095-E27C-E046-877A-CFB28C6E7986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248-D592-FA4D-8E96-21C7D9877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095-E27C-E046-877A-CFB28C6E7986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248-D592-FA4D-8E96-21C7D9877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6095-E27C-E046-877A-CFB28C6E7986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1248-D592-FA4D-8E96-21C7D98770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6095-E27C-E046-877A-CFB28C6E7986}" type="datetimeFigureOut">
              <a:rPr lang="en-US" smtClean="0"/>
              <a:pPr/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01248-D592-FA4D-8E96-21C7D98770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2793" y="164160"/>
            <a:ext cx="8803814" cy="655731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12410E-F2BD-2E4D-94E8-771D41ECA5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2388" y="53975"/>
            <a:ext cx="9026525" cy="672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615113"/>
            <a:ext cx="1981200" cy="242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Skia" pitchFamily="-65" charset="0"/>
              </a:defRPr>
            </a:lvl1pPr>
          </a:lstStyle>
          <a:p>
            <a:r>
              <a:rPr lang="en-US" dirty="0" err="1" smtClean="0"/>
              <a:t>SeaDAS</a:t>
            </a:r>
            <a:r>
              <a:rPr lang="en-US" dirty="0" smtClean="0"/>
              <a:t>, 23 Apr 2012, OCRT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5" descr="seawifs_globe_weta.ic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8" y="3651250"/>
            <a:ext cx="353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86200" y="2829848"/>
            <a:ext cx="4724400" cy="28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Skia" pitchFamily="-65" charset="0"/>
              </a:rPr>
              <a:t>a new look for an old favorite</a:t>
            </a:r>
          </a:p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Skia" pitchFamily="-65" charset="0"/>
              </a:rPr>
              <a:t>…or …</a:t>
            </a:r>
          </a:p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Skia" pitchFamily="-65" charset="0"/>
              </a:rPr>
              <a:t>a marriage made in a coffee house…</a:t>
            </a:r>
          </a:p>
          <a:p>
            <a:pPr algn="r">
              <a:spcBef>
                <a:spcPct val="50000"/>
              </a:spcBef>
            </a:pPr>
            <a:r>
              <a:rPr lang="en-US" sz="2100" dirty="0" smtClean="0">
                <a:latin typeface="Skia" pitchFamily="-65" charset="0"/>
              </a:rPr>
              <a:t>23 Apr 2012</a:t>
            </a:r>
          </a:p>
          <a:p>
            <a:pPr algn="r">
              <a:spcBef>
                <a:spcPct val="50000"/>
              </a:spcBef>
            </a:pPr>
            <a:r>
              <a:rPr lang="en-US" sz="2100" dirty="0" smtClean="0">
                <a:latin typeface="Skia" pitchFamily="-65" charset="0"/>
              </a:rPr>
              <a:t>NASA OCRT Meeting</a:t>
            </a:r>
          </a:p>
          <a:p>
            <a:pPr algn="r">
              <a:spcBef>
                <a:spcPct val="50000"/>
              </a:spcBef>
            </a:pPr>
            <a:endParaRPr lang="en-US" sz="2100" dirty="0">
              <a:latin typeface="Skia" pitchFamily="-65" charset="0"/>
            </a:endParaRPr>
          </a:p>
        </p:txBody>
      </p:sp>
      <p:pic>
        <p:nvPicPr>
          <p:cNvPr id="7" name="Picture 6" descr="splas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0" y="914400"/>
            <a:ext cx="6223000" cy="1676400"/>
          </a:xfrm>
          <a:prstGeom prst="rect">
            <a:avLst/>
          </a:prstGeom>
          <a:effectLst>
            <a:outerShdw blurRad="63500" dist="889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Color</a:t>
            </a:r>
            <a:r>
              <a:rPr lang="en-US" dirty="0" smtClean="0">
                <a:latin typeface="Skia"/>
                <a:cs typeface="Skia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Manipulation</a:t>
            </a:r>
            <a:endParaRPr lang="en-US" sz="3600" b="1" dirty="0">
              <a:solidFill>
                <a:srgbClr val="008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ki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kia"/>
                <a:cs typeface="Skia"/>
              </a:rPr>
              <a:t>Improvements to BEAM 4.9 implementation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Log10 scaling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Added a basic min/max, linear/log, color palette interface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Added user preferences for product scaling and palette</a:t>
            </a:r>
          </a:p>
          <a:p>
            <a:pPr lvl="1"/>
            <a:endParaRPr lang="en-US" dirty="0" smtClean="0">
              <a:latin typeface="Skia"/>
              <a:cs typeface="Skia"/>
            </a:endParaRPr>
          </a:p>
          <a:p>
            <a:pPr lvl="1"/>
            <a:endParaRPr lang="en-US" dirty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Data Processing </a:t>
            </a:r>
            <a:endParaRPr lang="en-US" sz="3600" b="1" dirty="0">
              <a:solidFill>
                <a:srgbClr val="008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ki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kia"/>
                <a:cs typeface="Skia"/>
              </a:rPr>
              <a:t>Close coordination of science code and </a:t>
            </a:r>
            <a:r>
              <a:rPr lang="en-US" dirty="0" err="1" smtClean="0">
                <a:latin typeface="Skia"/>
                <a:cs typeface="Skia"/>
              </a:rPr>
              <a:t>SeaDAS</a:t>
            </a:r>
            <a:r>
              <a:rPr lang="en-US" dirty="0" smtClean="0">
                <a:latin typeface="Skia"/>
                <a:cs typeface="Skia"/>
              </a:rPr>
              <a:t> GUI development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GUI design defined by the program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New features / parameters are automatically included – greatly simplifying maintenance</a:t>
            </a:r>
          </a:p>
          <a:p>
            <a:endParaRPr lang="en-US" dirty="0" smtClean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_selec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089" y="624417"/>
            <a:ext cx="5319241" cy="5486400"/>
          </a:xfrm>
        </p:spPr>
      </p:pic>
      <p:sp>
        <p:nvSpPr>
          <p:cNvPr id="5" name="TextBox 4"/>
          <p:cNvSpPr txBox="1"/>
          <p:nvPr/>
        </p:nvSpPr>
        <p:spPr>
          <a:xfrm>
            <a:off x="247798" y="2694675"/>
            <a:ext cx="318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kia"/>
                <a:cs typeface="Skia"/>
              </a:rPr>
              <a:t>Easily navigated tabbed UI</a:t>
            </a:r>
          </a:p>
          <a:p>
            <a:endParaRPr lang="en-US" dirty="0" smtClean="0">
              <a:latin typeface="Skia"/>
              <a:cs typeface="Skia"/>
            </a:endParaRPr>
          </a:p>
          <a:p>
            <a:r>
              <a:rPr lang="en-US" dirty="0" smtClean="0">
                <a:latin typeface="Skia"/>
                <a:cs typeface="Skia"/>
              </a:rPr>
              <a:t>Editable parameter file 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duct_selec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573" y="654007"/>
            <a:ext cx="5507747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798" y="1889403"/>
            <a:ext cx="318007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kia"/>
                <a:cs typeface="Skia"/>
              </a:rPr>
              <a:t>Clean ‘tree’ design</a:t>
            </a:r>
          </a:p>
          <a:p>
            <a:endParaRPr lang="en-US" dirty="0" smtClean="0">
              <a:latin typeface="Skia"/>
              <a:cs typeface="Skia"/>
            </a:endParaRPr>
          </a:p>
          <a:p>
            <a:r>
              <a:rPr lang="en-US" dirty="0" smtClean="0">
                <a:latin typeface="Skia"/>
                <a:cs typeface="Skia"/>
              </a:rPr>
              <a:t>Product selector grouped by logical categories:</a:t>
            </a:r>
          </a:p>
          <a:p>
            <a:endParaRPr lang="en-US" dirty="0" smtClean="0">
              <a:latin typeface="Skia"/>
              <a:cs typeface="Skia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Skia"/>
                <a:cs typeface="Skia"/>
              </a:rPr>
              <a:t>Radiances/</a:t>
            </a:r>
            <a:r>
              <a:rPr lang="en-US" sz="1400" dirty="0" err="1" smtClean="0">
                <a:latin typeface="Skia"/>
                <a:cs typeface="Skia"/>
              </a:rPr>
              <a:t>Reflectaces</a:t>
            </a:r>
            <a:endParaRPr lang="en-US" sz="1400" dirty="0" smtClean="0">
              <a:latin typeface="Skia"/>
              <a:cs typeface="Skia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Skia"/>
                <a:cs typeface="Skia"/>
              </a:rPr>
              <a:t>Derived Geophysical Parameters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latin typeface="Skia"/>
                <a:cs typeface="Skia"/>
              </a:rPr>
              <a:t>Inherent Optical Properties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latin typeface="Skia"/>
                <a:cs typeface="Skia"/>
              </a:rPr>
              <a:t>Ancillary/</a:t>
            </a:r>
            <a:r>
              <a:rPr lang="en-US" sz="1400" dirty="0" err="1" smtClean="0">
                <a:latin typeface="Skia"/>
                <a:cs typeface="Skia"/>
              </a:rPr>
              <a:t>Meterological</a:t>
            </a:r>
            <a:endParaRPr lang="en-US" sz="1400" dirty="0" smtClean="0">
              <a:latin typeface="Skia"/>
              <a:cs typeface="Skia"/>
            </a:endParaRPr>
          </a:p>
          <a:p>
            <a:pPr>
              <a:buFont typeface="Arial"/>
              <a:buChar char="•"/>
            </a:pPr>
            <a:r>
              <a:rPr lang="en-US" sz="1400" dirty="0" smtClean="0">
                <a:latin typeface="Skia"/>
                <a:cs typeface="Skia"/>
              </a:rPr>
              <a:t>Atmospheric Corr.  Intermediates</a:t>
            </a:r>
          </a:p>
          <a:p>
            <a:pPr>
              <a:buFont typeface="Arial"/>
              <a:buChar char="•"/>
            </a:pPr>
            <a:r>
              <a:rPr lang="en-US" sz="1400" dirty="0" smtClean="0">
                <a:latin typeface="Skia"/>
                <a:cs typeface="Skia"/>
              </a:rPr>
              <a:t>Uncertainties/Error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cessing_opts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4839" y="785284"/>
            <a:ext cx="5319241" cy="5486400"/>
          </a:xfrm>
        </p:spPr>
      </p:pic>
      <p:sp>
        <p:nvSpPr>
          <p:cNvPr id="5" name="TextBox 4"/>
          <p:cNvSpPr txBox="1"/>
          <p:nvPr/>
        </p:nvSpPr>
        <p:spPr>
          <a:xfrm>
            <a:off x="247798" y="1889403"/>
            <a:ext cx="318007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kia"/>
                <a:cs typeface="Skia"/>
              </a:rPr>
              <a:t>Variety of selectors depending upon what the parameter requires:</a:t>
            </a:r>
          </a:p>
          <a:p>
            <a:endParaRPr lang="en-US" sz="1600" dirty="0" smtClean="0">
              <a:latin typeface="Skia"/>
              <a:cs typeface="Skia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Skia"/>
                <a:cs typeface="Skia"/>
              </a:rPr>
              <a:t>Drop-down menus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Skia"/>
                <a:cs typeface="Skia"/>
              </a:rPr>
              <a:t>Integer/Float entry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Skia"/>
                <a:cs typeface="Skia"/>
              </a:rPr>
              <a:t>Boolean check-boxes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Skia"/>
                <a:cs typeface="Skia"/>
              </a:rPr>
              <a:t>Bit-wise selector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imple_processor_gui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7445" y="634998"/>
            <a:ext cx="4824248" cy="5486400"/>
          </a:xfrm>
        </p:spPr>
      </p:pic>
      <p:sp>
        <p:nvSpPr>
          <p:cNvPr id="5" name="TextBox 4"/>
          <p:cNvSpPr txBox="1"/>
          <p:nvPr/>
        </p:nvSpPr>
        <p:spPr>
          <a:xfrm>
            <a:off x="247798" y="1889403"/>
            <a:ext cx="318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kia"/>
                <a:cs typeface="Skia"/>
              </a:rPr>
              <a:t>Not all the processor GUIs are as complex as </a:t>
            </a:r>
            <a:r>
              <a:rPr lang="en-US" b="1" i="1" dirty="0" smtClean="0">
                <a:latin typeface="Skia"/>
                <a:cs typeface="Skia"/>
              </a:rPr>
              <a:t>l2gen…</a:t>
            </a:r>
            <a:endParaRPr lang="en-US" sz="1600" b="1" i="1" dirty="0" smtClean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What’s still to come…</a:t>
            </a:r>
            <a:endParaRPr lang="en-US" sz="3600" b="1" dirty="0">
              <a:solidFill>
                <a:srgbClr val="008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ki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kia"/>
                <a:cs typeface="Skia"/>
              </a:rPr>
              <a:t>Coastline / </a:t>
            </a:r>
            <a:r>
              <a:rPr lang="en-US" dirty="0" err="1" smtClean="0">
                <a:latin typeface="Skia"/>
                <a:cs typeface="Skia"/>
              </a:rPr>
              <a:t>Landmask</a:t>
            </a:r>
            <a:r>
              <a:rPr lang="en-US" dirty="0" smtClean="0">
                <a:latin typeface="Skia"/>
                <a:cs typeface="Skia"/>
              </a:rPr>
              <a:t>* </a:t>
            </a:r>
            <a:r>
              <a:rPr lang="en-US" sz="1600" dirty="0" smtClean="0">
                <a:latin typeface="Skia"/>
                <a:cs typeface="Skia"/>
              </a:rPr>
              <a:t>(*not based on flags)</a:t>
            </a:r>
          </a:p>
          <a:p>
            <a:r>
              <a:rPr lang="en-US" dirty="0" smtClean="0">
                <a:latin typeface="Skia"/>
                <a:cs typeface="Skia"/>
              </a:rPr>
              <a:t>User Defined Functions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Beyond simple band math </a:t>
            </a:r>
          </a:p>
          <a:p>
            <a:r>
              <a:rPr lang="en-US" dirty="0" smtClean="0">
                <a:latin typeface="Skia"/>
                <a:cs typeface="Skia"/>
              </a:rPr>
              <a:t>Text Annotation </a:t>
            </a:r>
          </a:p>
          <a:p>
            <a:r>
              <a:rPr lang="en-US" dirty="0" smtClean="0">
                <a:latin typeface="Skia"/>
                <a:cs typeface="Skia"/>
              </a:rPr>
              <a:t>Contour Overlay</a:t>
            </a:r>
          </a:p>
          <a:p>
            <a:r>
              <a:rPr lang="en-US" dirty="0" smtClean="0">
                <a:latin typeface="Skia"/>
                <a:cs typeface="Skia"/>
              </a:rPr>
              <a:t>Vector Overlay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…but what about the IDL version?</a:t>
            </a:r>
            <a:endParaRPr lang="en-US" sz="3600" b="1" dirty="0">
              <a:solidFill>
                <a:srgbClr val="008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ki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kia"/>
                <a:cs typeface="Skia"/>
              </a:rPr>
              <a:t>Not going away anytime soon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but no major updates – it is what it is</a:t>
            </a:r>
          </a:p>
          <a:p>
            <a:r>
              <a:rPr lang="en-US" dirty="0" smtClean="0">
                <a:latin typeface="Skia"/>
                <a:cs typeface="Skia"/>
              </a:rPr>
              <a:t>Processing code updates will continue</a:t>
            </a:r>
          </a:p>
          <a:p>
            <a:endParaRPr lang="en-US" dirty="0" smtClean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…oh, and</a:t>
            </a:r>
            <a:r>
              <a:rPr lang="en-US" dirty="0" smtClean="0"/>
              <a:t> thanks go out to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Brockmann</a:t>
            </a:r>
            <a:r>
              <a:rPr lang="en-US" dirty="0" smtClean="0"/>
              <a:t> Consult</a:t>
            </a:r>
          </a:p>
          <a:p>
            <a:pPr lvl="1"/>
            <a:r>
              <a:rPr lang="en-US" dirty="0" err="1" smtClean="0"/>
              <a:t>Carsten</a:t>
            </a:r>
            <a:r>
              <a:rPr lang="en-US" dirty="0" smtClean="0"/>
              <a:t> </a:t>
            </a:r>
            <a:r>
              <a:rPr lang="en-US" dirty="0" err="1" smtClean="0"/>
              <a:t>Brockmann</a:t>
            </a:r>
            <a:endParaRPr lang="en-US" dirty="0" smtClean="0"/>
          </a:p>
          <a:p>
            <a:pPr lvl="1"/>
            <a:r>
              <a:rPr lang="en-US" dirty="0" smtClean="0"/>
              <a:t>Norman </a:t>
            </a:r>
            <a:r>
              <a:rPr lang="en-US" dirty="0" err="1" smtClean="0"/>
              <a:t>Fomferra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SeaDAS</a:t>
            </a:r>
            <a:r>
              <a:rPr lang="en-US" dirty="0" smtClean="0"/>
              <a:t> Irregulars</a:t>
            </a:r>
          </a:p>
          <a:p>
            <a:pPr lvl="1"/>
            <a:r>
              <a:rPr lang="en-US" dirty="0" err="1" smtClean="0"/>
              <a:t>Aynur</a:t>
            </a:r>
            <a:r>
              <a:rPr lang="en-US" dirty="0" smtClean="0"/>
              <a:t> </a:t>
            </a:r>
            <a:r>
              <a:rPr lang="en-US" dirty="0" err="1" smtClean="0"/>
              <a:t>Abdurazik</a:t>
            </a:r>
            <a:endParaRPr lang="en-US" dirty="0" smtClean="0"/>
          </a:p>
          <a:p>
            <a:pPr lvl="1"/>
            <a:r>
              <a:rPr lang="en-US" dirty="0" smtClean="0"/>
              <a:t>Matt Elliot</a:t>
            </a:r>
          </a:p>
          <a:p>
            <a:pPr lvl="1"/>
            <a:r>
              <a:rPr lang="en-US" dirty="0" smtClean="0"/>
              <a:t>Danny Knowles</a:t>
            </a:r>
          </a:p>
          <a:p>
            <a:pPr lvl="1"/>
            <a:r>
              <a:rPr lang="en-US" dirty="0" smtClean="0"/>
              <a:t>Don Shea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Something</a:t>
            </a:r>
            <a:r>
              <a:rPr lang="en-US" sz="3600" dirty="0" smtClean="0">
                <a:latin typeface="Skia"/>
                <a:cs typeface="Skia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Old</a:t>
            </a:r>
            <a:endParaRPr lang="en-US" sz="3600" b="1" dirty="0">
              <a:solidFill>
                <a:srgbClr val="008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ki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Skia"/>
                <a:cs typeface="Skia"/>
              </a:rPr>
              <a:t>…or I liked the old </a:t>
            </a:r>
            <a:r>
              <a:rPr lang="en-US" dirty="0" err="1" smtClean="0">
                <a:latin typeface="Skia"/>
                <a:cs typeface="Skia"/>
              </a:rPr>
              <a:t>SeaDAS</a:t>
            </a:r>
            <a:r>
              <a:rPr lang="en-US" dirty="0" smtClean="0">
                <a:latin typeface="Skia"/>
                <a:cs typeface="Skia"/>
              </a:rPr>
              <a:t>! Why change?</a:t>
            </a:r>
          </a:p>
          <a:p>
            <a:pPr>
              <a:buNone/>
            </a:pPr>
            <a:endParaRPr lang="en-US" dirty="0" smtClean="0">
              <a:latin typeface="Skia"/>
              <a:cs typeface="Skia"/>
            </a:endParaRPr>
          </a:p>
          <a:p>
            <a:r>
              <a:rPr lang="en-US" dirty="0" smtClean="0">
                <a:latin typeface="Skia"/>
                <a:cs typeface="Skia"/>
              </a:rPr>
              <a:t>Originally developed to support ONE mission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Each new mission added complexity to the code</a:t>
            </a:r>
          </a:p>
          <a:p>
            <a:pPr lvl="3"/>
            <a:r>
              <a:rPr lang="en-US" dirty="0" smtClean="0">
                <a:latin typeface="Skia"/>
                <a:cs typeface="Skia"/>
              </a:rPr>
              <a:t>A maintenance challenge</a:t>
            </a:r>
          </a:p>
          <a:p>
            <a:r>
              <a:rPr lang="en-US" dirty="0" smtClean="0">
                <a:latin typeface="Skia"/>
                <a:cs typeface="Skia"/>
              </a:rPr>
              <a:t>Old IDL widget ‘styling’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Original code developed under IDL version 4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Hard to add or improve visualization/analysis features</a:t>
            </a:r>
          </a:p>
          <a:p>
            <a:r>
              <a:rPr lang="en-US" dirty="0" smtClean="0">
                <a:latin typeface="Skia"/>
                <a:cs typeface="Skia"/>
              </a:rPr>
              <a:t>Cost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Requires an IDL license for the user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Run-time license fixed at version 7.0</a:t>
            </a:r>
          </a:p>
          <a:p>
            <a:r>
              <a:rPr lang="en-US" dirty="0" smtClean="0">
                <a:latin typeface="Skia"/>
                <a:cs typeface="Skia"/>
              </a:rPr>
              <a:t>A redesign from scratch within IDL had other issues: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Time consuming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Small development staff </a:t>
            </a:r>
          </a:p>
          <a:p>
            <a:endParaRPr lang="en-US" dirty="0" smtClean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Something</a:t>
            </a:r>
            <a:r>
              <a:rPr lang="en-US" dirty="0" smtClean="0">
                <a:latin typeface="Skia"/>
                <a:cs typeface="Skia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New</a:t>
            </a:r>
            <a:endParaRPr lang="en-US" sz="3600" b="1" dirty="0">
              <a:solidFill>
                <a:srgbClr val="008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ki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Skia"/>
                <a:cs typeface="Skia"/>
              </a:rPr>
              <a:t>… well, not </a:t>
            </a:r>
            <a:r>
              <a:rPr lang="en-US" i="1" dirty="0" smtClean="0">
                <a:latin typeface="Skia"/>
                <a:cs typeface="Skia"/>
              </a:rPr>
              <a:t>exactly </a:t>
            </a:r>
            <a:r>
              <a:rPr lang="en-US" dirty="0" smtClean="0">
                <a:latin typeface="Skia"/>
                <a:cs typeface="Skia"/>
              </a:rPr>
              <a:t>new …</a:t>
            </a:r>
          </a:p>
          <a:p>
            <a:r>
              <a:rPr lang="en-US" dirty="0" err="1" smtClean="0">
                <a:latin typeface="Skia"/>
                <a:cs typeface="Skia"/>
              </a:rPr>
              <a:t>ESA’s</a:t>
            </a:r>
            <a:r>
              <a:rPr lang="en-US" dirty="0" smtClean="0">
                <a:latin typeface="Skia"/>
                <a:cs typeface="Skia"/>
              </a:rPr>
              <a:t> Basic ERS &amp; </a:t>
            </a:r>
            <a:r>
              <a:rPr lang="en-US" dirty="0" err="1" smtClean="0">
                <a:latin typeface="Skia"/>
                <a:cs typeface="Skia"/>
              </a:rPr>
              <a:t>Envisat</a:t>
            </a:r>
            <a:r>
              <a:rPr lang="en-US" dirty="0" smtClean="0">
                <a:latin typeface="Skia"/>
                <a:cs typeface="Skia"/>
              </a:rPr>
              <a:t> (A) ATSR and </a:t>
            </a:r>
            <a:r>
              <a:rPr lang="en-US" dirty="0" err="1" smtClean="0">
                <a:latin typeface="Skia"/>
                <a:cs typeface="Skia"/>
              </a:rPr>
              <a:t>Meris</a:t>
            </a:r>
            <a:r>
              <a:rPr lang="en-US" dirty="0" smtClean="0">
                <a:latin typeface="Skia"/>
                <a:cs typeface="Skia"/>
              </a:rPr>
              <a:t> Toolbox…better known as BEAM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Over a decade of German Engineering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A well designed interface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Java-based, so natively multi-platform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Even Windows!</a:t>
            </a:r>
          </a:p>
          <a:p>
            <a:pPr lvl="2">
              <a:buNone/>
            </a:pPr>
            <a:r>
              <a:rPr lang="en-US" sz="1400" dirty="0" smtClean="0">
                <a:latin typeface="Skia"/>
                <a:cs typeface="Skia"/>
              </a:rPr>
              <a:t>(but data processing is not, so early on there will be no processing support on Windows)</a:t>
            </a:r>
          </a:p>
          <a:p>
            <a:pPr lvl="1"/>
            <a:endParaRPr lang="en-US" dirty="0" smtClean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eaDAS_Displa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53" y="465661"/>
            <a:ext cx="8665629" cy="5879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Something Borrowed</a:t>
            </a:r>
            <a:endParaRPr lang="en-US" sz="3600" b="1" dirty="0">
              <a:solidFill>
                <a:srgbClr val="008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ki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Skia"/>
                <a:cs typeface="Skia"/>
              </a:rPr>
              <a:t>SeaDAS</a:t>
            </a:r>
            <a:r>
              <a:rPr lang="en-US" dirty="0" smtClean="0">
                <a:latin typeface="Skia"/>
                <a:cs typeface="Skia"/>
              </a:rPr>
              <a:t> 7 is a fork of BEAM</a:t>
            </a:r>
          </a:p>
          <a:p>
            <a:r>
              <a:rPr lang="en-US" dirty="0" smtClean="0">
                <a:latin typeface="Skia"/>
                <a:cs typeface="Skia"/>
              </a:rPr>
              <a:t>The benefits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Building on top of an already mature package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NOT re-inventing the wheel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Close collaboration with the BEAM developers 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Two teams </a:t>
            </a:r>
          </a:p>
          <a:p>
            <a:pPr lvl="3"/>
            <a:r>
              <a:rPr lang="en-US" dirty="0" smtClean="0">
                <a:latin typeface="Skia"/>
                <a:cs typeface="Skia"/>
              </a:rPr>
              <a:t>Effectively increasing the size of the development staff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Allows us to focus on what we know best</a:t>
            </a:r>
          </a:p>
          <a:p>
            <a:pPr lvl="2"/>
            <a:endParaRPr lang="en-US" dirty="0" smtClean="0">
              <a:latin typeface="Skia"/>
              <a:cs typeface="Sk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Something </a:t>
            </a:r>
            <a:r>
              <a:rPr lang="en-US" sz="3600" b="1" dirty="0" smtClean="0">
                <a:solidFill>
                  <a:srgbClr val="3366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Blue</a:t>
            </a:r>
            <a:endParaRPr lang="en-US" sz="3600" b="1" dirty="0">
              <a:solidFill>
                <a:srgbClr val="3366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ki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1667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Skia"/>
                <a:cs typeface="Skia"/>
              </a:rPr>
              <a:t>…OK – this one is a bit of a stretch…but to keep with the theme…</a:t>
            </a:r>
          </a:p>
        </p:txBody>
      </p:sp>
      <p:pic>
        <p:nvPicPr>
          <p:cNvPr id="4" name="Picture 3" descr="BEAM-colo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486" y="3066349"/>
            <a:ext cx="5032876" cy="3535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4368" y="2395267"/>
            <a:ext cx="79124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kia"/>
                <a:cs typeface="Skia"/>
              </a:rPr>
              <a:t>BEAM’s</a:t>
            </a:r>
            <a:r>
              <a:rPr lang="en-US" sz="2800" dirty="0" smtClean="0">
                <a:latin typeface="Skia"/>
                <a:cs typeface="Skia"/>
              </a:rPr>
              <a:t> color manipulation tool was …</a:t>
            </a:r>
          </a:p>
          <a:p>
            <a:endParaRPr lang="en-US" dirty="0">
              <a:latin typeface="Skia"/>
              <a:cs typeface="Sk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368" y="2395267"/>
            <a:ext cx="77472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kia"/>
                <a:cs typeface="Skia"/>
              </a:rPr>
              <a:t>…in need of a ‘basic’ feature…</a:t>
            </a:r>
          </a:p>
          <a:p>
            <a:endParaRPr lang="en-US" dirty="0">
              <a:latin typeface="Skia"/>
              <a:cs typeface="Skia"/>
            </a:endParaRPr>
          </a:p>
        </p:txBody>
      </p:sp>
      <p:pic>
        <p:nvPicPr>
          <p:cNvPr id="9" name="Picture 8" descr="SeaDAS-color-basic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511" y="3097321"/>
            <a:ext cx="5449611" cy="353549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663827" y="3376087"/>
            <a:ext cx="795018" cy="237462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What has been done…</a:t>
            </a:r>
            <a:endParaRPr lang="en-US" sz="3600" b="1" dirty="0">
              <a:solidFill>
                <a:srgbClr val="008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ki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kia"/>
                <a:cs typeface="Skia"/>
              </a:rPr>
              <a:t>Product Reader</a:t>
            </a:r>
          </a:p>
          <a:p>
            <a:r>
              <a:rPr lang="en-US" dirty="0" smtClean="0">
                <a:latin typeface="Skia"/>
                <a:cs typeface="Skia"/>
              </a:rPr>
              <a:t>Ship Track </a:t>
            </a:r>
          </a:p>
          <a:p>
            <a:r>
              <a:rPr lang="en-US" dirty="0" smtClean="0">
                <a:latin typeface="Skia"/>
                <a:cs typeface="Skia"/>
              </a:rPr>
              <a:t>Color Manipulation</a:t>
            </a:r>
          </a:p>
          <a:p>
            <a:r>
              <a:rPr lang="en-US" dirty="0" smtClean="0">
                <a:latin typeface="Skia"/>
                <a:cs typeface="Skia"/>
              </a:rPr>
              <a:t>Data Processing 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Includes GUI and non-GUI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Product</a:t>
            </a:r>
            <a:r>
              <a:rPr lang="en-US" dirty="0" smtClean="0">
                <a:latin typeface="Skia"/>
                <a:cs typeface="Skia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Reader</a:t>
            </a:r>
            <a:endParaRPr lang="en-US" sz="3600" b="1" dirty="0">
              <a:solidFill>
                <a:srgbClr val="008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ki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Skia"/>
                <a:cs typeface="Skia"/>
              </a:rPr>
              <a:t>BEAM had rudimentary support for OBPG products – OK, just one – the Level-2 files</a:t>
            </a:r>
          </a:p>
          <a:p>
            <a:r>
              <a:rPr lang="en-US" dirty="0" smtClean="0">
                <a:latin typeface="Skia"/>
                <a:cs typeface="Skia"/>
              </a:rPr>
              <a:t>We’ve added support for:	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L1[A,B]</a:t>
            </a:r>
          </a:p>
          <a:p>
            <a:pPr lvl="2"/>
            <a:r>
              <a:rPr lang="en-US" dirty="0" err="1" smtClean="0">
                <a:latin typeface="Skia"/>
                <a:cs typeface="Skia"/>
              </a:rPr>
              <a:t>SeaWiFS</a:t>
            </a:r>
            <a:endParaRPr lang="en-US" dirty="0" smtClean="0">
              <a:latin typeface="Skia"/>
              <a:cs typeface="Skia"/>
            </a:endParaRPr>
          </a:p>
          <a:p>
            <a:pPr lvl="2"/>
            <a:r>
              <a:rPr lang="en-US" dirty="0" smtClean="0">
                <a:latin typeface="Skia"/>
                <a:cs typeface="Skia"/>
              </a:rPr>
              <a:t>CZCS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MODIS (L1B)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OCTS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OSMI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MOS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VIIRS (L1B)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L2 (improved support over the existing BEAM implementation)</a:t>
            </a:r>
          </a:p>
          <a:p>
            <a:pPr lvl="1"/>
            <a:r>
              <a:rPr lang="en-US" dirty="0" smtClean="0">
                <a:latin typeface="Skia"/>
                <a:cs typeface="Skia"/>
              </a:rPr>
              <a:t>L3 (including </a:t>
            </a:r>
            <a:r>
              <a:rPr lang="en-US" dirty="0" err="1" smtClean="0">
                <a:latin typeface="Skia"/>
                <a:cs typeface="Skia"/>
              </a:rPr>
              <a:t>MEaSUREs</a:t>
            </a:r>
            <a:r>
              <a:rPr lang="en-US" dirty="0" smtClean="0">
                <a:latin typeface="Skia"/>
                <a:cs typeface="Skia"/>
              </a:rPr>
              <a:t> products from UCSB)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SMI files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Bin files (although this one is a tad sluggish)</a:t>
            </a:r>
          </a:p>
          <a:p>
            <a:pPr lvl="1"/>
            <a:r>
              <a:rPr lang="en-US" dirty="0" err="1" smtClean="0">
                <a:latin typeface="Skia"/>
                <a:cs typeface="Skia"/>
              </a:rPr>
              <a:t>SeaDAS</a:t>
            </a:r>
            <a:r>
              <a:rPr lang="en-US" dirty="0" smtClean="0">
                <a:latin typeface="Skia"/>
                <a:cs typeface="Skia"/>
              </a:rPr>
              <a:t> “mapped” files</a:t>
            </a:r>
          </a:p>
          <a:p>
            <a:pPr lvl="2"/>
            <a:r>
              <a:rPr lang="en-US" dirty="0" smtClean="0">
                <a:latin typeface="Skia"/>
                <a:cs typeface="Skia"/>
              </a:rPr>
              <a:t>Currently only the default Cylindrical projection is correctly navigated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Ship</a:t>
            </a:r>
            <a:r>
              <a:rPr lang="en-US" dirty="0" smtClean="0">
                <a:latin typeface="Skia"/>
                <a:cs typeface="Skia"/>
              </a:rPr>
              <a:t> </a:t>
            </a:r>
            <a:r>
              <a:rPr lang="en-US" sz="3600" b="1" dirty="0" smtClean="0">
                <a:solidFill>
                  <a:srgbClr val="008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Skia" pitchFamily="-65" charset="0"/>
                <a:ea typeface="ＭＳ Ｐゴシック" pitchFamily="-65" charset="-128"/>
                <a:cs typeface="ＭＳ Ｐゴシック" pitchFamily="-65" charset="-128"/>
              </a:rPr>
              <a:t>Track</a:t>
            </a:r>
            <a:r>
              <a:rPr lang="en-US" dirty="0" smtClean="0">
                <a:latin typeface="Skia"/>
                <a:cs typeface="Skia"/>
              </a:rPr>
              <a:t> </a:t>
            </a:r>
            <a:endParaRPr lang="en-US" dirty="0">
              <a:latin typeface="Skia"/>
              <a:cs typeface="Sk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Skia"/>
                <a:cs typeface="Skia"/>
              </a:rPr>
              <a:t>…only it’s not called “ship track” anymore…</a:t>
            </a:r>
          </a:p>
          <a:p>
            <a:endParaRPr lang="en-US" dirty="0">
              <a:latin typeface="Skia"/>
              <a:cs typeface="Skia"/>
            </a:endParaRPr>
          </a:p>
        </p:txBody>
      </p:sp>
      <p:pic>
        <p:nvPicPr>
          <p:cNvPr id="4" name="Picture 3" descr="chlor_with_station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342" y="2143806"/>
            <a:ext cx="4258243" cy="3982357"/>
          </a:xfrm>
          <a:prstGeom prst="rect">
            <a:avLst/>
          </a:prstGeom>
        </p:spPr>
      </p:pic>
      <p:pic>
        <p:nvPicPr>
          <p:cNvPr id="5" name="Picture 4" descr="chlor_with_stations_profil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71" y="2585357"/>
            <a:ext cx="4635499" cy="290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4409</TotalTime>
  <Words>616</Words>
  <Application>Microsoft Macintosh PowerPoint</Application>
  <PresentationFormat>On-screen Show (4:3)</PresentationFormat>
  <Paragraphs>118</Paragraphs>
  <Slides>18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Blank Presentation</vt:lpstr>
      <vt:lpstr>Slide 1</vt:lpstr>
      <vt:lpstr>Something Old</vt:lpstr>
      <vt:lpstr>Something New</vt:lpstr>
      <vt:lpstr>Slide 4</vt:lpstr>
      <vt:lpstr>Something Borrowed</vt:lpstr>
      <vt:lpstr>Something Blue</vt:lpstr>
      <vt:lpstr>What has been done…</vt:lpstr>
      <vt:lpstr>Product Reader</vt:lpstr>
      <vt:lpstr>Ship Track </vt:lpstr>
      <vt:lpstr>Color Manipulation</vt:lpstr>
      <vt:lpstr>Data Processing </vt:lpstr>
      <vt:lpstr>Slide 12</vt:lpstr>
      <vt:lpstr>Slide 13</vt:lpstr>
      <vt:lpstr>Slide 14</vt:lpstr>
      <vt:lpstr>Slide 15</vt:lpstr>
      <vt:lpstr>What’s still to come…</vt:lpstr>
      <vt:lpstr>…but what about the IDL version?</vt:lpstr>
      <vt:lpstr>…oh, and thanks go out to …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SeaDAS</dc:title>
  <dc:creator>Sean Bailey</dc:creator>
  <cp:lastModifiedBy>Sean Bailey</cp:lastModifiedBy>
  <cp:revision>31</cp:revision>
  <dcterms:created xsi:type="dcterms:W3CDTF">2012-04-23T15:00:36Z</dcterms:created>
  <dcterms:modified xsi:type="dcterms:W3CDTF">2012-04-23T15:09:16Z</dcterms:modified>
</cp:coreProperties>
</file>