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7" r:id="rId2"/>
    <p:sldMasterId id="2147483690" r:id="rId3"/>
  </p:sldMasterIdLst>
  <p:notesMasterIdLst>
    <p:notesMasterId r:id="rId19"/>
  </p:notesMasterIdLst>
  <p:handoutMasterIdLst>
    <p:handoutMasterId r:id="rId20"/>
  </p:handoutMasterIdLst>
  <p:sldIdLst>
    <p:sldId id="265" r:id="rId4"/>
    <p:sldId id="292" r:id="rId5"/>
    <p:sldId id="297" r:id="rId6"/>
    <p:sldId id="290" r:id="rId7"/>
    <p:sldId id="288" r:id="rId8"/>
    <p:sldId id="277" r:id="rId9"/>
    <p:sldId id="302" r:id="rId10"/>
    <p:sldId id="299" r:id="rId11"/>
    <p:sldId id="303" r:id="rId12"/>
    <p:sldId id="304" r:id="rId13"/>
    <p:sldId id="263" r:id="rId14"/>
    <p:sldId id="306" r:id="rId15"/>
    <p:sldId id="305" r:id="rId16"/>
    <p:sldId id="285" r:id="rId17"/>
    <p:sldId id="280" r:id="rId18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rdre Byr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7" autoAdjust="0"/>
    <p:restoredTop sz="94660"/>
  </p:normalViewPr>
  <p:slideViewPr>
    <p:cSldViewPr>
      <p:cViewPr>
        <p:scale>
          <a:sx n="85" d="100"/>
          <a:sy n="85" d="100"/>
        </p:scale>
        <p:origin x="-64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EE833-01BE-44E7-8A84-7E4809BD0E56}" type="doc">
      <dgm:prSet loTypeId="urn:microsoft.com/office/officeart/2005/8/layout/cycle8" loCatId="cycle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09EBE8B9-E8AB-41E2-AAF7-BCC34A378749}" type="pres">
      <dgm:prSet presAssocID="{F30EE833-01BE-44E7-8A84-7E4809BD0E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0DA85-6B05-454F-8862-A6A5E16ECF58}" type="presOf" srcId="{F30EE833-01BE-44E7-8A84-7E4809BD0E56}" destId="{09EBE8B9-E8AB-41E2-AAF7-BCC34A378749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EE833-01BE-44E7-8A84-7E4809BD0E56}" type="doc">
      <dgm:prSet loTypeId="urn:microsoft.com/office/officeart/2005/8/layout/cycle8" loCatId="cycle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09EBE8B9-E8AB-41E2-AAF7-BCC34A378749}" type="pres">
      <dgm:prSet presAssocID="{F30EE833-01BE-44E7-8A84-7E4809BD0E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72E0A-3AB0-3C49-A863-720D8CD738E2}" type="presOf" srcId="{F30EE833-01BE-44E7-8A84-7E4809BD0E56}" destId="{09EBE8B9-E8AB-41E2-AAF7-BCC34A378749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CD589F1-054E-4B9B-AFAD-224F3A259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9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4" rIns="94329" bIns="471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71A9A66-C13C-43EB-A6C7-8ECBE0603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0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A23A-B846-46DB-96EE-9F12E863D7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AEA8-368E-4760-A75A-AD3EBE78E9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489-4F33-4B3F-9E44-0DD96B0B32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7A18-5DF4-439A-AC76-1BE6FB898696}" type="slidenum">
              <a:rPr lang="en-US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B92C-2D44-4122-A098-25BD5CB9F463}" type="slidenum">
              <a:rPr lang="en-US" altLang="en-US">
                <a:solidFill>
                  <a:srgbClr val="333333"/>
                </a:solidFill>
              </a:rPr>
              <a:pPr/>
              <a:t>‹#›</a:t>
            </a:fld>
            <a:endParaRPr lang="en-US" alt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7A18-5DF4-439A-AC76-1BE6FB898696}" type="slidenum">
              <a:rPr lang="en-US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9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B92C-2D44-4122-A098-25BD5CB9F463}" type="slidenum">
              <a:rPr lang="en-US" altLang="en-US">
                <a:solidFill>
                  <a:srgbClr val="333333"/>
                </a:solidFill>
              </a:rPr>
              <a:pPr/>
              <a:t>‹#›</a:t>
            </a:fld>
            <a:endParaRPr lang="en-US" alt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7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54D804C-9096-4F65-932D-0B70BFC56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29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9225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60" charset="2"/>
        <a:buChar char="n"/>
        <a:defRPr sz="30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0" charset="2"/>
        <a:buChar char="q"/>
        <a:defRPr sz="2600">
          <a:solidFill>
            <a:schemeClr val="tx1"/>
          </a:solidFill>
          <a:latin typeface="+mn-lt"/>
          <a:ea typeface="ＭＳ Ｐゴシック" pitchFamily="-60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60" charset="2"/>
        <a:buChar char="n"/>
        <a:defRPr sz="2200">
          <a:solidFill>
            <a:schemeClr val="tx1"/>
          </a:solidFill>
          <a:latin typeface="+mn-lt"/>
          <a:ea typeface="ＭＳ Ｐゴシック" pitchFamily="-60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60" charset="2"/>
        <a:buChar char="q"/>
        <a:defRPr sz="2000">
          <a:solidFill>
            <a:schemeClr val="tx1"/>
          </a:solidFill>
          <a:latin typeface="+mn-lt"/>
          <a:ea typeface="ＭＳ Ｐゴシック" pitchFamily="-60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60" charset="2"/>
        <a:buChar char="§"/>
        <a:defRPr sz="2000">
          <a:solidFill>
            <a:schemeClr val="tx1"/>
          </a:solidFill>
          <a:latin typeface="+mn-lt"/>
          <a:ea typeface="ＭＳ Ｐゴシック" pitchFamily="-60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  <a:ea typeface="+mn-ea"/>
              <a:cs typeface="+mn-cs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  <a:ea typeface="+mn-ea"/>
              <a:cs typeface="+mn-cs"/>
            </a:endParaRP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EB04B2B-13D1-4B74-B9C2-86E8A8B9B6F9}" type="slidenum">
              <a:rPr lang="en-US" altLang="en-US">
                <a:solidFill>
                  <a:srgbClr val="333333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333333"/>
              </a:solidFill>
              <a:ea typeface="+mn-ea"/>
              <a:cs typeface="+mn-cs"/>
            </a:endParaRPr>
          </a:p>
        </p:txBody>
      </p:sp>
      <p:sp>
        <p:nvSpPr>
          <p:cNvPr id="2529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1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  <a:cs typeface="+mn-cs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333333"/>
              </a:solidFill>
              <a:cs typeface="+mn-cs"/>
            </a:endParaRP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EB04B2B-13D1-4B74-B9C2-86E8A8B9B6F9}" type="slidenum">
              <a:rPr lang="en-US" altLang="en-US">
                <a:solidFill>
                  <a:srgbClr val="333333"/>
                </a:solidFill>
                <a:cs typeface="+mn-cs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333333"/>
              </a:solidFill>
              <a:cs typeface="+mn-cs"/>
            </a:endParaRPr>
          </a:p>
        </p:txBody>
      </p:sp>
      <p:sp>
        <p:nvSpPr>
          <p:cNvPr id="2529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/>
          <p:cNvSpPr>
            <a:spLocks noGrp="1"/>
          </p:cNvSpPr>
          <p:nvPr>
            <p:ph type="title"/>
          </p:nvPr>
        </p:nvSpPr>
        <p:spPr>
          <a:xfrm>
            <a:off x="791344" y="908720"/>
            <a:ext cx="7237040" cy="2819400"/>
          </a:xfrm>
        </p:spPr>
        <p:txBody>
          <a:bodyPr/>
          <a:lstStyle/>
          <a:p>
            <a:pPr algn="ctr"/>
            <a:r>
              <a:rPr lang="en-US" sz="3000" b="1" dirty="0" smtClean="0"/>
              <a:t>Distribution </a:t>
            </a:r>
            <a:br>
              <a:rPr lang="en-US" sz="3000" b="1" dirty="0" smtClean="0"/>
            </a:br>
            <a:r>
              <a:rPr lang="en-US" sz="3000" b="1" dirty="0" smtClean="0"/>
              <a:t>of NPP/VIIRS data</a:t>
            </a:r>
            <a:br>
              <a:rPr lang="en-US" sz="3000" b="1" dirty="0" smtClean="0"/>
            </a:br>
            <a:r>
              <a:rPr lang="en-US" sz="3000" b="1" dirty="0" smtClean="0"/>
              <a:t>through the NOAA Archives</a:t>
            </a:r>
            <a:br>
              <a:rPr lang="en-US" sz="3000" b="1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2400" b="1" dirty="0" smtClean="0"/>
              <a:t>NASA Ocean Color Research Team Meeting</a:t>
            </a:r>
            <a:br>
              <a:rPr lang="en-US" sz="2400" b="1" dirty="0" smtClean="0"/>
            </a:br>
            <a:r>
              <a:rPr lang="en-US" sz="2400" b="1" dirty="0" smtClean="0"/>
              <a:t>23 April 2012, Seattle, Washington</a:t>
            </a:r>
          </a:p>
        </p:txBody>
      </p:sp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837184" y="3918535"/>
            <a:ext cx="5615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Presenter: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 Axel </a:t>
            </a:r>
            <a:r>
              <a:rPr lang="en-US" sz="2000" dirty="0" err="1" smtClean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Graumann</a:t>
            </a:r>
            <a:r>
              <a:rPr lang="en-US" sz="2000" dirty="0" smtClean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, NOAA/NESDIS/NCDC</a:t>
            </a:r>
            <a:endParaRPr lang="en-US" sz="2000" dirty="0">
              <a:solidFill>
                <a:schemeClr val="tx2"/>
              </a:solidFill>
              <a:latin typeface="Garamond" pitchFamily="-60" charset="0"/>
              <a:ea typeface="Garamond" pitchFamily="-60" charset="0"/>
              <a:cs typeface="Garamond" pitchFamily="-60" charset="0"/>
            </a:endParaRPr>
          </a:p>
          <a:p>
            <a:endParaRPr lang="en-US" sz="2000" dirty="0">
              <a:solidFill>
                <a:schemeClr val="tx2"/>
              </a:solidFill>
              <a:latin typeface="Garamond" pitchFamily="-60" charset="0"/>
              <a:ea typeface="Garamond" pitchFamily="-60" charset="0"/>
              <a:cs typeface="Garamond" pitchFamily="-60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Additional contributors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: Viva </a:t>
            </a:r>
            <a:r>
              <a:rPr lang="en-US" sz="2000" dirty="0" err="1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Banzon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, Jonathan Blythe, Deirdre Byrne, Kenneth Casey, Paul DiGiacomo, Mitchell Goldberg, Kent Hughes, Edward Kearns, Mike </a:t>
            </a:r>
            <a:r>
              <a:rPr lang="en-US" sz="2000" dirty="0" err="1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Soracco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, Tom Schott, Rick </a:t>
            </a:r>
            <a:r>
              <a:rPr lang="en-US" sz="2000" dirty="0" err="1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Stumpf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, Ron Vogel, Menghua Wang, Cara Wilson, </a:t>
            </a:r>
            <a:r>
              <a:rPr lang="en-US" sz="2000" dirty="0" err="1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Banghua</a:t>
            </a:r>
            <a:r>
              <a:rPr lang="en-US" sz="2000" dirty="0">
                <a:solidFill>
                  <a:schemeClr val="tx2"/>
                </a:solidFill>
                <a:latin typeface="Garamond" pitchFamily="-60" charset="0"/>
                <a:ea typeface="Garamond" pitchFamily="-60" charset="0"/>
                <a:cs typeface="Garamond" pitchFamily="-60" charset="0"/>
              </a:rPr>
              <a:t> Yan</a:t>
            </a:r>
          </a:p>
        </p:txBody>
      </p:sp>
      <p:pic>
        <p:nvPicPr>
          <p:cNvPr id="3" name="Picture 2" descr="official_NOAA_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78" y="332656"/>
            <a:ext cx="1495683" cy="150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27373"/>
            <a:ext cx="8928992" cy="941387"/>
          </a:xfrm>
        </p:spPr>
        <p:txBody>
          <a:bodyPr/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</a:rPr>
              <a:t>Granule comparison </a:t>
            </a:r>
            <a:r>
              <a:rPr lang="en-US" sz="3200" b="1" dirty="0">
                <a:solidFill>
                  <a:srgbClr val="0070C0"/>
                </a:solidFill>
              </a:rPr>
              <a:t>between </a:t>
            </a:r>
            <a:r>
              <a:rPr lang="en-US" sz="3200" b="1" dirty="0" smtClean="0">
                <a:solidFill>
                  <a:srgbClr val="0070C0"/>
                </a:solidFill>
              </a:rPr>
              <a:t>MODIS</a:t>
            </a:r>
            <a:r>
              <a:rPr lang="en-US" sz="3200" b="1" dirty="0">
                <a:solidFill>
                  <a:srgbClr val="0070C0"/>
                </a:solidFill>
              </a:rPr>
              <a:t> and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VIIRS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859" y="4869160"/>
            <a:ext cx="768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VIIRS archived data are grouped into aggregates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One aggregate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equals </a:t>
            </a:r>
            <a:r>
              <a:rPr lang="en-US" sz="1800" b="1" dirty="0" smtClean="0">
                <a:solidFill>
                  <a:srgbClr val="333333"/>
                </a:solidFill>
                <a:latin typeface="Arial"/>
                <a:cs typeface="+mn-cs"/>
              </a:rPr>
              <a:t>four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granules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Aggregate length is 5.7 min (342.8 sec)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Bottom line: VIIRS </a:t>
            </a:r>
            <a:r>
              <a:rPr lang="en-US" sz="1800" dirty="0" smtClean="0">
                <a:solidFill>
                  <a:srgbClr val="000000"/>
                </a:solidFill>
              </a:rPr>
              <a:t>files are larger than MODIS files</a:t>
            </a:r>
            <a:r>
              <a:rPr lang="en-US" sz="1800" dirty="0" smtClean="0">
                <a:solidFill>
                  <a:srgbClr val="000000"/>
                </a:solidFill>
              </a:rPr>
              <a:t>!</a:t>
            </a:r>
            <a:endParaRPr lang="en-US" sz="1800" dirty="0" smtClean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72 granules per orbit or 18 aggregates per orbit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" y="1196752"/>
            <a:ext cx="3250806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186" y="3746397"/>
            <a:ext cx="32310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Coverage of MODIS Granules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Granule length: 5 min</a:t>
            </a:r>
            <a:endParaRPr lang="en-US" sz="1800" dirty="0"/>
          </a:p>
        </p:txBody>
      </p:sp>
      <p:pic>
        <p:nvPicPr>
          <p:cNvPr id="9" name="Picture 7" descr="VIIRS_granules"/>
          <p:cNvPicPr>
            <a:picLocks noChangeAspect="1" noChangeArrowheads="1"/>
          </p:cNvPicPr>
          <p:nvPr/>
        </p:nvPicPr>
        <p:blipFill>
          <a:blip r:embed="rId3" cstate="print"/>
          <a:srcRect l="29639" t="12370" b="13254"/>
          <a:stretch>
            <a:fillRect/>
          </a:stretch>
        </p:blipFill>
        <p:spPr bwMode="auto">
          <a:xfrm>
            <a:off x="4872167" y="1236439"/>
            <a:ext cx="3429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4171" y="3748710"/>
            <a:ext cx="3426996" cy="674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800" dirty="0" smtClean="0"/>
              <a:t>Coverage of VIIRS Granules</a:t>
            </a:r>
          </a:p>
          <a:p>
            <a:pPr algn="ctr">
              <a:spcBef>
                <a:spcPct val="10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Granule length: 85.7 </a:t>
            </a:r>
            <a:r>
              <a:rPr lang="en-US" sz="1800" dirty="0" smtClean="0">
                <a:solidFill>
                  <a:srgbClr val="000000"/>
                </a:solidFill>
              </a:rPr>
              <a:t>sec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51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01000" cy="56038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6699"/>
                </a:solidFill>
                <a:ea typeface="Garamond" pitchFamily="-60" charset="0"/>
                <a:cs typeface="Garamond" pitchFamily="-60" charset="0"/>
              </a:rPr>
              <a:t>NOAA VIIRS Ocean Color Data Access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81000" y="9144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Some </a:t>
            </a:r>
            <a:r>
              <a:rPr lang="en-US" sz="1800" dirty="0" smtClean="0"/>
              <a:t>general notes </a:t>
            </a:r>
            <a:r>
              <a:rPr lang="en-US" sz="1800" dirty="0"/>
              <a:t>on the design </a:t>
            </a:r>
            <a:endParaRPr lang="en-US" sz="1800" dirty="0" smtClean="0"/>
          </a:p>
          <a:p>
            <a:r>
              <a:rPr lang="en-US" sz="1800" dirty="0" smtClean="0"/>
              <a:t>and </a:t>
            </a:r>
            <a:r>
              <a:rPr lang="en-US" sz="1800" dirty="0"/>
              <a:t>capabilities of </a:t>
            </a:r>
            <a:r>
              <a:rPr lang="en-US" sz="1800" b="1" dirty="0">
                <a:solidFill>
                  <a:srgbClr val="006699"/>
                </a:solidFill>
              </a:rPr>
              <a:t>CLASS</a:t>
            </a:r>
            <a:r>
              <a:rPr lang="en-US" sz="1800" dirty="0"/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769616"/>
            <a:ext cx="3810000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sz="1700" dirty="0">
                <a:latin typeface="Arial" charset="0"/>
                <a:ea typeface="+mn-ea"/>
                <a:cs typeface="+mn-cs"/>
              </a:rPr>
              <a:t>The NOAA CLASS data storage system is not designed for real-time operations.  </a:t>
            </a:r>
          </a:p>
          <a:p>
            <a:pPr marL="285750" indent="-285750">
              <a:buFont typeface="Wingdings" charset="2"/>
              <a:buChar char="Ø"/>
              <a:defRPr/>
            </a:pPr>
            <a:endParaRPr lang="en-US" sz="1700" dirty="0"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1700" dirty="0" smtClean="0">
                <a:latin typeface="Arial" charset="0"/>
                <a:ea typeface="+mn-ea"/>
                <a:cs typeface="+mn-cs"/>
              </a:rPr>
              <a:t>At least six </a:t>
            </a:r>
            <a:r>
              <a:rPr lang="en-US" sz="1700" dirty="0">
                <a:latin typeface="Arial" charset="0"/>
                <a:ea typeface="+mn-ea"/>
                <a:cs typeface="+mn-cs"/>
              </a:rPr>
              <a:t>hours elapse before data are ingested into CLASS from the NPP IDPS. 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(Other </a:t>
            </a:r>
            <a:r>
              <a:rPr lang="en-US" sz="1700" dirty="0">
                <a:latin typeface="Arial" charset="0"/>
                <a:ea typeface="+mn-ea"/>
                <a:cs typeface="+mn-cs"/>
              </a:rPr>
              <a:t>sectors 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support real-time)</a:t>
            </a:r>
          </a:p>
          <a:p>
            <a:pPr marL="285750" indent="-285750">
              <a:buFont typeface="Wingdings" charset="2"/>
              <a:buChar char="Ø"/>
              <a:defRPr/>
            </a:pPr>
            <a:endParaRPr lang="en-US" sz="1700" dirty="0"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1700" dirty="0">
                <a:latin typeface="Arial" charset="0"/>
                <a:ea typeface="+mn-ea"/>
                <a:cs typeface="+mn-cs"/>
              </a:rPr>
              <a:t>Users must </a:t>
            </a:r>
            <a:r>
              <a:rPr lang="en-US" sz="17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create an account</a:t>
            </a:r>
            <a:r>
              <a:rPr lang="en-US" sz="1700" dirty="0">
                <a:latin typeface="Arial" charset="0"/>
                <a:ea typeface="+mn-ea"/>
                <a:cs typeface="+mn-cs"/>
              </a:rPr>
              <a:t> to be able to 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access </a:t>
            </a:r>
            <a:r>
              <a:rPr lang="en-US" sz="1700" dirty="0">
                <a:latin typeface="Arial" charset="0"/>
                <a:ea typeface="+mn-ea"/>
                <a:cs typeface="+mn-cs"/>
              </a:rPr>
              <a:t>the 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data.</a:t>
            </a:r>
            <a:endParaRPr lang="en-US" sz="1700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en-US" sz="1700" dirty="0"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1700" dirty="0">
                <a:latin typeface="Arial" charset="0"/>
                <a:ea typeface="+mn-ea"/>
                <a:cs typeface="+mn-cs"/>
              </a:rPr>
              <a:t>Different 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levels of services:</a:t>
            </a:r>
            <a:endParaRPr lang="en-US" sz="1700" dirty="0">
              <a:latin typeface="Arial" charset="0"/>
              <a:ea typeface="+mn-ea"/>
              <a:cs typeface="+mn-cs"/>
            </a:endParaRPr>
          </a:p>
          <a:p>
            <a:pPr marL="285750" indent="-285750">
              <a:defRPr/>
            </a:pPr>
            <a:r>
              <a:rPr lang="en-US" sz="1700" dirty="0">
                <a:latin typeface="Arial" charset="0"/>
                <a:ea typeface="+mn-ea"/>
                <a:cs typeface="+mn-cs"/>
              </a:rPr>
              <a:t>	Ad hoc, large and subscription </a:t>
            </a:r>
          </a:p>
          <a:p>
            <a:pPr>
              <a:defRPr/>
            </a:pPr>
            <a:endParaRPr lang="en-US" sz="1700" dirty="0" smtClean="0"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1700" dirty="0" smtClean="0">
                <a:latin typeface="Arial" charset="0"/>
                <a:ea typeface="+mn-ea"/>
                <a:cs typeface="+mn-cs"/>
              </a:rPr>
              <a:t>Direct download is currently </a:t>
            </a:r>
            <a:r>
              <a:rPr lang="en-US" sz="1700" u="sng" dirty="0" smtClean="0">
                <a:latin typeface="Arial" charset="0"/>
                <a:ea typeface="+mn-ea"/>
                <a:cs typeface="+mn-cs"/>
              </a:rPr>
              <a:t>not</a:t>
            </a:r>
            <a:r>
              <a:rPr lang="en-US" sz="1700" dirty="0" smtClean="0">
                <a:latin typeface="Arial" charset="0"/>
                <a:ea typeface="+mn-ea"/>
                <a:cs typeface="+mn-cs"/>
              </a:rPr>
              <a:t> supported</a:t>
            </a:r>
            <a:endParaRPr lang="en-US" sz="1700" dirty="0"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1412" y="1849050"/>
            <a:ext cx="3413760" cy="3413760"/>
            <a:chOff x="1295385" y="254016"/>
            <a:chExt cx="3413760" cy="3413760"/>
          </a:xfrm>
        </p:grpSpPr>
        <p:sp>
          <p:nvSpPr>
            <p:cNvPr id="8" name="Pie 7"/>
            <p:cNvSpPr/>
            <p:nvPr/>
          </p:nvSpPr>
          <p:spPr>
            <a:xfrm>
              <a:off x="1295385" y="254016"/>
              <a:ext cx="3413760" cy="3413760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3107523" y="961558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Science Sector</a:t>
              </a:r>
              <a:endParaRPr lang="en-US" sz="1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6672" y="1959456"/>
            <a:ext cx="3413760" cy="3413760"/>
            <a:chOff x="1310645" y="364422"/>
            <a:chExt cx="3413760" cy="3413760"/>
          </a:xfrm>
        </p:grpSpPr>
        <p:sp>
          <p:nvSpPr>
            <p:cNvPr id="11" name="Pie 10"/>
            <p:cNvSpPr/>
            <p:nvPr/>
          </p:nvSpPr>
          <p:spPr>
            <a:xfrm>
              <a:off x="1310645" y="364422"/>
              <a:ext cx="3413760" cy="341376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ie 6"/>
            <p:cNvSpPr/>
            <p:nvPr/>
          </p:nvSpPr>
          <p:spPr>
            <a:xfrm>
              <a:off x="3122782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Operational Sector</a:t>
              </a:r>
              <a:endParaRPr lang="en-US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1844" y="1959456"/>
            <a:ext cx="3413760" cy="3413760"/>
            <a:chOff x="1265817" y="364422"/>
            <a:chExt cx="3413760" cy="3413760"/>
          </a:xfrm>
        </p:grpSpPr>
        <p:sp>
          <p:nvSpPr>
            <p:cNvPr id="14" name="Pie 13"/>
            <p:cNvSpPr/>
            <p:nvPr/>
          </p:nvSpPr>
          <p:spPr>
            <a:xfrm>
              <a:off x="1265817" y="364422"/>
              <a:ext cx="3413760" cy="3413760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ie 8"/>
            <p:cNvSpPr/>
            <p:nvPr/>
          </p:nvSpPr>
          <p:spPr>
            <a:xfrm>
              <a:off x="1607600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Direct Broadcast</a:t>
              </a:r>
              <a:endParaRPr lang="en-US" sz="1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0" y="1592810"/>
            <a:ext cx="3413760" cy="3413760"/>
            <a:chOff x="1219185" y="249817"/>
            <a:chExt cx="3413760" cy="3413760"/>
          </a:xfrm>
        </p:grpSpPr>
        <p:sp>
          <p:nvSpPr>
            <p:cNvPr id="17" name="Pie 16"/>
            <p:cNvSpPr/>
            <p:nvPr/>
          </p:nvSpPr>
          <p:spPr>
            <a:xfrm>
              <a:off x="1219185" y="249817"/>
              <a:ext cx="3413760" cy="3413760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ie 10"/>
            <p:cNvSpPr/>
            <p:nvPr/>
          </p:nvSpPr>
          <p:spPr>
            <a:xfrm>
              <a:off x="1560968" y="95736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Archive</a:t>
              </a:r>
              <a:endParaRPr lang="en-US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CLASS Home Page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3" y="858310"/>
            <a:ext cx="7952333" cy="4896544"/>
          </a:xfrm>
        </p:spPr>
      </p:pic>
      <p:sp>
        <p:nvSpPr>
          <p:cNvPr id="5" name="TextBox 4"/>
          <p:cNvSpPr txBox="1"/>
          <p:nvPr/>
        </p:nvSpPr>
        <p:spPr>
          <a:xfrm>
            <a:off x="2987824" y="5789134"/>
            <a:ext cx="297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www.class.noaa.gov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77472" cy="712787"/>
          </a:xfrm>
        </p:spPr>
        <p:txBody>
          <a:bodyPr/>
          <a:lstStyle/>
          <a:p>
            <a:pPr lvl="0" algn="ctr"/>
            <a:r>
              <a:rPr lang="en-US" sz="3200" b="1" dirty="0" smtClean="0">
                <a:solidFill>
                  <a:srgbClr val="006699"/>
                </a:solidFill>
              </a:rPr>
              <a:t>NOAA VIIRS Ocean Color Data Access</a:t>
            </a:r>
            <a:endParaRPr lang="en-US" sz="3200" b="1" dirty="0">
              <a:solidFill>
                <a:srgbClr val="00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5685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6699"/>
                </a:solidFill>
                <a:latin typeface="Arial"/>
                <a:cs typeface="+mn-cs"/>
              </a:rPr>
              <a:t>How do I </a:t>
            </a:r>
            <a:r>
              <a:rPr lang="en-US" sz="1800" b="1" i="1" dirty="0" smtClean="0">
                <a:solidFill>
                  <a:srgbClr val="006699"/>
                </a:solidFill>
                <a:latin typeface="Arial"/>
                <a:cs typeface="+mn-cs"/>
              </a:rPr>
              <a:t>order </a:t>
            </a:r>
            <a:r>
              <a:rPr lang="en-US" sz="1800" b="1" i="1" dirty="0">
                <a:solidFill>
                  <a:srgbClr val="006699"/>
                </a:solidFill>
                <a:latin typeface="Arial"/>
                <a:cs typeface="+mn-cs"/>
              </a:rPr>
              <a:t>from CLASS?</a:t>
            </a: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  <a:p>
            <a:pPr>
              <a:buFont typeface="Wingdings"/>
              <a:buChar char="Ø"/>
            </a:pP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b="1" dirty="0">
                <a:solidFill>
                  <a:srgbClr val="333333"/>
                </a:solidFill>
                <a:latin typeface="Arial"/>
                <a:cs typeface="+mn-cs"/>
              </a:rPr>
              <a:t>Step 1: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Register for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a user id account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at </a:t>
            </a:r>
            <a:r>
              <a:rPr lang="en-US" sz="1800" b="1" dirty="0">
                <a:solidFill>
                  <a:srgbClr val="006699"/>
                </a:solidFill>
                <a:latin typeface="Arial"/>
                <a:cs typeface="+mn-cs"/>
              </a:rPr>
              <a:t>www.class.noaa.gov </a:t>
            </a:r>
          </a:p>
          <a:p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   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          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– minimal information: your name, e-mail address, a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password</a:t>
            </a: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  <a:p>
            <a:pPr>
              <a:buFont typeface="Wingdings"/>
              <a:buChar char="Ø"/>
            </a:pP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b="1" dirty="0">
                <a:solidFill>
                  <a:srgbClr val="333333"/>
                </a:solidFill>
                <a:latin typeface="Arial"/>
                <a:cs typeface="+mn-cs"/>
              </a:rPr>
              <a:t>Step 2: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Select from the drop down product menu and highlight </a:t>
            </a:r>
            <a:r>
              <a:rPr lang="en-US" sz="1800" b="1" dirty="0" smtClean="0">
                <a:solidFill>
                  <a:srgbClr val="333333"/>
                </a:solidFill>
                <a:latin typeface="Arial"/>
                <a:cs typeface="+mn-cs"/>
              </a:rPr>
              <a:t>NPP VIIRS </a:t>
            </a:r>
          </a:p>
          <a:p>
            <a:pPr>
              <a:buFont typeface="Wingdings"/>
              <a:buChar char="Ø"/>
            </a:pPr>
            <a:r>
              <a:rPr lang="en-US" sz="1800" b="1" dirty="0" smtClean="0">
                <a:solidFill>
                  <a:srgbClr val="333333"/>
                </a:solidFill>
                <a:latin typeface="Arial"/>
                <a:cs typeface="+mn-cs"/>
              </a:rPr>
              <a:t> Step 3: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From the the search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interface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find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data of interest. 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Select</a:t>
            </a:r>
          </a:p>
          <a:p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              geographic region, enter start/end dates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and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times,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and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select one or</a:t>
            </a:r>
          </a:p>
          <a:p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	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 more data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+mn-cs"/>
              </a:rPr>
              <a:t>types (different products or spectral bands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).</a:t>
            </a: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  <a:p>
            <a:pPr>
              <a:buFont typeface="Wingdings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</a:t>
            </a:r>
            <a:r>
              <a:rPr lang="en-US" sz="1800" b="1" dirty="0" smtClean="0">
                <a:solidFill>
                  <a:srgbClr val="333333"/>
                </a:solidFill>
                <a:latin typeface="Arial"/>
                <a:cs typeface="+mn-cs"/>
              </a:rPr>
              <a:t>Step 4: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cs typeface="+mn-cs"/>
              </a:rPr>
              <a:t> Determine if you need greater access or a subscription</a:t>
            </a:r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  <a:p>
            <a:endParaRPr lang="en-US" sz="1800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224" y="638132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/>
                <a:cs typeface="+mn-cs"/>
              </a:rPr>
              <a:t>Note: Always provide your user ID when contacting the CLASS helpdesk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70989"/>
              </p:ext>
            </p:extLst>
          </p:nvPr>
        </p:nvGraphicFramePr>
        <p:xfrm>
          <a:off x="611560" y="3474680"/>
          <a:ext cx="7776865" cy="27184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44158"/>
                <a:gridCol w="1777569"/>
                <a:gridCol w="1610922"/>
                <a:gridCol w="1944216"/>
              </a:tblGrid>
              <a:tr h="7982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order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types: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Anticipated Order Delivery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File Limit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Must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contact the Help Desk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 hoc orders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Usually within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24 hours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 to 100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files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orders (bulk)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 to one 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 to 3000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8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Subscription 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(standing orders)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hours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limit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6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322388"/>
            <a:ext cx="8382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defRPr/>
            </a:pPr>
            <a:endParaRPr lang="en-US" sz="1800" b="1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b="1" dirty="0">
                <a:latin typeface="Arial" charset="0"/>
                <a:ea typeface="+mn-ea"/>
                <a:cs typeface="+mn-cs"/>
              </a:rPr>
              <a:t>For technical questions regarding </a:t>
            </a:r>
            <a:r>
              <a:rPr lang="en-US" sz="1800" b="1" dirty="0" smtClean="0">
                <a:latin typeface="Arial" charset="0"/>
                <a:ea typeface="+mn-ea"/>
                <a:cs typeface="+mn-cs"/>
              </a:rPr>
              <a:t>how to use </a:t>
            </a:r>
            <a:r>
              <a:rPr lang="en-US" sz="1800" b="1" dirty="0">
                <a:latin typeface="Arial" charset="0"/>
                <a:ea typeface="+mn-ea"/>
                <a:cs typeface="+mn-cs"/>
              </a:rPr>
              <a:t>CLASS: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sz="18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class.help@noaa.gov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axel.graumann@noaa.gov</a:t>
            </a:r>
            <a:endParaRPr lang="en-US" sz="1800" dirty="0">
              <a:solidFill>
                <a:srgbClr val="006699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1800" b="1" dirty="0">
                <a:latin typeface="Arial" charset="0"/>
                <a:ea typeface="+mn-ea"/>
                <a:cs typeface="+mn-cs"/>
              </a:rPr>
              <a:t>Notes on using CLASS: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NPP Access tutorial </a:t>
            </a:r>
            <a:r>
              <a:rPr lang="en-US" sz="1800" dirty="0">
                <a:latin typeface="Arial" charset="0"/>
                <a:ea typeface="+mn-ea"/>
                <a:cs typeface="+mn-cs"/>
              </a:rPr>
              <a:t>(see link at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www.class.noaa.gov</a:t>
            </a:r>
            <a:r>
              <a:rPr lang="en-US" sz="1800" dirty="0">
                <a:latin typeface="Arial" charset="0"/>
                <a:ea typeface="+mn-ea"/>
                <a:cs typeface="+mn-cs"/>
              </a:rPr>
              <a:t> in the News section: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	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( http</a:t>
            </a: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://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www.class.ncdc.noaa.gov/notification/pdfs/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               CLASS_Tutorial_NPPDataAccess_20110909.pdf</a:t>
            </a:r>
            <a:r>
              <a:rPr lang="en-US" sz="1800" dirty="0">
                <a:latin typeface="Arial" charset="0"/>
                <a:ea typeface="+mn-ea"/>
                <a:cs typeface="+mn-cs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8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 Check the NPP FAQ page for operational start </a:t>
            </a:r>
            <a:r>
              <a:rPr lang="en-US" sz="1800" dirty="0" smtClean="0">
                <a:latin typeface="Arial" charset="0"/>
                <a:ea typeface="+mn-ea"/>
                <a:cs typeface="+mn-cs"/>
              </a:rPr>
              <a:t>dates, data gaps, product 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smtClean="0">
                <a:latin typeface="Arial" charset="0"/>
                <a:ea typeface="+mn-ea"/>
                <a:cs typeface="+mn-cs"/>
              </a:rPr>
              <a:t>   </a:t>
            </a:r>
            <a:r>
              <a:rPr lang="en-US" sz="1800" dirty="0" smtClean="0">
                <a:latin typeface="Arial" charset="0"/>
                <a:ea typeface="+mn-ea"/>
                <a:cs typeface="+mn-cs"/>
              </a:rPr>
              <a:t>maturity levels, etc.</a:t>
            </a:r>
            <a:endParaRPr lang="en-US" sz="1800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  <a:ea typeface="+mn-ea"/>
                <a:cs typeface="+mn-cs"/>
              </a:rPr>
              <a:t>	</a:t>
            </a:r>
            <a:r>
              <a:rPr lang="en-US" sz="1800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(http://www.class.ncdc.noaa.gov/notification/faq_npp.htm)</a:t>
            </a:r>
          </a:p>
          <a:p>
            <a:pPr>
              <a:defRPr/>
            </a:pPr>
            <a:endParaRPr lang="en-US" sz="1800" dirty="0">
              <a:solidFill>
                <a:srgbClr val="006699"/>
              </a:solidFill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 smtClean="0">
                <a:latin typeface="Arial" charset="0"/>
                <a:ea typeface="+mn-ea"/>
                <a:cs typeface="+mn-cs"/>
              </a:rPr>
              <a:t>Visit as at the </a:t>
            </a:r>
            <a:r>
              <a:rPr lang="en-US" sz="1800" dirty="0" smtClean="0">
                <a:latin typeface="Arial" charset="0"/>
                <a:ea typeface="+mn-ea"/>
                <a:cs typeface="+mn-cs"/>
              </a:rPr>
              <a:t>poster session if you like a hands-on review of CLASS</a:t>
            </a:r>
          </a:p>
        </p:txBody>
      </p:sp>
      <p:sp>
        <p:nvSpPr>
          <p:cNvPr id="18434" name="Title 1"/>
          <p:cNvSpPr txBox="1">
            <a:spLocks/>
          </p:cNvSpPr>
          <p:nvPr/>
        </p:nvSpPr>
        <p:spPr bwMode="auto">
          <a:xfrm>
            <a:off x="675456" y="260648"/>
            <a:ext cx="80010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>
                <a:solidFill>
                  <a:srgbClr val="006699"/>
                </a:solidFill>
                <a:latin typeface="Garamond" pitchFamily="-60" charset="0"/>
              </a:rPr>
              <a:t>NOAA VIIRS Ocean Color Data Access:</a:t>
            </a:r>
          </a:p>
          <a:p>
            <a:pPr algn="ctr" eaLnBrk="0" hangingPunct="0"/>
            <a:r>
              <a:rPr lang="en-US" sz="3200" b="1" dirty="0">
                <a:solidFill>
                  <a:srgbClr val="006699"/>
                </a:solidFill>
                <a:latin typeface="Garamond" pitchFamily="-60" charset="0"/>
              </a:rPr>
              <a:t>Assistance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51520" y="213519"/>
            <a:ext cx="8534400" cy="9112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6699"/>
                </a:solidFill>
                <a:ea typeface="Garamond" pitchFamily="-60" charset="0"/>
                <a:cs typeface="Garamond" pitchFamily="-60" charset="0"/>
              </a:rPr>
              <a:t>So now you’ve acquired some VIIRS data 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8610600" cy="46482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dirty="0">
                <a:latin typeface="Calibri" pitchFamily="-60" charset="0"/>
              </a:rPr>
              <a:t>JPSS Software Processing Packages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60" charset="2"/>
              <a:buChar char="n"/>
            </a:pPr>
            <a:r>
              <a:rPr lang="en-US" dirty="0">
                <a:latin typeface="Calibri" pitchFamily="-60" charset="0"/>
              </a:rPr>
              <a:t> Algorithm Development Library (</a:t>
            </a:r>
            <a:r>
              <a:rPr lang="en-US" b="1" dirty="0">
                <a:latin typeface="Calibri" pitchFamily="-60" charset="0"/>
              </a:rPr>
              <a:t>ADL</a:t>
            </a:r>
            <a:r>
              <a:rPr lang="en-US" dirty="0">
                <a:latin typeface="Calibri" pitchFamily="-60" charset="0"/>
              </a:rPr>
              <a:t>) </a:t>
            </a:r>
            <a:r>
              <a:rPr lang="en-US" dirty="0">
                <a:solidFill>
                  <a:srgbClr val="006699"/>
                </a:solidFill>
                <a:latin typeface="Calibri" pitchFamily="-60" charset="0"/>
              </a:rPr>
              <a:t>(see poster by Jiang et al.)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Arial" pitchFamily="-60" charset="0"/>
              <a:buNone/>
            </a:pPr>
            <a:r>
              <a:rPr lang="en-US" sz="1800" dirty="0">
                <a:solidFill>
                  <a:srgbClr val="FFC000"/>
                </a:solidFill>
                <a:latin typeface="Calibri" pitchFamily="-60" charset="0"/>
              </a:rPr>
              <a:t>		</a:t>
            </a:r>
            <a:r>
              <a:rPr lang="en-US" sz="2000" dirty="0">
                <a:solidFill>
                  <a:srgbClr val="006699"/>
                </a:solidFill>
                <a:latin typeface="Calibri" pitchFamily="-60" charset="0"/>
              </a:rPr>
              <a:t>(https://</a:t>
            </a:r>
            <a:r>
              <a:rPr lang="en-US" sz="2000" dirty="0" err="1">
                <a:solidFill>
                  <a:srgbClr val="006699"/>
                </a:solidFill>
                <a:latin typeface="Calibri" pitchFamily="-60" charset="0"/>
              </a:rPr>
              <a:t>jpss-adl-wiki.ssec.wisc.edu</a:t>
            </a:r>
            <a:r>
              <a:rPr lang="en-US" sz="2000" dirty="0">
                <a:solidFill>
                  <a:srgbClr val="006699"/>
                </a:solidFill>
                <a:latin typeface="Calibri" pitchFamily="-60" charset="0"/>
              </a:rPr>
              <a:t>/</a:t>
            </a:r>
            <a:r>
              <a:rPr lang="en-US" sz="2000" dirty="0" err="1">
                <a:solidFill>
                  <a:srgbClr val="006699"/>
                </a:solidFill>
                <a:latin typeface="Calibri" pitchFamily="-60" charset="0"/>
              </a:rPr>
              <a:t>mediawiki</a:t>
            </a:r>
            <a:r>
              <a:rPr lang="en-US" sz="2000" dirty="0">
                <a:solidFill>
                  <a:srgbClr val="006699"/>
                </a:solidFill>
                <a:latin typeface="Calibri" pitchFamily="-60" charset="0"/>
              </a:rPr>
              <a:t>)</a:t>
            </a:r>
            <a:endParaRPr lang="en-US" dirty="0">
              <a:solidFill>
                <a:srgbClr val="006699"/>
              </a:solidFill>
              <a:latin typeface="Calibri" pitchFamily="-60" charset="0"/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60" charset="2"/>
              <a:buChar char="q"/>
            </a:pPr>
            <a:r>
              <a:rPr lang="en-US" sz="2000" dirty="0">
                <a:latin typeface="Calibri" pitchFamily="-60" charset="0"/>
              </a:rPr>
              <a:t>Provides the science community with a simple method for testing and proving algorithms to be used in Interface Data Processing Segment (IDPS)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60" charset="2"/>
              <a:buChar char="q"/>
            </a:pPr>
            <a:r>
              <a:rPr lang="en-US" sz="2000" dirty="0">
                <a:latin typeface="Calibri" pitchFamily="-60" charset="0"/>
              </a:rPr>
              <a:t>ADL includes all source codes, lookup tables, and test data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60" charset="2"/>
              <a:buChar char="q"/>
            </a:pPr>
            <a:r>
              <a:rPr lang="en-US" sz="2000" dirty="0">
                <a:latin typeface="Calibri" pitchFamily="-60" charset="0"/>
              </a:rPr>
              <a:t>Users can run ADL in their own Linux systems</a:t>
            </a:r>
            <a:endParaRPr lang="en-US" sz="1800" dirty="0">
              <a:latin typeface="Calibri" pitchFamily="-60" charset="0"/>
            </a:endParaRPr>
          </a:p>
          <a:p>
            <a:pPr eaLnBrk="0" hangingPunct="0">
              <a:spcBef>
                <a:spcPct val="30000"/>
              </a:spcBef>
              <a:buClr>
                <a:schemeClr val="accent1"/>
              </a:buClr>
              <a:buSzPct val="65000"/>
            </a:pPr>
            <a:r>
              <a:rPr lang="en-US" dirty="0">
                <a:latin typeface="Calibri" pitchFamily="-60" charset="0"/>
              </a:rPr>
              <a:t>There are other VIIRS data processing systems used by various groups (e.g., NOAA-MSL12, </a:t>
            </a:r>
            <a:r>
              <a:rPr lang="en-US" dirty="0" smtClean="0">
                <a:latin typeface="Calibri" pitchFamily="-60" charset="0"/>
              </a:rPr>
              <a:t>NASA-l2gen</a:t>
            </a:r>
            <a:r>
              <a:rPr lang="en-US" dirty="0">
                <a:latin typeface="Calibri" pitchFamily="-60" charset="0"/>
              </a:rPr>
              <a:t>, NRL-APS)</a:t>
            </a:r>
            <a:r>
              <a:rPr lang="en-US" dirty="0" smtClean="0">
                <a:latin typeface="Calibri" pitchFamily="-60" charset="0"/>
              </a:rPr>
              <a:t>.  </a:t>
            </a:r>
            <a:endParaRPr lang="en-US" sz="1800" dirty="0" smtClean="0">
              <a:solidFill>
                <a:srgbClr val="FF0000"/>
              </a:solidFill>
              <a:latin typeface="Calibri" pitchFamily="-60" charset="0"/>
            </a:endParaRPr>
          </a:p>
          <a:p>
            <a:pPr eaLnBrk="0" hangingPunct="0">
              <a:spcBef>
                <a:spcPct val="30000"/>
              </a:spcBef>
              <a:buClr>
                <a:schemeClr val="accent1"/>
              </a:buClr>
              <a:buSzPct val="65000"/>
            </a:pPr>
            <a:endParaRPr lang="en-US" sz="2000" b="1" dirty="0">
              <a:latin typeface="Calibri" pitchFamily="-60" charset="0"/>
            </a:endParaRPr>
          </a:p>
          <a:p>
            <a:pPr eaLnBrk="0" hangingPunct="0">
              <a:spcBef>
                <a:spcPct val="30000"/>
              </a:spcBef>
              <a:buClr>
                <a:schemeClr val="accent1"/>
              </a:buClr>
              <a:buSzPct val="65000"/>
            </a:pPr>
            <a:endParaRPr lang="en-US" sz="2000" b="1" dirty="0">
              <a:latin typeface="Calibri" pitchFamily="-6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687976"/>
            <a:ext cx="85876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What’s 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coming up?</a:t>
            </a:r>
          </a:p>
          <a:p>
            <a:pPr eaLnBrk="0" hangingPunct="0">
              <a:defRPr/>
            </a:pPr>
            <a:endParaRPr lang="en-US" sz="1800" kern="0" dirty="0">
              <a:solidFill>
                <a:srgbClr val="006699"/>
              </a:solidFill>
              <a:latin typeface="Garamond"/>
              <a:cs typeface="Garamond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CoastWatch</a:t>
            </a:r>
            <a:r>
              <a:rPr lang="en-US" sz="1800" dirty="0" smtClean="0"/>
              <a:t> will produce &amp; distribute global Level 3 products (daily, weekly and monthly), initially at reduced resolution </a:t>
            </a:r>
            <a:r>
              <a:rPr lang="en-US" sz="1800" dirty="0">
                <a:solidFill>
                  <a:srgbClr val="333333"/>
                </a:solidFill>
              </a:rPr>
              <a:t>(~spring 2013</a:t>
            </a:r>
            <a:r>
              <a:rPr lang="en-US" sz="1800" dirty="0" smtClean="0">
                <a:solidFill>
                  <a:srgbClr val="333333"/>
                </a:solidFill>
              </a:rPr>
              <a:t>)</a:t>
            </a:r>
            <a:r>
              <a:rPr lang="en-US" sz="1800" dirty="0" smtClean="0"/>
              <a:t>, eventually at full resolution.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800" dirty="0" smtClean="0"/>
              <a:t> Dedicated NOAA ocean color website w/VIIRS information, FAQ, data links et al.   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39825"/>
          </a:xfrm>
        </p:spPr>
        <p:txBody>
          <a:bodyPr/>
          <a:lstStyle/>
          <a:p>
            <a:pPr algn="ctr"/>
            <a:r>
              <a:rPr lang="en-US" sz="3600" b="1" dirty="0" smtClean="0"/>
              <a:t>Overview of NPP, JPSS &amp; VIIRS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23528" y="1274539"/>
            <a:ext cx="8583488" cy="4890765"/>
          </a:xfrm>
        </p:spPr>
        <p:txBody>
          <a:bodyPr/>
          <a:lstStyle/>
          <a:p>
            <a:r>
              <a:rPr lang="en-US" sz="2000" dirty="0" err="1" smtClean="0"/>
              <a:t>Suomi</a:t>
            </a:r>
            <a:r>
              <a:rPr lang="en-US" sz="2000" dirty="0" smtClean="0"/>
              <a:t> National Polar-Orbiting Partnership (NPP) Mission, launched 28 October 2011</a:t>
            </a:r>
          </a:p>
          <a:p>
            <a:r>
              <a:rPr lang="en-US" sz="2000" dirty="0" smtClean="0"/>
              <a:t>Bridge to the Joint Polar Satellite System (JPSS)</a:t>
            </a:r>
          </a:p>
          <a:p>
            <a:r>
              <a:rPr lang="en-US" sz="2000" dirty="0" smtClean="0"/>
              <a:t>“The JPSS Program is a collaborative effort between NOAA and NASA with NOAA having overall responsibility, and NASA acting as NOAA’s acquisition agent and system integrator.” (JPSS Management Control Plan)</a:t>
            </a:r>
          </a:p>
          <a:p>
            <a:r>
              <a:rPr lang="en-US" sz="2000" dirty="0" smtClean="0"/>
              <a:t>The VIIRS (Visible Infrared Imager Radiometer Suite) sensor on NPP, future JPSS-1  provides ocean color and SST</a:t>
            </a:r>
          </a:p>
          <a:p>
            <a:r>
              <a:rPr lang="en-US" sz="2000" dirty="0" smtClean="0"/>
              <a:t>Global </a:t>
            </a:r>
            <a:r>
              <a:rPr lang="en-US" sz="2000" dirty="0" smtClean="0"/>
              <a:t>coverage and resolution </a:t>
            </a:r>
            <a:r>
              <a:rPr lang="en-US" sz="2000" dirty="0" smtClean="0"/>
              <a:t>- 750m (M bands)/375m (I bands) </a:t>
            </a:r>
          </a:p>
          <a:p>
            <a:r>
              <a:rPr lang="en-US" sz="2000" dirty="0" smtClean="0"/>
              <a:t>Official NPP Mission data is archived and distributed by the NOAA National Data Centers</a:t>
            </a:r>
          </a:p>
          <a:p>
            <a:r>
              <a:rPr lang="en-US" sz="2000" dirty="0" smtClean="0"/>
              <a:t>Big question: When are data available?  When declared “beta” (see slide 6) 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pPr algn="ctr"/>
            <a:r>
              <a:rPr lang="en-US" sz="3600" b="1" dirty="0" smtClean="0"/>
              <a:t>VIIRS Spectral Bands for Ocean Color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1619672" y="90872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333333"/>
                </a:solidFill>
                <a:latin typeface="Arial" charset="0"/>
                <a:cs typeface="+mn-cs"/>
              </a:rPr>
              <a:t>VIIRS on </a:t>
            </a:r>
            <a:r>
              <a:rPr lang="en-US" sz="1800" b="1" dirty="0" err="1">
                <a:solidFill>
                  <a:srgbClr val="333333"/>
                </a:solidFill>
                <a:latin typeface="Arial" charset="0"/>
                <a:cs typeface="+mn-cs"/>
              </a:rPr>
              <a:t>Suomi</a:t>
            </a:r>
            <a:r>
              <a:rPr lang="en-US" sz="1800" b="1" dirty="0">
                <a:solidFill>
                  <a:srgbClr val="333333"/>
                </a:solidFill>
                <a:latin typeface="Arial" charset="0"/>
                <a:cs typeface="+mn-cs"/>
              </a:rPr>
              <a:t> NPP</a:t>
            </a:r>
          </a:p>
          <a:p>
            <a:pPr algn="ctr">
              <a:defRPr/>
            </a:pPr>
            <a:r>
              <a:rPr lang="en-US" sz="1800" dirty="0">
                <a:solidFill>
                  <a:srgbClr val="333333"/>
                </a:solidFill>
                <a:latin typeface="Arial" charset="0"/>
                <a:cs typeface="+mn-cs"/>
              </a:rPr>
              <a:t>h</a:t>
            </a:r>
            <a:r>
              <a:rPr lang="en-US" sz="1800" dirty="0" smtClean="0">
                <a:solidFill>
                  <a:srgbClr val="333333"/>
                </a:solidFill>
                <a:latin typeface="Arial" charset="0"/>
                <a:cs typeface="+mn-cs"/>
              </a:rPr>
              <a:t>as </a:t>
            </a:r>
            <a:r>
              <a:rPr lang="en-US" sz="1800" dirty="0">
                <a:solidFill>
                  <a:srgbClr val="333333"/>
                </a:solidFill>
                <a:latin typeface="Arial" charset="0"/>
                <a:cs typeface="+mn-cs"/>
              </a:rPr>
              <a:t>Ocean and SWIR spectral bands similar to </a:t>
            </a:r>
            <a:r>
              <a:rPr lang="en-US" sz="1800" b="1" dirty="0">
                <a:solidFill>
                  <a:srgbClr val="333333"/>
                </a:solidFill>
                <a:latin typeface="Arial" charset="0"/>
                <a:cs typeface="+mn-cs"/>
              </a:rPr>
              <a:t>MODIS</a:t>
            </a:r>
            <a:endParaRPr lang="en-US" sz="18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1566"/>
              </p:ext>
            </p:extLst>
          </p:nvPr>
        </p:nvGraphicFramePr>
        <p:xfrm>
          <a:off x="436731" y="1541892"/>
          <a:ext cx="83169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3" imgW="5943381" imgH="2920892" progId="Word.Document.8">
                  <p:embed/>
                </p:oleObj>
              </mc:Choice>
              <mc:Fallback>
                <p:oleObj name="Document" r:id="rId3" imgW="5943381" imgH="2920892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31" y="1541892"/>
                        <a:ext cx="8316913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00472" y="607912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defRPr/>
            </a:pPr>
            <a:r>
              <a:rPr lang="en-US" sz="1800" b="1" dirty="0" smtClean="0">
                <a:solidFill>
                  <a:srgbClr val="333333"/>
                </a:solidFill>
              </a:rPr>
              <a:t>Spatial resolution for VIIRS M-band: 750 </a:t>
            </a:r>
            <a:r>
              <a:rPr lang="en-US" sz="1800" b="1" dirty="0" err="1" smtClean="0">
                <a:solidFill>
                  <a:srgbClr val="333333"/>
                </a:solidFill>
              </a:rPr>
              <a:t>m</a:t>
            </a:r>
            <a:r>
              <a:rPr lang="en-US" sz="1800" b="1" dirty="0" smtClean="0">
                <a:solidFill>
                  <a:srgbClr val="333333"/>
                </a:solidFill>
              </a:rPr>
              <a:t>, I-band: 375 </a:t>
            </a:r>
            <a:r>
              <a:rPr lang="en-US" sz="1800" b="1" dirty="0" err="1" smtClean="0">
                <a:solidFill>
                  <a:srgbClr val="333333"/>
                </a:solidFill>
              </a:rPr>
              <a:t>m</a:t>
            </a:r>
            <a:endParaRPr lang="en-US" sz="1800" b="1" dirty="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990600" y="155575"/>
            <a:ext cx="8534400" cy="1139825"/>
          </a:xfrm>
        </p:spPr>
        <p:txBody>
          <a:bodyPr/>
          <a:lstStyle/>
          <a:p>
            <a:r>
              <a:rPr lang="en-US" sz="3200" b="1" dirty="0" smtClean="0">
                <a:ea typeface="Garamond" pitchFamily="-60" charset="0"/>
                <a:cs typeface="Garamond" pitchFamily="-60" charset="0"/>
              </a:rPr>
              <a:t> NOAA NPP/VIIRS Data Access Sectors</a:t>
            </a:r>
          </a:p>
        </p:txBody>
      </p:sp>
      <p:sp>
        <p:nvSpPr>
          <p:cNvPr id="10242" name="Content Placeholder 9"/>
          <p:cNvSpPr>
            <a:spLocks noGrp="1"/>
          </p:cNvSpPr>
          <p:nvPr>
            <p:ph idx="1"/>
          </p:nvPr>
        </p:nvSpPr>
        <p:spPr>
          <a:xfrm>
            <a:off x="76200" y="685800"/>
            <a:ext cx="6705600" cy="5407496"/>
          </a:xfrm>
        </p:spPr>
        <p:txBody>
          <a:bodyPr/>
          <a:lstStyle/>
          <a:p>
            <a:pPr lvl="1">
              <a:buFont typeface="Wingdings" pitchFamily="-60" charset="2"/>
              <a:buNone/>
            </a:pPr>
            <a:endParaRPr lang="en-US" sz="2000" dirty="0" smtClean="0"/>
          </a:p>
          <a:p>
            <a:r>
              <a:rPr lang="en-US" sz="2000" b="1" dirty="0" smtClean="0"/>
              <a:t>Archive Sector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Long-term repository of NPP mission </a:t>
            </a:r>
            <a:r>
              <a:rPr lang="en-US" sz="2000" dirty="0" smtClean="0"/>
              <a:t>data</a:t>
            </a:r>
            <a:endParaRPr lang="en-US" sz="2000" dirty="0" smtClean="0"/>
          </a:p>
          <a:p>
            <a:r>
              <a:rPr lang="en-US" sz="2000" b="1" dirty="0" smtClean="0"/>
              <a:t>Science Sector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Data/product development; transition 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to operations; mission-level reprocessing 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and generation of science quality data </a:t>
            </a:r>
          </a:p>
          <a:p>
            <a:r>
              <a:rPr lang="en-US" sz="2000" b="1" dirty="0" smtClean="0"/>
              <a:t>Operational Sector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Generation and provision of near-real time 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regional and global </a:t>
            </a:r>
            <a:r>
              <a:rPr lang="en-US" sz="2000" dirty="0" smtClean="0"/>
              <a:t>operational data (</a:t>
            </a:r>
            <a:r>
              <a:rPr lang="en-US" sz="1600" dirty="0" smtClean="0"/>
              <a:t>NESDIS.Data.Access@noaa.gov)</a:t>
            </a:r>
            <a:endParaRPr lang="en-US" sz="2400" dirty="0" smtClean="0"/>
          </a:p>
          <a:p>
            <a:r>
              <a:rPr lang="en-US" sz="2000" b="1" dirty="0" smtClean="0"/>
              <a:t>Direct Broadcast Sector</a:t>
            </a:r>
          </a:p>
          <a:p>
            <a:pPr lvl="1">
              <a:buFont typeface="Wingdings" pitchFamily="-60" charset="2"/>
              <a:buNone/>
            </a:pPr>
            <a:r>
              <a:rPr lang="en-US" sz="2000" dirty="0" smtClean="0"/>
              <a:t>Provision of real time data on regional basis</a:t>
            </a:r>
          </a:p>
          <a:p>
            <a:pPr lvl="1">
              <a:buFont typeface="Wingdings" pitchFamily="-60" charset="2"/>
              <a:buNone/>
            </a:pPr>
            <a:endParaRPr lang="en-US" sz="2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6409272"/>
              </p:ext>
            </p:extLst>
          </p:nvPr>
        </p:nvGraphicFramePr>
        <p:xfrm>
          <a:off x="5076056" y="17709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535468" y="1921058"/>
            <a:ext cx="3413760" cy="3413760"/>
            <a:chOff x="1295385" y="254016"/>
            <a:chExt cx="3413760" cy="3413760"/>
          </a:xfrm>
        </p:grpSpPr>
        <p:sp>
          <p:nvSpPr>
            <p:cNvPr id="15" name="Pie 14"/>
            <p:cNvSpPr/>
            <p:nvPr/>
          </p:nvSpPr>
          <p:spPr>
            <a:xfrm>
              <a:off x="1295385" y="254016"/>
              <a:ext cx="3413760" cy="3413760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ie 4"/>
            <p:cNvSpPr/>
            <p:nvPr/>
          </p:nvSpPr>
          <p:spPr>
            <a:xfrm>
              <a:off x="3107523" y="961558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Science Sector</a:t>
              </a:r>
              <a:endParaRPr lang="en-US" sz="1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0728" y="2031464"/>
            <a:ext cx="3413760" cy="3413760"/>
            <a:chOff x="1310645" y="364422"/>
            <a:chExt cx="3413760" cy="3413760"/>
          </a:xfrm>
        </p:grpSpPr>
        <p:sp>
          <p:nvSpPr>
            <p:cNvPr id="13" name="Pie 12"/>
            <p:cNvSpPr/>
            <p:nvPr/>
          </p:nvSpPr>
          <p:spPr>
            <a:xfrm>
              <a:off x="1310645" y="364422"/>
              <a:ext cx="3413760" cy="341376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ie 6"/>
            <p:cNvSpPr/>
            <p:nvPr/>
          </p:nvSpPr>
          <p:spPr>
            <a:xfrm>
              <a:off x="3122782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Operational Sector</a:t>
              </a:r>
              <a:endParaRPr lang="en-US" sz="18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05900" y="2031464"/>
            <a:ext cx="3413760" cy="3413760"/>
            <a:chOff x="1265817" y="364422"/>
            <a:chExt cx="3413760" cy="3413760"/>
          </a:xfrm>
        </p:grpSpPr>
        <p:sp>
          <p:nvSpPr>
            <p:cNvPr id="11" name="Pie 10"/>
            <p:cNvSpPr/>
            <p:nvPr/>
          </p:nvSpPr>
          <p:spPr>
            <a:xfrm>
              <a:off x="1265817" y="364422"/>
              <a:ext cx="3413760" cy="3413760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ie 8"/>
            <p:cNvSpPr/>
            <p:nvPr/>
          </p:nvSpPr>
          <p:spPr>
            <a:xfrm>
              <a:off x="1607600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Direct Broadcast</a:t>
              </a:r>
              <a:endParaRPr lang="en-US" sz="1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59268" y="1916859"/>
            <a:ext cx="3413760" cy="3413760"/>
            <a:chOff x="1219185" y="249817"/>
            <a:chExt cx="3413760" cy="3413760"/>
          </a:xfrm>
        </p:grpSpPr>
        <p:sp>
          <p:nvSpPr>
            <p:cNvPr id="9" name="Pie 8"/>
            <p:cNvSpPr/>
            <p:nvPr/>
          </p:nvSpPr>
          <p:spPr>
            <a:xfrm>
              <a:off x="1219185" y="249817"/>
              <a:ext cx="3413760" cy="3413760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10"/>
            <p:cNvSpPr/>
            <p:nvPr/>
          </p:nvSpPr>
          <p:spPr>
            <a:xfrm>
              <a:off x="1560968" y="95736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Archive</a:t>
              </a:r>
              <a:endParaRPr lang="en-US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539552" y="1825730"/>
            <a:ext cx="42484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The NOAA National Data Centers </a:t>
            </a:r>
          </a:p>
          <a:p>
            <a:r>
              <a:rPr lang="en-US" sz="1800" dirty="0"/>
              <a:t>share an IT – infrastructure called the</a:t>
            </a:r>
          </a:p>
          <a:p>
            <a:r>
              <a:rPr lang="en-US" sz="1800" dirty="0"/>
              <a:t>Comprehensive Large Array-Data </a:t>
            </a:r>
          </a:p>
          <a:p>
            <a:r>
              <a:rPr lang="en-US" sz="1800" dirty="0"/>
              <a:t>Stewardship System</a:t>
            </a:r>
            <a:r>
              <a:rPr lang="en-US" sz="1800" i="1" dirty="0"/>
              <a:t> </a:t>
            </a:r>
            <a:r>
              <a:rPr lang="en-US" sz="1800" b="1" i="1" dirty="0"/>
              <a:t>(CLASS)</a:t>
            </a:r>
          </a:p>
          <a:p>
            <a:endParaRPr lang="en-US" sz="1800" b="1" i="1" dirty="0"/>
          </a:p>
          <a:p>
            <a:r>
              <a:rPr lang="en-US" sz="1800" i="1" dirty="0"/>
              <a:t>CLASS serves as the official repository</a:t>
            </a:r>
          </a:p>
          <a:p>
            <a:r>
              <a:rPr lang="en-US" sz="1800" i="1" dirty="0"/>
              <a:t>of NPP mission data, including VIIRS</a:t>
            </a:r>
          </a:p>
          <a:p>
            <a:endParaRPr lang="en-US" sz="1800" b="1" i="1" dirty="0"/>
          </a:p>
          <a:p>
            <a:r>
              <a:rPr lang="en-US" sz="1800" dirty="0" smtClean="0"/>
              <a:t>On-line </a:t>
            </a:r>
            <a:r>
              <a:rPr lang="en-US" sz="1800" dirty="0"/>
              <a:t>search, order, and distribution of all archived VIIRS </a:t>
            </a:r>
            <a:r>
              <a:rPr lang="en-US" sz="1800" dirty="0" smtClean="0"/>
              <a:t>mission data </a:t>
            </a:r>
            <a:r>
              <a:rPr lang="en-US" sz="1800" dirty="0"/>
              <a:t>is available through CLASS: </a:t>
            </a:r>
            <a:r>
              <a:rPr lang="en-US" sz="1800" b="1" dirty="0">
                <a:solidFill>
                  <a:srgbClr val="006699"/>
                </a:solidFill>
              </a:rPr>
              <a:t>www.class.noaa.gov</a:t>
            </a:r>
            <a:endParaRPr lang="en-US" sz="1800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154472"/>
            <a:ext cx="8686800" cy="926307"/>
          </a:xfrm>
        </p:spPr>
        <p:txBody>
          <a:bodyPr/>
          <a:lstStyle/>
          <a:p>
            <a:pPr algn="ctr"/>
            <a:r>
              <a:rPr lang="en-US" sz="3200" b="1" dirty="0" smtClean="0">
                <a:ea typeface="Garamond" pitchFamily="-60" charset="0"/>
                <a:cs typeface="Garamond" pitchFamily="-60" charset="0"/>
              </a:rPr>
              <a:t> NOAA NPP/VIIRS Archive Sector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096953" y="5470955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ee </a:t>
            </a:r>
            <a:r>
              <a:rPr lang="en-US" sz="1600" dirty="0"/>
              <a:t>our poster for information on the other sectors which provide various other data/ products with varying latencies, formats, etc.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39552" y="5708322"/>
            <a:ext cx="381000" cy="304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87239" y="1100545"/>
            <a:ext cx="601542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1" i="1" dirty="0">
                <a:solidFill>
                  <a:schemeClr val="tx2"/>
                </a:solidFill>
              </a:rPr>
              <a:t>Where does NPP mission data live?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47436" y="1669016"/>
            <a:ext cx="3413760" cy="3413760"/>
            <a:chOff x="1295385" y="254016"/>
            <a:chExt cx="3413760" cy="3413760"/>
          </a:xfrm>
        </p:grpSpPr>
        <p:sp>
          <p:nvSpPr>
            <p:cNvPr id="18" name="Pie 17"/>
            <p:cNvSpPr/>
            <p:nvPr/>
          </p:nvSpPr>
          <p:spPr>
            <a:xfrm>
              <a:off x="1295385" y="254016"/>
              <a:ext cx="3413760" cy="3413760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4"/>
            <p:cNvSpPr/>
            <p:nvPr/>
          </p:nvSpPr>
          <p:spPr>
            <a:xfrm>
              <a:off x="3107523" y="961558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Science Sector</a:t>
              </a:r>
              <a:endParaRPr lang="en-US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2696" y="1779422"/>
            <a:ext cx="3413760" cy="3413760"/>
            <a:chOff x="1310645" y="364422"/>
            <a:chExt cx="3413760" cy="3413760"/>
          </a:xfrm>
        </p:grpSpPr>
        <p:sp>
          <p:nvSpPr>
            <p:cNvPr id="16" name="Pie 15"/>
            <p:cNvSpPr/>
            <p:nvPr/>
          </p:nvSpPr>
          <p:spPr>
            <a:xfrm>
              <a:off x="1310645" y="364422"/>
              <a:ext cx="3413760" cy="341376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ie 6"/>
            <p:cNvSpPr/>
            <p:nvPr/>
          </p:nvSpPr>
          <p:spPr>
            <a:xfrm>
              <a:off x="3122782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Operational Sector</a:t>
              </a:r>
              <a:endParaRPr lang="en-US" sz="1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17868" y="1779422"/>
            <a:ext cx="3413760" cy="3413760"/>
            <a:chOff x="1265817" y="364422"/>
            <a:chExt cx="3413760" cy="3413760"/>
          </a:xfrm>
        </p:grpSpPr>
        <p:sp>
          <p:nvSpPr>
            <p:cNvPr id="14" name="Pie 13"/>
            <p:cNvSpPr/>
            <p:nvPr/>
          </p:nvSpPr>
          <p:spPr>
            <a:xfrm>
              <a:off x="1265817" y="364422"/>
              <a:ext cx="3413760" cy="3413760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ie 8"/>
            <p:cNvSpPr/>
            <p:nvPr/>
          </p:nvSpPr>
          <p:spPr>
            <a:xfrm>
              <a:off x="1607600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Direct Broadcast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8024" y="1412776"/>
            <a:ext cx="3413760" cy="3413760"/>
            <a:chOff x="1219185" y="249817"/>
            <a:chExt cx="3413760" cy="3413760"/>
          </a:xfrm>
        </p:grpSpPr>
        <p:sp>
          <p:nvSpPr>
            <p:cNvPr id="12" name="Pie 11"/>
            <p:cNvSpPr/>
            <p:nvPr/>
          </p:nvSpPr>
          <p:spPr>
            <a:xfrm>
              <a:off x="1219185" y="249817"/>
              <a:ext cx="3413760" cy="3413760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ie 10"/>
            <p:cNvSpPr/>
            <p:nvPr/>
          </p:nvSpPr>
          <p:spPr>
            <a:xfrm>
              <a:off x="1560968" y="95736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Archive</a:t>
              </a:r>
              <a:endParaRPr lang="en-US" sz="1800" kern="1200" dirty="0"/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5220225" y="5734053"/>
            <a:ext cx="381000" cy="304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62000"/>
          </a:xfrm>
        </p:spPr>
        <p:txBody>
          <a:bodyPr/>
          <a:lstStyle/>
          <a:p>
            <a:pPr algn="ctr"/>
            <a:r>
              <a:rPr lang="en-US" sz="3200" b="1" dirty="0" smtClean="0"/>
              <a:t>NPP VIIRS/Ocean Color Products Overview</a:t>
            </a:r>
          </a:p>
        </p:txBody>
      </p:sp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28600" y="823927"/>
            <a:ext cx="8763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What NPP </a:t>
            </a:r>
            <a:r>
              <a:rPr lang="en-US" sz="2000" b="1" i="1" dirty="0" smtClean="0">
                <a:solidFill>
                  <a:schemeClr val="tx2"/>
                </a:solidFill>
              </a:rPr>
              <a:t>VIIRS mission </a:t>
            </a:r>
            <a:r>
              <a:rPr lang="en-US" sz="2000" b="1" i="1" dirty="0">
                <a:solidFill>
                  <a:schemeClr val="tx2"/>
                </a:solidFill>
              </a:rPr>
              <a:t>data is available?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1600" b="1" i="1" dirty="0">
              <a:solidFill>
                <a:srgbClr val="006699"/>
              </a:solidFill>
            </a:endParaRPr>
          </a:p>
          <a:p>
            <a:r>
              <a:rPr lang="en-US" sz="1600" b="1" i="1" dirty="0" smtClean="0">
                <a:solidFill>
                  <a:srgbClr val="006699"/>
                </a:solidFill>
              </a:rPr>
              <a:t>*VIIRS </a:t>
            </a:r>
            <a:r>
              <a:rPr lang="en-US" sz="1600" b="1" i="1" dirty="0">
                <a:solidFill>
                  <a:srgbClr val="006699"/>
                </a:solidFill>
              </a:rPr>
              <a:t>Ocean Color EDRs</a:t>
            </a:r>
            <a:r>
              <a:rPr lang="en-US" sz="1600" dirty="0"/>
              <a:t>: Normalized water-leaving radiances at VIIRS M1 to M5 bands </a:t>
            </a:r>
            <a:r>
              <a:rPr lang="en-US" sz="1600" dirty="0" smtClean="0"/>
              <a:t>&amp; Chlorophyll-a</a:t>
            </a:r>
            <a:r>
              <a:rPr lang="en-US" sz="1600" dirty="0"/>
              <a:t>. </a:t>
            </a:r>
            <a:r>
              <a:rPr lang="en-US" sz="1600" dirty="0" smtClean="0"/>
              <a:t>Other EDRs: Absorption </a:t>
            </a:r>
            <a:r>
              <a:rPr lang="en-US" sz="1600" dirty="0"/>
              <a:t>&amp; Backscattering coefficients at VIIRS M1-M5 bands. 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i="1" dirty="0" smtClean="0">
                <a:solidFill>
                  <a:schemeClr val="tx2"/>
                </a:solidFill>
              </a:rPr>
              <a:t>How is the NPP mission data generated?</a:t>
            </a:r>
          </a:p>
          <a:p>
            <a:r>
              <a:rPr lang="en-US" sz="1600" dirty="0" smtClean="0"/>
              <a:t>The official NPP mission RDRs, SDRs, and EDRs are presently generated via the JPSS Interface Data Processing Segment (</a:t>
            </a:r>
            <a:r>
              <a:rPr lang="en-US" sz="1600" b="1" dirty="0" smtClean="0"/>
              <a:t>IDPS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2000" b="1" i="1" dirty="0" smtClean="0">
                <a:solidFill>
                  <a:schemeClr val="tx2"/>
                </a:solidFill>
              </a:rPr>
              <a:t>What other VIIRS data and information is (will be) available?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Also available in CLASS are ancillary and auxiliary supporting data.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Global Level 3 data will be available through NOAA </a:t>
            </a:r>
            <a:r>
              <a:rPr lang="en-US" sz="1600" dirty="0" err="1" smtClean="0"/>
              <a:t>CoastWatch</a:t>
            </a:r>
            <a:r>
              <a:rPr lang="en-US" sz="1600" dirty="0" smtClean="0"/>
              <a:t> (coastwatch.noaa.gov/)</a:t>
            </a:r>
          </a:p>
          <a:p>
            <a:r>
              <a:rPr lang="en-US" sz="1600" dirty="0" smtClean="0"/>
              <a:t>    and archived in CLASS (~spring 2013)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Additional EDRs will be available over time based on demand &amp; resources.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31627"/>
              </p:ext>
            </p:extLst>
          </p:nvPr>
        </p:nvGraphicFramePr>
        <p:xfrm>
          <a:off x="251520" y="1374656"/>
          <a:ext cx="8659688" cy="1478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63099"/>
                <a:gridCol w="3928932"/>
                <a:gridCol w="336765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Official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> NPP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VIIRS Ocean Color Data 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 Data</a:t>
                      </a:r>
                      <a:r>
                        <a:rPr lang="en-US" baseline="0" dirty="0" smtClean="0"/>
                        <a:t> Record (RDR)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April/May 2012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 Data Record (SDR)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April/May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</a:t>
                      </a:r>
                      <a:r>
                        <a:rPr lang="en-US" baseline="0" dirty="0" smtClean="0"/>
                        <a:t> Data Record (EDR)*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~October 2012 (ocean color)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116632"/>
            <a:ext cx="10945216" cy="1067817"/>
          </a:xfrm>
        </p:spPr>
        <p:txBody>
          <a:bodyPr/>
          <a:lstStyle/>
          <a:p>
            <a:pPr lvl="0" algn="ctr"/>
            <a:r>
              <a:rPr lang="en-US" sz="3200" b="1" dirty="0" smtClean="0"/>
              <a:t>NOAA VIIRS </a:t>
            </a:r>
            <a:r>
              <a:rPr lang="en-US" sz="3200" b="1" dirty="0" smtClean="0"/>
              <a:t>Data in </a:t>
            </a:r>
            <a:r>
              <a:rPr lang="en-US" sz="3200" b="1" dirty="0" smtClean="0"/>
              <a:t>the NOAA Archive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48213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i="1" dirty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Official NPP project data files (from IDPS) are in HDF5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format</a:t>
            </a:r>
          </a:p>
          <a:p>
            <a:pPr lvl="1"/>
            <a:endParaRPr lang="en-US" sz="1800" dirty="0" smtClean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Under VIIRS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there are about 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65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products (</a:t>
            </a:r>
            <a:r>
              <a:rPr lang="en-US" sz="1800" dirty="0" err="1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datatypes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)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3 levels of operational data </a:t>
            </a:r>
          </a:p>
          <a:p>
            <a:pPr marL="1200150" lvl="2" indent="-285750"/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    (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RDRs, SDRs, and EDRs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SDR and EDR channels (bands) in separate files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RDR Science Data includes all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bands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in one file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Additional 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files include ancillary data, auxiliary data,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release packages (software,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documentation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etc.)</a:t>
            </a:r>
          </a:p>
          <a:p>
            <a:pPr lvl="2"/>
            <a:endParaRPr lang="en-US" sz="1800" dirty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Later products will be in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+mn-ea"/>
                <a:cs typeface="+mn-cs"/>
              </a:rPr>
              <a:t>NetCDF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+mn-ea"/>
                <a:cs typeface="+mn-cs"/>
              </a:rPr>
              <a:t>CoastWatch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 HDF,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etc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.</a:t>
            </a:r>
            <a:endParaRPr lang="en-US" sz="1800" dirty="0" smtClean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  <a:p>
            <a:pPr lvl="1"/>
            <a:endParaRPr lang="en-US" sz="1800" dirty="0">
              <a:solidFill>
                <a:srgbClr val="333333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" name="Picture 4" descr="IDPS_chlor_a.png"/>
          <p:cNvPicPr>
            <a:picLocks noChangeAspect="1"/>
          </p:cNvPicPr>
          <p:nvPr/>
        </p:nvPicPr>
        <p:blipFill>
          <a:blip r:embed="rId2" cstate="print"/>
          <a:srcRect l="9018" r="6496"/>
          <a:stretch>
            <a:fillRect/>
          </a:stretch>
        </p:blipFill>
        <p:spPr bwMode="auto">
          <a:xfrm>
            <a:off x="4662264" y="968997"/>
            <a:ext cx="4215156" cy="289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4088" y="414908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1" charset="0"/>
              </a:rPr>
              <a:t>February 15, 2012</a:t>
            </a:r>
            <a:endParaRPr lang="en-US" dirty="0">
              <a:latin typeface="Calibri" pitchFamily="1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07742" y="3895357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libri" pitchFamily="1" charset="0"/>
              </a:rPr>
              <a:t>VIIRS Chlorophyll-a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1" charset="0"/>
              </a:rPr>
              <a:t>(IDPS)</a:t>
            </a:r>
            <a:endParaRPr lang="en-US" sz="2000" dirty="0">
              <a:solidFill>
                <a:srgbClr val="0000FF"/>
              </a:solidFill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8939"/>
          </a:xfrm>
        </p:spPr>
        <p:txBody>
          <a:bodyPr/>
          <a:lstStyle/>
          <a:p>
            <a:pPr algn="ctr"/>
            <a:r>
              <a:rPr lang="en-US" sz="3200" b="1" dirty="0" smtClean="0"/>
              <a:t>Data Product Maturity Definitions</a:t>
            </a:r>
            <a:endParaRPr lang="en-US" sz="3200" b="1" dirty="0"/>
          </a:p>
        </p:txBody>
      </p:sp>
      <p:pic>
        <p:nvPicPr>
          <p:cNvPr id="6" name="Picture 5" descr="Screen shot 2011-11-08 at 4.09.3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3393" y="908720"/>
            <a:ext cx="3881055" cy="28803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3" descr="Screen shot 2011-11-08 at 4.10.59 PM.png"/>
          <p:cNvPicPr>
            <a:picLocks noChangeAspect="1"/>
          </p:cNvPicPr>
          <p:nvPr/>
        </p:nvPicPr>
        <p:blipFill>
          <a:blip r:embed="rId3" cstate="print"/>
          <a:srcRect l="-47858" r="-47858"/>
          <a:stretch>
            <a:fillRect/>
          </a:stretch>
        </p:blipFill>
        <p:spPr bwMode="auto">
          <a:xfrm>
            <a:off x="2987824" y="3861048"/>
            <a:ext cx="73722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340768"/>
            <a:ext cx="414107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NPP SDR Product Maturity Levels:</a:t>
            </a:r>
          </a:p>
          <a:p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Beta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Provisional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Validated/Calibrated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u="sng" dirty="0" smtClean="0"/>
              <a:t>NPP EDR Product Maturity Levels:</a:t>
            </a:r>
          </a:p>
          <a:p>
            <a:pPr marL="457200" indent="-457200"/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Beta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Provisional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Validated (3 stages)</a:t>
            </a:r>
          </a:p>
          <a:p>
            <a:pPr marL="457200" indent="-457200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6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" y="349821"/>
            <a:ext cx="8939336" cy="774923"/>
          </a:xfrm>
        </p:spPr>
        <p:txBody>
          <a:bodyPr/>
          <a:lstStyle/>
          <a:p>
            <a:pPr lvl="0" algn="ctr"/>
            <a:r>
              <a:rPr lang="en-US" sz="2800" b="1" dirty="0" smtClean="0"/>
              <a:t>Example </a:t>
            </a:r>
            <a:r>
              <a:rPr lang="en-US" sz="2800" b="1" dirty="0"/>
              <a:t>NPP VIIRS Daily </a:t>
            </a:r>
            <a:r>
              <a:rPr lang="en-US" sz="2800" b="1" dirty="0" smtClean="0"/>
              <a:t>File Number and Volume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by Product (</a:t>
            </a:r>
            <a:r>
              <a:rPr lang="en-US" sz="2800" b="1" dirty="0" err="1"/>
              <a:t>datatype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270" y="1268760"/>
            <a:ext cx="8294180" cy="4552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Arial"/>
              <a:ea typeface="Arial"/>
              <a:cs typeface="+mn-cs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rgbClr val="000000"/>
                </a:solidFill>
                <a:latin typeface="Arial"/>
                <a:ea typeface="Arial"/>
              </a:rPr>
              <a:t>Descriptive</a:t>
            </a:r>
            <a:r>
              <a:rPr lang="en-US" sz="2000" u="sng" dirty="0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lang="en-US" sz="2000" u="sng" dirty="0" smtClean="0">
                <a:solidFill>
                  <a:srgbClr val="000000"/>
                </a:solidFill>
                <a:latin typeface="Arial"/>
                <a:ea typeface="Arial"/>
              </a:rPr>
              <a:t>Name				Files	</a:t>
            </a:r>
            <a:r>
              <a:rPr lang="en-US" sz="2000" u="sng" dirty="0" smtClean="0">
                <a:solidFill>
                  <a:srgbClr val="000000"/>
                </a:solidFill>
                <a:latin typeface="Arial"/>
                <a:ea typeface="Arial"/>
              </a:rPr>
              <a:t>Volume</a:t>
            </a:r>
            <a:endParaRPr lang="en-US" sz="2000" u="sng" dirty="0">
              <a:solidFill>
                <a:srgbClr val="000000"/>
              </a:solidFill>
              <a:latin typeface="Arial"/>
              <a:ea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Moderate Resolution Band 01 SDR		254	 6  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02 SDR	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6 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03 SDR	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9 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04 SDR	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9 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05 SDR	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9.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06 SDR	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	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6 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+mn-cs"/>
              </a:rPr>
              <a:t>Moderate Resolution Band 07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+mn-cs"/>
              </a:rPr>
              <a:t>SDR		254	17 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VIIRS Moderate Bands SDR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Geolocation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		254	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79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Sea Surface Temperature EDR	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	254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19 GBs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VIIRS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Ocean Color/Chlorophyll EDR	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	254	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93 GBs</a:t>
            </a:r>
            <a:endParaRPr lang="en-US" sz="1800" dirty="0" smtClean="0">
              <a:solidFill>
                <a:srgbClr val="000000"/>
              </a:solidFill>
              <a:latin typeface="Arial"/>
              <a:ea typeface="Arial"/>
              <a:cs typeface="+mn-cs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a typeface="Arial"/>
              </a:rPr>
              <a:t>VIIRS Science RDR				254	</a:t>
            </a:r>
            <a:r>
              <a:rPr lang="en-US" sz="1800" dirty="0" smtClean="0">
                <a:solidFill>
                  <a:srgbClr val="000000"/>
                </a:solidFill>
                <a:ea typeface="Arial"/>
              </a:rPr>
              <a:t>57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GBs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333333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13607</TotalTime>
  <Words>1105</Words>
  <Application>Microsoft Office PowerPoint</Application>
  <PresentationFormat>On-screen Show (4:3)</PresentationFormat>
  <Paragraphs>210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Edge</vt:lpstr>
      <vt:lpstr>1_Edge</vt:lpstr>
      <vt:lpstr>2_Edge</vt:lpstr>
      <vt:lpstr>Document</vt:lpstr>
      <vt:lpstr>Distribution  of NPP/VIIRS data through the NOAA Archives   NASA Ocean Color Research Team Meeting 23 April 2012, Seattle, Washington</vt:lpstr>
      <vt:lpstr>Overview of NPP, JPSS &amp; VIIRS</vt:lpstr>
      <vt:lpstr>VIIRS Spectral Bands for Ocean Color</vt:lpstr>
      <vt:lpstr> NOAA NPP/VIIRS Data Access Sectors</vt:lpstr>
      <vt:lpstr> NOAA NPP/VIIRS Archive Sector</vt:lpstr>
      <vt:lpstr>NPP VIIRS/Ocean Color Products Overview</vt:lpstr>
      <vt:lpstr>NOAA VIIRS Data in the NOAA Archive</vt:lpstr>
      <vt:lpstr>Data Product Maturity Definitions</vt:lpstr>
      <vt:lpstr>Example NPP VIIRS Daily File Number and Volume  by Product (datatype)</vt:lpstr>
      <vt:lpstr>Granule comparison between MODIS and VIIRS</vt:lpstr>
      <vt:lpstr>NOAA VIIRS Ocean Color Data Access</vt:lpstr>
      <vt:lpstr>CLASS Home Page</vt:lpstr>
      <vt:lpstr>NOAA VIIRS Ocean Color Data Access</vt:lpstr>
      <vt:lpstr>PowerPoint Presentation</vt:lpstr>
      <vt:lpstr>So now you’ve acquired some VIIRS data …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Oceanography Climatology Division</dc:title>
  <dc:creator>psweeney</dc:creator>
  <cp:lastModifiedBy>Chief</cp:lastModifiedBy>
  <cp:revision>257</cp:revision>
  <cp:lastPrinted>2009-04-22T19:24:48Z</cp:lastPrinted>
  <dcterms:created xsi:type="dcterms:W3CDTF">2009-10-07T17:00:41Z</dcterms:created>
  <dcterms:modified xsi:type="dcterms:W3CDTF">2012-04-23T04:33:57Z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