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57" r:id="rId4"/>
    <p:sldId id="261" r:id="rId5"/>
    <p:sldId id="262" r:id="rId6"/>
    <p:sldId id="260" r:id="rId7"/>
    <p:sldId id="263" r:id="rId8"/>
    <p:sldId id="264" r:id="rId9"/>
    <p:sldId id="265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88AAE-11BF-CB46-B015-3BD0E1FE2F3B}" type="datetimeFigureOut">
              <a:rPr lang="en-US" smtClean="0"/>
              <a:pPr/>
              <a:t>9/25/10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513BC-65F4-4747-B3CC-BB7F49173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279CA-25AC-B64A-A50A-A570E4BAB711}" type="datetimeFigureOut">
              <a:rPr lang="en-US" smtClean="0"/>
              <a:pPr/>
              <a:t>9/25/10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008DA-16BA-7346-85C6-71EB8F71A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008DA-16BA-7346-85C6-71EB8F71AA4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Applicable to empirical models?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008DA-16BA-7346-85C6-71EB8F71AA4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8ECF-5007-3344-B091-71609E50EB68}" type="datetime1">
              <a:rPr lang="en-US" smtClean="0"/>
              <a:pPr/>
              <a:t>9/25/10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GIOP Workshop - Anchorage, September 25,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6BF1-528C-C34A-9AC3-E7C2CB12B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B91E-1899-4B4D-B12E-47C24E4976DC}" type="datetime1">
              <a:rPr lang="en-US" smtClean="0"/>
              <a:pPr/>
              <a:t>9/25/10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GIOP Workshop - Anchorage, September 25,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6BF1-528C-C34A-9AC3-E7C2CB12B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74EF-CA7F-C840-A67C-FABE62114BC4}" type="datetime1">
              <a:rPr lang="en-US" smtClean="0"/>
              <a:pPr/>
              <a:t>9/25/10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GIOP Workshop - Anchorage, September 25,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6BF1-528C-C34A-9AC3-E7C2CB12B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DD7B-85B4-8F45-8477-FC99EA98182E}" type="datetime1">
              <a:rPr lang="en-US" smtClean="0"/>
              <a:pPr/>
              <a:t>9/25/10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GIOP Workshop - Anchorage, September 25,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6BF1-528C-C34A-9AC3-E7C2CB12B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A07A-DE1A-0A44-8A1E-B120DAFFE80E}" type="datetime1">
              <a:rPr lang="en-US" smtClean="0"/>
              <a:pPr/>
              <a:t>9/25/10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GIOP Workshop - Anchorage, September 25,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6BF1-528C-C34A-9AC3-E7C2CB12B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3860-FB6C-9B47-BBB4-A53CA55F68C4}" type="datetime1">
              <a:rPr lang="en-US" smtClean="0"/>
              <a:pPr/>
              <a:t>9/25/10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GIOP Workshop - Anchorage, September 25,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6BF1-528C-C34A-9AC3-E7C2CB12B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9576-D52A-AA41-AF51-633482B02012}" type="datetime1">
              <a:rPr lang="en-US" smtClean="0"/>
              <a:pPr/>
              <a:t>9/25/10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GIOP Workshop - Anchorage, September 25,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6BF1-528C-C34A-9AC3-E7C2CB12B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952D-2E92-7C46-BAC3-B945CAD70EDF}" type="datetime1">
              <a:rPr lang="en-US" smtClean="0"/>
              <a:pPr/>
              <a:t>9/25/10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GIOP Workshop - Anchorage, September 25,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6BF1-528C-C34A-9AC3-E7C2CB12B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05D7-E710-F944-A5C9-4513BE8535A7}" type="datetime1">
              <a:rPr lang="en-US" smtClean="0"/>
              <a:pPr/>
              <a:t>9/25/10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GIOP Workshop - Anchorage, September 25,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6BF1-528C-C34A-9AC3-E7C2CB12B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5DCD-2386-B643-B83A-91FAA22E61F8}" type="datetime1">
              <a:rPr lang="en-US" smtClean="0"/>
              <a:pPr/>
              <a:t>9/25/10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GIOP Workshop - Anchorage, September 25,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6BF1-528C-C34A-9AC3-E7C2CB12B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9AE5-0F07-704C-9DCA-A8779D388C95}" type="datetime1">
              <a:rPr lang="en-US" smtClean="0"/>
              <a:pPr/>
              <a:t>9/25/10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GIOP Workshop - Anchorage, September 25,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6BF1-528C-C34A-9AC3-E7C2CB12B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09D83-4DA2-CA4F-85BA-2D9F60F19BDF}" type="datetime1">
              <a:rPr lang="en-US" smtClean="0"/>
              <a:pPr/>
              <a:t>9/25/10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NASA GIOP Workshop - Anchorage, September 25,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16BF1-528C-C34A-9AC3-E7C2CB12B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51100"/>
            <a:ext cx="7772400" cy="201064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halkboard"/>
                <a:cs typeface="Chalkboard"/>
              </a:rPr>
              <a:t>Uncertainty estimates in input (</a:t>
            </a:r>
            <a:r>
              <a:rPr lang="en-US" sz="3600" b="1" dirty="0" err="1" smtClean="0">
                <a:latin typeface="Chalkboard"/>
                <a:cs typeface="Chalkboard"/>
              </a:rPr>
              <a:t>Rrs</a:t>
            </a:r>
            <a:r>
              <a:rPr lang="en-US" sz="3600" b="1" dirty="0" smtClean="0">
                <a:latin typeface="Chalkboard"/>
                <a:cs typeface="Chalkboard"/>
              </a:rPr>
              <a:t>) and output ocean color data:</a:t>
            </a:r>
            <a:br>
              <a:rPr lang="en-US" sz="3600" b="1" dirty="0" smtClean="0">
                <a:latin typeface="Chalkboard"/>
                <a:cs typeface="Chalkboard"/>
              </a:rPr>
            </a:br>
            <a:r>
              <a:rPr lang="en-US" sz="3600" b="1" dirty="0" smtClean="0">
                <a:latin typeface="Chalkboard"/>
                <a:cs typeface="Chalkboard"/>
              </a:rPr>
              <a:t>a brief review</a:t>
            </a:r>
            <a:endParaRPr lang="en-US" sz="3600" b="1" dirty="0">
              <a:latin typeface="Chalkboard"/>
              <a:cs typeface="Chalkboar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7020" y="4690781"/>
            <a:ext cx="4121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halkboard"/>
                <a:cs typeface="Chalkboard"/>
              </a:rPr>
              <a:t>Stéphane</a:t>
            </a:r>
            <a:r>
              <a:rPr lang="en-US" sz="2000" dirty="0" smtClean="0">
                <a:latin typeface="Chalkboard"/>
                <a:cs typeface="Chalkboard"/>
              </a:rPr>
              <a:t> </a:t>
            </a:r>
            <a:r>
              <a:rPr lang="en-US" sz="2000" dirty="0" err="1" smtClean="0">
                <a:latin typeface="Chalkboard"/>
                <a:cs typeface="Chalkboard"/>
              </a:rPr>
              <a:t>Maritorena</a:t>
            </a:r>
            <a:r>
              <a:rPr lang="en-US" sz="2000" dirty="0" smtClean="0">
                <a:latin typeface="Chalkboard"/>
                <a:cs typeface="Chalkboard"/>
              </a:rPr>
              <a:t> – ERI/UCSB</a:t>
            </a:r>
            <a:endParaRPr lang="en-US" sz="2000" dirty="0">
              <a:latin typeface="Chalkboard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087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halkboard"/>
                <a:cs typeface="Chalkboard"/>
              </a:rPr>
              <a:t>Back to Jeremy’s initial topics</a:t>
            </a:r>
            <a:endParaRPr lang="en-US" sz="3600" b="1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halkboard"/>
                <a:cs typeface="Chalkboard"/>
              </a:rPr>
              <a:t>“Uncertainty” is</a:t>
            </a:r>
            <a:r>
              <a:rPr lang="en-US" dirty="0" smtClean="0">
                <a:latin typeface="Chalkboard"/>
                <a:cs typeface="Chalkboard"/>
              </a:rPr>
              <a:t> a vague term. </a:t>
            </a:r>
            <a:r>
              <a:rPr lang="en-US" dirty="0" smtClean="0">
                <a:latin typeface="Chalkboard"/>
                <a:cs typeface="Chalkboard"/>
              </a:rPr>
              <a:t>This can cover many different things (errors, standard deviations, confidence intervals,…)</a:t>
            </a:r>
            <a:r>
              <a:rPr lang="en-US" dirty="0" smtClean="0">
                <a:latin typeface="Chalkboard"/>
                <a:cs typeface="Chalkboard"/>
              </a:rPr>
              <a:t>. Need to define what we are talking about.</a:t>
            </a:r>
          </a:p>
          <a:p>
            <a:endParaRPr lang="en-US" dirty="0" smtClean="0">
              <a:latin typeface="Chalkboard"/>
              <a:cs typeface="Chalkboard"/>
            </a:endParaRPr>
          </a:p>
          <a:p>
            <a:r>
              <a:rPr lang="en-US" dirty="0" smtClean="0">
                <a:latin typeface="Chalkboard"/>
                <a:cs typeface="Chalkboard"/>
              </a:rPr>
              <a:t>Input </a:t>
            </a:r>
            <a:r>
              <a:rPr lang="en-US" dirty="0" err="1" smtClean="0">
                <a:latin typeface="Chalkboard"/>
                <a:cs typeface="Chalkboard"/>
              </a:rPr>
              <a:t>Rrs</a:t>
            </a:r>
            <a:r>
              <a:rPr lang="en-US" dirty="0" smtClean="0">
                <a:latin typeface="Chalkboard"/>
                <a:cs typeface="Chalkboard"/>
              </a:rPr>
              <a:t> uncertainties</a:t>
            </a:r>
          </a:p>
          <a:p>
            <a:r>
              <a:rPr lang="en-US" dirty="0" smtClean="0">
                <a:latin typeface="Chalkboard"/>
                <a:cs typeface="Chalkboard"/>
              </a:rPr>
              <a:t>Output IOP uncertainties</a:t>
            </a:r>
          </a:p>
          <a:p>
            <a:endParaRPr lang="en-US" dirty="0" smtClean="0">
              <a:latin typeface="Chalkboard"/>
              <a:cs typeface="Chalkboard"/>
            </a:endParaRPr>
          </a:p>
          <a:p>
            <a:r>
              <a:rPr lang="en-US" dirty="0" smtClean="0">
                <a:latin typeface="Chalkboard"/>
                <a:cs typeface="Chalkboard"/>
              </a:rPr>
              <a:t>Identify and discuss methods for including uncertainties within a SAA</a:t>
            </a:r>
          </a:p>
          <a:p>
            <a:r>
              <a:rPr lang="en-US" dirty="0" smtClean="0">
                <a:latin typeface="Chalkboard"/>
                <a:cs typeface="Chalkboard"/>
              </a:rPr>
              <a:t>What methods can we implement in the short term?</a:t>
            </a:r>
          </a:p>
          <a:p>
            <a:r>
              <a:rPr lang="en-US" dirty="0" smtClean="0">
                <a:latin typeface="Chalkboard"/>
                <a:cs typeface="Chalkboard"/>
              </a:rPr>
              <a:t>What method requires further investigation or additional information?</a:t>
            </a:r>
          </a:p>
          <a:p>
            <a:pPr>
              <a:buNone/>
            </a:pPr>
            <a:endParaRPr lang="en-US" dirty="0" smtClean="0">
              <a:latin typeface="Chalkboard"/>
              <a:cs typeface="Chalkboard"/>
            </a:endParaRPr>
          </a:p>
          <a:p>
            <a:r>
              <a:rPr lang="en-US" dirty="0" smtClean="0">
                <a:latin typeface="Chalkboard"/>
                <a:cs typeface="Chalkboard"/>
              </a:rPr>
              <a:t>Uncertainties for empirical models?</a:t>
            </a:r>
          </a:p>
          <a:p>
            <a:pPr>
              <a:buNone/>
            </a:pPr>
            <a:endParaRPr lang="en-US" dirty="0" smtClean="0">
              <a:latin typeface="Chalkboard"/>
              <a:cs typeface="Chalkboar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404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halkboard"/>
                <a:cs typeface="Chalkboard"/>
              </a:rPr>
              <a:t>Uncertainties in output products</a:t>
            </a:r>
            <a:endParaRPr lang="en-US" sz="3600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15"/>
            <a:ext cx="4897378" cy="5224683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latin typeface="Chalkboard"/>
                <a:cs typeface="Chalkboard"/>
              </a:rPr>
              <a:t>Ideally, the uncertainties associated with ocean color products should be determined through comparisons with in situ measurements (matchups)</a:t>
            </a:r>
          </a:p>
          <a:p>
            <a:r>
              <a:rPr lang="en-US" sz="1800" dirty="0" smtClean="0">
                <a:latin typeface="Chalkboard"/>
                <a:cs typeface="Chalkboard"/>
              </a:rPr>
              <a:t>That’s how things are done for </a:t>
            </a:r>
            <a:r>
              <a:rPr lang="en-US" sz="1800" dirty="0" smtClean="0">
                <a:latin typeface="Chalkboard"/>
                <a:cs typeface="Chalkboard"/>
              </a:rPr>
              <a:t>SST. Millions </a:t>
            </a:r>
            <a:r>
              <a:rPr lang="en-US" sz="1800" dirty="0" smtClean="0">
                <a:latin typeface="Chalkboard"/>
                <a:cs typeface="Chalkboard"/>
              </a:rPr>
              <a:t>of matchups points because thousands of floats and buoys routinely measure </a:t>
            </a:r>
            <a:r>
              <a:rPr lang="en-US" sz="1800" dirty="0" smtClean="0">
                <a:latin typeface="Chalkboard"/>
                <a:cs typeface="Chalkboard"/>
              </a:rPr>
              <a:t>SST.</a:t>
            </a:r>
          </a:p>
          <a:p>
            <a:r>
              <a:rPr lang="en-US" sz="1800" dirty="0" smtClean="0">
                <a:latin typeface="Chalkboard"/>
                <a:cs typeface="Chalkboard"/>
              </a:rPr>
              <a:t>We don’t have that luxury (</a:t>
            </a:r>
            <a:r>
              <a:rPr lang="en-US" sz="1800" dirty="0" smtClean="0">
                <a:latin typeface="Chalkboard"/>
                <a:cs typeface="Chalkboard"/>
              </a:rPr>
              <a:t>yet…) </a:t>
            </a:r>
            <a:r>
              <a:rPr lang="en-US" sz="1800" dirty="0" smtClean="0">
                <a:latin typeface="Chalkboard"/>
                <a:cs typeface="Chalkboard"/>
              </a:rPr>
              <a:t>with ocean color data</a:t>
            </a:r>
          </a:p>
          <a:p>
            <a:r>
              <a:rPr lang="en-US" sz="1800" dirty="0" smtClean="0">
                <a:latin typeface="Chalkboard"/>
                <a:cs typeface="Chalkboard"/>
              </a:rPr>
              <a:t>1984 Matchups with </a:t>
            </a:r>
            <a:r>
              <a:rPr lang="en-US" sz="1800" dirty="0" err="1" smtClean="0">
                <a:latin typeface="Chalkboard"/>
                <a:cs typeface="Chalkboard"/>
              </a:rPr>
              <a:t>SeaWiFS</a:t>
            </a:r>
            <a:r>
              <a:rPr lang="en-US" sz="1800" dirty="0" smtClean="0">
                <a:latin typeface="Chalkboard"/>
                <a:cs typeface="Chalkboard"/>
              </a:rPr>
              <a:t> </a:t>
            </a:r>
            <a:r>
              <a:rPr lang="en-US" sz="1800" dirty="0" smtClean="0">
                <a:latin typeface="Chalkboard"/>
                <a:cs typeface="Chalkboard"/>
              </a:rPr>
              <a:t>CHL over 13-year period</a:t>
            </a:r>
          </a:p>
          <a:p>
            <a:r>
              <a:rPr lang="en-US" sz="1800" dirty="0" smtClean="0">
                <a:latin typeface="Chalkboard"/>
                <a:cs typeface="Chalkboard"/>
              </a:rPr>
              <a:t>Matchups in ocean color are a snapshot. They give a global, general accuracy estimate for a product but does not take into account spatial and temporal variability.</a:t>
            </a:r>
          </a:p>
          <a:p>
            <a:r>
              <a:rPr lang="en-US" sz="1800" dirty="0" smtClean="0">
                <a:latin typeface="Chalkboard"/>
                <a:cs typeface="Chalkboard"/>
              </a:rPr>
              <a:t>Uncertainty at the pixel level is what is required</a:t>
            </a:r>
            <a:endParaRPr lang="en-US" sz="1800" dirty="0">
              <a:latin typeface="Chalkboard"/>
              <a:cs typeface="Chalkboard"/>
            </a:endParaRPr>
          </a:p>
        </p:txBody>
      </p:sp>
      <p:pic>
        <p:nvPicPr>
          <p:cNvPr id="4" name="Picture 3" descr="buoy_locations_di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4578" y="925827"/>
            <a:ext cx="3678234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atchups_OC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670" y="3725148"/>
            <a:ext cx="3448050" cy="2559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7051" y="3268936"/>
            <a:ext cx="20954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AASTER matchups (from GHRSST)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6247051" y="6284198"/>
            <a:ext cx="20621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SeaWiFS</a:t>
            </a:r>
            <a:r>
              <a:rPr lang="en-US" sz="1100" dirty="0" smtClean="0"/>
              <a:t> matchups (GSFC/OBPG)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04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halkboard"/>
                <a:cs typeface="Chalkboard"/>
              </a:rPr>
              <a:t>Uncertainties in output products</a:t>
            </a:r>
            <a:endParaRPr lang="en-US" sz="2800" b="1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347"/>
            <a:ext cx="8229600" cy="5329675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Chalkboard"/>
                <a:cs typeface="Chalkboard"/>
              </a:rPr>
              <a:t>Methods exist </a:t>
            </a:r>
            <a:r>
              <a:rPr lang="en-US" dirty="0" smtClean="0">
                <a:latin typeface="Chalkboard"/>
                <a:cs typeface="Chalkboard"/>
              </a:rPr>
              <a:t>that </a:t>
            </a:r>
            <a:r>
              <a:rPr lang="en-US" dirty="0" smtClean="0">
                <a:latin typeface="Chalkboard"/>
                <a:cs typeface="Chalkboard"/>
              </a:rPr>
              <a:t>produce uncertainty estimates when using</a:t>
            </a:r>
            <a:r>
              <a:rPr lang="en-US" dirty="0" smtClean="0">
                <a:latin typeface="Chalkboard"/>
                <a:cs typeface="Chalkboard"/>
              </a:rPr>
              <a:t> semi</a:t>
            </a:r>
            <a:r>
              <a:rPr lang="en-US" dirty="0" smtClean="0">
                <a:latin typeface="Chalkboard"/>
                <a:cs typeface="Chalkboard"/>
              </a:rPr>
              <a:t>-analytical algorithms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halkboard"/>
                <a:cs typeface="Chalkboard"/>
              </a:rPr>
              <a:t>Uncertainty estimates for OC products have been documented in several recent papers.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halkboard"/>
                <a:cs typeface="Chalkboard"/>
              </a:rPr>
              <a:t>Several approaches: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Chalkboard"/>
                <a:cs typeface="Chalkboard"/>
              </a:rPr>
              <a:t>Error propagation (QAA, Lee et al., 2010)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Chalkboard"/>
                <a:cs typeface="Chalkboard"/>
              </a:rPr>
              <a:t>Covariance matrix in non-linear least-squares techniques (Maritorena et al., 2002, Maritorena &amp; Siegel, 2005; Maritorena et al., 2010; Van </a:t>
            </a:r>
            <a:r>
              <a:rPr lang="en-US" dirty="0" err="1" smtClean="0">
                <a:latin typeface="Chalkboard"/>
                <a:cs typeface="Chalkboard"/>
              </a:rPr>
              <a:t>der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Woerd</a:t>
            </a:r>
            <a:r>
              <a:rPr lang="en-US" dirty="0" smtClean="0">
                <a:latin typeface="Chalkboard"/>
                <a:cs typeface="Chalkboard"/>
              </a:rPr>
              <a:t> &amp; </a:t>
            </a:r>
            <a:r>
              <a:rPr lang="en-US" dirty="0" err="1" smtClean="0">
                <a:latin typeface="Chalkboard"/>
                <a:cs typeface="Chalkboard"/>
              </a:rPr>
              <a:t>Pasterkamp</a:t>
            </a:r>
            <a:r>
              <a:rPr lang="en-US" dirty="0" smtClean="0">
                <a:latin typeface="Chalkboard"/>
                <a:cs typeface="Chalkboard"/>
              </a:rPr>
              <a:t>, 2008; </a:t>
            </a:r>
            <a:r>
              <a:rPr lang="en-US" dirty="0" err="1" smtClean="0">
                <a:latin typeface="Chalkboard"/>
                <a:cs typeface="Chalkboard"/>
              </a:rPr>
              <a:t>Salama</a:t>
            </a:r>
            <a:r>
              <a:rPr lang="en-US" dirty="0" smtClean="0">
                <a:latin typeface="Chalkboard"/>
                <a:cs typeface="Chalkboard"/>
              </a:rPr>
              <a:t> et al., 2009;…). Used in other disciplines.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Chalkboard"/>
                <a:cs typeface="Chalkboard"/>
              </a:rPr>
              <a:t>Wang et al. (2005) developed an approach specific to the Linear Matrix Inversion scheme they use.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Chalkboard"/>
                <a:cs typeface="Chalkboard"/>
              </a:rPr>
              <a:t>Bayesian approaches</a:t>
            </a:r>
          </a:p>
          <a:p>
            <a:pPr lvl="1">
              <a:spcAft>
                <a:spcPts val="600"/>
              </a:spcAft>
              <a:buNone/>
            </a:pPr>
            <a:endParaRPr lang="en-US" dirty="0" smtClean="0">
              <a:latin typeface="Chalkboard"/>
              <a:cs typeface="Chalkboard"/>
            </a:endParaRPr>
          </a:p>
          <a:p>
            <a:pPr>
              <a:spcAft>
                <a:spcPts val="600"/>
              </a:spcAft>
              <a:buNone/>
            </a:pPr>
            <a:r>
              <a:rPr lang="en-US" dirty="0" smtClean="0">
                <a:latin typeface="Chalkboard"/>
                <a:cs typeface="Chalkboard"/>
              </a:rPr>
              <a:t> These approaches do not return the same things: confidence intervals, standard errors, standard-deviations, errors,….</a:t>
            </a:r>
          </a:p>
          <a:p>
            <a:pPr lvl="1">
              <a:spcAft>
                <a:spcPts val="600"/>
              </a:spcAft>
              <a:buNone/>
            </a:pPr>
            <a:endParaRPr lang="en-US" dirty="0" smtClean="0">
              <a:latin typeface="Chalkboard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016"/>
            <a:ext cx="8229600" cy="47549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Chalkboard"/>
                <a:cs typeface="Chalkboard"/>
              </a:rPr>
              <a:t>Uncertainties of output products - non-linear least-squares</a:t>
            </a:r>
            <a:endParaRPr lang="en-US" sz="2000" b="1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575"/>
            <a:ext cx="8229600" cy="28046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halkboard"/>
                <a:cs typeface="Chalkboard"/>
              </a:rPr>
              <a:t>Several variants exist. Routinely used in atmospheric </a:t>
            </a:r>
            <a:r>
              <a:rPr lang="en-US" sz="2000" dirty="0" smtClean="0">
                <a:latin typeface="Chalkboard"/>
                <a:cs typeface="Chalkboard"/>
              </a:rPr>
              <a:t>science.</a:t>
            </a:r>
          </a:p>
          <a:p>
            <a:pPr lvl="1"/>
            <a:r>
              <a:rPr lang="en-US" sz="1800" dirty="0" smtClean="0">
                <a:latin typeface="Chalkboard"/>
                <a:cs typeface="Chalkboard"/>
              </a:rPr>
              <a:t>Based on how well the model represents the </a:t>
            </a:r>
            <a:r>
              <a:rPr lang="en-US" sz="1800" dirty="0" err="1" smtClean="0">
                <a:latin typeface="Chalkboard"/>
                <a:cs typeface="Chalkboard"/>
              </a:rPr>
              <a:t>Rrs</a:t>
            </a:r>
            <a:r>
              <a:rPr lang="en-US" sz="1800" dirty="0" smtClean="0">
                <a:latin typeface="Chalkboard"/>
                <a:cs typeface="Chalkboard"/>
              </a:rPr>
              <a:t> data (projection of mean square of residuals in</a:t>
            </a:r>
            <a:r>
              <a:rPr lang="en-US" sz="1800" dirty="0" smtClean="0">
                <a:latin typeface="Chalkboard"/>
                <a:cs typeface="Chalkboard"/>
              </a:rPr>
              <a:t> </a:t>
            </a:r>
            <a:r>
              <a:rPr lang="en-US" sz="1800" dirty="0" smtClean="0">
                <a:latin typeface="Chalkboard"/>
                <a:cs typeface="Chalkboard"/>
              </a:rPr>
              <a:t>variables</a:t>
            </a:r>
            <a:r>
              <a:rPr lang="en-US" sz="1800" dirty="0" smtClean="0">
                <a:latin typeface="Chalkboard"/>
                <a:cs typeface="Chalkboard"/>
              </a:rPr>
              <a:t> </a:t>
            </a:r>
            <a:r>
              <a:rPr lang="en-US" sz="1800" dirty="0" smtClean="0">
                <a:latin typeface="Chalkboard"/>
                <a:cs typeface="Chalkboard"/>
              </a:rPr>
              <a:t>space), not a direct determination of the actual uncertainties of the retrieved variables.</a:t>
            </a:r>
          </a:p>
          <a:p>
            <a:pPr lvl="1"/>
            <a:r>
              <a:rPr lang="en-US" sz="1800" dirty="0" smtClean="0">
                <a:latin typeface="Chalkboard"/>
                <a:cs typeface="Chalkboard"/>
              </a:rPr>
              <a:t>In </a:t>
            </a:r>
            <a:r>
              <a:rPr lang="en-US" sz="1800" dirty="0" err="1" smtClean="0">
                <a:latin typeface="Chalkboard"/>
                <a:cs typeface="Chalkboard"/>
              </a:rPr>
              <a:t>Levenberg</a:t>
            </a:r>
            <a:r>
              <a:rPr lang="en-US" sz="1800" dirty="0" smtClean="0">
                <a:latin typeface="Chalkboard"/>
                <a:cs typeface="Chalkboard"/>
              </a:rPr>
              <a:t>-Marquardt like techniques, the variance of the retrieved variables is given by the diagonal elements of the covariance matrix.</a:t>
            </a:r>
          </a:p>
          <a:p>
            <a:pPr lvl="1"/>
            <a:r>
              <a:rPr lang="en-US" sz="1800" dirty="0" smtClean="0">
                <a:latin typeface="Chalkboard"/>
                <a:cs typeface="Chalkboard"/>
              </a:rPr>
              <a:t>For GSM, validation of the uncertainty estimates was done using the NOMADv2 data set (Maritorena et al., 2010)</a:t>
            </a:r>
          </a:p>
          <a:p>
            <a:endParaRPr lang="en-US" sz="2000" dirty="0" smtClean="0">
              <a:latin typeface="Chalkboard"/>
              <a:cs typeface="Chalkboard"/>
            </a:endParaRPr>
          </a:p>
          <a:p>
            <a:endParaRPr lang="en-US" sz="2000" dirty="0">
              <a:latin typeface="Chalkboard"/>
              <a:cs typeface="Chalkboard"/>
            </a:endParaRPr>
          </a:p>
        </p:txBody>
      </p:sp>
      <p:pic>
        <p:nvPicPr>
          <p:cNvPr id="4" name="Picture 3" descr="fig9_merged_data_paper_revis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4118" t="21818" r="10588" b="20909"/>
              <a:stretch>
                <a:fillRect/>
              </a:stretch>
            </p:blipFill>
          </mc:Choice>
          <mc:Fallback>
            <p:blipFill>
              <a:blip r:embed="rId3"/>
              <a:srcRect l="14118" t="21818" r="10588" b="20909"/>
              <a:stretch>
                <a:fillRect/>
              </a:stretch>
            </p:blipFill>
          </mc:Fallback>
        </mc:AlternateContent>
        <p:spPr>
          <a:xfrm>
            <a:off x="689121" y="3907540"/>
            <a:ext cx="2926076" cy="2880374"/>
          </a:xfrm>
          <a:prstGeom prst="rect">
            <a:avLst/>
          </a:prstGeom>
        </p:spPr>
      </p:pic>
      <p:pic>
        <p:nvPicPr>
          <p:cNvPr id="8" name="Picture 7" descr="sigma_chl_18Aug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158" y="3560173"/>
            <a:ext cx="3698748" cy="1645920"/>
          </a:xfrm>
          <a:prstGeom prst="rect">
            <a:avLst/>
          </a:prstGeom>
        </p:spPr>
      </p:pic>
      <p:pic>
        <p:nvPicPr>
          <p:cNvPr id="9" name="Picture 8" descr="sigmas_monthly_08_20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158" y="5212080"/>
            <a:ext cx="3698748" cy="16459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39720" y="4892837"/>
            <a:ext cx="1294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Aug. 18, 2005</a:t>
            </a:r>
            <a:endParaRPr lang="en-US" sz="1400" dirty="0">
              <a:latin typeface="Chalkboard"/>
              <a:cs typeface="Chalkboar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6507" y="6466769"/>
            <a:ext cx="1221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August 2005</a:t>
            </a:r>
            <a:endParaRPr lang="en-US" sz="1400" dirty="0">
              <a:latin typeface="Chalkboard"/>
              <a:cs typeface="Chalkboar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5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Chalkboard"/>
                <a:cs typeface="Chalkboard"/>
              </a:rPr>
              <a:t>Uncertainties in output products</a:t>
            </a:r>
            <a:endParaRPr lang="en-US" sz="3200" b="1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9460"/>
            <a:ext cx="8229600" cy="452596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latin typeface="Chalkboard"/>
                <a:cs typeface="Chalkboard"/>
              </a:rPr>
              <a:t>Wang et al. (2005) proposed a new approach using a SAA model and a linear matrix inversion.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Chalkboard"/>
                <a:cs typeface="Chalkboard"/>
              </a:rPr>
              <a:t>Method has similarities with non-linear least-squares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Chalkboard"/>
                <a:cs typeface="Chalkboard"/>
              </a:rPr>
              <a:t>Uncertainties of the retrievals are estimated from the statistics of the ensemble of solutions that satisfy a goodness of fit criterion (on </a:t>
            </a:r>
            <a:r>
              <a:rPr lang="en-US" sz="2400" dirty="0" err="1" smtClean="0">
                <a:latin typeface="Chalkboard"/>
                <a:cs typeface="Chalkboard"/>
              </a:rPr>
              <a:t>Rrs</a:t>
            </a:r>
            <a:r>
              <a:rPr lang="en-US" sz="2400" dirty="0" smtClean="0">
                <a:latin typeface="Chalkboard"/>
                <a:cs typeface="Chalkboard"/>
              </a:rPr>
              <a:t>).</a:t>
            </a:r>
            <a:endParaRPr lang="en-US" sz="2400" dirty="0" smtClean="0">
              <a:latin typeface="Chalkboard"/>
              <a:cs typeface="Chalkboard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Chalkboard"/>
                <a:cs typeface="Chalkboard"/>
              </a:rPr>
              <a:t>Too computationally demanding to be applied to satellite imagery? </a:t>
            </a:r>
          </a:p>
          <a:p>
            <a:pPr lvl="1">
              <a:spcAft>
                <a:spcPts val="1200"/>
              </a:spcAft>
              <a:buNone/>
            </a:pPr>
            <a:endParaRPr lang="en-US" sz="2000" dirty="0">
              <a:latin typeface="Chalkboard"/>
              <a:cs typeface="Chalkboar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halkboard"/>
                <a:cs typeface="Chalkboard"/>
              </a:rPr>
              <a:t>Error propagation</a:t>
            </a:r>
            <a:endParaRPr lang="en-US" b="1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0300"/>
            <a:ext cx="8229600" cy="4525963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  <a:buNone/>
            </a:pPr>
            <a:r>
              <a:rPr lang="en-US" sz="2000" dirty="0" smtClean="0">
                <a:latin typeface="Chalkboard"/>
                <a:cs typeface="Chalkboard"/>
              </a:rPr>
              <a:t>Lee et al., 2010. Estimation of uncertainties associated with the parameters and </a:t>
            </a:r>
            <a:r>
              <a:rPr lang="en-US" sz="2000" dirty="0" err="1" smtClean="0">
                <a:latin typeface="Chalkboard"/>
                <a:cs typeface="Chalkboard"/>
              </a:rPr>
              <a:t>IOPs</a:t>
            </a:r>
            <a:r>
              <a:rPr lang="en-US" sz="2000" dirty="0" smtClean="0">
                <a:latin typeface="Chalkboard"/>
                <a:cs typeface="Chalkboard"/>
              </a:rPr>
              <a:t> derived by QAA.</a:t>
            </a:r>
          </a:p>
          <a:p>
            <a:pPr>
              <a:spcAft>
                <a:spcPts val="2400"/>
              </a:spcAft>
            </a:pPr>
            <a:r>
              <a:rPr lang="en-US" sz="2000" dirty="0" smtClean="0">
                <a:latin typeface="Chalkboard"/>
                <a:cs typeface="Chalkboard"/>
              </a:rPr>
              <a:t>QAA is a sequential model (sequential steps). From the uncertainties associated with the initial variables in QAA (a(λ</a:t>
            </a:r>
            <a:r>
              <a:rPr lang="en-US" sz="2000" baseline="-25000" dirty="0" smtClean="0">
                <a:latin typeface="Chalkboard"/>
                <a:cs typeface="Chalkboard"/>
              </a:rPr>
              <a:t>0</a:t>
            </a:r>
            <a:r>
              <a:rPr lang="en-US" sz="2000" dirty="0" smtClean="0">
                <a:latin typeface="Chalkboard"/>
                <a:cs typeface="Chalkboard"/>
              </a:rPr>
              <a:t>) and </a:t>
            </a:r>
            <a:r>
              <a:rPr lang="en-US" sz="2000" dirty="0" err="1" smtClean="0">
                <a:latin typeface="Chalkboard"/>
                <a:cs typeface="Chalkboard"/>
              </a:rPr>
              <a:t>η</a:t>
            </a:r>
            <a:r>
              <a:rPr lang="en-US" sz="2000" dirty="0" smtClean="0">
                <a:latin typeface="Chalkboard"/>
                <a:cs typeface="Chalkboard"/>
              </a:rPr>
              <a:t>) errors in subsequent variables are estimated through a series of analytical expressions.</a:t>
            </a:r>
          </a:p>
          <a:p>
            <a:pPr>
              <a:spcAft>
                <a:spcPts val="2400"/>
              </a:spcAft>
            </a:pPr>
            <a:r>
              <a:rPr lang="en-US" sz="2000" dirty="0" smtClean="0">
                <a:latin typeface="Chalkboard"/>
                <a:cs typeface="Chalkboard"/>
              </a:rPr>
              <a:t>Sensitivity to noise of the different components of the model.</a:t>
            </a:r>
          </a:p>
          <a:p>
            <a:pPr>
              <a:spcAft>
                <a:spcPts val="2400"/>
              </a:spcAft>
            </a:pPr>
            <a:endParaRPr lang="en-US" sz="2000" dirty="0">
              <a:latin typeface="Chalkboard"/>
              <a:cs typeface="Chalkboar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76924"/>
          </a:xfrm>
        </p:spPr>
        <p:txBody>
          <a:bodyPr>
            <a:normAutofit fontScale="90000"/>
          </a:bodyPr>
          <a:lstStyle/>
          <a:p>
            <a:r>
              <a:rPr lang="fr-FR" sz="3200" dirty="0" err="1" smtClean="0">
                <a:latin typeface="Chalkboard"/>
                <a:cs typeface="Chalkboard"/>
              </a:rPr>
              <a:t>Bayesian</a:t>
            </a:r>
            <a:r>
              <a:rPr lang="fr-FR" sz="3200" dirty="0" smtClean="0">
                <a:latin typeface="Chalkboard"/>
                <a:cs typeface="Chalkboard"/>
              </a:rPr>
              <a:t> </a:t>
            </a:r>
            <a:r>
              <a:rPr lang="fr-FR" sz="3200" dirty="0" err="1" smtClean="0">
                <a:latin typeface="Chalkboard"/>
                <a:cs typeface="Chalkboard"/>
              </a:rPr>
              <a:t>approach</a:t>
            </a:r>
            <a:r>
              <a:rPr lang="fr-FR" sz="3200" dirty="0" smtClean="0">
                <a:latin typeface="Chalkboard"/>
                <a:cs typeface="Chalkboard"/>
              </a:rPr>
              <a:t> for</a:t>
            </a:r>
            <a:r>
              <a:rPr lang="fr-FR" sz="3200" dirty="0" smtClean="0">
                <a:latin typeface="Chalkboard"/>
                <a:cs typeface="Chalkboard"/>
              </a:rPr>
              <a:t> </a:t>
            </a:r>
            <a:r>
              <a:rPr lang="fr-FR" sz="3200" dirty="0" err="1" smtClean="0">
                <a:latin typeface="Chalkboard"/>
                <a:cs typeface="Chalkboard"/>
              </a:rPr>
              <a:t>error</a:t>
            </a:r>
            <a:r>
              <a:rPr lang="fr-FR" sz="3200" dirty="0" smtClean="0">
                <a:latin typeface="Chalkboard"/>
                <a:cs typeface="Chalkboard"/>
              </a:rPr>
              <a:t> </a:t>
            </a:r>
            <a:r>
              <a:rPr lang="fr-FR" sz="3200" dirty="0" smtClean="0">
                <a:latin typeface="Chalkboard"/>
                <a:cs typeface="Chalkboard"/>
              </a:rPr>
              <a:t>estimation</a:t>
            </a:r>
            <a:endParaRPr lang="en-US" sz="3200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7763"/>
            <a:ext cx="8229600" cy="549417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000" dirty="0" smtClean="0">
                <a:latin typeface="Chalkboard"/>
                <a:cs typeface="Chalkboard"/>
              </a:rPr>
              <a:t>Bayesian approach is a statistical approach that allows regularizing ill-conditioned problems. </a:t>
            </a:r>
          </a:p>
          <a:p>
            <a:pPr>
              <a:buFontTx/>
              <a:buNone/>
            </a:pPr>
            <a:endParaRPr lang="en-US" sz="2000" dirty="0" smtClean="0">
              <a:latin typeface="Chalkboard"/>
              <a:cs typeface="Chalkboard"/>
            </a:endParaRPr>
          </a:p>
          <a:p>
            <a:pPr>
              <a:buFontTx/>
              <a:buNone/>
            </a:pPr>
            <a:r>
              <a:rPr lang="en-US" sz="2000" dirty="0" err="1" smtClean="0">
                <a:latin typeface="Chalkboard"/>
                <a:cs typeface="Chalkboard"/>
              </a:rPr>
              <a:t>Bayes</a:t>
            </a:r>
            <a:r>
              <a:rPr lang="en-US" sz="2000" dirty="0" smtClean="0">
                <a:latin typeface="Chalkboard"/>
                <a:cs typeface="Chalkboard"/>
              </a:rPr>
              <a:t> theorem :                        </a:t>
            </a:r>
            <a:r>
              <a:rPr lang="en-US" sz="2000" b="1" dirty="0" err="1" smtClean="0">
                <a:latin typeface="Chalkboard"/>
                <a:cs typeface="Chalkboard"/>
              </a:rPr>
              <a:t>f(p/d</a:t>
            </a:r>
            <a:r>
              <a:rPr lang="en-US" sz="2000" b="1" dirty="0" smtClean="0">
                <a:latin typeface="Chalkboard"/>
                <a:cs typeface="Chalkboard"/>
              </a:rPr>
              <a:t>)=</a:t>
            </a:r>
            <a:r>
              <a:rPr lang="en-US" sz="2000" b="1" dirty="0" err="1" smtClean="0">
                <a:latin typeface="Chalkboard"/>
                <a:cs typeface="Chalkboard"/>
              </a:rPr>
              <a:t>C.h(d/p).k(p</a:t>
            </a:r>
            <a:r>
              <a:rPr lang="en-US" sz="2000" b="1" dirty="0" smtClean="0">
                <a:latin typeface="Chalkboard"/>
                <a:cs typeface="Chalkboard"/>
              </a:rPr>
              <a:t>)</a:t>
            </a:r>
          </a:p>
          <a:p>
            <a:pPr algn="ctr">
              <a:buFontTx/>
              <a:buNone/>
            </a:pPr>
            <a:endParaRPr lang="en-US" sz="2000" b="1" dirty="0" smtClean="0">
              <a:latin typeface="Chalkboard"/>
              <a:cs typeface="Chalkboard"/>
            </a:endParaRPr>
          </a:p>
          <a:p>
            <a:pPr>
              <a:buFontTx/>
              <a:buNone/>
            </a:pPr>
            <a:r>
              <a:rPr lang="en-US" sz="2000" dirty="0" err="1" smtClean="0">
                <a:latin typeface="Chalkboard"/>
                <a:cs typeface="Chalkboard"/>
              </a:rPr>
              <a:t>f(p/d</a:t>
            </a:r>
            <a:r>
              <a:rPr lang="en-US" sz="2000" dirty="0" smtClean="0">
                <a:latin typeface="Chalkboard"/>
                <a:cs typeface="Chalkboard"/>
              </a:rPr>
              <a:t>) : probability density of parameters knowing the data</a:t>
            </a:r>
          </a:p>
          <a:p>
            <a:pPr>
              <a:buFontTx/>
              <a:buNone/>
            </a:pPr>
            <a:r>
              <a:rPr lang="en-US" sz="2000" dirty="0" err="1" smtClean="0">
                <a:latin typeface="Chalkboard"/>
                <a:cs typeface="Chalkboard"/>
              </a:rPr>
              <a:t>h(d/p</a:t>
            </a:r>
            <a:r>
              <a:rPr lang="en-US" sz="2000" dirty="0" smtClean="0">
                <a:latin typeface="Chalkboard"/>
                <a:cs typeface="Chalkboard"/>
              </a:rPr>
              <a:t>) : probability density of data knowing the parameters</a:t>
            </a:r>
          </a:p>
          <a:p>
            <a:pPr>
              <a:buFontTx/>
              <a:buNone/>
            </a:pPr>
            <a:r>
              <a:rPr lang="en-US" sz="2000" dirty="0" err="1" smtClean="0">
                <a:latin typeface="Chalkboard"/>
                <a:cs typeface="Chalkboard"/>
              </a:rPr>
              <a:t>k(p</a:t>
            </a:r>
            <a:r>
              <a:rPr lang="en-US" sz="2000" dirty="0" smtClean="0">
                <a:latin typeface="Chalkboard"/>
                <a:cs typeface="Chalkboard"/>
              </a:rPr>
              <a:t>) : a priori probability density of the parameters</a:t>
            </a:r>
          </a:p>
          <a:p>
            <a:pPr>
              <a:buFontTx/>
              <a:buNone/>
            </a:pPr>
            <a:r>
              <a:rPr lang="en-US" sz="2000" dirty="0" smtClean="0">
                <a:latin typeface="Chalkboard"/>
                <a:cs typeface="Chalkboard"/>
              </a:rPr>
              <a:t>C : normalization constant</a:t>
            </a:r>
          </a:p>
          <a:p>
            <a:pPr>
              <a:buFontTx/>
              <a:buNone/>
            </a:pPr>
            <a:endParaRPr lang="en-US" sz="2000" dirty="0" smtClean="0">
              <a:latin typeface="Chalkboard"/>
              <a:cs typeface="Chalkboard"/>
            </a:endParaRPr>
          </a:p>
          <a:p>
            <a:pPr>
              <a:buFontTx/>
              <a:buNone/>
            </a:pPr>
            <a:r>
              <a:rPr lang="en-US" sz="2000" dirty="0" err="1" smtClean="0">
                <a:latin typeface="Chalkboard"/>
                <a:cs typeface="Chalkboard"/>
              </a:rPr>
              <a:t>k(p</a:t>
            </a:r>
            <a:r>
              <a:rPr lang="en-US" sz="2000" dirty="0" smtClean="0">
                <a:latin typeface="Chalkboard"/>
                <a:cs typeface="Chalkboard"/>
              </a:rPr>
              <a:t>) allows regularizing ill-posed problems (ill-conditioned or under-determined problems). </a:t>
            </a:r>
            <a:r>
              <a:rPr lang="en-US" sz="2000" b="1" dirty="0" smtClean="0">
                <a:latin typeface="Chalkboard"/>
                <a:cs typeface="Chalkboard"/>
              </a:rPr>
              <a:t>This term includes all the a priori uncertainties</a:t>
            </a:r>
            <a:r>
              <a:rPr lang="en-US" sz="2000" dirty="0" smtClean="0">
                <a:latin typeface="Chalkboard"/>
                <a:cs typeface="Chalkboard"/>
              </a:rPr>
              <a:t>.</a:t>
            </a:r>
          </a:p>
          <a:p>
            <a:pPr>
              <a:buFontTx/>
              <a:buNone/>
            </a:pPr>
            <a:endParaRPr lang="en-US" sz="2000" dirty="0" smtClean="0">
              <a:latin typeface="Chalkboard"/>
              <a:cs typeface="Chalkboard"/>
            </a:endParaRPr>
          </a:p>
          <a:p>
            <a:pPr>
              <a:buFontTx/>
              <a:buNone/>
            </a:pPr>
            <a:r>
              <a:rPr lang="en-US" sz="2000" b="1" dirty="0" smtClean="0">
                <a:latin typeface="Chalkboard"/>
                <a:cs typeface="Chalkboard"/>
              </a:rPr>
              <a:t>Benefits: </a:t>
            </a:r>
            <a:r>
              <a:rPr lang="en-US" sz="2000" dirty="0" smtClean="0">
                <a:latin typeface="Chalkboard"/>
                <a:cs typeface="Chalkboard"/>
              </a:rPr>
              <a:t>The number of parameters to be retrieved is not limited. Possibility to process a number of parameters larger than the number of data and to propagate all the a priori errors.</a:t>
            </a:r>
          </a:p>
          <a:p>
            <a:pPr>
              <a:buFontTx/>
              <a:buNone/>
            </a:pPr>
            <a:endParaRPr lang="en-US" sz="2000" b="1" dirty="0" smtClean="0">
              <a:latin typeface="Chalkboard"/>
              <a:cs typeface="Chalkboard"/>
            </a:endParaRPr>
          </a:p>
          <a:p>
            <a:pPr>
              <a:buFontTx/>
              <a:buNone/>
            </a:pPr>
            <a:r>
              <a:rPr lang="en-US" sz="2000" b="1" dirty="0" smtClean="0">
                <a:latin typeface="Chalkboard"/>
                <a:cs typeface="Chalkboard"/>
              </a:rPr>
              <a:t>Issues</a:t>
            </a:r>
            <a:r>
              <a:rPr lang="en-US" sz="2000" dirty="0" smtClean="0">
                <a:latin typeface="Chalkboard"/>
                <a:cs typeface="Chalkboard"/>
              </a:rPr>
              <a:t> : </a:t>
            </a:r>
          </a:p>
          <a:p>
            <a:pPr>
              <a:buFontTx/>
              <a:buNone/>
            </a:pPr>
            <a:r>
              <a:rPr lang="en-US" sz="2000" dirty="0" smtClean="0">
                <a:latin typeface="Chalkboard"/>
                <a:cs typeface="Chalkboard"/>
              </a:rPr>
              <a:t>		1/ Bayesian approach could give biased estimators if a priori knowledge is biased. </a:t>
            </a:r>
          </a:p>
          <a:p>
            <a:pPr>
              <a:buFontTx/>
              <a:buNone/>
            </a:pPr>
            <a:r>
              <a:rPr lang="en-US" sz="2000" dirty="0" smtClean="0">
                <a:latin typeface="Chalkboard"/>
                <a:cs typeface="Chalkboard"/>
              </a:rPr>
              <a:t>		2/ if too many parameters to be retrieved and non linear forward model, convergence difficulties can appear. </a:t>
            </a:r>
          </a:p>
          <a:p>
            <a:endParaRPr lang="en-US" sz="2000" dirty="0" smtClean="0">
              <a:latin typeface="Chalkboard"/>
              <a:cs typeface="Chalkboard"/>
            </a:endParaRPr>
          </a:p>
          <a:p>
            <a:pPr>
              <a:buNone/>
            </a:pPr>
            <a:r>
              <a:rPr lang="en-US" sz="2000" dirty="0" smtClean="0">
                <a:latin typeface="Chalkboard"/>
                <a:cs typeface="Chalkboard"/>
              </a:rPr>
              <a:t>	</a:t>
            </a:r>
            <a:r>
              <a:rPr lang="en-US" sz="2000" dirty="0" err="1" smtClean="0">
                <a:latin typeface="Chalkboard"/>
                <a:cs typeface="Chalkboard"/>
              </a:rPr>
              <a:t>Salama</a:t>
            </a:r>
            <a:r>
              <a:rPr lang="en-US" sz="2000" dirty="0" smtClean="0">
                <a:latin typeface="Chalkboard"/>
                <a:cs typeface="Chalkboard"/>
              </a:rPr>
              <a:t> &amp; </a:t>
            </a:r>
            <a:r>
              <a:rPr lang="en-US" sz="2000" dirty="0" err="1" smtClean="0">
                <a:latin typeface="Chalkboard"/>
                <a:cs typeface="Chalkboard"/>
              </a:rPr>
              <a:t>Shen</a:t>
            </a:r>
            <a:r>
              <a:rPr lang="en-US" sz="2000" dirty="0" smtClean="0">
                <a:latin typeface="Chalkboard"/>
                <a:cs typeface="Chalkboard"/>
              </a:rPr>
              <a:t>, 2010; </a:t>
            </a:r>
            <a:r>
              <a:rPr lang="en-US" sz="2000" dirty="0" err="1" smtClean="0">
                <a:latin typeface="Chalkboard"/>
                <a:cs typeface="Chalkboard"/>
              </a:rPr>
              <a:t>Salama</a:t>
            </a:r>
            <a:r>
              <a:rPr lang="en-US" sz="2000" dirty="0" smtClean="0">
                <a:latin typeface="Chalkboard"/>
                <a:cs typeface="Chalkboard"/>
              </a:rPr>
              <a:t> &amp; Su, 2010</a:t>
            </a:r>
            <a:endParaRPr lang="en-US" sz="2000" dirty="0">
              <a:latin typeface="Chalkboard"/>
              <a:cs typeface="Chalkboar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226"/>
            <a:ext cx="9144000" cy="74904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halkboard"/>
                <a:cs typeface="Chalkboard"/>
              </a:rPr>
              <a:t>Uncertainties in empirically derived variables </a:t>
            </a:r>
            <a:endParaRPr lang="en-US" sz="2800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679"/>
            <a:ext cx="8229600" cy="2319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Chalkboard"/>
                <a:cs typeface="Chalkboard"/>
              </a:rPr>
              <a:t>Moore et al., 2009.</a:t>
            </a:r>
          </a:p>
          <a:p>
            <a:pPr lvl="1"/>
            <a:r>
              <a:rPr lang="en-US" sz="2000" dirty="0" smtClean="0">
                <a:latin typeface="Chalkboard"/>
                <a:cs typeface="Chalkboard"/>
              </a:rPr>
              <a:t>CHL uncertainties for different optical water types.</a:t>
            </a:r>
          </a:p>
          <a:p>
            <a:pPr lvl="1"/>
            <a:r>
              <a:rPr lang="en-US" sz="2000" dirty="0" smtClean="0">
                <a:latin typeface="Chalkboard"/>
                <a:cs typeface="Chalkboard"/>
              </a:rPr>
              <a:t>Eight optical classes based on </a:t>
            </a:r>
            <a:r>
              <a:rPr lang="en-US" sz="2000" dirty="0" err="1" smtClean="0">
                <a:latin typeface="Chalkboard"/>
                <a:cs typeface="Chalkboard"/>
              </a:rPr>
              <a:t>Rrs</a:t>
            </a:r>
            <a:r>
              <a:rPr lang="en-US" sz="2000" dirty="0" smtClean="0">
                <a:latin typeface="Chalkboard"/>
                <a:cs typeface="Chalkboard"/>
              </a:rPr>
              <a:t> (NOMAD).</a:t>
            </a:r>
          </a:p>
          <a:p>
            <a:pPr lvl="1"/>
            <a:r>
              <a:rPr lang="en-US" sz="2000" dirty="0" smtClean="0">
                <a:latin typeface="Chalkboard"/>
                <a:cs typeface="Chalkboard"/>
              </a:rPr>
              <a:t>Uncertainty for each class from matchup data. </a:t>
            </a:r>
          </a:p>
          <a:p>
            <a:pPr lvl="1"/>
            <a:r>
              <a:rPr lang="en-US" sz="2000" dirty="0" smtClean="0">
                <a:latin typeface="Chalkboard"/>
                <a:cs typeface="Chalkboard"/>
              </a:rPr>
              <a:t>Membership to the different water types is used to produce a “composite” uncertainty for each pixel of an image.</a:t>
            </a:r>
          </a:p>
        </p:txBody>
      </p:sp>
      <p:pic>
        <p:nvPicPr>
          <p:cNvPr id="4" name="Picture 3" descr="moore_sigma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39100" y="3242427"/>
            <a:ext cx="5222240" cy="254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936" y="6103199"/>
            <a:ext cx="2574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Other approaches?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720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halkboard"/>
                <a:cs typeface="Chalkboard"/>
              </a:rPr>
              <a:t>Uncertainties in the input data</a:t>
            </a:r>
            <a:endParaRPr lang="en-US" sz="3600" b="1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03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None/>
            </a:pPr>
            <a:r>
              <a:rPr lang="en-US" sz="2800" dirty="0" smtClean="0">
                <a:latin typeface="Chalkboard"/>
                <a:cs typeface="Chalkboard"/>
              </a:rPr>
              <a:t>Uncertainties in </a:t>
            </a:r>
            <a:r>
              <a:rPr lang="en-US" sz="2800" dirty="0" err="1" smtClean="0">
                <a:latin typeface="Chalkboard"/>
                <a:cs typeface="Chalkboard"/>
              </a:rPr>
              <a:t>Rrs</a:t>
            </a:r>
            <a:endParaRPr lang="en-US" sz="2800" dirty="0" smtClean="0">
              <a:latin typeface="Chalkboard"/>
              <a:cs typeface="Chalkboard"/>
            </a:endParaRP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Chalkboard"/>
                <a:cs typeface="Chalkboard"/>
              </a:rPr>
              <a:t>Not </a:t>
            </a:r>
            <a:r>
              <a:rPr lang="en-US" sz="2400" dirty="0" smtClean="0">
                <a:latin typeface="Chalkboard"/>
                <a:cs typeface="Chalkboard"/>
              </a:rPr>
              <a:t>easy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Chalkboard"/>
                <a:cs typeface="Chalkboard"/>
              </a:rPr>
              <a:t>Easy way is to use matchups statistics (A. </a:t>
            </a:r>
            <a:r>
              <a:rPr lang="en-US" sz="2400" dirty="0" err="1" smtClean="0">
                <a:latin typeface="Chalkboard"/>
                <a:cs typeface="Chalkboard"/>
              </a:rPr>
              <a:t>Mangin’s</a:t>
            </a:r>
            <a:r>
              <a:rPr lang="en-US" sz="2400" dirty="0" smtClean="0">
                <a:latin typeface="Chalkboard"/>
                <a:cs typeface="Chalkboard"/>
              </a:rPr>
              <a:t> presentation 2 years ago; Maritorena et al., 2010). Comparison between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smtClean="0">
                <a:latin typeface="Chalkboard"/>
                <a:cs typeface="Chalkboard"/>
              </a:rPr>
              <a:t>GSM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smtClean="0">
                <a:latin typeface="Chalkboard"/>
                <a:cs typeface="Chalkboard"/>
              </a:rPr>
              <a:t>modeled </a:t>
            </a:r>
            <a:r>
              <a:rPr lang="en-US" sz="2400" dirty="0" err="1" smtClean="0">
                <a:latin typeface="Chalkboard"/>
                <a:cs typeface="Chalkboard"/>
              </a:rPr>
              <a:t>Rrs</a:t>
            </a:r>
            <a:r>
              <a:rPr lang="en-US" sz="2400" dirty="0" smtClean="0">
                <a:latin typeface="Chalkboard"/>
                <a:cs typeface="Chalkboard"/>
              </a:rPr>
              <a:t> and in </a:t>
            </a:r>
            <a:r>
              <a:rPr lang="en-US" sz="2400" dirty="0" smtClean="0">
                <a:latin typeface="Chalkboard"/>
                <a:cs typeface="Chalkboard"/>
              </a:rPr>
              <a:t>situ (model error)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Chalkboard"/>
                <a:cs typeface="Chalkboard"/>
              </a:rPr>
              <a:t>Error propagation studies: TOA radiances, noise in the NIR</a:t>
            </a:r>
            <a:r>
              <a:rPr lang="en-US" sz="2400" dirty="0" smtClean="0">
                <a:latin typeface="Chalkboard"/>
                <a:cs typeface="Chalkboard"/>
              </a:rPr>
              <a:t> bands</a:t>
            </a:r>
            <a:r>
              <a:rPr lang="en-US" sz="2400" dirty="0" smtClean="0">
                <a:latin typeface="Chalkboard"/>
                <a:cs typeface="Chalkboard"/>
              </a:rPr>
              <a:t>, propagation through atmospheric correction -&gt; errors in </a:t>
            </a:r>
            <a:r>
              <a:rPr lang="en-US" sz="2400" dirty="0" err="1" smtClean="0">
                <a:latin typeface="Chalkboard"/>
                <a:cs typeface="Chalkboard"/>
              </a:rPr>
              <a:t>Rrs</a:t>
            </a:r>
            <a:endParaRPr lang="en-US" sz="2400" dirty="0" smtClean="0">
              <a:latin typeface="Chalkboard"/>
              <a:cs typeface="Chalkboard"/>
            </a:endParaRP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Chalkboard"/>
                <a:cs typeface="Chalkboard"/>
              </a:rPr>
              <a:t>Uncertainty estimates by comparing different sensors?</a:t>
            </a:r>
            <a:endParaRPr lang="en-US" sz="2400" dirty="0">
              <a:latin typeface="Chalkboard"/>
              <a:cs typeface="Chalkboar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971</Words>
  <Application>Microsoft Macintosh PowerPoint</Application>
  <PresentationFormat>On-screen Show (4:3)</PresentationFormat>
  <Paragraphs>83</Paragraphs>
  <Slides>10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Uncertainty estimates in input (Rrs) and output ocean color data: a brief review</vt:lpstr>
      <vt:lpstr>Uncertainties in output products</vt:lpstr>
      <vt:lpstr>Uncertainties in output products</vt:lpstr>
      <vt:lpstr>Uncertainties of output products - non-linear least-squares</vt:lpstr>
      <vt:lpstr>Uncertainties in output products</vt:lpstr>
      <vt:lpstr>Error propagation</vt:lpstr>
      <vt:lpstr>Bayesian approach for error estimation</vt:lpstr>
      <vt:lpstr>Uncertainties in empirically derived variables </vt:lpstr>
      <vt:lpstr>Uncertainties in the input data</vt:lpstr>
      <vt:lpstr>Back to Jeremy’s initial topics</vt:lpstr>
    </vt:vector>
  </TitlesOfParts>
  <Company>ICESS/UCSB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Uncertainties</dc:title>
  <dc:creator>Stephane Maritorena</dc:creator>
  <cp:lastModifiedBy>Stephane Maritorena</cp:lastModifiedBy>
  <cp:revision>28</cp:revision>
  <dcterms:created xsi:type="dcterms:W3CDTF">2010-09-25T08:19:19Z</dcterms:created>
  <dcterms:modified xsi:type="dcterms:W3CDTF">2010-09-25T09:05:25Z</dcterms:modified>
</cp:coreProperties>
</file>