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30"/>
  </p:notesMasterIdLst>
  <p:sldIdLst>
    <p:sldId id="256" r:id="rId2"/>
    <p:sldId id="357" r:id="rId3"/>
    <p:sldId id="326" r:id="rId4"/>
    <p:sldId id="356" r:id="rId5"/>
    <p:sldId id="327" r:id="rId6"/>
    <p:sldId id="355" r:id="rId7"/>
    <p:sldId id="328" r:id="rId8"/>
    <p:sldId id="329" r:id="rId9"/>
    <p:sldId id="331" r:id="rId10"/>
    <p:sldId id="332" r:id="rId11"/>
    <p:sldId id="338" r:id="rId12"/>
    <p:sldId id="333" r:id="rId13"/>
    <p:sldId id="334" r:id="rId14"/>
    <p:sldId id="340" r:id="rId15"/>
    <p:sldId id="337" r:id="rId16"/>
    <p:sldId id="299" r:id="rId17"/>
    <p:sldId id="341" r:id="rId18"/>
    <p:sldId id="303" r:id="rId19"/>
    <p:sldId id="342" r:id="rId20"/>
    <p:sldId id="343" r:id="rId21"/>
    <p:sldId id="346" r:id="rId22"/>
    <p:sldId id="348" r:id="rId23"/>
    <p:sldId id="347" r:id="rId24"/>
    <p:sldId id="350" r:id="rId25"/>
    <p:sldId id="351" r:id="rId26"/>
    <p:sldId id="354" r:id="rId27"/>
    <p:sldId id="352" r:id="rId28"/>
    <p:sldId id="358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0B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20" autoAdjust="0"/>
    <p:restoredTop sz="95253" autoAdjust="0"/>
  </p:normalViewPr>
  <p:slideViewPr>
    <p:cSldViewPr showGuides="1">
      <p:cViewPr varScale="1">
        <p:scale>
          <a:sx n="84" d="100"/>
          <a:sy n="84" d="100"/>
        </p:scale>
        <p:origin x="122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1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5770F-2B03-45F5-BE2D-11114B51A27E}" type="datetimeFigureOut">
              <a:rPr lang="en-US" smtClean="0"/>
              <a:t>4/7/2019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86017E-6F03-41C8-B8B5-34F347EDA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305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6017E-6F03-41C8-B8B5-34F347EDAF5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334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the fraction of direct sunlight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6017E-6F03-41C8-B8B5-34F347EDAF5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09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the fraction of direct sunlight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6017E-6F03-41C8-B8B5-34F347EDAF5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02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Measurement in Chesapeake Bay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6017E-6F03-41C8-B8B5-34F347EDAF5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230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A526A-239D-42B7-90E8-30AA174246D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3AE5-465D-4D02-89E6-805144210D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264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6ABF9-2161-488D-AA7A-12E2F714262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3AE5-465D-4D02-89E6-805144210D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102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B9A20-F7B0-46A3-9F85-4145508D81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3AE5-465D-4D02-89E6-805144210D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466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DBBB-8A1D-4AD3-A491-FDE7D1A571A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3AE5-465D-4D02-89E6-805144210D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310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081E-7119-4262-8924-D679A908389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3AE5-465D-4D02-89E6-805144210D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99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554B0-280D-44F3-91E4-3C830FC803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3AE5-465D-4D02-89E6-805144210D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33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771C2-B7F3-418B-9418-5C4B4B8EDE9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3AE5-465D-4D02-89E6-805144210D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835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B3325-07E1-4F3F-AD26-8351410663C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3AE5-465D-4D02-89E6-805144210D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798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CB396-8F07-437A-A20E-7AB09B08518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3AE5-465D-4D02-89E6-805144210D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072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4C053-B944-4B5F-A4D4-7E1706542C3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3AE5-465D-4D02-89E6-805144210D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220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F179C-9500-42A9-8F72-87FB1225F0C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3AE5-465D-4D02-89E6-805144210D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891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6351"/>
            <a:ext cx="9144000" cy="495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07768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911AD-5D06-485A-8FCC-F55F67D7F2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E3AE5-465D-4D02-89E6-805144210D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23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eabass.gsfc.nasa.gov/" TargetMode="External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iff"/><Relationship Id="rId3" Type="http://schemas.openxmlformats.org/officeDocument/2006/relationships/image" Target="../media/image27.tiff"/><Relationship Id="rId7" Type="http://schemas.openxmlformats.org/officeDocument/2006/relationships/image" Target="../media/image31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tiff"/><Relationship Id="rId5" Type="http://schemas.openxmlformats.org/officeDocument/2006/relationships/image" Target="../media/image29.tiff"/><Relationship Id="rId10" Type="http://schemas.openxmlformats.org/officeDocument/2006/relationships/image" Target="../media/image34.tiff"/><Relationship Id="rId4" Type="http://schemas.openxmlformats.org/officeDocument/2006/relationships/image" Target="../media/image28.tiff"/><Relationship Id="rId9" Type="http://schemas.openxmlformats.org/officeDocument/2006/relationships/image" Target="../media/image33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oleObject" Target="../embeddings/oleObject2.bin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38.png"/><Relationship Id="rId4" Type="http://schemas.openxmlformats.org/officeDocument/2006/relationships/image" Target="../media/image36.wmf"/><Relationship Id="rId9" Type="http://schemas.openxmlformats.org/officeDocument/2006/relationships/image" Target="../media/image38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3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46.wmf"/><Relationship Id="rId4" Type="http://schemas.openxmlformats.org/officeDocument/2006/relationships/oleObject" Target="../embeddings/oleObject7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50.jpeg"/><Relationship Id="rId4" Type="http://schemas.openxmlformats.org/officeDocument/2006/relationships/image" Target="../media/image49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1.t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oceanoptics.umb.edu/files/2015/01/MODISA_testAnimated-1icxwl9.gif" TargetMode="External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11674" y="209113"/>
            <a:ext cx="5486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at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Ocean Color Research Team (OCRT) </a:t>
            </a:r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8, 2019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2367370"/>
            <a:ext cx="85721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20B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of satellite </a:t>
            </a:r>
            <a:r>
              <a:rPr lang="en-US" sz="2400" b="1" i="1" dirty="0" err="1" smtClean="0">
                <a:solidFill>
                  <a:srgbClr val="020B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i="1" baseline="-25000" dirty="0" err="1" smtClean="0">
                <a:solidFill>
                  <a:srgbClr val="020B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</a:t>
            </a:r>
            <a:r>
              <a:rPr lang="en-US" sz="2400" b="1" dirty="0" smtClean="0">
                <a:solidFill>
                  <a:srgbClr val="020B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spectrum and </a:t>
            </a:r>
            <a:br>
              <a:rPr lang="en-US" sz="2400" b="1" dirty="0" smtClean="0">
                <a:solidFill>
                  <a:srgbClr val="020BB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solidFill>
                  <a:srgbClr val="020B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diffuse </a:t>
            </a:r>
            <a:r>
              <a:rPr lang="en-US" sz="2400" b="1" dirty="0">
                <a:solidFill>
                  <a:srgbClr val="020B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attenuation coefficient</a:t>
            </a:r>
            <a:endParaRPr lang="en-US" b="1" dirty="0">
              <a:solidFill>
                <a:srgbClr val="020BB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21174" y="3681741"/>
            <a:ext cx="58674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Jianwei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Wei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University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of Massachusetts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Boston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School for the Environment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8502" y="5943600"/>
            <a:ext cx="80238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collaboration with:  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ZhongPing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Lee (UMASS), 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Junfang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Lin (Dalhousie Univ.), Michael </a:t>
            </a:r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Ondrusek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(NOAA)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674" y="172343"/>
            <a:ext cx="588308" cy="7881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68" y="100550"/>
            <a:ext cx="885327" cy="885327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3AE5-465D-4D02-89E6-805144210D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96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456849" y="1280160"/>
            <a:ext cx="6161642" cy="5138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781837"/>
            <a:ext cx="1801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marR="365760" algn="just">
              <a:spcAft>
                <a:spcPts val="60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R2014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678740" y="2546115"/>
            <a:ext cx="216339" cy="2487443"/>
          </a:xfrm>
          <a:prstGeom prst="downArrow">
            <a:avLst/>
          </a:prstGeom>
          <a:gradFill>
            <a:gsLst>
              <a:gs pos="0">
                <a:schemeClr val="accent4"/>
              </a:gs>
              <a:gs pos="48000">
                <a:srgbClr val="00B0F0"/>
              </a:gs>
              <a:gs pos="100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1567" y="122617"/>
            <a:ext cx="80208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recent reprocessing R2018 improved the satellite data quality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1405" y="5033558"/>
            <a:ext cx="1149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decrease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88781" y="1781837"/>
            <a:ext cx="1872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marR="365760" algn="r">
              <a:spcAft>
                <a:spcPts val="60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R2018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8106955" y="2546116"/>
            <a:ext cx="216339" cy="2487443"/>
          </a:xfrm>
          <a:prstGeom prst="downArrow">
            <a:avLst/>
          </a:prstGeom>
          <a:gradFill>
            <a:gsLst>
              <a:gs pos="0">
                <a:srgbClr val="FFC000"/>
              </a:gs>
              <a:gs pos="100000">
                <a:srgbClr val="FFC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96938" y="5033558"/>
            <a:ext cx="949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stable</a:t>
            </a:r>
            <a:endParaRPr lang="en-US" sz="1400" dirty="0">
              <a:solidFill>
                <a:prstClr val="black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003683" y="1219200"/>
            <a:ext cx="5046232" cy="4925935"/>
            <a:chOff x="1867884" y="1257141"/>
            <a:chExt cx="5046232" cy="492593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1" r="123" b="80"/>
            <a:stretch/>
          </p:blipFill>
          <p:spPr>
            <a:xfrm>
              <a:off x="1867884" y="1383159"/>
              <a:ext cx="5046232" cy="4799917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2434523" y="1257141"/>
              <a:ext cx="116205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prstClr val="black"/>
                  </a:solidFill>
                </a:rPr>
                <a:t>2005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441055" y="2781298"/>
              <a:ext cx="1162050" cy="1536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prstClr val="black"/>
                  </a:solidFill>
                </a:rPr>
                <a:t>2010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453575" y="4253310"/>
              <a:ext cx="1162050" cy="178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prstClr val="black"/>
                  </a:solidFill>
                </a:rPr>
                <a:t>2015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022411" y="1262563"/>
              <a:ext cx="1162050" cy="234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prstClr val="black"/>
                  </a:solidFill>
                </a:rPr>
                <a:t>2005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038284" y="2781299"/>
              <a:ext cx="1162050" cy="153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prstClr val="black"/>
                  </a:solidFill>
                </a:rPr>
                <a:t>2010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038283" y="4246234"/>
              <a:ext cx="1162050" cy="2023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prstClr val="black"/>
                  </a:solidFill>
                </a:rPr>
                <a:t>2015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27268" y="6541280"/>
            <a:ext cx="29860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OCRT Meeting, April 8, 2019</a:t>
            </a:r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3AE5-465D-4D02-89E6-805144210D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99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66" y="1876586"/>
            <a:ext cx="3886200" cy="389377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81000" y="304800"/>
            <a:ext cx="8456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 of MODISA and </a:t>
            </a:r>
            <a:r>
              <a:rPr lang="en-US" sz="24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situ </a:t>
            </a:r>
            <a:r>
              <a:rPr lang="en-US" sz="24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i="1" baseline="-25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</a:t>
            </a:r>
            <a:r>
              <a:rPr lang="en-US" sz="24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matchup data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62400" y="6472535"/>
            <a:ext cx="464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Credit: </a:t>
            </a:r>
            <a:r>
              <a:rPr lang="en-US" sz="1200" dirty="0" smtClean="0"/>
              <a:t>NASA OBPG and </a:t>
            </a:r>
            <a:r>
              <a:rPr lang="en-US" sz="1200" dirty="0" err="1" smtClean="0"/>
              <a:t>SeaBASS</a:t>
            </a:r>
            <a:r>
              <a:rPr lang="en-US" sz="1200" dirty="0" smtClean="0"/>
              <a:t> (</a:t>
            </a:r>
            <a:r>
              <a:rPr lang="en-US" sz="1200" dirty="0" smtClean="0">
                <a:hlinkClick r:id="rId3"/>
              </a:rPr>
              <a:t>https</a:t>
            </a:r>
            <a:r>
              <a:rPr lang="en-US" sz="1200" dirty="0">
                <a:hlinkClick r:id="rId3"/>
              </a:rPr>
              <a:t>://</a:t>
            </a:r>
            <a:r>
              <a:rPr lang="en-US" sz="1200" dirty="0" smtClean="0">
                <a:hlinkClick r:id="rId3"/>
              </a:rPr>
              <a:t>seabass.gsfc.nasa.gov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227268" y="6541280"/>
            <a:ext cx="29860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OCRT Meeting, April 8, 2019</a:t>
            </a:r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953000" y="1371600"/>
            <a:ext cx="2981324" cy="4648200"/>
            <a:chOff x="4733926" y="1295400"/>
            <a:chExt cx="2981324" cy="46482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0" y="1295400"/>
              <a:ext cx="2362200" cy="236220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5943600" y="1373344"/>
              <a:ext cx="1600200" cy="1697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4733926" y="1676400"/>
              <a:ext cx="2981324" cy="4267200"/>
              <a:chOff x="4733926" y="1676400"/>
              <a:chExt cx="2981324" cy="4267200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53050" y="3581400"/>
                <a:ext cx="2362200" cy="2362200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4733926" y="1676400"/>
                <a:ext cx="762000" cy="1447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R2014</a:t>
                </a:r>
                <a:r>
                  <a:rPr lang="en-US" sz="14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755292" y="4074641"/>
                <a:ext cx="762000" cy="1447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R2014</a:t>
                </a:r>
                <a:r>
                  <a:rPr lang="en-US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791200" y="3463165"/>
                <a:ext cx="1600200" cy="1697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R2018</a:t>
                </a:r>
                <a:endParaRPr lang="en-US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794375" y="5757997"/>
                <a:ext cx="1600200" cy="1697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R2018</a:t>
                </a:r>
                <a:endParaRPr lang="en-US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791200" y="3678416"/>
                <a:ext cx="1600200" cy="1697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803900" y="1800386"/>
                <a:ext cx="762000" cy="454083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i="1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en-US" sz="1100" i="1" baseline="-250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rs</a:t>
                </a:r>
                <a:r>
                  <a:rPr lang="en-US" sz="11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(412)</a:t>
                </a:r>
                <a:endParaRPr lang="en-US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772150" y="4099397"/>
                <a:ext cx="762000" cy="454083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i="1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en-US" sz="1100" i="1" baseline="-250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rs</a:t>
                </a:r>
                <a:r>
                  <a:rPr lang="en-US" sz="11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(443)</a:t>
                </a:r>
                <a:endParaRPr lang="en-US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214937" y="2008322"/>
                <a:ext cx="381000" cy="1697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5181600" y="2649672"/>
                <a:ext cx="381000" cy="1697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5251450" y="4181744"/>
                <a:ext cx="381000" cy="1697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245100" y="4865822"/>
                <a:ext cx="381000" cy="1697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>
            <a:off x="783366" y="1419217"/>
            <a:ext cx="3861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SeaBASS</a:t>
            </a:r>
            <a:r>
              <a:rPr lang="en-US" sz="2000" b="1" dirty="0" smtClean="0"/>
              <a:t> &amp; AERONET-OC sites</a:t>
            </a:r>
            <a:endParaRPr lang="en-US" sz="20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3AE5-465D-4D02-89E6-805144210D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10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046888"/>
              </p:ext>
            </p:extLst>
          </p:nvPr>
        </p:nvGraphicFramePr>
        <p:xfrm>
          <a:off x="1905000" y="2495720"/>
          <a:ext cx="4876799" cy="27938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5066"/>
                <a:gridCol w="819554"/>
                <a:gridCol w="894059"/>
                <a:gridCol w="819554"/>
                <a:gridCol w="968566"/>
              </a:tblGrid>
              <a:tr h="279385"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Bias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Absolute error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279385"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R2014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R2018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R2014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R2018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</a:tr>
              <a:tr h="2793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 err="1" smtClean="0">
                          <a:effectLst/>
                        </a:rPr>
                        <a:t>R</a:t>
                      </a:r>
                      <a:r>
                        <a:rPr lang="en-US" sz="1200" b="1" i="1" u="none" strike="noStrike" baseline="-25000" dirty="0" err="1" smtClean="0">
                          <a:effectLst/>
                        </a:rPr>
                        <a:t>rs</a:t>
                      </a:r>
                      <a:r>
                        <a:rPr lang="en-US" sz="1200" b="1" u="none" strike="noStrike" dirty="0" smtClean="0">
                          <a:effectLst/>
                        </a:rPr>
                        <a:t>(412)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-29%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0.0010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0.0007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938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u="none" strike="noStrike" dirty="0" err="1" smtClean="0">
                          <a:effectLst/>
                        </a:rPr>
                        <a:t>R</a:t>
                      </a:r>
                      <a:r>
                        <a:rPr lang="en-US" sz="1200" b="1" i="1" u="none" strike="noStrike" baseline="-25000" dirty="0" err="1" smtClean="0">
                          <a:effectLst/>
                        </a:rPr>
                        <a:t>rs</a:t>
                      </a:r>
                      <a:r>
                        <a:rPr lang="en-US" sz="1200" b="1" u="none" strike="noStrike" dirty="0" smtClean="0">
                          <a:effectLst/>
                        </a:rPr>
                        <a:t>(443)</a:t>
                      </a:r>
                      <a:endParaRPr lang="en-US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-9%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0.0006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938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u="none" strike="noStrike" dirty="0" err="1" smtClean="0">
                          <a:effectLst/>
                        </a:rPr>
                        <a:t>R</a:t>
                      </a:r>
                      <a:r>
                        <a:rPr lang="en-US" sz="1200" b="1" i="1" u="none" strike="noStrike" baseline="-25000" dirty="0" err="1" smtClean="0">
                          <a:effectLst/>
                        </a:rPr>
                        <a:t>rs</a:t>
                      </a:r>
                      <a:r>
                        <a:rPr lang="en-US" sz="1200" b="1" u="none" strike="noStrike" dirty="0" smtClean="0">
                          <a:effectLst/>
                        </a:rPr>
                        <a:t>(488)</a:t>
                      </a:r>
                      <a:endParaRPr lang="en-US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-15%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-11%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0.0006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938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u="none" strike="noStrike" dirty="0" err="1" smtClean="0">
                          <a:effectLst/>
                        </a:rPr>
                        <a:t>R</a:t>
                      </a:r>
                      <a:r>
                        <a:rPr lang="en-US" sz="1200" b="1" i="1" u="none" strike="noStrike" baseline="-25000" dirty="0" err="1" smtClean="0">
                          <a:effectLst/>
                        </a:rPr>
                        <a:t>rs</a:t>
                      </a:r>
                      <a:r>
                        <a:rPr lang="en-US" sz="1200" b="1" u="none" strike="noStrike" dirty="0" smtClean="0">
                          <a:effectLst/>
                        </a:rPr>
                        <a:t>(</a:t>
                      </a:r>
                      <a:r>
                        <a:rPr lang="en-US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531</a:t>
                      </a:r>
                      <a:r>
                        <a:rPr lang="en-US" sz="1200" b="1" u="none" strike="noStrike" dirty="0" smtClean="0">
                          <a:effectLst/>
                        </a:rPr>
                        <a:t>)</a:t>
                      </a:r>
                      <a:endParaRPr lang="en-US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-12%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-10%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0.0006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938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u="none" strike="noStrike" dirty="0" err="1" smtClean="0">
                          <a:effectLst/>
                        </a:rPr>
                        <a:t>R</a:t>
                      </a:r>
                      <a:r>
                        <a:rPr lang="en-US" sz="1200" b="1" i="1" u="none" strike="noStrike" baseline="-25000" dirty="0" err="1" smtClean="0">
                          <a:effectLst/>
                        </a:rPr>
                        <a:t>rs</a:t>
                      </a:r>
                      <a:r>
                        <a:rPr lang="en-US" sz="1200" b="1" u="none" strike="noStrike" dirty="0" smtClean="0">
                          <a:effectLst/>
                        </a:rPr>
                        <a:t>(</a:t>
                      </a:r>
                      <a:r>
                        <a:rPr lang="en-US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547</a:t>
                      </a:r>
                      <a:r>
                        <a:rPr lang="en-US" sz="1200" b="1" u="none" strike="noStrike" dirty="0" smtClean="0">
                          <a:effectLst/>
                        </a:rPr>
                        <a:t>)</a:t>
                      </a:r>
                      <a:endParaRPr lang="en-US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-10%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-10%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938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u="none" strike="noStrike" dirty="0" err="1" smtClean="0">
                          <a:effectLst/>
                        </a:rPr>
                        <a:t>R</a:t>
                      </a:r>
                      <a:r>
                        <a:rPr lang="en-US" sz="1200" b="1" i="1" u="none" strike="noStrike" baseline="-25000" dirty="0" err="1" smtClean="0">
                          <a:effectLst/>
                        </a:rPr>
                        <a:t>rs</a:t>
                      </a:r>
                      <a:r>
                        <a:rPr lang="en-US" sz="1200" b="1" u="none" strike="noStrike" dirty="0" smtClean="0">
                          <a:effectLst/>
                        </a:rPr>
                        <a:t>(</a:t>
                      </a:r>
                      <a:r>
                        <a:rPr lang="en-US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667</a:t>
                      </a:r>
                      <a:r>
                        <a:rPr lang="en-US" sz="1200" b="1" u="none" strike="noStrike" dirty="0" smtClean="0">
                          <a:effectLst/>
                        </a:rPr>
                        <a:t>)</a:t>
                      </a:r>
                      <a:endParaRPr lang="en-US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-20%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-17%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938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u="none" strike="noStrike" dirty="0" err="1" smtClean="0">
                          <a:effectLst/>
                        </a:rPr>
                        <a:t>R</a:t>
                      </a:r>
                      <a:r>
                        <a:rPr lang="en-US" sz="1200" b="1" i="1" u="none" strike="noStrike" baseline="-25000" dirty="0" err="1" smtClean="0">
                          <a:effectLst/>
                        </a:rPr>
                        <a:t>rs</a:t>
                      </a:r>
                      <a:r>
                        <a:rPr lang="en-US" sz="1200" b="1" u="none" strike="noStrike" dirty="0" smtClean="0">
                          <a:effectLst/>
                        </a:rPr>
                        <a:t>(</a:t>
                      </a:r>
                      <a:r>
                        <a:rPr lang="en-US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412/</a:t>
                      </a:r>
                      <a:r>
                        <a:rPr lang="en-US" sz="1200" b="1" i="1" u="none" strike="noStrike" dirty="0" err="1" smtClean="0">
                          <a:effectLst/>
                        </a:rPr>
                        <a:t>R</a:t>
                      </a:r>
                      <a:r>
                        <a:rPr lang="en-US" sz="1200" b="1" i="1" u="none" strike="noStrike" baseline="-25000" dirty="0" err="1" smtClean="0">
                          <a:effectLst/>
                        </a:rPr>
                        <a:t>rs</a:t>
                      </a:r>
                      <a:r>
                        <a:rPr lang="en-US" sz="1200" b="1" u="none" strike="noStrike" dirty="0" smtClean="0">
                          <a:effectLst/>
                        </a:rPr>
                        <a:t>(</a:t>
                      </a:r>
                      <a:r>
                        <a:rPr lang="en-US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443</a:t>
                      </a:r>
                      <a:r>
                        <a:rPr lang="en-US" sz="1200" b="1" u="none" strike="noStrike" dirty="0" smtClean="0">
                          <a:effectLst/>
                        </a:rPr>
                        <a:t>)</a:t>
                      </a:r>
                      <a:endParaRPr lang="en-US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-18%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-2%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9385">
                <a:tc>
                  <a:txBody>
                    <a:bodyPr/>
                    <a:lstStyle/>
                    <a:p>
                      <a:pPr algn="ctr" fontAlgn="b"/>
                      <a:endParaRPr lang="en-US" sz="12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371697" y="1378943"/>
            <a:ext cx="8077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R2018 </a:t>
            </a:r>
            <a:r>
              <a:rPr lang="en-US" sz="16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600" i="1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retrievals show significant reduction in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 bias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6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 absolute error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(MAE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relative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1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situ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measurements, especially in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412 nm band.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primarily an impact of the revised MOBY measurements. </a:t>
            </a:r>
            <a:endParaRPr lang="en-US" sz="1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0483" y="319352"/>
            <a:ext cx="8456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Validation statistics for MODISA </a:t>
            </a:r>
            <a:r>
              <a:rPr lang="en-US" sz="24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i="1" baseline="-25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</a:t>
            </a:r>
            <a:r>
              <a:rPr lang="en-US" sz="24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30542" y="3000327"/>
            <a:ext cx="3017407" cy="3847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7268" y="6541280"/>
            <a:ext cx="29860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OCRT Meeting, April 8, 2019</a:t>
            </a:r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946036" y="4680438"/>
            <a:ext cx="3246007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274126" y="2988031"/>
            <a:ext cx="1676402" cy="4093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342708" y="4680439"/>
            <a:ext cx="160782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5486400"/>
            <a:ext cx="693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* The satellite &amp; </a:t>
            </a:r>
            <a:r>
              <a:rPr lang="en-US" sz="1400" i="1" dirty="0" smtClean="0"/>
              <a:t>in situ </a:t>
            </a:r>
            <a:r>
              <a:rPr lang="en-US" sz="1400" i="1" dirty="0" err="1" smtClean="0"/>
              <a:t>R</a:t>
            </a:r>
            <a:r>
              <a:rPr lang="en-US" sz="1400" i="1" baseline="-25000" dirty="0" err="1" smtClean="0"/>
              <a:t>rs</a:t>
            </a:r>
            <a:r>
              <a:rPr lang="en-US" sz="1400" i="1" dirty="0" smtClean="0"/>
              <a:t> </a:t>
            </a:r>
            <a:r>
              <a:rPr lang="en-US" sz="1400" dirty="0" smtClean="0"/>
              <a:t>matchup data are accessed from </a:t>
            </a:r>
            <a:r>
              <a:rPr lang="en-US" sz="1400" dirty="0" err="1" smtClean="0"/>
              <a:t>SeaBASS</a:t>
            </a:r>
            <a:r>
              <a:rPr lang="en-US" sz="1400" dirty="0" smtClean="0"/>
              <a:t>. 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3AE5-465D-4D02-89E6-805144210D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50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1351" y="353135"/>
            <a:ext cx="8456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assurance of the </a:t>
            </a:r>
            <a:r>
              <a:rPr lang="en-US" sz="24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i="1" baseline="-25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 in global oceans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7268" y="6541280"/>
            <a:ext cx="29860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OCRT Meeting, April 8, 2019</a:t>
            </a:r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51" y="2968006"/>
            <a:ext cx="2718262" cy="12718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51" y="4389093"/>
            <a:ext cx="2718262" cy="127184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135380" y="5845990"/>
            <a:ext cx="1188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R2014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229341" y="1543110"/>
            <a:ext cx="2827990" cy="4672212"/>
            <a:chOff x="3229341" y="1488320"/>
            <a:chExt cx="2827990" cy="467221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9341" y="1488320"/>
              <a:ext cx="2827990" cy="127184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9341" y="2913216"/>
              <a:ext cx="2827990" cy="127184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9341" y="4334303"/>
              <a:ext cx="2827990" cy="127184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3977640" y="5791200"/>
              <a:ext cx="1463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R2014-QA’ed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094377" y="1543110"/>
            <a:ext cx="2827990" cy="4672212"/>
            <a:chOff x="6094377" y="1488320"/>
            <a:chExt cx="2827990" cy="467221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4377" y="1488320"/>
              <a:ext cx="2827990" cy="127184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4377" y="2913216"/>
              <a:ext cx="2827990" cy="127184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4377" y="4334303"/>
              <a:ext cx="2827990" cy="1271847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776852" y="5791200"/>
              <a:ext cx="1463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R2018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51" y="1543110"/>
            <a:ext cx="2718262" cy="127184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77121" y="1143000"/>
            <a:ext cx="2613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err="1" smtClean="0"/>
              <a:t>R</a:t>
            </a:r>
            <a:r>
              <a:rPr lang="en-US" sz="2000" b="1" i="1" baseline="-25000" dirty="0" err="1" smtClean="0"/>
              <a:t>rs</a:t>
            </a:r>
            <a:r>
              <a:rPr lang="en-US" sz="2000" b="1" dirty="0" smtClean="0"/>
              <a:t>(412)/</a:t>
            </a:r>
            <a:r>
              <a:rPr lang="en-US" sz="2000" b="1" i="1" dirty="0" err="1" smtClean="0"/>
              <a:t>R</a:t>
            </a:r>
            <a:r>
              <a:rPr lang="en-US" sz="2000" b="1" i="1" baseline="-25000" dirty="0" err="1" smtClean="0"/>
              <a:t>rs</a:t>
            </a:r>
            <a:r>
              <a:rPr lang="en-US" sz="2000" b="1" dirty="0" smtClean="0"/>
              <a:t>(443)</a:t>
            </a:r>
            <a:endParaRPr lang="en-US" sz="2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3AE5-465D-4D02-89E6-805144210D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0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755"/>
            <a:ext cx="8456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Percentage of available satellite observations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057400"/>
            <a:ext cx="4527370" cy="30298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399" y="1254552"/>
            <a:ext cx="8086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in mind that </a:t>
            </a:r>
            <a:r>
              <a:rPr lang="en-US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coastal oceans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subtropical gyres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have the largest numbers of available observations (&gt;25%).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398" y="5272348"/>
            <a:ext cx="8303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QA procedure will reduce the number of available observations …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3AE5-465D-4D02-89E6-805144210D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88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3988" y="308779"/>
            <a:ext cx="8456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6354" y="1463040"/>
            <a:ext cx="775933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b="1" dirty="0" smtClean="0">
                <a:solidFill>
                  <a:srgbClr val="020B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quality assurance (QA) model provides a confidence that the ocean color data quality requirement is </a:t>
            </a:r>
            <a:r>
              <a:rPr lang="en-US" b="1" dirty="0">
                <a:solidFill>
                  <a:srgbClr val="020B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(or not</a:t>
            </a:r>
            <a:r>
              <a:rPr lang="en-US" b="1" dirty="0" smtClean="0">
                <a:solidFill>
                  <a:srgbClr val="020B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fulfilled.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endParaRPr lang="en-US" b="1" dirty="0" smtClean="0">
              <a:solidFill>
                <a:srgbClr val="020BB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It allows to monitor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 diagnose the change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of satellite </a:t>
            </a:r>
            <a:r>
              <a:rPr lang="en-US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="1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rs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spectral shapes.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b="1" dirty="0" smtClean="0">
                <a:solidFill>
                  <a:srgbClr val="020B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assurance is necessary to improve </a:t>
            </a:r>
            <a:r>
              <a:rPr lang="en-US" b="1" dirty="0" smtClean="0">
                <a:solidFill>
                  <a:srgbClr val="020B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satellite data consistency, particularly for the coastal oceans and subtropical gyres.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endParaRPr lang="en-US" b="1" dirty="0" smtClean="0">
              <a:solidFill>
                <a:srgbClr val="020BB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We have analyzed the MODIS Aqua </a:t>
            </a:r>
            <a:r>
              <a:rPr lang="en-US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="1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rs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spectrum quality. Further efforts are necessary to take into account multiple satellite ocean color missions.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7268" y="6541280"/>
            <a:ext cx="29860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OCRT Meeting, April 8, 2019</a:t>
            </a:r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3AE5-465D-4D02-89E6-805144210D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86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6360089"/>
              </p:ext>
            </p:extLst>
          </p:nvPr>
        </p:nvGraphicFramePr>
        <p:xfrm>
          <a:off x="2995750" y="3008093"/>
          <a:ext cx="3306794" cy="484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49" name="Equation" r:id="rId3" imgW="1473120" imgH="215640" progId="Equation.3">
                  <p:embed/>
                </p:oleObj>
              </mc:Choice>
              <mc:Fallback>
                <p:oleObj name="Equation" r:id="rId3" imgW="1473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95750" y="3008093"/>
                        <a:ext cx="3306794" cy="4846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342300" y="2959244"/>
            <a:ext cx="1452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Morel (1988):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4109973"/>
              </p:ext>
            </p:extLst>
          </p:nvPr>
        </p:nvGraphicFramePr>
        <p:xfrm>
          <a:off x="2995750" y="4713675"/>
          <a:ext cx="4648200" cy="461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50" name="Equation" r:id="rId5" imgW="2044440" imgH="203040" progId="Equation.3">
                  <p:embed/>
                </p:oleObj>
              </mc:Choice>
              <mc:Fallback>
                <p:oleObj name="Equation" r:id="rId5" imgW="2044440" imgH="2030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5750" y="4713675"/>
                        <a:ext cx="4648200" cy="4615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342300" y="4251368"/>
            <a:ext cx="2601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Austin and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Petzold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(1</a:t>
            </a: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986)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6842" y="1345759"/>
            <a:ext cx="8067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Diffuse attenuation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coefficient is an important optical property determining the light penetration and light availability in the upper ocean.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7268" y="6541280"/>
            <a:ext cx="29860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OCRT Meeting, April 8, 2019</a:t>
            </a:r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3988" y="379433"/>
            <a:ext cx="8456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813992" y="2127418"/>
                <a:ext cx="3471199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d>
                        <m:d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3992" y="2127418"/>
                <a:ext cx="3471199" cy="615553"/>
              </a:xfrm>
              <a:prstGeom prst="rect">
                <a:avLst/>
              </a:prstGeom>
              <a:blipFill rotWithShape="0">
                <a:blip r:embed="rId7"/>
                <a:stretch>
                  <a:fillRect t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6275088"/>
              </p:ext>
            </p:extLst>
          </p:nvPr>
        </p:nvGraphicFramePr>
        <p:xfrm>
          <a:off x="2890975" y="5272955"/>
          <a:ext cx="2600325" cy="7655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51" name="Equation" r:id="rId8" imgW="1206360" imgH="355320" progId="Equation.3">
                  <p:embed/>
                </p:oleObj>
              </mc:Choice>
              <mc:Fallback>
                <p:oleObj name="Equation" r:id="rId8" imgW="120636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0975" y="5272955"/>
                        <a:ext cx="2600325" cy="7655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al 3"/>
          <p:cNvSpPr/>
          <p:nvPr/>
        </p:nvSpPr>
        <p:spPr>
          <a:xfrm>
            <a:off x="5359861" y="3137000"/>
            <a:ext cx="548627" cy="30479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462725" y="4679966"/>
            <a:ext cx="981075" cy="55488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595700" y="3614038"/>
                <a:ext cx="3638550" cy="8610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h𝑙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𝐹𝑢𝑛</m:t>
                      </m:r>
                      <m:d>
                        <m:d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sz="1600" b="0" i="1" baseline="-25000" smtClean="0">
                                  <a:latin typeface="Cambria Math" panose="02040503050406030204" pitchFamily="18" charset="0"/>
                                </a:rPr>
                                <m:t>𝑟𝑠</m:t>
                              </m:r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490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sz="1600" b="0" i="1" baseline="-25000" smtClean="0">
                                  <a:latin typeface="Cambria Math" panose="02040503050406030204" pitchFamily="18" charset="0"/>
                                </a:rPr>
                                <m:t>𝑟𝑠</m:t>
                              </m:r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555</m:t>
                                  </m:r>
                                </m:e>
                              </m:d>
                            </m:den>
                          </m:f>
                        </m:e>
                      </m:d>
                    </m:oMath>
                  </m:oMathPara>
                </a14:m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5700" y="3614038"/>
                <a:ext cx="3638550" cy="86100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3AE5-465D-4D02-89E6-805144210D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7268" y="228600"/>
            <a:ext cx="2768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Second topic: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51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3988" y="379433"/>
            <a:ext cx="8456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406460"/>
            <a:ext cx="2139881" cy="22130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3895725"/>
            <a:ext cx="2139881" cy="22435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1406460"/>
            <a:ext cx="4493141" cy="23410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199" y="3895725"/>
            <a:ext cx="4493141" cy="2341067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H="1" flipV="1">
            <a:off x="3086100" y="1438275"/>
            <a:ext cx="1943100" cy="4667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095626" y="2257425"/>
            <a:ext cx="1962149" cy="13525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3114676" y="4667250"/>
            <a:ext cx="1962149" cy="13525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3124200" y="3886200"/>
            <a:ext cx="1943100" cy="4667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3AE5-465D-4D02-89E6-805144210D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4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882" y="1447800"/>
            <a:ext cx="8398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 standard </a:t>
            </a:r>
            <a:r>
              <a:rPr lang="en-US" b="1" i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b="1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(490) and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Chl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products are 100%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co-varying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 coastal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oceans;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but …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4174981"/>
              </p:ext>
            </p:extLst>
          </p:nvPr>
        </p:nvGraphicFramePr>
        <p:xfrm>
          <a:off x="1879357" y="2094131"/>
          <a:ext cx="4718050" cy="138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81" name="Equation" r:id="rId3" imgW="1206360" imgH="355320" progId="Equation.3">
                  <p:embed/>
                </p:oleObj>
              </mc:Choice>
              <mc:Fallback>
                <p:oleObj name="Equation" r:id="rId3" imgW="1206360" imgH="35532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9357" y="2094131"/>
                        <a:ext cx="4718050" cy="1389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6"/>
          <p:cNvCxnSpPr/>
          <p:nvPr/>
        </p:nvCxnSpPr>
        <p:spPr>
          <a:xfrm flipV="1">
            <a:off x="1955557" y="3313329"/>
            <a:ext cx="228600" cy="762000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55357" y="4075329"/>
            <a:ext cx="4139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AOP: sun angle dependent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5689357" y="3541929"/>
            <a:ext cx="152400" cy="914400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012959" y="4532529"/>
            <a:ext cx="5044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Nearly independent of sun angle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3959" y="5370729"/>
            <a:ext cx="79020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</a:rPr>
              <a:t>The two sides do </a:t>
            </a:r>
            <a:r>
              <a:rPr lang="en-US" sz="3000" b="1" dirty="0">
                <a:solidFill>
                  <a:srgbClr val="FF0000"/>
                </a:solidFill>
              </a:rPr>
              <a:t>not</a:t>
            </a:r>
            <a:r>
              <a:rPr lang="en-US" sz="3000" b="1" dirty="0">
                <a:solidFill>
                  <a:srgbClr val="002060"/>
                </a:solidFill>
              </a:rPr>
              <a:t> match in optical attributes.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268" y="6541280"/>
            <a:ext cx="29860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OCRT Meeting, April 8, 2019</a:t>
            </a:r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3988" y="379433"/>
            <a:ext cx="8456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3AE5-465D-4D02-89E6-805144210D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65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84666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imperative to generate a more consistent, and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un-equivocal,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ocean color </a:t>
            </a:r>
            <a:r>
              <a:rPr lang="en-US" sz="24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400" b="1" i="1" baseline="-25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8484" name="Picture 5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0000" r="6955" b="12813"/>
          <a:stretch/>
        </p:blipFill>
        <p:spPr bwMode="auto">
          <a:xfrm>
            <a:off x="990600" y="1441581"/>
            <a:ext cx="4876800" cy="4279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629400" y="5981314"/>
            <a:ext cx="2014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（</a:t>
            </a:r>
            <a:r>
              <a:rPr lang="en-US" altLang="zh-CN" dirty="0"/>
              <a:t>Lee et </a:t>
            </a:r>
            <a:r>
              <a:rPr lang="en-US" altLang="zh-CN" dirty="0" smtClean="0"/>
              <a:t>al, </a:t>
            </a:r>
            <a:r>
              <a:rPr lang="en-US" altLang="zh-CN" dirty="0"/>
              <a:t>2005</a:t>
            </a:r>
            <a:r>
              <a:rPr lang="zh-CN" altLang="en-US" dirty="0"/>
              <a:t>）</a:t>
            </a:r>
            <a:endParaRPr lang="en-US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5679144"/>
              </p:ext>
            </p:extLst>
          </p:nvPr>
        </p:nvGraphicFramePr>
        <p:xfrm>
          <a:off x="5006721" y="3273743"/>
          <a:ext cx="3493884" cy="634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9" name="Equation" r:id="rId5" imgW="1130040" imgH="203040" progId="Equation.3">
                  <p:embed/>
                </p:oleObj>
              </mc:Choice>
              <mc:Fallback>
                <p:oleObj name="Equation" r:id="rId5" imgW="11300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6721" y="3273743"/>
                        <a:ext cx="3493884" cy="6341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27268" y="6541280"/>
            <a:ext cx="29860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OCRT Meeting, April 8, 2019</a:t>
            </a:r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3AE5-465D-4D02-89E6-805144210D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25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3148" y="372765"/>
            <a:ext cx="7713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7928" y="2979969"/>
            <a:ext cx="61575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Suomi National Polar-orbiting Partnership </a:t>
            </a:r>
          </a:p>
          <a:p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Ocean Biology and Biogeochemistry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4343400"/>
            <a:ext cx="1752600" cy="15930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4800600"/>
            <a:ext cx="3886200" cy="76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1443302"/>
            <a:ext cx="1452298" cy="14522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7268" y="6541280"/>
            <a:ext cx="29860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OCRT Meeting, April 8, 2019</a:t>
            </a:r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3AE5-465D-4D02-89E6-805144210D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50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368587"/>
            <a:ext cx="7231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diffuse attenuation coefficient (</a:t>
            </a:r>
            <a:r>
              <a:rPr lang="en-US" sz="2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nK</a:t>
            </a:r>
            <a:r>
              <a:rPr lang="en-US" sz="2400" b="1" i="1" baseline="-25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72200" y="1617720"/>
            <a:ext cx="1556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(Gordon 1989)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6544109"/>
              </p:ext>
            </p:extLst>
          </p:nvPr>
        </p:nvGraphicFramePr>
        <p:xfrm>
          <a:off x="1346466" y="1456946"/>
          <a:ext cx="1089271" cy="690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24" name="Equation" r:id="rId4" imgW="685800" imgH="431800" progId="Equation.3">
                  <p:embed/>
                </p:oleObj>
              </mc:Choice>
              <mc:Fallback>
                <p:oleObj name="Equation" r:id="rId4" imgW="6858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6466" y="1456946"/>
                        <a:ext cx="1089271" cy="6908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3405548"/>
              </p:ext>
            </p:extLst>
          </p:nvPr>
        </p:nvGraphicFramePr>
        <p:xfrm>
          <a:off x="1487684" y="2147827"/>
          <a:ext cx="3084316" cy="712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25" name="Equation" r:id="rId6" imgW="1879600" imgH="431800" progId="Equation.3">
                  <p:embed/>
                </p:oleObj>
              </mc:Choice>
              <mc:Fallback>
                <p:oleObj name="Equation" r:id="rId6" imgW="18796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7684" y="2147827"/>
                        <a:ext cx="3084316" cy="7125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334000" y="2147826"/>
            <a:ext cx="6655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solidFill>
                  <a:schemeClr val="accent6">
                    <a:lumMod val="50000"/>
                  </a:schemeClr>
                </a:solidFill>
              </a:rPr>
              <a:t>f?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7268" y="6541280"/>
            <a:ext cx="29860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OCRT Meeting, April 8, 2019</a:t>
            </a:r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3AE5-465D-4D02-89E6-805144210D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1486" y="3131636"/>
            <a:ext cx="7524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Hydrolight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-SBDART coupled radiative transfer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Considered variable types of aerosols and optical depths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Considered a wide range of water IOPs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66"/>
          <a:stretch/>
        </p:blipFill>
        <p:spPr bwMode="auto">
          <a:xfrm>
            <a:off x="1891101" y="4326210"/>
            <a:ext cx="5678487" cy="1875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673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143000" y="1626486"/>
          <a:ext cx="669290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7" name="Equation" r:id="rId3" imgW="2565400" imgH="558800" progId="Equation.3">
                  <p:embed/>
                </p:oleObj>
              </mc:Choice>
              <mc:Fallback>
                <p:oleObj name="Equation" r:id="rId3" imgW="25654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626486"/>
                        <a:ext cx="6692900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D:\Normalized Kd\CalFvalue\AeroF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429000"/>
            <a:ext cx="3276598" cy="240285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27268" y="6541280"/>
            <a:ext cx="29860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OCRT Meeting, April 8, 2019</a:t>
            </a:r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29840" y="381000"/>
            <a:ext cx="5216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Modeling </a:t>
            </a:r>
            <a:r>
              <a:rPr lang="en-US" sz="24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a function of </a:t>
            </a:r>
            <a:r>
              <a:rPr lang="el-GR" sz="24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l-GR" sz="24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endParaRPr lang="en-US" sz="2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3AE5-465D-4D02-89E6-805144210D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64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eldTestnK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76400"/>
            <a:ext cx="5199611" cy="35287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2971800" y="482025"/>
            <a:ext cx="2964013" cy="523220"/>
            <a:chOff x="2743200" y="329625"/>
            <a:chExt cx="2964013" cy="523220"/>
          </a:xfrm>
        </p:grpSpPr>
        <p:sp>
          <p:nvSpPr>
            <p:cNvPr id="5" name="TextBox 4"/>
            <p:cNvSpPr txBox="1"/>
            <p:nvPr/>
          </p:nvSpPr>
          <p:spPr>
            <a:xfrm>
              <a:off x="2743200" y="329625"/>
              <a:ext cx="14077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i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r>
                <a:rPr lang="en-US" sz="2800" b="1" i="1" baseline="-25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2800" b="1" i="1" baseline="-25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&amp; </a:t>
              </a:r>
              <a:r>
                <a:rPr lang="en-US" sz="2800" b="1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2800" b="1" i="1" baseline="-25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2800" b="1" i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ight Arrow 5"/>
            <p:cNvSpPr/>
            <p:nvPr/>
          </p:nvSpPr>
          <p:spPr>
            <a:xfrm>
              <a:off x="4174911" y="406569"/>
              <a:ext cx="533402" cy="3693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897376" y="329625"/>
              <a:ext cx="8098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nK</a:t>
              </a:r>
              <a:r>
                <a:rPr lang="en-US" sz="2800" b="1" i="1" baseline="-25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en-US" sz="2800" b="1" i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27268" y="6541280"/>
            <a:ext cx="29860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OCRT Meeting, April 8, 2019</a:t>
            </a:r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3AE5-465D-4D02-89E6-805144210D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63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Normalized Kd\Paper\JGR\Revison1\figures\Figure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7" y="1524000"/>
            <a:ext cx="6600825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27268" y="6541280"/>
            <a:ext cx="29860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OCRT Meeting, April 8, 2019</a:t>
            </a:r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33689" y="3810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nK</a:t>
            </a:r>
            <a:r>
              <a:rPr lang="en-US" sz="2400" b="1" i="1" baseline="-25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Fun(</a:t>
            </a:r>
            <a:r>
              <a:rPr lang="en-US" sz="24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b="1" i="1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3AE5-465D-4D02-89E6-805144210D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55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KdValidation1p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15" b="1"/>
          <a:stretch/>
        </p:blipFill>
        <p:spPr bwMode="auto">
          <a:xfrm>
            <a:off x="1995054" y="1208744"/>
            <a:ext cx="4650971" cy="256000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800600" y="376535"/>
            <a:ext cx="2956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i="1" baseline="-25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4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&amp; </a:t>
            </a:r>
            <a:r>
              <a:rPr lang="en-US" sz="24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</a:t>
            </a:r>
            <a:r>
              <a:rPr lang="en-US" sz="2400" b="1" i="1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nK</a:t>
            </a:r>
            <a:r>
              <a:rPr lang="en-US" sz="2400" b="1" i="1" baseline="-25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</a:t>
            </a:r>
            <a:endParaRPr lang="en-US" sz="2400" b="1" i="1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nKdValidation1p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31"/>
          <a:stretch/>
        </p:blipFill>
        <p:spPr bwMode="auto">
          <a:xfrm>
            <a:off x="1999672" y="3902451"/>
            <a:ext cx="4650971" cy="245441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002002" y="343293"/>
            <a:ext cx="3318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 Sensing </a:t>
            </a:r>
            <a:r>
              <a:rPr lang="en-US" sz="2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nK</a:t>
            </a:r>
            <a:r>
              <a:rPr lang="en-US" sz="2400" b="1" i="1" baseline="-25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7268" y="6541280"/>
            <a:ext cx="29860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OCRT Meeting, April 8, 2019</a:t>
            </a:r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62800" y="54864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Chesapeake Bay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3AE5-465D-4D02-89E6-805144210D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71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Normalized Kd\Paper\JGR\Revison1\figures\Figure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47800"/>
            <a:ext cx="5266113" cy="46966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054937" y="381000"/>
            <a:ext cx="6995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 of global </a:t>
            </a:r>
            <a:r>
              <a:rPr lang="en-US" sz="24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nK</a:t>
            </a:r>
            <a:r>
              <a:rPr lang="en-US" sz="2400" b="1" i="1" baseline="-25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 for NPP VIIRS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7268" y="6541280"/>
            <a:ext cx="29860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OCRT Meeting, April 8, 2019</a:t>
            </a:r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3AE5-465D-4D02-89E6-805144210D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63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3AE5-465D-4D02-89E6-805144210D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4000"/>
            <a:ext cx="4730687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75647" y="381000"/>
            <a:ext cx="1553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 CHL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49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80938" y="321588"/>
            <a:ext cx="1588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575079"/>
            <a:ext cx="807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Traditional ratio-derived </a:t>
            </a:r>
            <a:r>
              <a:rPr lang="en-US" b="1" i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b="1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(490) product overlooked its AOP characteristics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 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empirical </a:t>
            </a:r>
            <a:r>
              <a:rPr lang="en-US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</a:t>
            </a:r>
            <a:r>
              <a:rPr lang="en-US" b="1" i="1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(490) product has exactly the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same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spatial pattern as the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Chl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product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 coastal region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which is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not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supported by ocean optics theory and 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observations</a:t>
            </a:r>
          </a:p>
          <a:p>
            <a:endParaRPr 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+mj-lt"/>
              <a:buAutoNum type="arabicPeriod" startAt="3"/>
            </a:pPr>
            <a:r>
              <a:rPr lang="en-US" b="1" i="1" dirty="0" err="1">
                <a:latin typeface="Arial" panose="020B0604020202020204" pitchFamily="34" charset="0"/>
                <a:cs typeface="Arial" panose="020B0604020202020204" pitchFamily="34" charset="0"/>
              </a:rPr>
              <a:t>nK</a:t>
            </a:r>
            <a:r>
              <a:rPr lang="en-US" b="1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corrects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 AOP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feature, and may be treated as an IOP.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7268" y="6541280"/>
            <a:ext cx="29860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OCRT Meeting, April 8, 2019</a:t>
            </a:r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3AE5-465D-4D02-89E6-805144210D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13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80938" y="321588"/>
            <a:ext cx="1846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575079"/>
            <a:ext cx="78295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Wei J., Z. P. Lee, and S. Shang (2016). A system to measure the data quality of spectral remote sensing reflectance of aquatic environments. </a:t>
            </a:r>
            <a:r>
              <a:rPr lang="en-US" i="1" dirty="0"/>
              <a:t>Journal of Geophysical Research</a:t>
            </a:r>
            <a:r>
              <a:rPr lang="en-US" dirty="0"/>
              <a:t>, 121, doi:10.1002/2016JC012126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Lin</a:t>
            </a:r>
            <a:r>
              <a:rPr lang="en-US" dirty="0"/>
              <a:t>, J., Z. P. Lee, M. </a:t>
            </a:r>
            <a:r>
              <a:rPr lang="en-US" dirty="0" err="1"/>
              <a:t>Ondrusek</a:t>
            </a:r>
            <a:r>
              <a:rPr lang="en-US" dirty="0"/>
              <a:t>, and K. Du (2016), Remote sensing of normalized diffuse attenuation coefficient of </a:t>
            </a:r>
            <a:r>
              <a:rPr lang="en-US" dirty="0" err="1"/>
              <a:t>downwelling</a:t>
            </a:r>
            <a:r>
              <a:rPr lang="en-US" dirty="0"/>
              <a:t> irradiance, </a:t>
            </a:r>
            <a:r>
              <a:rPr lang="en-US" i="1" dirty="0"/>
              <a:t>Journal of Geophysical </a:t>
            </a:r>
            <a:r>
              <a:rPr lang="en-US" i="1" dirty="0" smtClean="0"/>
              <a:t>Research</a:t>
            </a:r>
            <a:r>
              <a:rPr lang="en-US" dirty="0" smtClean="0"/>
              <a:t>, </a:t>
            </a:r>
            <a:r>
              <a:rPr lang="en-US" dirty="0"/>
              <a:t>121(9), 6717-6730, doi:10.1002/2016JC011895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7268" y="6541280"/>
            <a:ext cx="29860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OCRT Meeting, April 8, 2019</a:t>
            </a:r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3AE5-465D-4D02-89E6-805144210D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3528" y="4211936"/>
            <a:ext cx="6781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020B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</a:t>
            </a:r>
            <a:endParaRPr lang="en-US" sz="6600" dirty="0">
              <a:solidFill>
                <a:srgbClr val="020BB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6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3988" y="379433"/>
            <a:ext cx="8456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28650" y="1254034"/>
            <a:ext cx="7753350" cy="3927566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Remote sensing reflectance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800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rs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 is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an important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optical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property.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huge amount of satellite ocean color data have been collected over the global oceans since 1978,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and continue to be accumulated. 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Atmospheric correction and others are vital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complex.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US" sz="1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management is critical.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control (QC)</a:t>
            </a:r>
            <a:r>
              <a:rPr lang="en-US" sz="1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l2_flags &amp; masks.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087" y="3188782"/>
            <a:ext cx="2754925" cy="185023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7268" y="6541280"/>
            <a:ext cx="29860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OCRT Meeting, April 8, 2019</a:t>
            </a:r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66560" y="2820829"/>
            <a:ext cx="1733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flags &amp; masks</a:t>
            </a:r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3AE5-465D-4D02-89E6-805144210D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6"/>
          <p:cNvSpPr txBox="1">
            <a:spLocks/>
          </p:cNvSpPr>
          <p:nvPr/>
        </p:nvSpPr>
        <p:spPr>
          <a:xfrm>
            <a:off x="632460" y="3696182"/>
            <a:ext cx="5174275" cy="2072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buFont typeface="+mj-lt"/>
              <a:buAutoNum type="arabicPeriod" startAt="5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We developed a </a:t>
            </a:r>
            <a:r>
              <a:rPr lang="en-US" sz="1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assurance (QA)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model to provide confidence that the satellite ocean color data quality requirement is fulfilled.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7268" y="228600"/>
            <a:ext cx="2363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First topic: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42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9174" y="313212"/>
            <a:ext cx="8456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Look-up table for </a:t>
            </a:r>
            <a:r>
              <a:rPr lang="en-US" sz="24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i="1" baseline="-25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spectral shapes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3578" y="5802616"/>
            <a:ext cx="48395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 (centroid) spectra: </a:t>
            </a:r>
            <a:r>
              <a:rPr lang="en-US" sz="1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nRrs_ref</a:t>
            </a:r>
            <a:endParaRPr lang="en-US" sz="1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Upper boundary: </a:t>
            </a:r>
            <a:r>
              <a:rPr lang="en-US" sz="1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nRrs_upper</a:t>
            </a:r>
            <a:endParaRPr lang="en-US" sz="1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boundary: </a:t>
            </a:r>
            <a:r>
              <a:rPr lang="en-US" sz="1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nRrs_lower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7268" y="6541280"/>
            <a:ext cx="29860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OCRT Meeting, April 8, 2019</a:t>
            </a:r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3AE5-465D-4D02-89E6-805144210D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227" y="1371808"/>
            <a:ext cx="3860971" cy="45796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54" y="2475770"/>
            <a:ext cx="3001007" cy="28357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7332" y="1371808"/>
            <a:ext cx="4708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Normalized remote sensing reflectance (</a:t>
            </a:r>
            <a:r>
              <a:rPr lang="en-US" sz="1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nR</a:t>
            </a:r>
            <a:r>
              <a:rPr lang="en-US" sz="1600" b="1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rs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" y="5458898"/>
            <a:ext cx="2242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LUT consists of: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3138780"/>
              </p:ext>
            </p:extLst>
          </p:nvPr>
        </p:nvGraphicFramePr>
        <p:xfrm>
          <a:off x="1371600" y="1755913"/>
          <a:ext cx="2438400" cy="602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5" name="Equation" r:id="rId5" imgW="2044440" imgH="482400" progId="Equation.DSMT4">
                  <p:embed/>
                </p:oleObj>
              </mc:Choice>
              <mc:Fallback>
                <p:oleObj name="Equation" r:id="rId5" imgW="204444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755913"/>
                        <a:ext cx="2438400" cy="6029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449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9174" y="313212"/>
            <a:ext cx="82876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 water type (OWT)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classifications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7268" y="6541280"/>
            <a:ext cx="29860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OCRT Meeting, April 8, 2019</a:t>
            </a:r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3AE5-465D-4D02-89E6-805144210D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0804" y="1254552"/>
            <a:ext cx="8134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Multi-band </a:t>
            </a:r>
            <a:r>
              <a:rPr lang="en-US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i="1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spectra (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412, 443, 488, 510, 531, 547, 555, 667, 683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nm) are extracted from in situ hyperspectral </a:t>
            </a:r>
            <a:r>
              <a:rPr lang="en-US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i="1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multi-spectral </a:t>
            </a:r>
            <a:r>
              <a:rPr lang="en-US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i="1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classified into 23 optical water types based on </a:t>
            </a:r>
            <a:b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similarity of </a:t>
            </a:r>
            <a:r>
              <a:rPr lang="en-US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i="1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spectral shapes.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934556"/>
            <a:ext cx="5458211" cy="247520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943600" y="5401267"/>
            <a:ext cx="1952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(Summer, 2012)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22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3AE5-465D-4D02-89E6-805144210D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9717" y="299016"/>
            <a:ext cx="8456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Assigning a QA score to satellite </a:t>
            </a:r>
            <a:r>
              <a:rPr lang="en-US" sz="24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i="1" baseline="-25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spectrum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371600"/>
            <a:ext cx="5983224" cy="39380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7400" y="5597369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QA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scores vary from 0 to 1:     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 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---- highest quality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0  ---- lowest quality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903220" y="3733800"/>
            <a:ext cx="2049780" cy="5181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417570" y="1805940"/>
            <a:ext cx="1497330" cy="12573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27268" y="6541280"/>
            <a:ext cx="29860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OCRT Meeting, April 8, 2019</a:t>
            </a:r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7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78287" y="215765"/>
            <a:ext cx="8456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 of satellite </a:t>
            </a:r>
            <a:r>
              <a:rPr lang="en-US" sz="24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i="1" baseline="-25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 quality in global oceans (for level-3 daily products)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32228"/>
            <a:ext cx="4274277" cy="1923010"/>
          </a:xfrm>
          <a:prstGeom prst="rect">
            <a:avLst/>
          </a:prstGeom>
          <a:ln>
            <a:solidFill>
              <a:srgbClr val="1D22F7"/>
            </a:solidFill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58" y="2925249"/>
            <a:ext cx="4274277" cy="1923010"/>
          </a:xfrm>
          <a:prstGeom prst="rect">
            <a:avLst/>
          </a:prstGeom>
          <a:ln>
            <a:solidFill>
              <a:srgbClr val="1D22F7"/>
            </a:solidFill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163" y="4590901"/>
            <a:ext cx="4274277" cy="1834596"/>
          </a:xfrm>
          <a:prstGeom prst="rect">
            <a:avLst/>
          </a:prstGeom>
          <a:ln>
            <a:solidFill>
              <a:srgbClr val="1D22F7"/>
            </a:solidFill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431953" y="3186041"/>
            <a:ext cx="1180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D22F7"/>
                </a:solidFill>
              </a:rPr>
              <a:t>2005-181</a:t>
            </a:r>
            <a:endParaRPr lang="en-US" dirty="0">
              <a:solidFill>
                <a:srgbClr val="1D22F7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09800" y="4865623"/>
            <a:ext cx="1180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D22F7"/>
                </a:solidFill>
              </a:rPr>
              <a:t>2010-181</a:t>
            </a:r>
            <a:endParaRPr lang="en-US" dirty="0">
              <a:solidFill>
                <a:srgbClr val="1D22F7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96929" y="6388821"/>
            <a:ext cx="1302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D22F7"/>
                </a:solidFill>
              </a:rPr>
              <a:t>2015-181</a:t>
            </a:r>
            <a:endParaRPr lang="en-US" dirty="0">
              <a:solidFill>
                <a:srgbClr val="1D22F7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7268" y="6541280"/>
            <a:ext cx="29860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OCRT Meeting, April 8, 2019</a:t>
            </a:r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3AE5-465D-4D02-89E6-805144210D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37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04800"/>
            <a:ext cx="8456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Evolution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satellite </a:t>
            </a:r>
            <a:r>
              <a:rPr lang="en-US" sz="2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i="1" baseline="-25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spectra quality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85" y="1558028"/>
            <a:ext cx="7254240" cy="3371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85267" y="5256589"/>
            <a:ext cx="5601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The QA scores are derived for the NASA R2014 data products.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7268" y="6541280"/>
            <a:ext cx="29860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OCRT Meeting, April 8, 2019</a:t>
            </a:r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2305" y="5668102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The animation is available online: </a:t>
            </a:r>
          </a:p>
          <a:p>
            <a:pPr algn="ctr"/>
            <a:r>
              <a:rPr lang="en-US" sz="1200" dirty="0" smtClean="0">
                <a:hlinkClick r:id="rId3"/>
              </a:rPr>
              <a:t>http</a:t>
            </a:r>
            <a:r>
              <a:rPr lang="en-US" sz="1200" dirty="0">
                <a:hlinkClick r:id="rId3"/>
              </a:rPr>
              <a:t>://</a:t>
            </a:r>
            <a:r>
              <a:rPr lang="en-US" sz="1200" dirty="0" smtClean="0">
                <a:hlinkClick r:id="rId3"/>
              </a:rPr>
              <a:t>oceanoptics.umb.edu/files/2015/01/MODISA_testAnimated-1icxwl9.gif</a:t>
            </a:r>
            <a:r>
              <a:rPr lang="en-US" sz="1200" dirty="0" smtClean="0"/>
              <a:t>  </a:t>
            </a:r>
            <a:endParaRPr lang="en-US" sz="1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3AE5-465D-4D02-89E6-805144210D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64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3376" y="282653"/>
            <a:ext cx="8505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of satellite </a:t>
            </a:r>
            <a:r>
              <a:rPr lang="en-US" sz="2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="1" i="1" baseline="-25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spectra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global oceans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55481" y="1259825"/>
            <a:ext cx="2613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err="1" smtClean="0"/>
              <a:t>R</a:t>
            </a:r>
            <a:r>
              <a:rPr lang="en-US" sz="2000" b="1" i="1" baseline="-25000" dirty="0" err="1" smtClean="0"/>
              <a:t>rs</a:t>
            </a:r>
            <a:r>
              <a:rPr lang="en-US" sz="2000" b="1" dirty="0" smtClean="0"/>
              <a:t>(412)/</a:t>
            </a:r>
            <a:r>
              <a:rPr lang="en-US" sz="2000" b="1" i="1" dirty="0" err="1" smtClean="0"/>
              <a:t>R</a:t>
            </a:r>
            <a:r>
              <a:rPr lang="en-US" sz="2000" b="1" i="1" baseline="-25000" dirty="0" err="1" smtClean="0"/>
              <a:t>rs</a:t>
            </a:r>
            <a:r>
              <a:rPr lang="en-US" sz="2000" b="1" dirty="0" smtClean="0"/>
              <a:t>(443)</a:t>
            </a:r>
            <a:endParaRPr lang="en-US" sz="2000" b="1" dirty="0"/>
          </a:p>
        </p:txBody>
      </p:sp>
      <p:sp>
        <p:nvSpPr>
          <p:cNvPr id="9" name="Down Arrow 8"/>
          <p:cNvSpPr/>
          <p:nvPr/>
        </p:nvSpPr>
        <p:spPr>
          <a:xfrm>
            <a:off x="727638" y="2592318"/>
            <a:ext cx="216339" cy="2487443"/>
          </a:xfrm>
          <a:prstGeom prst="downArrow">
            <a:avLst/>
          </a:prstGeom>
          <a:gradFill>
            <a:gsLst>
              <a:gs pos="42000">
                <a:srgbClr val="FFFF00"/>
              </a:gs>
              <a:gs pos="0">
                <a:srgbClr val="C00000"/>
              </a:gs>
              <a:gs pos="67000">
                <a:srgbClr val="3FAA30"/>
              </a:gs>
              <a:gs pos="100000">
                <a:srgbClr val="1D22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8954" y="5023159"/>
            <a:ext cx="1061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decrease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7268" y="6541280"/>
            <a:ext cx="29860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OCRT Meeting, April 8, 2019</a:t>
            </a:r>
            <a:endParaRPr lang="en-US" sz="10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327666" y="1597506"/>
            <a:ext cx="2854175" cy="4480865"/>
            <a:chOff x="1327666" y="1597506"/>
            <a:chExt cx="2854175" cy="448086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7666" y="1687537"/>
              <a:ext cx="2854175" cy="133544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7666" y="3192712"/>
              <a:ext cx="2854175" cy="133544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7666" y="4742931"/>
              <a:ext cx="2854175" cy="133544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754753" y="1877538"/>
              <a:ext cx="1045845" cy="2057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2005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754753" y="3422089"/>
              <a:ext cx="1045845" cy="2057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2010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752307" y="4968424"/>
              <a:ext cx="1045845" cy="2057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2015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438400" y="1597506"/>
              <a:ext cx="457200" cy="1550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443231" y="3106266"/>
              <a:ext cx="457200" cy="1550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438400" y="4651803"/>
              <a:ext cx="457200" cy="1550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495800" y="1211067"/>
            <a:ext cx="4433048" cy="5017793"/>
            <a:chOff x="4495800" y="1211067"/>
            <a:chExt cx="4433048" cy="5017793"/>
          </a:xfrm>
        </p:grpSpPr>
        <p:grpSp>
          <p:nvGrpSpPr>
            <p:cNvPr id="24" name="Group 23"/>
            <p:cNvGrpSpPr/>
            <p:nvPr/>
          </p:nvGrpSpPr>
          <p:grpSpPr>
            <a:xfrm>
              <a:off x="7696200" y="3700266"/>
              <a:ext cx="1232648" cy="583354"/>
              <a:chOff x="6975749" y="3483114"/>
              <a:chExt cx="1232648" cy="583354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>
                <a:off x="6975749" y="3618888"/>
                <a:ext cx="410799" cy="4"/>
              </a:xfrm>
              <a:prstGeom prst="line">
                <a:avLst/>
              </a:prstGeom>
              <a:ln w="9525">
                <a:solidFill>
                  <a:srgbClr val="3FAA3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7351713" y="3483114"/>
                <a:ext cx="80933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satellite</a:t>
                </a:r>
                <a:endPara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351712" y="3789469"/>
                <a:ext cx="85668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QA model</a:t>
                </a:r>
                <a:endPara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6975749" y="3921222"/>
                <a:ext cx="410799" cy="4"/>
              </a:xfrm>
              <a:prstGeom prst="line">
                <a:avLst/>
              </a:prstGeom>
              <a:ln w="95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/>
            <p:cNvGrpSpPr/>
            <p:nvPr/>
          </p:nvGrpSpPr>
          <p:grpSpPr>
            <a:xfrm>
              <a:off x="4495800" y="1755027"/>
              <a:ext cx="3048541" cy="4473833"/>
              <a:chOff x="4495800" y="1755027"/>
              <a:chExt cx="3048541" cy="4473833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5800" y="1755027"/>
                <a:ext cx="3048541" cy="4473833"/>
              </a:xfrm>
              <a:prstGeom prst="rect">
                <a:avLst/>
              </a:prstGeom>
            </p:spPr>
          </p:pic>
          <p:sp>
            <p:nvSpPr>
              <p:cNvPr id="30" name="Rectangle 29"/>
              <p:cNvSpPr/>
              <p:nvPr/>
            </p:nvSpPr>
            <p:spPr>
              <a:xfrm>
                <a:off x="6349310" y="1850834"/>
                <a:ext cx="1045845" cy="2057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1400" dirty="0" smtClean="0">
                    <a:solidFill>
                      <a:prstClr val="black"/>
                    </a:solidFill>
                  </a:rPr>
                  <a:t>2005</a:t>
                </a:r>
                <a:endParaRPr lang="en-US" sz="1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6326589" y="3390182"/>
                <a:ext cx="1045845" cy="2057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1400" dirty="0" smtClean="0">
                    <a:solidFill>
                      <a:prstClr val="black"/>
                    </a:solidFill>
                  </a:rPr>
                  <a:t>2010</a:t>
                </a:r>
                <a:endParaRPr lang="en-US" sz="1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6351338" y="4924721"/>
                <a:ext cx="1045845" cy="2057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1400" dirty="0" smtClean="0">
                    <a:solidFill>
                      <a:prstClr val="black"/>
                    </a:solidFill>
                  </a:rPr>
                  <a:t>2015</a:t>
                </a:r>
                <a:endParaRPr lang="en-US" sz="14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4902106" y="1211067"/>
              <a:ext cx="26136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 dirty="0" err="1" smtClean="0"/>
                <a:t>nR</a:t>
              </a:r>
              <a:r>
                <a:rPr lang="en-US" sz="2000" b="1" i="1" baseline="-25000" dirty="0" err="1" smtClean="0"/>
                <a:t>rs</a:t>
              </a:r>
              <a:r>
                <a:rPr lang="en-US" sz="2000" b="1" i="1" baseline="-25000" dirty="0" smtClean="0"/>
                <a:t> </a:t>
              </a:r>
              <a:r>
                <a:rPr lang="en-US" sz="2000" b="1" dirty="0" smtClean="0"/>
                <a:t>spectra</a:t>
              </a:r>
              <a:endParaRPr lang="en-US" sz="2000" b="1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800600" y="1752600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Georges Bank</a:t>
              </a:r>
              <a:endParaRPr lang="en-US" dirty="0"/>
            </a:p>
          </p:txBody>
        </p:sp>
      </p:grp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3AE5-465D-4D02-89E6-805144210D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88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sentation_templat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Presentation_template2</Template>
  <TotalTime>5172</TotalTime>
  <Words>1210</Words>
  <Application>Microsoft Office PowerPoint</Application>
  <PresentationFormat>On-screen Show (4:3)</PresentationFormat>
  <Paragraphs>236</Paragraphs>
  <Slides>28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宋体</vt:lpstr>
      <vt:lpstr>宋体</vt:lpstr>
      <vt:lpstr>Arial</vt:lpstr>
      <vt:lpstr>Calibri</vt:lpstr>
      <vt:lpstr>Calibri Light</vt:lpstr>
      <vt:lpstr>Cambria Math</vt:lpstr>
      <vt:lpstr>Wingdings</vt:lpstr>
      <vt:lpstr>Presentation_template2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zplee</dc:creator>
  <cp:lastModifiedBy>Jianwei Wei</cp:lastModifiedBy>
  <cp:revision>177</cp:revision>
  <dcterms:created xsi:type="dcterms:W3CDTF">2016-05-30T01:51:25Z</dcterms:created>
  <dcterms:modified xsi:type="dcterms:W3CDTF">2019-04-08T02:58:23Z</dcterms:modified>
</cp:coreProperties>
</file>