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4" r:id="rId2"/>
  </p:sldMasterIdLst>
  <p:notesMasterIdLst>
    <p:notesMasterId r:id="rId54"/>
  </p:notesMasterIdLst>
  <p:handoutMasterIdLst>
    <p:handoutMasterId r:id="rId55"/>
  </p:handoutMasterIdLst>
  <p:sldIdLst>
    <p:sldId id="351" r:id="rId3"/>
    <p:sldId id="353" r:id="rId4"/>
    <p:sldId id="562" r:id="rId5"/>
    <p:sldId id="363" r:id="rId6"/>
    <p:sldId id="566" r:id="rId7"/>
    <p:sldId id="565" r:id="rId8"/>
    <p:sldId id="563" r:id="rId9"/>
    <p:sldId id="568" r:id="rId10"/>
    <p:sldId id="572" r:id="rId11"/>
    <p:sldId id="573" r:id="rId12"/>
    <p:sldId id="606" r:id="rId13"/>
    <p:sldId id="574" r:id="rId14"/>
    <p:sldId id="582" r:id="rId15"/>
    <p:sldId id="609" r:id="rId16"/>
    <p:sldId id="578" r:id="rId17"/>
    <p:sldId id="593" r:id="rId18"/>
    <p:sldId id="575" r:id="rId19"/>
    <p:sldId id="579" r:id="rId20"/>
    <p:sldId id="584" r:id="rId21"/>
    <p:sldId id="581" r:id="rId22"/>
    <p:sldId id="580" r:id="rId23"/>
    <p:sldId id="607" r:id="rId24"/>
    <p:sldId id="421" r:id="rId25"/>
    <p:sldId id="470" r:id="rId26"/>
    <p:sldId id="595" r:id="rId27"/>
    <p:sldId id="596" r:id="rId28"/>
    <p:sldId id="597" r:id="rId29"/>
    <p:sldId id="598" r:id="rId30"/>
    <p:sldId id="608" r:id="rId31"/>
    <p:sldId id="588" r:id="rId32"/>
    <p:sldId id="486" r:id="rId33"/>
    <p:sldId id="516" r:id="rId34"/>
    <p:sldId id="599" r:id="rId35"/>
    <p:sldId id="600" r:id="rId36"/>
    <p:sldId id="601" r:id="rId37"/>
    <p:sldId id="585" r:id="rId38"/>
    <p:sldId id="488" r:id="rId39"/>
    <p:sldId id="489" r:id="rId40"/>
    <p:sldId id="602" r:id="rId41"/>
    <p:sldId id="604" r:id="rId42"/>
    <p:sldId id="605" r:id="rId43"/>
    <p:sldId id="590" r:id="rId44"/>
    <p:sldId id="515" r:id="rId45"/>
    <p:sldId id="591" r:id="rId46"/>
    <p:sldId id="610" r:id="rId47"/>
    <p:sldId id="611" r:id="rId48"/>
    <p:sldId id="615" r:id="rId49"/>
    <p:sldId id="613" r:id="rId50"/>
    <p:sldId id="612" r:id="rId51"/>
    <p:sldId id="614" r:id="rId52"/>
    <p:sldId id="362" r:id="rId53"/>
  </p:sldIdLst>
  <p:sldSz cx="9144000" cy="6858000" type="screen4x3"/>
  <p:notesSz cx="7010400" cy="9296400"/>
  <p:custDataLst>
    <p:tags r:id="rId56"/>
  </p:custDataLst>
  <p:defaultTextStyle>
    <a:defPPr>
      <a:defRPr lang="it-IT"/>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3504" userDrawn="1">
          <p15:clr>
            <a:srgbClr val="A4A3A4"/>
          </p15:clr>
        </p15:guide>
        <p15:guide id="2" orient="horz" pos="4224" userDrawn="1">
          <p15:clr>
            <a:srgbClr val="A4A3A4"/>
          </p15:clr>
        </p15:guide>
        <p15:guide id="3" orient="horz" pos="3984" userDrawn="1">
          <p15:clr>
            <a:srgbClr val="A4A3A4"/>
          </p15:clr>
        </p15:guide>
        <p15:guide id="4" orient="horz" pos="3744" userDrawn="1">
          <p15:clr>
            <a:srgbClr val="A4A3A4"/>
          </p15:clr>
        </p15:guide>
        <p15:guide id="5" orient="horz" pos="456" userDrawn="1">
          <p15:clr>
            <a:srgbClr val="A4A3A4"/>
          </p15:clr>
        </p15:guide>
        <p15:guide id="6" orient="horz" pos="696" userDrawn="1">
          <p15:clr>
            <a:srgbClr val="A4A3A4"/>
          </p15:clr>
        </p15:guide>
        <p15:guide id="7" pos="672" userDrawn="1">
          <p15:clr>
            <a:srgbClr val="A4A3A4"/>
          </p15:clr>
        </p15:guide>
        <p15:guide id="8" pos="5088" userDrawn="1">
          <p15:clr>
            <a:srgbClr val="A4A3A4"/>
          </p15:clr>
        </p15:guide>
        <p15:guide id="9" pos="264"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AFES" initials="A" lastIdx="51" clrIdx="0"/>
  <p:cmAuthor id="1" name="jleopold" initials="j" lastIdx="4" clrIdx="1"/>
  <p:cmAuthor id="2" name="Kelly Stallard" initials="KS" lastIdx="1" clrIdx="2">
    <p:extLst>
      <p:ext uri="{19B8F6BF-5375-455C-9EA6-DF929625EA0E}">
        <p15:presenceInfo xmlns:p15="http://schemas.microsoft.com/office/powerpoint/2012/main" userId="S-1-5-21-1811364447-1848282639-3766779830-86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33"/>
    <a:srgbClr val="FF8000"/>
    <a:srgbClr val="3C5BA2"/>
    <a:srgbClr val="7F7F7F"/>
    <a:srgbClr val="949494"/>
    <a:srgbClr val="4D4D4D"/>
    <a:srgbClr val="2F58A7"/>
    <a:srgbClr val="E2CFF1"/>
    <a:srgbClr val="7A9DC1"/>
    <a:srgbClr val="D6B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D083AE6-46FA-4A59-8FB0-9F97EB10719F}" styleName="Stile chiaro 3 - Colore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80" autoAdjust="0"/>
    <p:restoredTop sz="95634" autoAdjust="0"/>
  </p:normalViewPr>
  <p:slideViewPr>
    <p:cSldViewPr snapToGrid="0" showGuides="1">
      <p:cViewPr varScale="1">
        <p:scale>
          <a:sx n="69" d="100"/>
          <a:sy n="69" d="100"/>
        </p:scale>
        <p:origin x="1014" y="72"/>
      </p:cViewPr>
      <p:guideLst>
        <p:guide orient="horz" pos="3504"/>
        <p:guide orient="horz" pos="4224"/>
        <p:guide orient="horz" pos="3984"/>
        <p:guide orient="horz" pos="3744"/>
        <p:guide orient="horz" pos="456"/>
        <p:guide orient="horz" pos="696"/>
        <p:guide pos="672"/>
        <p:guide pos="5088"/>
        <p:guide pos="264"/>
      </p:guideLst>
    </p:cSldViewPr>
  </p:slideViewPr>
  <p:outlineViewPr>
    <p:cViewPr>
      <p:scale>
        <a:sx n="33" d="100"/>
        <a:sy n="33" d="100"/>
      </p:scale>
      <p:origin x="0" y="-19728"/>
    </p:cViewPr>
  </p:outlineViewPr>
  <p:notesTextViewPr>
    <p:cViewPr>
      <p:scale>
        <a:sx n="100" d="100"/>
        <a:sy n="100" d="100"/>
      </p:scale>
      <p:origin x="0" y="0"/>
    </p:cViewPr>
  </p:notesTextViewPr>
  <p:sorterViewPr>
    <p:cViewPr>
      <p:scale>
        <a:sx n="90" d="100"/>
        <a:sy n="90" d="100"/>
      </p:scale>
      <p:origin x="0" y="3168"/>
    </p:cViewPr>
  </p:sorterViewPr>
  <p:notesViewPr>
    <p:cSldViewPr snapToGrid="0" showGuides="1">
      <p:cViewPr varScale="1">
        <p:scale>
          <a:sx n="66" d="100"/>
          <a:sy n="66" d="100"/>
        </p:scale>
        <p:origin x="-3154" y="-77"/>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commentAuthors" Target="commentAuthor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annarbor.cfigroup.com\Data\Data_V\NASA\EOSDIS\P16_10\Zreport\2016%20NASA%20Production'\2016%20-%20Scatterplot_Customer%20Satisfaction%20Index_2016.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V:\NASA\EOSDIS\P16_10\Zreport\2016%20NASA%20Production'\2016%20NASA%20EOSDIS%20-%20LVMV_Time_Product%20Documentation.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V:\NASA\EOSDIS\P16_10\Zreport\2016%20NASA%20Production'\2016%20NASA%20EOSDIS%20-%20Score%20Chart%20-%20Product%20Documentation_Data%20center%20evaluated_Time%20-%202.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V:\NASA\EOSDIS\P16_10\Zreport\2016%20NASA%20Production'\2016%20NASA%20EOSDIS%20-%20Score%20Chart%20-%20Product%20Documentation_Data%20center%20evaluated_Time.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V:\NASA\EOSDIS\P16_10\Zreport\2016%20NASA%20Production'\2016%20NASA%20EOSDIS%20-%20LVMV_Time_Product%20Selection%20and%20Order.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V:\NASA\EOSDIS\P16_10\Zreport\2016%20NASA%20Production'\2016%20NASA%20EOSDIS%20-%20Score%20Chart%20-%20Product%20Selection%20and%20Order_Data%20center%20evaluated_Time%20-%202.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V:\NASA\EOSDIS\P16_10\Zreport\2016%20NASA%20Production'\2016%20NASA%20EOSDIS%20-%20Score%20Chart%20-%20Product%20Selection%20and%20Order_Data%20center%20evaluated_Time.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V:\NASA\EOSDIS\P16_10\Zreport\2016%20NASA%20Production'\2016%20NASA%20EOSDIS%20-%20LVMV_Time_Customer%20Support.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V:\NASA\EOSDIS\P16_10\Zreport\2016%20NASA%20Production'\2016%20NASA%20EOSDIS%20-%20Score%20Chart%20-%20Customer%20Support_Data%20center%20evaluated_Time.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V:\NASA\EOSDIS\P16_10\Zreport\2016%20NASA%20Production'\2016%20NASA%20EOSDIS%20-%20Score%20Chart%20-%20Customer%20Support_Data%20center%20evaluated_Time%20-%202.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V:\NASA\EOSDIS\P16_10\Zreport\2016%20NASA%20Production'\2016%20NASA%20EOSDIS%20-%20LVMV_Time_Product%20Search.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V:\NASA\EOSDIS\P16_10\Zreport\2016%20NASA%20Production'\2016%20NASA%20EOSDIS%20-%20LVMV_Time_CSI+RHS.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V:\NASA\EOSDIS\P16_10\Zreport\2016%20NASA%20Production'\2016%20NASA%20EOSDIS%20-%20Score%20Chart%20-%20Product%20Search_Data%20center%20evaluated_Time%20-%202.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V:\NASA\EOSDIS\P16_10\Zreport\2016%20NASA%20Production'\2016%20NASA%20EOSDIS%20-%20Score%20Chart%20-%20Product%20Search_Data%20center%20evaluated_Time.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V:\NASA\EOSDIS\P16_10\Zreport\2016%20NASA%20Production'\2016%20NASA%20EOSDIS%20-%20LVMV_Time_Delivery.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V:\NASA\EOSDIS\P15_10\Zreport\2015%20NASA%20Production\2015%20NASA%20EOSDIS%20-%20Score%20Chart%20-%20Delivery_Data%20center%20evaluated_Time.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V:\NASA\EOSDIS\P16_10\Zreport\2016%20NASA%20Production'\2016%20NASA%20EOSDIS%20-%20Score%20Chart%20-%20Delivery_Data%20center%20evaluated_Time%20-%20Small%20Chart.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annarbor.cfigroup.com\Data\Data_V\NASA\EOSDIS\P15_10\Zreport\2015%20NASA%20Production\2015%20NASA%20EOSDIS%20-%20Benchmark%20Scor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annarbor.cfigroup.com\Data\Data_V\NASA\EOSDIS\P16_10\Zreport\2016%20NASA%20Production'\2016%20NASA%20EOSDIS%20-%20Score%20Chart%20-%20Data%20center%20evaluated%20-%20CSI.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annarbor.cfigroup.com\Data\Data_V\NASA\EOSDIS\P16_10\Zreport\2016%20NASA%20Production'\2016%20NASA%20EOSDIS%20-%20Score%20Chart%20-%20Data%20center%20evaluated%20-%20CSI.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annarbor.cfigroup.com\Data\Data_V\NASA\EOSDIS\P17_10\Zreport\Production\2017%20NASA%20EOSDIS%20-%20Trend%20Chart%20-%20CSI.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V:\NASA\EOSDIS\P16_10\Zreport\2016%20NASA%20Production'\2016%20NASA%20EOSDIS%20-%20LVMV_Time_Product%20Quality.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V:\NASA\EOSDIS\P16_10\Zreport\2016%20NASA%20Production'\2016%20NASA%20EOSDIS%20-%20Score%20Chart%20-%20Product%20Quality_Data%20center%20evaluated_Time%20-%202.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V:\NASA\EOSDIS\P16_10\Zreport\2016%20NASA%20Production'\2016%20NASA%20EOSDIS%20-%20Score%20Chart%20-%20Product%20Quality_Data%20center%20evaluated_Tim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910272943729504E-2"/>
          <c:y val="2.9338219418319583E-2"/>
          <c:w val="0.91645757647732717"/>
          <c:h val="0.90260289020558104"/>
        </c:manualLayout>
      </c:layout>
      <c:scatterChart>
        <c:scatterStyle val="lineMarker"/>
        <c:varyColors val="0"/>
        <c:ser>
          <c:idx val="0"/>
          <c:order val="0"/>
          <c:tx>
            <c:strRef>
              <c:f>Data!$C$1</c:f>
              <c:strCache>
                <c:ptCount val="1"/>
                <c:pt idx="0">
                  <c:v>2018</c:v>
                </c:pt>
              </c:strCache>
            </c:strRef>
          </c:tx>
          <c:spPr>
            <a:ln w="28575">
              <a:noFill/>
            </a:ln>
          </c:spPr>
          <c:marker>
            <c:symbol val="circle"/>
            <c:size val="16"/>
            <c:spPr>
              <a:solidFill>
                <a:srgbClr val="3C5BA2"/>
              </a:solidFill>
              <a:ln>
                <a:noFill/>
              </a:ln>
            </c:spPr>
          </c:marker>
          <c:dLbls>
            <c:dLbl>
              <c:idx val="0"/>
              <c:tx>
                <c:rich>
                  <a:bodyPr rot="0"/>
                  <a:lstStyle/>
                  <a:p>
                    <a:pPr algn="ctr">
                      <a:defRPr/>
                    </a:pPr>
                    <a:r>
                      <a:rPr lang="en-US" dirty="0"/>
                      <a:t>Product Search</a:t>
                    </a:r>
                  </a:p>
                </c:rich>
              </c:tx>
              <c:spPr>
                <a:noFill/>
                <a:ln>
                  <a:noFill/>
                </a:ln>
              </c:spPr>
              <c:dLblPos val="l"/>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348-48C3-A276-036D9F7FFFF5}"/>
                </c:ext>
              </c:extLst>
            </c:dLbl>
            <c:dLbl>
              <c:idx val="1"/>
              <c:tx>
                <c:rich>
                  <a:bodyPr rot="0"/>
                  <a:lstStyle/>
                  <a:p>
                    <a:pPr algn="ctr">
                      <a:defRPr/>
                    </a:pPr>
                    <a:r>
                      <a:rPr lang="en-US" dirty="0"/>
                      <a:t>Product Selection and Order</a:t>
                    </a:r>
                  </a:p>
                </c:rich>
              </c:tx>
              <c:spPr>
                <a:noFill/>
                <a:ln>
                  <a:noFill/>
                </a:ln>
              </c:spPr>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348-48C3-A276-036D9F7FFFF5}"/>
                </c:ext>
              </c:extLst>
            </c:dLbl>
            <c:dLbl>
              <c:idx val="2"/>
              <c:tx>
                <c:rich>
                  <a:bodyPr rot="0"/>
                  <a:lstStyle/>
                  <a:p>
                    <a:pPr algn="ctr">
                      <a:defRPr/>
                    </a:pPr>
                    <a:r>
                      <a:rPr lang="en-US" dirty="0"/>
                      <a:t>Delivery</a:t>
                    </a:r>
                  </a:p>
                </c:rich>
              </c:tx>
              <c:spPr>
                <a:noFill/>
                <a:ln>
                  <a:noFill/>
                </a:ln>
              </c:spPr>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348-48C3-A276-036D9F7FFFF5}"/>
                </c:ext>
              </c:extLst>
            </c:dLbl>
            <c:dLbl>
              <c:idx val="3"/>
              <c:tx>
                <c:rich>
                  <a:bodyPr rot="0"/>
                  <a:lstStyle/>
                  <a:p>
                    <a:pPr algn="ctr">
                      <a:defRPr/>
                    </a:pPr>
                    <a:r>
                      <a:rPr lang="en-US" dirty="0"/>
                      <a:t>Product Quality</a:t>
                    </a:r>
                  </a:p>
                </c:rich>
              </c:tx>
              <c:spPr>
                <a:noFill/>
                <a:ln>
                  <a:noFill/>
                </a:ln>
              </c:spPr>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348-48C3-A276-036D9F7FFFF5}"/>
                </c:ext>
              </c:extLst>
            </c:dLbl>
            <c:dLbl>
              <c:idx val="4"/>
              <c:tx>
                <c:rich>
                  <a:bodyPr rot="0"/>
                  <a:lstStyle/>
                  <a:p>
                    <a:pPr algn="ctr">
                      <a:defRPr/>
                    </a:pPr>
                    <a:r>
                      <a:rPr lang="en-US" dirty="0"/>
                      <a:t>Product Documentation</a:t>
                    </a:r>
                  </a:p>
                </c:rich>
              </c:tx>
              <c:spPr>
                <a:noFill/>
                <a:ln>
                  <a:noFill/>
                </a:ln>
              </c:spPr>
              <c:dLblPos val="b"/>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348-48C3-A276-036D9F7FFFF5}"/>
                </c:ext>
              </c:extLst>
            </c:dLbl>
            <c:dLbl>
              <c:idx val="5"/>
              <c:layout>
                <c:manualLayout>
                  <c:x val="0"/>
                  <c:y val="-2.5064605500871782E-2"/>
                </c:manualLayout>
              </c:layout>
              <c:tx>
                <c:rich>
                  <a:bodyPr rot="0"/>
                  <a:lstStyle/>
                  <a:p>
                    <a:pPr algn="ctr">
                      <a:defRPr/>
                    </a:pPr>
                    <a:r>
                      <a:rPr lang="en-US" dirty="0"/>
                      <a:t>Customer Support</a:t>
                    </a:r>
                  </a:p>
                </c:rich>
              </c:tx>
              <c:spPr>
                <a:noFill/>
                <a:ln>
                  <a:noFill/>
                </a:ln>
              </c:spPr>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348-48C3-A276-036D9F7FFFF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Data!$B$2:$B$7</c:f>
              <c:numCache>
                <c:formatCode>0.0</c:formatCode>
                <c:ptCount val="6"/>
                <c:pt idx="0">
                  <c:v>0.7</c:v>
                </c:pt>
                <c:pt idx="1">
                  <c:v>1</c:v>
                </c:pt>
                <c:pt idx="2">
                  <c:v>0.7</c:v>
                </c:pt>
                <c:pt idx="3">
                  <c:v>1.1000000000000001</c:v>
                </c:pt>
                <c:pt idx="4">
                  <c:v>1.1000000000000001</c:v>
                </c:pt>
                <c:pt idx="5">
                  <c:v>0.9</c:v>
                </c:pt>
              </c:numCache>
            </c:numRef>
          </c:xVal>
          <c:yVal>
            <c:numRef>
              <c:f>Data!$C$2:$C$7</c:f>
              <c:numCache>
                <c:formatCode>0</c:formatCode>
                <c:ptCount val="6"/>
                <c:pt idx="0">
                  <c:v>81</c:v>
                </c:pt>
                <c:pt idx="1">
                  <c:v>83</c:v>
                </c:pt>
                <c:pt idx="2">
                  <c:v>84</c:v>
                </c:pt>
                <c:pt idx="3">
                  <c:v>85</c:v>
                </c:pt>
                <c:pt idx="4">
                  <c:v>81</c:v>
                </c:pt>
                <c:pt idx="5">
                  <c:v>86</c:v>
                </c:pt>
              </c:numCache>
            </c:numRef>
          </c:yVal>
          <c:smooth val="0"/>
          <c:extLst>
            <c:ext xmlns:c16="http://schemas.microsoft.com/office/drawing/2014/chart" uri="{C3380CC4-5D6E-409C-BE32-E72D297353CC}">
              <c16:uniqueId val="{00000006-6348-48C3-A276-036D9F7FFFF5}"/>
            </c:ext>
          </c:extLst>
        </c:ser>
        <c:ser>
          <c:idx val="1"/>
          <c:order val="1"/>
          <c:marker>
            <c:spPr>
              <a:noFill/>
              <a:ln>
                <a:noFill/>
              </a:ln>
            </c:spPr>
          </c:marker>
          <c:xVal>
            <c:numLit>
              <c:formatCode>General</c:formatCode>
              <c:ptCount val="1"/>
              <c:pt idx="0">
                <c:v>0.93520465493202198</c:v>
              </c:pt>
            </c:numLit>
          </c:xVal>
          <c:yVal>
            <c:numLit>
              <c:formatCode>General</c:formatCode>
              <c:ptCount val="1"/>
              <c:pt idx="0">
                <c:v>82.1666666666667</c:v>
              </c:pt>
            </c:numLit>
          </c:yVal>
          <c:smooth val="0"/>
          <c:extLst>
            <c:ext xmlns:c16="http://schemas.microsoft.com/office/drawing/2014/chart" uri="{C3380CC4-5D6E-409C-BE32-E72D297353CC}">
              <c16:uniqueId val="{00000007-6348-48C3-A276-036D9F7FFFF5}"/>
            </c:ext>
          </c:extLst>
        </c:ser>
        <c:dLbls>
          <c:showLegendKey val="0"/>
          <c:showVal val="0"/>
          <c:showCatName val="0"/>
          <c:showSerName val="0"/>
          <c:showPercent val="0"/>
          <c:showBubbleSize val="0"/>
        </c:dLbls>
        <c:axId val="100924800"/>
        <c:axId val="101201024"/>
      </c:scatterChart>
      <c:valAx>
        <c:axId val="100924800"/>
        <c:scaling>
          <c:orientation val="minMax"/>
          <c:max val="1.5"/>
          <c:min val="0"/>
        </c:scaling>
        <c:delete val="0"/>
        <c:axPos val="b"/>
        <c:numFmt formatCode="#,##0.0" sourceLinked="0"/>
        <c:majorTickMark val="out"/>
        <c:minorTickMark val="none"/>
        <c:tickLblPos val="nextTo"/>
        <c:spPr>
          <a:ln>
            <a:solidFill>
              <a:schemeClr val="tx1"/>
            </a:solidFill>
          </a:ln>
        </c:spPr>
        <c:txPr>
          <a:bodyPr rot="0" vert="horz"/>
          <a:lstStyle/>
          <a:p>
            <a:pPr>
              <a:defRPr/>
            </a:pPr>
            <a:endParaRPr lang="en-US"/>
          </a:p>
        </c:txPr>
        <c:crossAx val="101201024"/>
        <c:crosses val="autoZero"/>
        <c:crossBetween val="midCat"/>
        <c:majorUnit val="0.5"/>
      </c:valAx>
      <c:valAx>
        <c:axId val="101201024"/>
        <c:scaling>
          <c:orientation val="minMax"/>
          <c:max val="90"/>
          <c:min val="75"/>
        </c:scaling>
        <c:delete val="0"/>
        <c:axPos val="l"/>
        <c:numFmt formatCode="0" sourceLinked="1"/>
        <c:majorTickMark val="out"/>
        <c:minorTickMark val="none"/>
        <c:tickLblPos val="nextTo"/>
        <c:spPr>
          <a:ln>
            <a:solidFill>
              <a:schemeClr val="tx1"/>
            </a:solidFill>
          </a:ln>
        </c:spPr>
        <c:txPr>
          <a:bodyPr rot="0" vert="horz"/>
          <a:lstStyle/>
          <a:p>
            <a:pPr>
              <a:defRPr/>
            </a:pPr>
            <a:endParaRPr lang="en-US"/>
          </a:p>
        </c:txPr>
        <c:crossAx val="100924800"/>
        <c:crosses val="autoZero"/>
        <c:crossBetween val="midCat"/>
        <c:majorUnit val="5"/>
        <c:minorUnit val="0.5"/>
      </c:valAx>
      <c:spPr>
        <a:ln>
          <a:solidFill>
            <a:sysClr val="windowText" lastClr="000000"/>
          </a:solidFill>
        </a:ln>
      </c:spPr>
    </c:plotArea>
    <c:plotVisOnly val="1"/>
    <c:dispBlanksAs val="gap"/>
    <c:showDLblsOverMax val="0"/>
  </c:chart>
  <c:spPr>
    <a:ln>
      <a:noFill/>
    </a:ln>
  </c:spPr>
  <c:txPr>
    <a:bodyPr/>
    <a:lstStyle/>
    <a:p>
      <a:pPr>
        <a:defRPr sz="1200" b="1" i="0" u="none" strike="noStrike" baseline="0">
          <a:solidFill>
            <a:srgbClr val="000000"/>
          </a:solidFill>
          <a:latin typeface="Arial" panose="020B0604020202020204" pitchFamily="34" charset="0"/>
          <a:ea typeface="Calibri"/>
          <a:cs typeface="Arial" panose="020B0604020202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708522713846669"/>
          <c:y val="2.9555553863039943E-2"/>
          <c:w val="0.55045836313187979"/>
          <c:h val="0.8487940403140295"/>
        </c:manualLayout>
      </c:layout>
      <c:barChart>
        <c:barDir val="bar"/>
        <c:grouping val="clustered"/>
        <c:varyColors val="0"/>
        <c:ser>
          <c:idx val="1"/>
          <c:order val="0"/>
          <c:tx>
            <c:strRef>
              <c:f>Data!$B$1</c:f>
              <c:strCache>
                <c:ptCount val="1"/>
                <c:pt idx="0">
                  <c:v>2018</c:v>
                </c:pt>
              </c:strCache>
            </c:strRef>
          </c:tx>
          <c:spPr>
            <a:solidFill>
              <a:srgbClr val="3C5BA2"/>
            </a:solidFill>
            <a:ln>
              <a:solidFill>
                <a:srgbClr val="000000"/>
              </a:solidFill>
            </a:ln>
          </c:spPr>
          <c:invertIfNegative val="0"/>
          <c:dLbls>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Data!$A$2:$A$8</c:f>
              <c:strCache>
                <c:ptCount val="7"/>
                <c:pt idx="0">
                  <c:v>Product Documentation</c:v>
                </c:pt>
                <c:pt idx="2">
                  <c:v>Overall quality of the document</c:v>
                </c:pt>
                <c:pt idx="3">
                  <c:v>Data documentation helped you use the data</c:v>
                </c:pt>
                <c:pt idx="4">
                  <c:v>Organization</c:v>
                </c:pt>
                <c:pt idx="5">
                  <c:v>Clarity and usefulness</c:v>
                </c:pt>
                <c:pt idx="6">
                  <c:v>Technical level</c:v>
                </c:pt>
              </c:strCache>
            </c:strRef>
          </c:cat>
          <c:val>
            <c:numRef>
              <c:f>Data!$B$2:$B$8</c:f>
              <c:numCache>
                <c:formatCode>General</c:formatCode>
                <c:ptCount val="7"/>
                <c:pt idx="0">
                  <c:v>81</c:v>
                </c:pt>
                <c:pt idx="2">
                  <c:v>81</c:v>
                </c:pt>
                <c:pt idx="3">
                  <c:v>81</c:v>
                </c:pt>
                <c:pt idx="4">
                  <c:v>81</c:v>
                </c:pt>
                <c:pt idx="5">
                  <c:v>80</c:v>
                </c:pt>
                <c:pt idx="6">
                  <c:v>83</c:v>
                </c:pt>
              </c:numCache>
            </c:numRef>
          </c:val>
          <c:extLst>
            <c:ext xmlns:c16="http://schemas.microsoft.com/office/drawing/2014/chart" uri="{C3380CC4-5D6E-409C-BE32-E72D297353CC}">
              <c16:uniqueId val="{00000000-6D34-4D92-856E-C749036BFC47}"/>
            </c:ext>
          </c:extLst>
        </c:ser>
        <c:ser>
          <c:idx val="2"/>
          <c:order val="1"/>
          <c:tx>
            <c:strRef>
              <c:f>Data!$C$1</c:f>
              <c:strCache>
                <c:ptCount val="1"/>
                <c:pt idx="0">
                  <c:v>2017</c:v>
                </c:pt>
              </c:strCache>
            </c:strRef>
          </c:tx>
          <c:spPr>
            <a:solidFill>
              <a:srgbClr val="99CC33"/>
            </a:solidFill>
            <a:ln>
              <a:solidFill>
                <a:srgbClr val="000000"/>
              </a:solidFill>
            </a:ln>
          </c:spPr>
          <c:invertIfNegative val="0"/>
          <c:dLbls>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Data!$A$2:$A$8</c:f>
              <c:strCache>
                <c:ptCount val="7"/>
                <c:pt idx="0">
                  <c:v>Product Documentation</c:v>
                </c:pt>
                <c:pt idx="2">
                  <c:v>Overall quality of the document</c:v>
                </c:pt>
                <c:pt idx="3">
                  <c:v>Data documentation helped you use the data</c:v>
                </c:pt>
                <c:pt idx="4">
                  <c:v>Organization</c:v>
                </c:pt>
                <c:pt idx="5">
                  <c:v>Clarity and usefulness</c:v>
                </c:pt>
                <c:pt idx="6">
                  <c:v>Technical level</c:v>
                </c:pt>
              </c:strCache>
            </c:strRef>
          </c:cat>
          <c:val>
            <c:numRef>
              <c:f>Data!$C$2:$C$8</c:f>
              <c:numCache>
                <c:formatCode>General</c:formatCode>
                <c:ptCount val="7"/>
                <c:pt idx="0">
                  <c:v>80</c:v>
                </c:pt>
                <c:pt idx="2">
                  <c:v>80</c:v>
                </c:pt>
                <c:pt idx="3">
                  <c:v>80</c:v>
                </c:pt>
              </c:numCache>
            </c:numRef>
          </c:val>
          <c:extLst>
            <c:ext xmlns:c16="http://schemas.microsoft.com/office/drawing/2014/chart" uri="{C3380CC4-5D6E-409C-BE32-E72D297353CC}">
              <c16:uniqueId val="{00000001-6D34-4D92-856E-C749036BFC47}"/>
            </c:ext>
          </c:extLst>
        </c:ser>
        <c:ser>
          <c:idx val="3"/>
          <c:order val="2"/>
          <c:tx>
            <c:strRef>
              <c:f>Data!$D$1</c:f>
              <c:strCache>
                <c:ptCount val="1"/>
                <c:pt idx="0">
                  <c:v>2016</c:v>
                </c:pt>
              </c:strCache>
            </c:strRef>
          </c:tx>
          <c:spPr>
            <a:solidFill>
              <a:srgbClr val="4D4D4D"/>
            </a:solidFill>
            <a:ln>
              <a:solidFill>
                <a:srgbClr val="000000"/>
              </a:solidFill>
            </a:ln>
          </c:spPr>
          <c:invertIfNegative val="0"/>
          <c:dLbls>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Data!$A$2:$A$8</c:f>
              <c:strCache>
                <c:ptCount val="7"/>
                <c:pt idx="0">
                  <c:v>Product Documentation</c:v>
                </c:pt>
                <c:pt idx="2">
                  <c:v>Overall quality of the document</c:v>
                </c:pt>
                <c:pt idx="3">
                  <c:v>Data documentation helped you use the data</c:v>
                </c:pt>
                <c:pt idx="4">
                  <c:v>Organization</c:v>
                </c:pt>
                <c:pt idx="5">
                  <c:v>Clarity and usefulness</c:v>
                </c:pt>
                <c:pt idx="6">
                  <c:v>Technical level</c:v>
                </c:pt>
              </c:strCache>
            </c:strRef>
          </c:cat>
          <c:val>
            <c:numRef>
              <c:f>Data!$D$2:$D$8</c:f>
              <c:numCache>
                <c:formatCode>General</c:formatCode>
                <c:ptCount val="7"/>
                <c:pt idx="0" formatCode="0">
                  <c:v>79</c:v>
                </c:pt>
                <c:pt idx="2" formatCode="0">
                  <c:v>79</c:v>
                </c:pt>
                <c:pt idx="3" formatCode="0">
                  <c:v>79</c:v>
                </c:pt>
              </c:numCache>
            </c:numRef>
          </c:val>
          <c:extLst>
            <c:ext xmlns:c16="http://schemas.microsoft.com/office/drawing/2014/chart" uri="{C3380CC4-5D6E-409C-BE32-E72D297353CC}">
              <c16:uniqueId val="{00000002-6D34-4D92-856E-C749036BFC47}"/>
            </c:ext>
          </c:extLst>
        </c:ser>
        <c:ser>
          <c:idx val="4"/>
          <c:order val="3"/>
          <c:tx>
            <c:strRef>
              <c:f>Data!$E$1</c:f>
              <c:strCache>
                <c:ptCount val="1"/>
                <c:pt idx="0">
                  <c:v>2015</c:v>
                </c:pt>
              </c:strCache>
            </c:strRef>
          </c:tx>
          <c:spPr>
            <a:solidFill>
              <a:srgbClr val="FF8000"/>
            </a:solidFill>
            <a:ln>
              <a:solidFill>
                <a:srgbClr val="000000"/>
              </a:solidFill>
            </a:ln>
          </c:spPr>
          <c:invertIfNegative val="0"/>
          <c:dLbls>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Data!$A$2:$A$8</c:f>
              <c:strCache>
                <c:ptCount val="7"/>
                <c:pt idx="0">
                  <c:v>Product Documentation</c:v>
                </c:pt>
                <c:pt idx="2">
                  <c:v>Overall quality of the document</c:v>
                </c:pt>
                <c:pt idx="3">
                  <c:v>Data documentation helped you use the data</c:v>
                </c:pt>
                <c:pt idx="4">
                  <c:v>Organization</c:v>
                </c:pt>
                <c:pt idx="5">
                  <c:v>Clarity and usefulness</c:v>
                </c:pt>
                <c:pt idx="6">
                  <c:v>Technical level</c:v>
                </c:pt>
              </c:strCache>
            </c:strRef>
          </c:cat>
          <c:val>
            <c:numRef>
              <c:f>Data!$E$2:$E$8</c:f>
              <c:numCache>
                <c:formatCode>General</c:formatCode>
                <c:ptCount val="7"/>
                <c:pt idx="0" formatCode="0">
                  <c:v>78</c:v>
                </c:pt>
                <c:pt idx="2" formatCode="0">
                  <c:v>78</c:v>
                </c:pt>
                <c:pt idx="3" formatCode="0">
                  <c:v>78</c:v>
                </c:pt>
              </c:numCache>
            </c:numRef>
          </c:val>
          <c:extLst>
            <c:ext xmlns:c16="http://schemas.microsoft.com/office/drawing/2014/chart" uri="{C3380CC4-5D6E-409C-BE32-E72D297353CC}">
              <c16:uniqueId val="{00000003-6D34-4D92-856E-C749036BFC47}"/>
            </c:ext>
          </c:extLst>
        </c:ser>
        <c:dLbls>
          <c:showLegendKey val="0"/>
          <c:showVal val="0"/>
          <c:showCatName val="0"/>
          <c:showSerName val="0"/>
          <c:showPercent val="0"/>
          <c:showBubbleSize val="0"/>
        </c:dLbls>
        <c:gapWidth val="85"/>
        <c:axId val="84786560"/>
        <c:axId val="84796544"/>
      </c:barChart>
      <c:catAx>
        <c:axId val="84786560"/>
        <c:scaling>
          <c:orientation val="maxMin"/>
        </c:scaling>
        <c:delete val="0"/>
        <c:axPos val="l"/>
        <c:numFmt formatCode="General" sourceLinked="0"/>
        <c:majorTickMark val="none"/>
        <c:minorTickMark val="none"/>
        <c:tickLblPos val="nextTo"/>
        <c:txPr>
          <a:bodyPr/>
          <a:lstStyle/>
          <a:p>
            <a:pPr>
              <a:defRPr sz="1200" b="1" i="0">
                <a:latin typeface="Arial"/>
              </a:defRPr>
            </a:pPr>
            <a:endParaRPr lang="en-US"/>
          </a:p>
        </c:txPr>
        <c:crossAx val="84796544"/>
        <c:crosses val="autoZero"/>
        <c:auto val="1"/>
        <c:lblAlgn val="ctr"/>
        <c:lblOffset val="100"/>
        <c:noMultiLvlLbl val="0"/>
      </c:catAx>
      <c:valAx>
        <c:axId val="84796544"/>
        <c:scaling>
          <c:orientation val="minMax"/>
          <c:max val="110"/>
          <c:min val="0"/>
        </c:scaling>
        <c:delete val="1"/>
        <c:axPos val="b"/>
        <c:numFmt formatCode="General" sourceLinked="1"/>
        <c:majorTickMark val="none"/>
        <c:minorTickMark val="none"/>
        <c:tickLblPos val="none"/>
        <c:crossAx val="84786560"/>
        <c:crosses val="max"/>
        <c:crossBetween val="between"/>
        <c:majorUnit val="100"/>
      </c:valAx>
      <c:spPr>
        <a:noFill/>
        <a:ln>
          <a:noFill/>
        </a:ln>
      </c:spPr>
    </c:plotArea>
    <c:legend>
      <c:legendPos val="b"/>
      <c:layout>
        <c:manualLayout>
          <c:xMode val="edge"/>
          <c:yMode val="edge"/>
          <c:x val="0.39987278451925523"/>
          <c:y val="0.92671322777113463"/>
          <c:w val="0.3799057087987171"/>
          <c:h val="5.1791823964836295E-2"/>
        </c:manualLayout>
      </c:layout>
      <c:overlay val="0"/>
      <c:txPr>
        <a:bodyPr/>
        <a:lstStyle/>
        <a:p>
          <a:pPr>
            <a:defRPr sz="1200" b="1" i="0">
              <a:latin typeface="Arial"/>
            </a:defRPr>
          </a:pPr>
          <a:endParaRPr lang="en-US"/>
        </a:p>
      </c:txPr>
    </c:legend>
    <c:plotVisOnly val="1"/>
    <c:dispBlanksAs val="gap"/>
    <c:showDLblsOverMax val="0"/>
  </c:chart>
  <c:spPr>
    <a:noFill/>
    <a:ln>
      <a:noFill/>
    </a:ln>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71432503970671313"/>
          <c:y val="2.7506806310144072E-2"/>
          <c:w val="0.26478613400608209"/>
          <c:h val="0.88178098399544858"/>
        </c:manualLayout>
      </c:layout>
      <c:barChart>
        <c:barDir val="bar"/>
        <c:grouping val="clustered"/>
        <c:varyColors val="0"/>
        <c:ser>
          <c:idx val="1"/>
          <c:order val="0"/>
          <c:tx>
            <c:strRef>
              <c:f>Data!$H$1</c:f>
              <c:strCache>
                <c:ptCount val="1"/>
                <c:pt idx="0">
                  <c:v>2018</c:v>
                </c:pt>
              </c:strCache>
            </c:strRef>
          </c:tx>
          <c:spPr>
            <a:solidFill>
              <a:srgbClr val="3C5BA2"/>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Data!$G$2:$G$7</c:f>
              <c:strCache>
                <c:ptCount val="6"/>
                <c:pt idx="0">
                  <c:v>MODAPS LAADS</c:v>
                </c:pt>
                <c:pt idx="1">
                  <c:v>NSIDC DAAC</c:v>
                </c:pt>
                <c:pt idx="2">
                  <c:v>OB.DAAC</c:v>
                </c:pt>
                <c:pt idx="3">
                  <c:v>ORNL DAAC</c:v>
                </c:pt>
                <c:pt idx="4">
                  <c:v>PO DAAC-JPL</c:v>
                </c:pt>
                <c:pt idx="5">
                  <c:v>SEDAC</c:v>
                </c:pt>
              </c:strCache>
            </c:strRef>
          </c:cat>
          <c:val>
            <c:numRef>
              <c:f>Data!$H$2:$H$7</c:f>
              <c:numCache>
                <c:formatCode>General</c:formatCode>
                <c:ptCount val="6"/>
                <c:pt idx="0">
                  <c:v>78</c:v>
                </c:pt>
                <c:pt idx="1">
                  <c:v>80</c:v>
                </c:pt>
                <c:pt idx="2">
                  <c:v>85</c:v>
                </c:pt>
                <c:pt idx="3">
                  <c:v>82</c:v>
                </c:pt>
                <c:pt idx="4">
                  <c:v>83</c:v>
                </c:pt>
                <c:pt idx="5">
                  <c:v>79</c:v>
                </c:pt>
              </c:numCache>
            </c:numRef>
          </c:val>
          <c:extLst>
            <c:ext xmlns:c16="http://schemas.microsoft.com/office/drawing/2014/chart" uri="{C3380CC4-5D6E-409C-BE32-E72D297353CC}">
              <c16:uniqueId val="{00000000-461E-4018-828A-3855476ED7A1}"/>
            </c:ext>
          </c:extLst>
        </c:ser>
        <c:ser>
          <c:idx val="2"/>
          <c:order val="1"/>
          <c:tx>
            <c:strRef>
              <c:f>Data!$I$1</c:f>
              <c:strCache>
                <c:ptCount val="1"/>
                <c:pt idx="0">
                  <c:v>2017</c:v>
                </c:pt>
              </c:strCache>
            </c:strRef>
          </c:tx>
          <c:spPr>
            <a:solidFill>
              <a:srgbClr val="99CC33"/>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Data!$G$2:$G$7</c:f>
              <c:strCache>
                <c:ptCount val="6"/>
                <c:pt idx="0">
                  <c:v>MODAPS LAADS</c:v>
                </c:pt>
                <c:pt idx="1">
                  <c:v>NSIDC DAAC</c:v>
                </c:pt>
                <c:pt idx="2">
                  <c:v>OB.DAAC</c:v>
                </c:pt>
                <c:pt idx="3">
                  <c:v>ORNL DAAC</c:v>
                </c:pt>
                <c:pt idx="4">
                  <c:v>PO DAAC-JPL</c:v>
                </c:pt>
                <c:pt idx="5">
                  <c:v>SEDAC</c:v>
                </c:pt>
              </c:strCache>
            </c:strRef>
          </c:cat>
          <c:val>
            <c:numRef>
              <c:f>Data!$I$2:$I$7</c:f>
              <c:numCache>
                <c:formatCode>General</c:formatCode>
                <c:ptCount val="6"/>
                <c:pt idx="0">
                  <c:v>79</c:v>
                </c:pt>
                <c:pt idx="1">
                  <c:v>80</c:v>
                </c:pt>
                <c:pt idx="2">
                  <c:v>78</c:v>
                </c:pt>
                <c:pt idx="3">
                  <c:v>85</c:v>
                </c:pt>
                <c:pt idx="4">
                  <c:v>82</c:v>
                </c:pt>
                <c:pt idx="5">
                  <c:v>78</c:v>
                </c:pt>
              </c:numCache>
            </c:numRef>
          </c:val>
          <c:extLst>
            <c:ext xmlns:c16="http://schemas.microsoft.com/office/drawing/2014/chart" uri="{C3380CC4-5D6E-409C-BE32-E72D297353CC}">
              <c16:uniqueId val="{00000001-461E-4018-828A-3855476ED7A1}"/>
            </c:ext>
          </c:extLst>
        </c:ser>
        <c:ser>
          <c:idx val="3"/>
          <c:order val="2"/>
          <c:tx>
            <c:strRef>
              <c:f>Data!$J$1</c:f>
              <c:strCache>
                <c:ptCount val="1"/>
                <c:pt idx="0">
                  <c:v>2016</c:v>
                </c:pt>
              </c:strCache>
            </c:strRef>
          </c:tx>
          <c:spPr>
            <a:solidFill>
              <a:srgbClr val="4D4D4D"/>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Data!$G$2:$G$7</c:f>
              <c:strCache>
                <c:ptCount val="6"/>
                <c:pt idx="0">
                  <c:v>MODAPS LAADS</c:v>
                </c:pt>
                <c:pt idx="1">
                  <c:v>NSIDC DAAC</c:v>
                </c:pt>
                <c:pt idx="2">
                  <c:v>OB.DAAC</c:v>
                </c:pt>
                <c:pt idx="3">
                  <c:v>ORNL DAAC</c:v>
                </c:pt>
                <c:pt idx="4">
                  <c:v>PO DAAC-JPL</c:v>
                </c:pt>
                <c:pt idx="5">
                  <c:v>SEDAC</c:v>
                </c:pt>
              </c:strCache>
            </c:strRef>
          </c:cat>
          <c:val>
            <c:numRef>
              <c:f>Data!$J$2:$J$7</c:f>
              <c:numCache>
                <c:formatCode>General</c:formatCode>
                <c:ptCount val="6"/>
                <c:pt idx="0">
                  <c:v>77</c:v>
                </c:pt>
                <c:pt idx="1">
                  <c:v>79</c:v>
                </c:pt>
                <c:pt idx="2">
                  <c:v>78</c:v>
                </c:pt>
                <c:pt idx="3">
                  <c:v>81</c:v>
                </c:pt>
                <c:pt idx="4">
                  <c:v>81</c:v>
                </c:pt>
                <c:pt idx="5">
                  <c:v>77</c:v>
                </c:pt>
              </c:numCache>
            </c:numRef>
          </c:val>
          <c:extLst>
            <c:ext xmlns:c16="http://schemas.microsoft.com/office/drawing/2014/chart" uri="{C3380CC4-5D6E-409C-BE32-E72D297353CC}">
              <c16:uniqueId val="{00000002-461E-4018-828A-3855476ED7A1}"/>
            </c:ext>
          </c:extLst>
        </c:ser>
        <c:ser>
          <c:idx val="4"/>
          <c:order val="3"/>
          <c:tx>
            <c:strRef>
              <c:f>Data!$K$1</c:f>
              <c:strCache>
                <c:ptCount val="1"/>
                <c:pt idx="0">
                  <c:v>2015</c:v>
                </c:pt>
              </c:strCache>
            </c:strRef>
          </c:tx>
          <c:spPr>
            <a:solidFill>
              <a:srgbClr val="FF8000"/>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Data!$G$2:$G$7</c:f>
              <c:strCache>
                <c:ptCount val="6"/>
                <c:pt idx="0">
                  <c:v>MODAPS LAADS</c:v>
                </c:pt>
                <c:pt idx="1">
                  <c:v>NSIDC DAAC</c:v>
                </c:pt>
                <c:pt idx="2">
                  <c:v>OB.DAAC</c:v>
                </c:pt>
                <c:pt idx="3">
                  <c:v>ORNL DAAC</c:v>
                </c:pt>
                <c:pt idx="4">
                  <c:v>PO DAAC-JPL</c:v>
                </c:pt>
                <c:pt idx="5">
                  <c:v>SEDAC</c:v>
                </c:pt>
              </c:strCache>
            </c:strRef>
          </c:cat>
          <c:val>
            <c:numRef>
              <c:f>Data!$K$2:$K$7</c:f>
              <c:numCache>
                <c:formatCode>General</c:formatCode>
                <c:ptCount val="6"/>
                <c:pt idx="0">
                  <c:v>77</c:v>
                </c:pt>
                <c:pt idx="1">
                  <c:v>77</c:v>
                </c:pt>
                <c:pt idx="2">
                  <c:v>74</c:v>
                </c:pt>
                <c:pt idx="3">
                  <c:v>81</c:v>
                </c:pt>
                <c:pt idx="4">
                  <c:v>77</c:v>
                </c:pt>
                <c:pt idx="5">
                  <c:v>76</c:v>
                </c:pt>
              </c:numCache>
            </c:numRef>
          </c:val>
          <c:extLst>
            <c:ext xmlns:c16="http://schemas.microsoft.com/office/drawing/2014/chart" uri="{C3380CC4-5D6E-409C-BE32-E72D297353CC}">
              <c16:uniqueId val="{00000003-461E-4018-828A-3855476ED7A1}"/>
            </c:ext>
          </c:extLst>
        </c:ser>
        <c:dLbls>
          <c:showLegendKey val="0"/>
          <c:showVal val="0"/>
          <c:showCatName val="0"/>
          <c:showSerName val="0"/>
          <c:showPercent val="0"/>
          <c:showBubbleSize val="0"/>
        </c:dLbls>
        <c:gapWidth val="85"/>
        <c:axId val="84862464"/>
        <c:axId val="84864000"/>
      </c:barChart>
      <c:catAx>
        <c:axId val="84862464"/>
        <c:scaling>
          <c:orientation val="maxMin"/>
        </c:scaling>
        <c:delete val="0"/>
        <c:axPos val="l"/>
        <c:numFmt formatCode="General" sourceLinked="1"/>
        <c:majorTickMark val="none"/>
        <c:minorTickMark val="none"/>
        <c:tickLblPos val="nextTo"/>
        <c:txPr>
          <a:bodyPr/>
          <a:lstStyle/>
          <a:p>
            <a:pPr>
              <a:defRPr sz="1200" b="1" i="0">
                <a:latin typeface="Arial"/>
              </a:defRPr>
            </a:pPr>
            <a:endParaRPr lang="en-US"/>
          </a:p>
        </c:txPr>
        <c:crossAx val="84864000"/>
        <c:crosses val="autoZero"/>
        <c:auto val="1"/>
        <c:lblAlgn val="ctr"/>
        <c:lblOffset val="100"/>
        <c:noMultiLvlLbl val="0"/>
      </c:catAx>
      <c:valAx>
        <c:axId val="84864000"/>
        <c:scaling>
          <c:orientation val="minMax"/>
          <c:max val="110"/>
          <c:min val="0"/>
        </c:scaling>
        <c:delete val="1"/>
        <c:axPos val="b"/>
        <c:numFmt formatCode="General" sourceLinked="1"/>
        <c:majorTickMark val="none"/>
        <c:minorTickMark val="none"/>
        <c:tickLblPos val="none"/>
        <c:crossAx val="84862464"/>
        <c:crosses val="max"/>
        <c:crossBetween val="between"/>
        <c:majorUnit val="100"/>
      </c:valAx>
      <c:spPr>
        <a:noFill/>
        <a:ln>
          <a:noFill/>
        </a:ln>
      </c:spPr>
    </c:plotArea>
    <c:legend>
      <c:legendPos val="b"/>
      <c:layout>
        <c:manualLayout>
          <c:xMode val="edge"/>
          <c:yMode val="edge"/>
          <c:x val="0.17106139460802144"/>
          <c:y val="0.95179830914854824"/>
          <c:w val="0.70354432461116467"/>
          <c:h val="4.8201690851456924E-2"/>
        </c:manualLayout>
      </c:layout>
      <c:overlay val="0"/>
      <c:txPr>
        <a:bodyPr/>
        <a:lstStyle/>
        <a:p>
          <a:pPr>
            <a:defRPr sz="1200" b="1" i="0">
              <a:latin typeface="Arial"/>
            </a:defRPr>
          </a:pPr>
          <a:endParaRPr lang="en-US"/>
        </a:p>
      </c:txPr>
    </c:legend>
    <c:plotVisOnly val="1"/>
    <c:dispBlanksAs val="gap"/>
    <c:showDLblsOverMax val="0"/>
  </c:chart>
  <c:spPr>
    <a:noFill/>
    <a:ln>
      <a:noFill/>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812424792783436"/>
          <c:y val="2.7506806310144072E-2"/>
          <c:w val="0.53492380247689453"/>
          <c:h val="0.8842816027509165"/>
        </c:manualLayout>
      </c:layout>
      <c:barChart>
        <c:barDir val="bar"/>
        <c:grouping val="clustered"/>
        <c:varyColors val="0"/>
        <c:ser>
          <c:idx val="1"/>
          <c:order val="0"/>
          <c:tx>
            <c:strRef>
              <c:f>Data!$B$1</c:f>
              <c:strCache>
                <c:ptCount val="1"/>
                <c:pt idx="0">
                  <c:v>2018</c:v>
                </c:pt>
              </c:strCache>
            </c:strRef>
          </c:tx>
          <c:spPr>
            <a:solidFill>
              <a:srgbClr val="3C5BA2"/>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Data!$B$2:$B$7</c:f>
              <c:numCache>
                <c:formatCode>General</c:formatCode>
                <c:ptCount val="6"/>
                <c:pt idx="0">
                  <c:v>78</c:v>
                </c:pt>
                <c:pt idx="1">
                  <c:v>84</c:v>
                </c:pt>
                <c:pt idx="2">
                  <c:v>81</c:v>
                </c:pt>
                <c:pt idx="3">
                  <c:v>80</c:v>
                </c:pt>
                <c:pt idx="4">
                  <c:v>78</c:v>
                </c:pt>
                <c:pt idx="5">
                  <c:v>82</c:v>
                </c:pt>
              </c:numCache>
            </c:numRef>
          </c:val>
          <c:extLst>
            <c:ext xmlns:c16="http://schemas.microsoft.com/office/drawing/2014/chart" uri="{C3380CC4-5D6E-409C-BE32-E72D297353CC}">
              <c16:uniqueId val="{00000000-71A2-44D0-AAA1-38EB65A49CAC}"/>
            </c:ext>
          </c:extLst>
        </c:ser>
        <c:ser>
          <c:idx val="2"/>
          <c:order val="1"/>
          <c:tx>
            <c:strRef>
              <c:f>Data!$C$1</c:f>
              <c:strCache>
                <c:ptCount val="1"/>
                <c:pt idx="0">
                  <c:v>2017</c:v>
                </c:pt>
              </c:strCache>
            </c:strRef>
          </c:tx>
          <c:spPr>
            <a:solidFill>
              <a:srgbClr val="99CC33"/>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Data!$C$2:$C$7</c:f>
              <c:numCache>
                <c:formatCode>General</c:formatCode>
                <c:ptCount val="6"/>
                <c:pt idx="0">
                  <c:v>81</c:v>
                </c:pt>
                <c:pt idx="1">
                  <c:v>83</c:v>
                </c:pt>
                <c:pt idx="2">
                  <c:v>79</c:v>
                </c:pt>
                <c:pt idx="3">
                  <c:v>79</c:v>
                </c:pt>
                <c:pt idx="4">
                  <c:v>78</c:v>
                </c:pt>
                <c:pt idx="5">
                  <c:v>80</c:v>
                </c:pt>
              </c:numCache>
            </c:numRef>
          </c:val>
          <c:extLst>
            <c:ext xmlns:c16="http://schemas.microsoft.com/office/drawing/2014/chart" uri="{C3380CC4-5D6E-409C-BE32-E72D297353CC}">
              <c16:uniqueId val="{00000001-71A2-44D0-AAA1-38EB65A49CAC}"/>
            </c:ext>
          </c:extLst>
        </c:ser>
        <c:ser>
          <c:idx val="3"/>
          <c:order val="2"/>
          <c:tx>
            <c:strRef>
              <c:f>Data!$D$1</c:f>
              <c:strCache>
                <c:ptCount val="1"/>
                <c:pt idx="0">
                  <c:v>2016</c:v>
                </c:pt>
              </c:strCache>
            </c:strRef>
          </c:tx>
          <c:spPr>
            <a:solidFill>
              <a:srgbClr val="4D4D4D"/>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Data!$D$2:$D$7</c:f>
              <c:numCache>
                <c:formatCode>General</c:formatCode>
                <c:ptCount val="6"/>
                <c:pt idx="0">
                  <c:v>78</c:v>
                </c:pt>
                <c:pt idx="1">
                  <c:v>80</c:v>
                </c:pt>
                <c:pt idx="2">
                  <c:v>79</c:v>
                </c:pt>
                <c:pt idx="3">
                  <c:v>78</c:v>
                </c:pt>
                <c:pt idx="4">
                  <c:v>78</c:v>
                </c:pt>
                <c:pt idx="5">
                  <c:v>80</c:v>
                </c:pt>
              </c:numCache>
            </c:numRef>
          </c:val>
          <c:extLst>
            <c:ext xmlns:c16="http://schemas.microsoft.com/office/drawing/2014/chart" uri="{C3380CC4-5D6E-409C-BE32-E72D297353CC}">
              <c16:uniqueId val="{00000002-71A2-44D0-AAA1-38EB65A49CAC}"/>
            </c:ext>
          </c:extLst>
        </c:ser>
        <c:ser>
          <c:idx val="4"/>
          <c:order val="3"/>
          <c:tx>
            <c:strRef>
              <c:f>Data!$E$1</c:f>
              <c:strCache>
                <c:ptCount val="1"/>
                <c:pt idx="0">
                  <c:v>2015</c:v>
                </c:pt>
              </c:strCache>
            </c:strRef>
          </c:tx>
          <c:spPr>
            <a:solidFill>
              <a:srgbClr val="FF8000"/>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Data!$E$2:$E$7</c:f>
              <c:numCache>
                <c:formatCode>General</c:formatCode>
                <c:ptCount val="6"/>
                <c:pt idx="0">
                  <c:v>76</c:v>
                </c:pt>
                <c:pt idx="1">
                  <c:v>78</c:v>
                </c:pt>
                <c:pt idx="2">
                  <c:v>83</c:v>
                </c:pt>
                <c:pt idx="3">
                  <c:v>78</c:v>
                </c:pt>
                <c:pt idx="4">
                  <c:v>77</c:v>
                </c:pt>
                <c:pt idx="5">
                  <c:v>79</c:v>
                </c:pt>
              </c:numCache>
            </c:numRef>
          </c:val>
          <c:extLst>
            <c:ext xmlns:c16="http://schemas.microsoft.com/office/drawing/2014/chart" uri="{C3380CC4-5D6E-409C-BE32-E72D297353CC}">
              <c16:uniqueId val="{00000003-71A2-44D0-AAA1-38EB65A49CAC}"/>
            </c:ext>
          </c:extLst>
        </c:ser>
        <c:dLbls>
          <c:showLegendKey val="0"/>
          <c:showVal val="0"/>
          <c:showCatName val="0"/>
          <c:showSerName val="0"/>
          <c:showPercent val="0"/>
          <c:showBubbleSize val="0"/>
        </c:dLbls>
        <c:gapWidth val="85"/>
        <c:axId val="84916480"/>
        <c:axId val="84922368"/>
      </c:barChart>
      <c:catAx>
        <c:axId val="84916480"/>
        <c:scaling>
          <c:orientation val="maxMin"/>
        </c:scaling>
        <c:delete val="0"/>
        <c:axPos val="l"/>
        <c:numFmt formatCode="General" sourceLinked="0"/>
        <c:majorTickMark val="none"/>
        <c:minorTickMark val="none"/>
        <c:tickLblPos val="nextTo"/>
        <c:txPr>
          <a:bodyPr/>
          <a:lstStyle/>
          <a:p>
            <a:pPr>
              <a:defRPr sz="1200" b="1" i="0">
                <a:latin typeface="Arial"/>
              </a:defRPr>
            </a:pPr>
            <a:endParaRPr lang="en-US"/>
          </a:p>
        </c:txPr>
        <c:crossAx val="84922368"/>
        <c:crosses val="autoZero"/>
        <c:auto val="1"/>
        <c:lblAlgn val="ctr"/>
        <c:lblOffset val="100"/>
        <c:noMultiLvlLbl val="0"/>
      </c:catAx>
      <c:valAx>
        <c:axId val="84922368"/>
        <c:scaling>
          <c:orientation val="minMax"/>
          <c:max val="110"/>
          <c:min val="0"/>
        </c:scaling>
        <c:delete val="1"/>
        <c:axPos val="b"/>
        <c:numFmt formatCode="General" sourceLinked="1"/>
        <c:majorTickMark val="none"/>
        <c:minorTickMark val="none"/>
        <c:tickLblPos val="none"/>
        <c:crossAx val="84916480"/>
        <c:crosses val="max"/>
        <c:crossBetween val="between"/>
        <c:majorUnit val="100"/>
      </c:valAx>
      <c:spPr>
        <a:noFill/>
        <a:ln>
          <a:noFill/>
        </a:ln>
      </c:spPr>
    </c:plotArea>
    <c:plotVisOnly val="1"/>
    <c:dispBlanksAs val="gap"/>
    <c:showDLblsOverMax val="0"/>
  </c:chart>
  <c:spPr>
    <a:noFill/>
    <a:ln>
      <a:noFill/>
    </a:ln>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178786994173681"/>
          <c:y val="2.8763688489047767E-2"/>
          <c:w val="0.58590272139652744"/>
          <c:h val="0.8371559321349904"/>
        </c:manualLayout>
      </c:layout>
      <c:barChart>
        <c:barDir val="bar"/>
        <c:grouping val="clustered"/>
        <c:varyColors val="0"/>
        <c:ser>
          <c:idx val="1"/>
          <c:order val="0"/>
          <c:tx>
            <c:strRef>
              <c:f>Data!$B$1</c:f>
              <c:strCache>
                <c:ptCount val="1"/>
                <c:pt idx="0">
                  <c:v>2018</c:v>
                </c:pt>
              </c:strCache>
            </c:strRef>
          </c:tx>
          <c:spPr>
            <a:solidFill>
              <a:srgbClr val="3C5BA2"/>
            </a:solidFill>
            <a:ln>
              <a:solidFill>
                <a:srgbClr val="000000"/>
              </a:solidFill>
            </a:ln>
          </c:spPr>
          <c:invertIfNegative val="0"/>
          <c:dLbls>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Data!$A$2:$A$6</c:f>
              <c:strCache>
                <c:ptCount val="5"/>
                <c:pt idx="0">
                  <c:v>Product Selection
and Order</c:v>
                </c:pt>
                <c:pt idx="2">
                  <c:v>Ease of selecting
data products</c:v>
                </c:pt>
                <c:pt idx="3">
                  <c:v>Ease of requesting or
ordering data products</c:v>
                </c:pt>
                <c:pt idx="4">
                  <c:v>Direct downloads*</c:v>
                </c:pt>
              </c:strCache>
            </c:strRef>
          </c:cat>
          <c:val>
            <c:numRef>
              <c:f>Data!$B$2:$B$6</c:f>
              <c:numCache>
                <c:formatCode>General</c:formatCode>
                <c:ptCount val="5"/>
                <c:pt idx="0">
                  <c:v>83</c:v>
                </c:pt>
                <c:pt idx="2">
                  <c:v>83</c:v>
                </c:pt>
                <c:pt idx="3">
                  <c:v>83</c:v>
                </c:pt>
                <c:pt idx="4">
                  <c:v>84</c:v>
                </c:pt>
              </c:numCache>
            </c:numRef>
          </c:val>
          <c:extLst>
            <c:ext xmlns:c16="http://schemas.microsoft.com/office/drawing/2014/chart" uri="{C3380CC4-5D6E-409C-BE32-E72D297353CC}">
              <c16:uniqueId val="{00000000-1493-4B2D-88E4-B5E783F4CBF0}"/>
            </c:ext>
          </c:extLst>
        </c:ser>
        <c:ser>
          <c:idx val="2"/>
          <c:order val="1"/>
          <c:tx>
            <c:strRef>
              <c:f>Data!$C$1</c:f>
              <c:strCache>
                <c:ptCount val="1"/>
                <c:pt idx="0">
                  <c:v>2017</c:v>
                </c:pt>
              </c:strCache>
            </c:strRef>
          </c:tx>
          <c:spPr>
            <a:solidFill>
              <a:srgbClr val="99CC33"/>
            </a:solidFill>
            <a:ln>
              <a:solidFill>
                <a:srgbClr val="000000"/>
              </a:solidFill>
            </a:ln>
          </c:spPr>
          <c:invertIfNegative val="0"/>
          <c:dLbls>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Data!$A$2:$A$6</c:f>
              <c:strCache>
                <c:ptCount val="5"/>
                <c:pt idx="0">
                  <c:v>Product Selection
and Order</c:v>
                </c:pt>
                <c:pt idx="2">
                  <c:v>Ease of selecting
data products</c:v>
                </c:pt>
                <c:pt idx="3">
                  <c:v>Ease of requesting or
ordering data products</c:v>
                </c:pt>
                <c:pt idx="4">
                  <c:v>Direct downloads*</c:v>
                </c:pt>
              </c:strCache>
            </c:strRef>
          </c:cat>
          <c:val>
            <c:numRef>
              <c:f>Data!$C$2:$C$6</c:f>
              <c:numCache>
                <c:formatCode>General</c:formatCode>
                <c:ptCount val="5"/>
                <c:pt idx="0">
                  <c:v>83</c:v>
                </c:pt>
                <c:pt idx="2">
                  <c:v>82</c:v>
                </c:pt>
                <c:pt idx="3">
                  <c:v>83</c:v>
                </c:pt>
                <c:pt idx="4">
                  <c:v>84</c:v>
                </c:pt>
              </c:numCache>
            </c:numRef>
          </c:val>
          <c:extLst>
            <c:ext xmlns:c16="http://schemas.microsoft.com/office/drawing/2014/chart" uri="{C3380CC4-5D6E-409C-BE32-E72D297353CC}">
              <c16:uniqueId val="{00000001-1493-4B2D-88E4-B5E783F4CBF0}"/>
            </c:ext>
          </c:extLst>
        </c:ser>
        <c:ser>
          <c:idx val="3"/>
          <c:order val="2"/>
          <c:tx>
            <c:strRef>
              <c:f>Data!$D$1</c:f>
              <c:strCache>
                <c:ptCount val="1"/>
                <c:pt idx="0">
                  <c:v>2016</c:v>
                </c:pt>
              </c:strCache>
            </c:strRef>
          </c:tx>
          <c:spPr>
            <a:solidFill>
              <a:srgbClr val="4D4D4D"/>
            </a:solidFill>
            <a:ln>
              <a:solidFill>
                <a:srgbClr val="000000"/>
              </a:solidFill>
            </a:ln>
          </c:spPr>
          <c:invertIfNegative val="0"/>
          <c:dLbls>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Data!$A$2:$A$6</c:f>
              <c:strCache>
                <c:ptCount val="5"/>
                <c:pt idx="0">
                  <c:v>Product Selection
and Order</c:v>
                </c:pt>
                <c:pt idx="2">
                  <c:v>Ease of selecting
data products</c:v>
                </c:pt>
                <c:pt idx="3">
                  <c:v>Ease of requesting or
ordering data products</c:v>
                </c:pt>
                <c:pt idx="4">
                  <c:v>Direct downloads*</c:v>
                </c:pt>
              </c:strCache>
            </c:strRef>
          </c:cat>
          <c:val>
            <c:numRef>
              <c:f>Data!$D$2:$D$6</c:f>
              <c:numCache>
                <c:formatCode>General</c:formatCode>
                <c:ptCount val="5"/>
                <c:pt idx="0" formatCode="0">
                  <c:v>82</c:v>
                </c:pt>
                <c:pt idx="2" formatCode="0">
                  <c:v>82</c:v>
                </c:pt>
                <c:pt idx="3" formatCode="0">
                  <c:v>83</c:v>
                </c:pt>
              </c:numCache>
            </c:numRef>
          </c:val>
          <c:extLst>
            <c:ext xmlns:c16="http://schemas.microsoft.com/office/drawing/2014/chart" uri="{C3380CC4-5D6E-409C-BE32-E72D297353CC}">
              <c16:uniqueId val="{00000002-1493-4B2D-88E4-B5E783F4CBF0}"/>
            </c:ext>
          </c:extLst>
        </c:ser>
        <c:ser>
          <c:idx val="4"/>
          <c:order val="3"/>
          <c:tx>
            <c:strRef>
              <c:f>Data!$E$1</c:f>
              <c:strCache>
                <c:ptCount val="1"/>
                <c:pt idx="0">
                  <c:v>2015</c:v>
                </c:pt>
              </c:strCache>
            </c:strRef>
          </c:tx>
          <c:spPr>
            <a:solidFill>
              <a:srgbClr val="FF8000"/>
            </a:solidFill>
            <a:ln>
              <a:solidFill>
                <a:srgbClr val="000000"/>
              </a:solidFill>
            </a:ln>
          </c:spPr>
          <c:invertIfNegative val="0"/>
          <c:dLbls>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Data!$A$2:$A$6</c:f>
              <c:strCache>
                <c:ptCount val="5"/>
                <c:pt idx="0">
                  <c:v>Product Selection
and Order</c:v>
                </c:pt>
                <c:pt idx="2">
                  <c:v>Ease of selecting
data products</c:v>
                </c:pt>
                <c:pt idx="3">
                  <c:v>Ease of requesting or
ordering data products</c:v>
                </c:pt>
                <c:pt idx="4">
                  <c:v>Direct downloads*</c:v>
                </c:pt>
              </c:strCache>
            </c:strRef>
          </c:cat>
          <c:val>
            <c:numRef>
              <c:f>Data!$E$2:$E$6</c:f>
              <c:numCache>
                <c:formatCode>General</c:formatCode>
                <c:ptCount val="5"/>
                <c:pt idx="0" formatCode="0">
                  <c:v>82</c:v>
                </c:pt>
                <c:pt idx="2" formatCode="0">
                  <c:v>81</c:v>
                </c:pt>
                <c:pt idx="3" formatCode="0">
                  <c:v>82</c:v>
                </c:pt>
              </c:numCache>
            </c:numRef>
          </c:val>
          <c:extLst>
            <c:ext xmlns:c16="http://schemas.microsoft.com/office/drawing/2014/chart" uri="{C3380CC4-5D6E-409C-BE32-E72D297353CC}">
              <c16:uniqueId val="{00000003-1493-4B2D-88E4-B5E783F4CBF0}"/>
            </c:ext>
          </c:extLst>
        </c:ser>
        <c:dLbls>
          <c:showLegendKey val="0"/>
          <c:showVal val="0"/>
          <c:showCatName val="0"/>
          <c:showSerName val="0"/>
          <c:showPercent val="0"/>
          <c:showBubbleSize val="0"/>
        </c:dLbls>
        <c:gapWidth val="85"/>
        <c:axId val="84481152"/>
        <c:axId val="84482688"/>
      </c:barChart>
      <c:catAx>
        <c:axId val="84481152"/>
        <c:scaling>
          <c:orientation val="maxMin"/>
        </c:scaling>
        <c:delete val="0"/>
        <c:axPos val="l"/>
        <c:numFmt formatCode="General" sourceLinked="0"/>
        <c:majorTickMark val="none"/>
        <c:minorTickMark val="none"/>
        <c:tickLblPos val="nextTo"/>
        <c:txPr>
          <a:bodyPr/>
          <a:lstStyle/>
          <a:p>
            <a:pPr>
              <a:defRPr sz="1200" b="1" i="0">
                <a:latin typeface="Arial"/>
              </a:defRPr>
            </a:pPr>
            <a:endParaRPr lang="en-US"/>
          </a:p>
        </c:txPr>
        <c:crossAx val="84482688"/>
        <c:crosses val="autoZero"/>
        <c:auto val="1"/>
        <c:lblAlgn val="ctr"/>
        <c:lblOffset val="100"/>
        <c:noMultiLvlLbl val="0"/>
      </c:catAx>
      <c:valAx>
        <c:axId val="84482688"/>
        <c:scaling>
          <c:orientation val="minMax"/>
          <c:max val="110"/>
          <c:min val="0"/>
        </c:scaling>
        <c:delete val="1"/>
        <c:axPos val="b"/>
        <c:numFmt formatCode="General" sourceLinked="1"/>
        <c:majorTickMark val="none"/>
        <c:minorTickMark val="none"/>
        <c:tickLblPos val="none"/>
        <c:crossAx val="84481152"/>
        <c:crosses val="max"/>
        <c:crossBetween val="between"/>
        <c:majorUnit val="100"/>
      </c:valAx>
      <c:spPr>
        <a:noFill/>
        <a:ln>
          <a:noFill/>
        </a:ln>
      </c:spPr>
    </c:plotArea>
    <c:legend>
      <c:legendPos val="b"/>
      <c:layout>
        <c:manualLayout>
          <c:xMode val="edge"/>
          <c:yMode val="edge"/>
          <c:x val="0.3538811983266506"/>
          <c:y val="0.91298747451520723"/>
          <c:w val="0.37741882217820316"/>
          <c:h val="5.0404194680550102E-2"/>
        </c:manualLayout>
      </c:layout>
      <c:overlay val="0"/>
      <c:txPr>
        <a:bodyPr/>
        <a:lstStyle/>
        <a:p>
          <a:pPr>
            <a:defRPr sz="1200" b="1" i="0">
              <a:latin typeface="Arial"/>
            </a:defRPr>
          </a:pPr>
          <a:endParaRPr lang="en-US"/>
        </a:p>
      </c:txPr>
    </c:legend>
    <c:plotVisOnly val="1"/>
    <c:dispBlanksAs val="gap"/>
    <c:showDLblsOverMax val="0"/>
  </c:chart>
  <c:spPr>
    <a:noFill/>
    <a:ln>
      <a:noFill/>
    </a:ln>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71432503970671313"/>
          <c:y val="2.7506806310144072E-2"/>
          <c:w val="0.26478613400608209"/>
          <c:h val="0.88178098399544858"/>
        </c:manualLayout>
      </c:layout>
      <c:barChart>
        <c:barDir val="bar"/>
        <c:grouping val="clustered"/>
        <c:varyColors val="0"/>
        <c:ser>
          <c:idx val="1"/>
          <c:order val="0"/>
          <c:tx>
            <c:strRef>
              <c:f>Data!$H$1</c:f>
              <c:strCache>
                <c:ptCount val="1"/>
                <c:pt idx="0">
                  <c:v>2018</c:v>
                </c:pt>
              </c:strCache>
            </c:strRef>
          </c:tx>
          <c:spPr>
            <a:solidFill>
              <a:srgbClr val="3C5BA2"/>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Data!$G$2:$G$7</c:f>
              <c:strCache>
                <c:ptCount val="6"/>
                <c:pt idx="0">
                  <c:v>MODAPS LAADS</c:v>
                </c:pt>
                <c:pt idx="1">
                  <c:v>NSIDC DAAC</c:v>
                </c:pt>
                <c:pt idx="2">
                  <c:v>OB.DAAC</c:v>
                </c:pt>
                <c:pt idx="3">
                  <c:v>ORNL DAAC</c:v>
                </c:pt>
                <c:pt idx="4">
                  <c:v>PO DAAC-JPL</c:v>
                </c:pt>
                <c:pt idx="5">
                  <c:v>SEDAC</c:v>
                </c:pt>
              </c:strCache>
            </c:strRef>
          </c:cat>
          <c:val>
            <c:numRef>
              <c:f>Data!$H$2:$H$7</c:f>
              <c:numCache>
                <c:formatCode>General</c:formatCode>
                <c:ptCount val="6"/>
                <c:pt idx="0">
                  <c:v>80</c:v>
                </c:pt>
                <c:pt idx="1">
                  <c:v>82</c:v>
                </c:pt>
                <c:pt idx="2">
                  <c:v>87</c:v>
                </c:pt>
                <c:pt idx="3">
                  <c:v>82</c:v>
                </c:pt>
                <c:pt idx="4">
                  <c:v>84</c:v>
                </c:pt>
                <c:pt idx="5">
                  <c:v>80</c:v>
                </c:pt>
              </c:numCache>
            </c:numRef>
          </c:val>
          <c:extLst>
            <c:ext xmlns:c16="http://schemas.microsoft.com/office/drawing/2014/chart" uri="{C3380CC4-5D6E-409C-BE32-E72D297353CC}">
              <c16:uniqueId val="{00000000-4401-4F92-A6FE-9AC0238E1AAA}"/>
            </c:ext>
          </c:extLst>
        </c:ser>
        <c:ser>
          <c:idx val="2"/>
          <c:order val="1"/>
          <c:tx>
            <c:strRef>
              <c:f>Data!$I$1</c:f>
              <c:strCache>
                <c:ptCount val="1"/>
                <c:pt idx="0">
                  <c:v>2017</c:v>
                </c:pt>
              </c:strCache>
            </c:strRef>
          </c:tx>
          <c:spPr>
            <a:solidFill>
              <a:srgbClr val="99CC33"/>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Data!$G$2:$G$7</c:f>
              <c:strCache>
                <c:ptCount val="6"/>
                <c:pt idx="0">
                  <c:v>MODAPS LAADS</c:v>
                </c:pt>
                <c:pt idx="1">
                  <c:v>NSIDC DAAC</c:v>
                </c:pt>
                <c:pt idx="2">
                  <c:v>OB.DAAC</c:v>
                </c:pt>
                <c:pt idx="3">
                  <c:v>ORNL DAAC</c:v>
                </c:pt>
                <c:pt idx="4">
                  <c:v>PO DAAC-JPL</c:v>
                </c:pt>
                <c:pt idx="5">
                  <c:v>SEDAC</c:v>
                </c:pt>
              </c:strCache>
            </c:strRef>
          </c:cat>
          <c:val>
            <c:numRef>
              <c:f>Data!$I$2:$I$7</c:f>
              <c:numCache>
                <c:formatCode>0</c:formatCode>
                <c:ptCount val="6"/>
                <c:pt idx="0">
                  <c:v>82</c:v>
                </c:pt>
                <c:pt idx="1">
                  <c:v>81</c:v>
                </c:pt>
                <c:pt idx="2" formatCode="General">
                  <c:v>85</c:v>
                </c:pt>
                <c:pt idx="3" formatCode="General">
                  <c:v>86</c:v>
                </c:pt>
                <c:pt idx="4">
                  <c:v>85</c:v>
                </c:pt>
                <c:pt idx="5">
                  <c:v>83</c:v>
                </c:pt>
              </c:numCache>
            </c:numRef>
          </c:val>
          <c:extLst>
            <c:ext xmlns:c16="http://schemas.microsoft.com/office/drawing/2014/chart" uri="{C3380CC4-5D6E-409C-BE32-E72D297353CC}">
              <c16:uniqueId val="{00000001-4401-4F92-A6FE-9AC0238E1AAA}"/>
            </c:ext>
          </c:extLst>
        </c:ser>
        <c:ser>
          <c:idx val="3"/>
          <c:order val="2"/>
          <c:tx>
            <c:strRef>
              <c:f>Data!$J$1</c:f>
              <c:strCache>
                <c:ptCount val="1"/>
                <c:pt idx="0">
                  <c:v>2016</c:v>
                </c:pt>
              </c:strCache>
            </c:strRef>
          </c:tx>
          <c:spPr>
            <a:solidFill>
              <a:srgbClr val="4D4D4D"/>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Data!$G$2:$G$7</c:f>
              <c:strCache>
                <c:ptCount val="6"/>
                <c:pt idx="0">
                  <c:v>MODAPS LAADS</c:v>
                </c:pt>
                <c:pt idx="1">
                  <c:v>NSIDC DAAC</c:v>
                </c:pt>
                <c:pt idx="2">
                  <c:v>OB.DAAC</c:v>
                </c:pt>
                <c:pt idx="3">
                  <c:v>ORNL DAAC</c:v>
                </c:pt>
                <c:pt idx="4">
                  <c:v>PO DAAC-JPL</c:v>
                </c:pt>
                <c:pt idx="5">
                  <c:v>SEDAC</c:v>
                </c:pt>
              </c:strCache>
            </c:strRef>
          </c:cat>
          <c:val>
            <c:numRef>
              <c:f>Data!$J$2:$J$7</c:f>
              <c:numCache>
                <c:formatCode>0</c:formatCode>
                <c:ptCount val="6"/>
                <c:pt idx="0">
                  <c:v>81</c:v>
                </c:pt>
                <c:pt idx="1">
                  <c:v>82</c:v>
                </c:pt>
                <c:pt idx="2">
                  <c:v>86</c:v>
                </c:pt>
                <c:pt idx="3">
                  <c:v>85</c:v>
                </c:pt>
                <c:pt idx="4">
                  <c:v>87</c:v>
                </c:pt>
                <c:pt idx="5">
                  <c:v>80</c:v>
                </c:pt>
              </c:numCache>
            </c:numRef>
          </c:val>
          <c:extLst>
            <c:ext xmlns:c16="http://schemas.microsoft.com/office/drawing/2014/chart" uri="{C3380CC4-5D6E-409C-BE32-E72D297353CC}">
              <c16:uniqueId val="{00000002-4401-4F92-A6FE-9AC0238E1AAA}"/>
            </c:ext>
          </c:extLst>
        </c:ser>
        <c:ser>
          <c:idx val="4"/>
          <c:order val="3"/>
          <c:tx>
            <c:strRef>
              <c:f>Data!$K$1</c:f>
              <c:strCache>
                <c:ptCount val="1"/>
                <c:pt idx="0">
                  <c:v>2015</c:v>
                </c:pt>
              </c:strCache>
            </c:strRef>
          </c:tx>
          <c:spPr>
            <a:solidFill>
              <a:srgbClr val="FF8000"/>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Data!$G$2:$G$7</c:f>
              <c:strCache>
                <c:ptCount val="6"/>
                <c:pt idx="0">
                  <c:v>MODAPS LAADS</c:v>
                </c:pt>
                <c:pt idx="1">
                  <c:v>NSIDC DAAC</c:v>
                </c:pt>
                <c:pt idx="2">
                  <c:v>OB.DAAC</c:v>
                </c:pt>
                <c:pt idx="3">
                  <c:v>ORNL DAAC</c:v>
                </c:pt>
                <c:pt idx="4">
                  <c:v>PO DAAC-JPL</c:v>
                </c:pt>
                <c:pt idx="5">
                  <c:v>SEDAC</c:v>
                </c:pt>
              </c:strCache>
            </c:strRef>
          </c:cat>
          <c:val>
            <c:numRef>
              <c:f>Data!$K$2:$K$7</c:f>
              <c:numCache>
                <c:formatCode>0</c:formatCode>
                <c:ptCount val="6"/>
                <c:pt idx="0">
                  <c:v>79</c:v>
                </c:pt>
                <c:pt idx="1">
                  <c:v>81</c:v>
                </c:pt>
                <c:pt idx="2">
                  <c:v>83</c:v>
                </c:pt>
                <c:pt idx="3">
                  <c:v>82</c:v>
                </c:pt>
                <c:pt idx="4">
                  <c:v>84</c:v>
                </c:pt>
                <c:pt idx="5">
                  <c:v>81</c:v>
                </c:pt>
              </c:numCache>
            </c:numRef>
          </c:val>
          <c:extLst>
            <c:ext xmlns:c16="http://schemas.microsoft.com/office/drawing/2014/chart" uri="{C3380CC4-5D6E-409C-BE32-E72D297353CC}">
              <c16:uniqueId val="{00000003-4401-4F92-A6FE-9AC0238E1AAA}"/>
            </c:ext>
          </c:extLst>
        </c:ser>
        <c:dLbls>
          <c:showLegendKey val="0"/>
          <c:showVal val="0"/>
          <c:showCatName val="0"/>
          <c:showSerName val="0"/>
          <c:showPercent val="0"/>
          <c:showBubbleSize val="0"/>
        </c:dLbls>
        <c:gapWidth val="85"/>
        <c:axId val="84532224"/>
        <c:axId val="84566784"/>
      </c:barChart>
      <c:catAx>
        <c:axId val="84532224"/>
        <c:scaling>
          <c:orientation val="maxMin"/>
        </c:scaling>
        <c:delete val="0"/>
        <c:axPos val="l"/>
        <c:numFmt formatCode="General" sourceLinked="1"/>
        <c:majorTickMark val="none"/>
        <c:minorTickMark val="none"/>
        <c:tickLblPos val="nextTo"/>
        <c:txPr>
          <a:bodyPr/>
          <a:lstStyle/>
          <a:p>
            <a:pPr>
              <a:defRPr sz="1200" b="1" i="0">
                <a:latin typeface="Arial"/>
              </a:defRPr>
            </a:pPr>
            <a:endParaRPr lang="en-US"/>
          </a:p>
        </c:txPr>
        <c:crossAx val="84566784"/>
        <c:crosses val="autoZero"/>
        <c:auto val="1"/>
        <c:lblAlgn val="ctr"/>
        <c:lblOffset val="100"/>
        <c:noMultiLvlLbl val="0"/>
      </c:catAx>
      <c:valAx>
        <c:axId val="84566784"/>
        <c:scaling>
          <c:orientation val="minMax"/>
          <c:max val="110"/>
          <c:min val="0"/>
        </c:scaling>
        <c:delete val="1"/>
        <c:axPos val="b"/>
        <c:numFmt formatCode="General" sourceLinked="1"/>
        <c:majorTickMark val="none"/>
        <c:minorTickMark val="none"/>
        <c:tickLblPos val="none"/>
        <c:crossAx val="84532224"/>
        <c:crosses val="max"/>
        <c:crossBetween val="between"/>
        <c:majorUnit val="100"/>
      </c:valAx>
      <c:spPr>
        <a:noFill/>
        <a:ln>
          <a:noFill/>
        </a:ln>
      </c:spPr>
    </c:plotArea>
    <c:legend>
      <c:legendPos val="b"/>
      <c:layout>
        <c:manualLayout>
          <c:xMode val="edge"/>
          <c:yMode val="edge"/>
          <c:x val="0.17106139460802144"/>
          <c:y val="0.95179830914854746"/>
          <c:w val="0.70354432461116467"/>
          <c:h val="4.8201690851456924E-2"/>
        </c:manualLayout>
      </c:layout>
      <c:overlay val="0"/>
      <c:txPr>
        <a:bodyPr/>
        <a:lstStyle/>
        <a:p>
          <a:pPr>
            <a:defRPr sz="1200" b="1" i="0">
              <a:latin typeface="Arial"/>
            </a:defRPr>
          </a:pPr>
          <a:endParaRPr lang="en-US"/>
        </a:p>
      </c:txPr>
    </c:legend>
    <c:plotVisOnly val="1"/>
    <c:dispBlanksAs val="gap"/>
    <c:showDLblsOverMax val="0"/>
  </c:chart>
  <c:spPr>
    <a:noFill/>
    <a:ln>
      <a:noFill/>
    </a:ln>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812424792783386"/>
          <c:y val="2.7506806310144072E-2"/>
          <c:w val="0.53492380247689331"/>
          <c:h val="0.8842816027509165"/>
        </c:manualLayout>
      </c:layout>
      <c:barChart>
        <c:barDir val="bar"/>
        <c:grouping val="clustered"/>
        <c:varyColors val="0"/>
        <c:ser>
          <c:idx val="1"/>
          <c:order val="0"/>
          <c:tx>
            <c:strRef>
              <c:f>Data!$B$1</c:f>
              <c:strCache>
                <c:ptCount val="1"/>
                <c:pt idx="0">
                  <c:v>2018</c:v>
                </c:pt>
              </c:strCache>
            </c:strRef>
          </c:tx>
          <c:spPr>
            <a:solidFill>
              <a:srgbClr val="3C5BA2"/>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Data!$B$2:$B$7</c:f>
              <c:numCache>
                <c:formatCode>General</c:formatCode>
                <c:ptCount val="6"/>
                <c:pt idx="0">
                  <c:v>82</c:v>
                </c:pt>
                <c:pt idx="1">
                  <c:v>87</c:v>
                </c:pt>
                <c:pt idx="2">
                  <c:v>84</c:v>
                </c:pt>
                <c:pt idx="3">
                  <c:v>80</c:v>
                </c:pt>
                <c:pt idx="4">
                  <c:v>79</c:v>
                </c:pt>
                <c:pt idx="5">
                  <c:v>84</c:v>
                </c:pt>
              </c:numCache>
            </c:numRef>
          </c:val>
          <c:extLst>
            <c:ext xmlns:c16="http://schemas.microsoft.com/office/drawing/2014/chart" uri="{C3380CC4-5D6E-409C-BE32-E72D297353CC}">
              <c16:uniqueId val="{00000000-EB87-484B-8250-2FD4A88D9BE9}"/>
            </c:ext>
          </c:extLst>
        </c:ser>
        <c:ser>
          <c:idx val="2"/>
          <c:order val="1"/>
          <c:tx>
            <c:strRef>
              <c:f>Data!$C$1</c:f>
              <c:strCache>
                <c:ptCount val="1"/>
                <c:pt idx="0">
                  <c:v>2017</c:v>
                </c:pt>
              </c:strCache>
            </c:strRef>
          </c:tx>
          <c:spPr>
            <a:solidFill>
              <a:srgbClr val="99CC33"/>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Data!$C$2:$C$7</c:f>
              <c:numCache>
                <c:formatCode>General</c:formatCode>
                <c:ptCount val="6"/>
                <c:pt idx="0">
                  <c:v>82</c:v>
                </c:pt>
                <c:pt idx="1">
                  <c:v>86</c:v>
                </c:pt>
                <c:pt idx="2">
                  <c:v>88</c:v>
                </c:pt>
                <c:pt idx="3">
                  <c:v>80</c:v>
                </c:pt>
                <c:pt idx="4">
                  <c:v>78</c:v>
                </c:pt>
                <c:pt idx="5">
                  <c:v>84</c:v>
                </c:pt>
              </c:numCache>
            </c:numRef>
          </c:val>
          <c:extLst>
            <c:ext xmlns:c16="http://schemas.microsoft.com/office/drawing/2014/chart" uri="{C3380CC4-5D6E-409C-BE32-E72D297353CC}">
              <c16:uniqueId val="{00000001-EB87-484B-8250-2FD4A88D9BE9}"/>
            </c:ext>
          </c:extLst>
        </c:ser>
        <c:ser>
          <c:idx val="3"/>
          <c:order val="2"/>
          <c:tx>
            <c:strRef>
              <c:f>Data!$D$1</c:f>
              <c:strCache>
                <c:ptCount val="1"/>
                <c:pt idx="0">
                  <c:v>2016</c:v>
                </c:pt>
              </c:strCache>
            </c:strRef>
          </c:tx>
          <c:spPr>
            <a:solidFill>
              <a:srgbClr val="4D4D4D"/>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Data!$D$2:$D$7</c:f>
              <c:numCache>
                <c:formatCode>0</c:formatCode>
                <c:ptCount val="6"/>
                <c:pt idx="0">
                  <c:v>81</c:v>
                </c:pt>
                <c:pt idx="1">
                  <c:v>82</c:v>
                </c:pt>
                <c:pt idx="2">
                  <c:v>86</c:v>
                </c:pt>
                <c:pt idx="3">
                  <c:v>80</c:v>
                </c:pt>
                <c:pt idx="4">
                  <c:v>81</c:v>
                </c:pt>
                <c:pt idx="5">
                  <c:v>83</c:v>
                </c:pt>
              </c:numCache>
            </c:numRef>
          </c:val>
          <c:extLst>
            <c:ext xmlns:c16="http://schemas.microsoft.com/office/drawing/2014/chart" uri="{C3380CC4-5D6E-409C-BE32-E72D297353CC}">
              <c16:uniqueId val="{00000002-EB87-484B-8250-2FD4A88D9BE9}"/>
            </c:ext>
          </c:extLst>
        </c:ser>
        <c:ser>
          <c:idx val="4"/>
          <c:order val="3"/>
          <c:tx>
            <c:strRef>
              <c:f>Data!$E$1</c:f>
              <c:strCache>
                <c:ptCount val="1"/>
                <c:pt idx="0">
                  <c:v>2015</c:v>
                </c:pt>
              </c:strCache>
            </c:strRef>
          </c:tx>
          <c:spPr>
            <a:solidFill>
              <a:srgbClr val="FF8000"/>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Data!$E$2:$E$7</c:f>
              <c:numCache>
                <c:formatCode>0</c:formatCode>
                <c:ptCount val="6"/>
                <c:pt idx="0">
                  <c:v>82</c:v>
                </c:pt>
                <c:pt idx="1">
                  <c:v>82</c:v>
                </c:pt>
                <c:pt idx="2">
                  <c:v>86</c:v>
                </c:pt>
                <c:pt idx="3">
                  <c:v>81</c:v>
                </c:pt>
                <c:pt idx="4">
                  <c:v>80</c:v>
                </c:pt>
                <c:pt idx="5">
                  <c:v>82</c:v>
                </c:pt>
              </c:numCache>
            </c:numRef>
          </c:val>
          <c:extLst>
            <c:ext xmlns:c16="http://schemas.microsoft.com/office/drawing/2014/chart" uri="{C3380CC4-5D6E-409C-BE32-E72D297353CC}">
              <c16:uniqueId val="{00000003-EB87-484B-8250-2FD4A88D9BE9}"/>
            </c:ext>
          </c:extLst>
        </c:ser>
        <c:dLbls>
          <c:showLegendKey val="0"/>
          <c:showVal val="0"/>
          <c:showCatName val="0"/>
          <c:showSerName val="0"/>
          <c:showPercent val="0"/>
          <c:showBubbleSize val="0"/>
        </c:dLbls>
        <c:gapWidth val="85"/>
        <c:axId val="84615168"/>
        <c:axId val="84616704"/>
      </c:barChart>
      <c:catAx>
        <c:axId val="84615168"/>
        <c:scaling>
          <c:orientation val="maxMin"/>
        </c:scaling>
        <c:delete val="0"/>
        <c:axPos val="l"/>
        <c:numFmt formatCode="General" sourceLinked="0"/>
        <c:majorTickMark val="none"/>
        <c:minorTickMark val="none"/>
        <c:tickLblPos val="nextTo"/>
        <c:txPr>
          <a:bodyPr/>
          <a:lstStyle/>
          <a:p>
            <a:pPr>
              <a:defRPr sz="1200" b="1" i="0">
                <a:latin typeface="Arial"/>
              </a:defRPr>
            </a:pPr>
            <a:endParaRPr lang="en-US"/>
          </a:p>
        </c:txPr>
        <c:crossAx val="84616704"/>
        <c:crosses val="autoZero"/>
        <c:auto val="1"/>
        <c:lblAlgn val="ctr"/>
        <c:lblOffset val="100"/>
        <c:noMultiLvlLbl val="0"/>
      </c:catAx>
      <c:valAx>
        <c:axId val="84616704"/>
        <c:scaling>
          <c:orientation val="minMax"/>
          <c:max val="110"/>
          <c:min val="0"/>
        </c:scaling>
        <c:delete val="1"/>
        <c:axPos val="b"/>
        <c:numFmt formatCode="General" sourceLinked="1"/>
        <c:majorTickMark val="none"/>
        <c:minorTickMark val="none"/>
        <c:tickLblPos val="none"/>
        <c:crossAx val="84615168"/>
        <c:crosses val="max"/>
        <c:crossBetween val="between"/>
        <c:majorUnit val="100"/>
      </c:valAx>
      <c:spPr>
        <a:noFill/>
        <a:ln>
          <a:noFill/>
        </a:ln>
      </c:spPr>
    </c:plotArea>
    <c:plotVisOnly val="1"/>
    <c:dispBlanksAs val="gap"/>
    <c:showDLblsOverMax val="0"/>
  </c:chart>
  <c:spPr>
    <a:noFill/>
    <a:ln>
      <a:noFill/>
    </a:ln>
  </c:sp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158803385281092"/>
          <c:y val="2.946647539823509E-2"/>
          <c:w val="0.60610255748545339"/>
          <c:h val="0.84121345350255572"/>
        </c:manualLayout>
      </c:layout>
      <c:barChart>
        <c:barDir val="bar"/>
        <c:grouping val="clustered"/>
        <c:varyColors val="0"/>
        <c:ser>
          <c:idx val="1"/>
          <c:order val="0"/>
          <c:tx>
            <c:strRef>
              <c:f>Data!$B$1</c:f>
              <c:strCache>
                <c:ptCount val="1"/>
                <c:pt idx="0">
                  <c:v>2018</c:v>
                </c:pt>
              </c:strCache>
            </c:strRef>
          </c:tx>
          <c:spPr>
            <a:solidFill>
              <a:srgbClr val="3C5BA2"/>
            </a:solidFill>
            <a:ln>
              <a:solidFill>
                <a:srgbClr val="000000"/>
              </a:solidFill>
            </a:ln>
          </c:spPr>
          <c:invertIfNegative val="0"/>
          <c:dLbls>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Data!$A$2:$A$7</c:f>
              <c:strCache>
                <c:ptCount val="6"/>
                <c:pt idx="0">
                  <c:v>Customer Support</c:v>
                </c:pt>
                <c:pt idx="2">
                  <c:v>Professionalism</c:v>
                </c:pt>
                <c:pt idx="3">
                  <c:v>Technical knowledge</c:v>
                </c:pt>
                <c:pt idx="4">
                  <c:v>Helpfulness in
correcting a problem</c:v>
                </c:pt>
                <c:pt idx="5">
                  <c:v>Speed of response</c:v>
                </c:pt>
              </c:strCache>
            </c:strRef>
          </c:cat>
          <c:val>
            <c:numRef>
              <c:f>Data!$B$2:$B$7</c:f>
              <c:numCache>
                <c:formatCode>General</c:formatCode>
                <c:ptCount val="6"/>
                <c:pt idx="0">
                  <c:v>86</c:v>
                </c:pt>
                <c:pt idx="2">
                  <c:v>88</c:v>
                </c:pt>
                <c:pt idx="3">
                  <c:v>88</c:v>
                </c:pt>
                <c:pt idx="4">
                  <c:v>85</c:v>
                </c:pt>
                <c:pt idx="5">
                  <c:v>85</c:v>
                </c:pt>
              </c:numCache>
            </c:numRef>
          </c:val>
          <c:extLst>
            <c:ext xmlns:c16="http://schemas.microsoft.com/office/drawing/2014/chart" uri="{C3380CC4-5D6E-409C-BE32-E72D297353CC}">
              <c16:uniqueId val="{00000000-428F-4DDC-9BC7-7FF1D87D72DC}"/>
            </c:ext>
          </c:extLst>
        </c:ser>
        <c:ser>
          <c:idx val="2"/>
          <c:order val="1"/>
          <c:tx>
            <c:strRef>
              <c:f>Data!$C$1</c:f>
              <c:strCache>
                <c:ptCount val="1"/>
                <c:pt idx="0">
                  <c:v>2017</c:v>
                </c:pt>
              </c:strCache>
            </c:strRef>
          </c:tx>
          <c:spPr>
            <a:solidFill>
              <a:srgbClr val="99CC33"/>
            </a:solidFill>
            <a:ln>
              <a:solidFill>
                <a:srgbClr val="000000"/>
              </a:solidFill>
            </a:ln>
          </c:spPr>
          <c:invertIfNegative val="0"/>
          <c:dLbls>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Data!$A$2:$A$7</c:f>
              <c:strCache>
                <c:ptCount val="6"/>
                <c:pt idx="0">
                  <c:v>Customer Support</c:v>
                </c:pt>
                <c:pt idx="2">
                  <c:v>Professionalism</c:v>
                </c:pt>
                <c:pt idx="3">
                  <c:v>Technical knowledge</c:v>
                </c:pt>
                <c:pt idx="4">
                  <c:v>Helpfulness in
correcting a problem</c:v>
                </c:pt>
                <c:pt idx="5">
                  <c:v>Speed of response</c:v>
                </c:pt>
              </c:strCache>
            </c:strRef>
          </c:cat>
          <c:val>
            <c:numRef>
              <c:f>Data!$C$2:$C$7</c:f>
              <c:numCache>
                <c:formatCode>General</c:formatCode>
                <c:ptCount val="6"/>
                <c:pt idx="0">
                  <c:v>87</c:v>
                </c:pt>
                <c:pt idx="2">
                  <c:v>89</c:v>
                </c:pt>
                <c:pt idx="3">
                  <c:v>88</c:v>
                </c:pt>
                <c:pt idx="4">
                  <c:v>87</c:v>
                </c:pt>
                <c:pt idx="5">
                  <c:v>86</c:v>
                </c:pt>
              </c:numCache>
            </c:numRef>
          </c:val>
          <c:extLst>
            <c:ext xmlns:c16="http://schemas.microsoft.com/office/drawing/2014/chart" uri="{C3380CC4-5D6E-409C-BE32-E72D297353CC}">
              <c16:uniqueId val="{00000001-428F-4DDC-9BC7-7FF1D87D72DC}"/>
            </c:ext>
          </c:extLst>
        </c:ser>
        <c:ser>
          <c:idx val="3"/>
          <c:order val="2"/>
          <c:tx>
            <c:strRef>
              <c:f>Data!$D$1</c:f>
              <c:strCache>
                <c:ptCount val="1"/>
                <c:pt idx="0">
                  <c:v>2016</c:v>
                </c:pt>
              </c:strCache>
            </c:strRef>
          </c:tx>
          <c:spPr>
            <a:solidFill>
              <a:srgbClr val="4D4D4D"/>
            </a:solidFill>
            <a:ln>
              <a:solidFill>
                <a:srgbClr val="000000"/>
              </a:solidFill>
            </a:ln>
          </c:spPr>
          <c:invertIfNegative val="0"/>
          <c:dLbls>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Data!$A$2:$A$7</c:f>
              <c:strCache>
                <c:ptCount val="6"/>
                <c:pt idx="0">
                  <c:v>Customer Support</c:v>
                </c:pt>
                <c:pt idx="2">
                  <c:v>Professionalism</c:v>
                </c:pt>
                <c:pt idx="3">
                  <c:v>Technical knowledge</c:v>
                </c:pt>
                <c:pt idx="4">
                  <c:v>Helpfulness in
correcting a problem</c:v>
                </c:pt>
                <c:pt idx="5">
                  <c:v>Speed of response</c:v>
                </c:pt>
              </c:strCache>
            </c:strRef>
          </c:cat>
          <c:val>
            <c:numRef>
              <c:f>Data!$D$2:$D$7</c:f>
              <c:numCache>
                <c:formatCode>General</c:formatCode>
                <c:ptCount val="6"/>
                <c:pt idx="0" formatCode="0">
                  <c:v>85</c:v>
                </c:pt>
                <c:pt idx="2" formatCode="0">
                  <c:v>86</c:v>
                </c:pt>
                <c:pt idx="3" formatCode="0">
                  <c:v>86</c:v>
                </c:pt>
                <c:pt idx="4" formatCode="0">
                  <c:v>84</c:v>
                </c:pt>
                <c:pt idx="5" formatCode="0">
                  <c:v>83</c:v>
                </c:pt>
              </c:numCache>
            </c:numRef>
          </c:val>
          <c:extLst>
            <c:ext xmlns:c16="http://schemas.microsoft.com/office/drawing/2014/chart" uri="{C3380CC4-5D6E-409C-BE32-E72D297353CC}">
              <c16:uniqueId val="{00000002-428F-4DDC-9BC7-7FF1D87D72DC}"/>
            </c:ext>
          </c:extLst>
        </c:ser>
        <c:ser>
          <c:idx val="4"/>
          <c:order val="3"/>
          <c:tx>
            <c:strRef>
              <c:f>Data!$E$1</c:f>
              <c:strCache>
                <c:ptCount val="1"/>
                <c:pt idx="0">
                  <c:v>2015</c:v>
                </c:pt>
              </c:strCache>
            </c:strRef>
          </c:tx>
          <c:spPr>
            <a:solidFill>
              <a:srgbClr val="FF8000"/>
            </a:solidFill>
            <a:ln>
              <a:solidFill>
                <a:srgbClr val="000000"/>
              </a:solidFill>
            </a:ln>
          </c:spPr>
          <c:invertIfNegative val="0"/>
          <c:dLbls>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Data!$A$2:$A$7</c:f>
              <c:strCache>
                <c:ptCount val="6"/>
                <c:pt idx="0">
                  <c:v>Customer Support</c:v>
                </c:pt>
                <c:pt idx="2">
                  <c:v>Professionalism</c:v>
                </c:pt>
                <c:pt idx="3">
                  <c:v>Technical knowledge</c:v>
                </c:pt>
                <c:pt idx="4">
                  <c:v>Helpfulness in
correcting a problem</c:v>
                </c:pt>
                <c:pt idx="5">
                  <c:v>Speed of response</c:v>
                </c:pt>
              </c:strCache>
            </c:strRef>
          </c:cat>
          <c:val>
            <c:numRef>
              <c:f>Data!$E$2:$E$7</c:f>
              <c:numCache>
                <c:formatCode>General</c:formatCode>
                <c:ptCount val="6"/>
                <c:pt idx="0" formatCode="0">
                  <c:v>86</c:v>
                </c:pt>
                <c:pt idx="2" formatCode="0">
                  <c:v>87</c:v>
                </c:pt>
                <c:pt idx="3" formatCode="0">
                  <c:v>87</c:v>
                </c:pt>
                <c:pt idx="4" formatCode="0">
                  <c:v>84</c:v>
                </c:pt>
                <c:pt idx="5" formatCode="0">
                  <c:v>84</c:v>
                </c:pt>
              </c:numCache>
            </c:numRef>
          </c:val>
          <c:extLst>
            <c:ext xmlns:c16="http://schemas.microsoft.com/office/drawing/2014/chart" uri="{C3380CC4-5D6E-409C-BE32-E72D297353CC}">
              <c16:uniqueId val="{00000003-428F-4DDC-9BC7-7FF1D87D72DC}"/>
            </c:ext>
          </c:extLst>
        </c:ser>
        <c:dLbls>
          <c:showLegendKey val="0"/>
          <c:showVal val="0"/>
          <c:showCatName val="0"/>
          <c:showSerName val="0"/>
          <c:showPercent val="0"/>
          <c:showBubbleSize val="0"/>
        </c:dLbls>
        <c:gapWidth val="85"/>
        <c:axId val="83971072"/>
        <c:axId val="83976960"/>
      </c:barChart>
      <c:catAx>
        <c:axId val="83971072"/>
        <c:scaling>
          <c:orientation val="maxMin"/>
        </c:scaling>
        <c:delete val="0"/>
        <c:axPos val="l"/>
        <c:numFmt formatCode="General" sourceLinked="0"/>
        <c:majorTickMark val="none"/>
        <c:minorTickMark val="none"/>
        <c:tickLblPos val="nextTo"/>
        <c:txPr>
          <a:bodyPr/>
          <a:lstStyle/>
          <a:p>
            <a:pPr>
              <a:defRPr sz="1200" b="1" i="0">
                <a:latin typeface="Arial"/>
              </a:defRPr>
            </a:pPr>
            <a:endParaRPr lang="en-US"/>
          </a:p>
        </c:txPr>
        <c:crossAx val="83976960"/>
        <c:crosses val="autoZero"/>
        <c:auto val="1"/>
        <c:lblAlgn val="ctr"/>
        <c:lblOffset val="100"/>
        <c:noMultiLvlLbl val="0"/>
      </c:catAx>
      <c:valAx>
        <c:axId val="83976960"/>
        <c:scaling>
          <c:orientation val="minMax"/>
          <c:max val="110"/>
          <c:min val="0"/>
        </c:scaling>
        <c:delete val="1"/>
        <c:axPos val="b"/>
        <c:numFmt formatCode="General" sourceLinked="1"/>
        <c:majorTickMark val="none"/>
        <c:minorTickMark val="none"/>
        <c:tickLblPos val="none"/>
        <c:crossAx val="83971072"/>
        <c:crosses val="max"/>
        <c:crossBetween val="between"/>
        <c:majorUnit val="100"/>
      </c:valAx>
      <c:spPr>
        <a:noFill/>
        <a:ln>
          <a:noFill/>
        </a:ln>
      </c:spPr>
    </c:plotArea>
    <c:legend>
      <c:legendPos val="b"/>
      <c:layout>
        <c:manualLayout>
          <c:xMode val="edge"/>
          <c:yMode val="edge"/>
          <c:x val="0.33562804578523048"/>
          <c:y val="0.91889779773426639"/>
          <c:w val="0.37741882217820316"/>
          <c:h val="5.1635726867498517E-2"/>
        </c:manualLayout>
      </c:layout>
      <c:overlay val="0"/>
      <c:txPr>
        <a:bodyPr/>
        <a:lstStyle/>
        <a:p>
          <a:pPr>
            <a:defRPr sz="1200" b="1" i="0">
              <a:latin typeface="Arial"/>
            </a:defRPr>
          </a:pPr>
          <a:endParaRPr lang="en-US"/>
        </a:p>
      </c:txPr>
    </c:legend>
    <c:plotVisOnly val="1"/>
    <c:dispBlanksAs val="gap"/>
    <c:showDLblsOverMax val="0"/>
  </c:chart>
  <c:spPr>
    <a:noFill/>
    <a:ln>
      <a:noFill/>
    </a:ln>
  </c:sp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71432503970671313"/>
          <c:y val="2.7506806310144072E-2"/>
          <c:w val="0.26478613400608209"/>
          <c:h val="0.88178098399544858"/>
        </c:manualLayout>
      </c:layout>
      <c:barChart>
        <c:barDir val="bar"/>
        <c:grouping val="clustered"/>
        <c:varyColors val="0"/>
        <c:ser>
          <c:idx val="1"/>
          <c:order val="0"/>
          <c:tx>
            <c:strRef>
              <c:f>Data!$H$1</c:f>
              <c:strCache>
                <c:ptCount val="1"/>
                <c:pt idx="0">
                  <c:v>2018</c:v>
                </c:pt>
              </c:strCache>
            </c:strRef>
          </c:tx>
          <c:spPr>
            <a:solidFill>
              <a:srgbClr val="3C5BA2"/>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Data!$G$2:$G$7</c:f>
              <c:strCache>
                <c:ptCount val="6"/>
                <c:pt idx="0">
                  <c:v>MODAPS LAADS</c:v>
                </c:pt>
                <c:pt idx="1">
                  <c:v>NSIDC DAAC</c:v>
                </c:pt>
                <c:pt idx="2">
                  <c:v>OB.DAAC</c:v>
                </c:pt>
                <c:pt idx="3">
                  <c:v>ORNL DAAC</c:v>
                </c:pt>
                <c:pt idx="4">
                  <c:v>PO DAAC-JPL</c:v>
                </c:pt>
                <c:pt idx="5">
                  <c:v>SEDAC</c:v>
                </c:pt>
              </c:strCache>
            </c:strRef>
          </c:cat>
          <c:val>
            <c:numRef>
              <c:f>Data!$H$2:$H$7</c:f>
              <c:numCache>
                <c:formatCode>General</c:formatCode>
                <c:ptCount val="6"/>
                <c:pt idx="0">
                  <c:v>88</c:v>
                </c:pt>
                <c:pt idx="1">
                  <c:v>91</c:v>
                </c:pt>
                <c:pt idx="2">
                  <c:v>94</c:v>
                </c:pt>
                <c:pt idx="3">
                  <c:v>92</c:v>
                </c:pt>
                <c:pt idx="4">
                  <c:v>92</c:v>
                </c:pt>
                <c:pt idx="5">
                  <c:v>89</c:v>
                </c:pt>
              </c:numCache>
            </c:numRef>
          </c:val>
          <c:extLst>
            <c:ext xmlns:c16="http://schemas.microsoft.com/office/drawing/2014/chart" uri="{C3380CC4-5D6E-409C-BE32-E72D297353CC}">
              <c16:uniqueId val="{00000000-42DF-4C22-BDAE-9AF83BD6A367}"/>
            </c:ext>
          </c:extLst>
        </c:ser>
        <c:ser>
          <c:idx val="2"/>
          <c:order val="1"/>
          <c:tx>
            <c:strRef>
              <c:f>Data!$I$1</c:f>
              <c:strCache>
                <c:ptCount val="1"/>
                <c:pt idx="0">
                  <c:v>2017</c:v>
                </c:pt>
              </c:strCache>
            </c:strRef>
          </c:tx>
          <c:spPr>
            <a:solidFill>
              <a:srgbClr val="99CC33"/>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Data!$G$2:$G$7</c:f>
              <c:strCache>
                <c:ptCount val="6"/>
                <c:pt idx="0">
                  <c:v>MODAPS LAADS</c:v>
                </c:pt>
                <c:pt idx="1">
                  <c:v>NSIDC DAAC</c:v>
                </c:pt>
                <c:pt idx="2">
                  <c:v>OB.DAAC</c:v>
                </c:pt>
                <c:pt idx="3">
                  <c:v>ORNL DAAC</c:v>
                </c:pt>
                <c:pt idx="4">
                  <c:v>PO DAAC-JPL</c:v>
                </c:pt>
                <c:pt idx="5">
                  <c:v>SEDAC</c:v>
                </c:pt>
              </c:strCache>
            </c:strRef>
          </c:cat>
          <c:val>
            <c:numRef>
              <c:f>Data!$I$2:$I$7</c:f>
              <c:numCache>
                <c:formatCode>General</c:formatCode>
                <c:ptCount val="6"/>
                <c:pt idx="0">
                  <c:v>84</c:v>
                </c:pt>
                <c:pt idx="1">
                  <c:v>90</c:v>
                </c:pt>
                <c:pt idx="2">
                  <c:v>90</c:v>
                </c:pt>
                <c:pt idx="3">
                  <c:v>96</c:v>
                </c:pt>
                <c:pt idx="4">
                  <c:v>92</c:v>
                </c:pt>
                <c:pt idx="5">
                  <c:v>89</c:v>
                </c:pt>
              </c:numCache>
            </c:numRef>
          </c:val>
          <c:extLst>
            <c:ext xmlns:c16="http://schemas.microsoft.com/office/drawing/2014/chart" uri="{C3380CC4-5D6E-409C-BE32-E72D297353CC}">
              <c16:uniqueId val="{00000001-42DF-4C22-BDAE-9AF83BD6A367}"/>
            </c:ext>
          </c:extLst>
        </c:ser>
        <c:ser>
          <c:idx val="3"/>
          <c:order val="2"/>
          <c:tx>
            <c:strRef>
              <c:f>Data!$J$1</c:f>
              <c:strCache>
                <c:ptCount val="1"/>
                <c:pt idx="0">
                  <c:v>2016</c:v>
                </c:pt>
              </c:strCache>
            </c:strRef>
          </c:tx>
          <c:spPr>
            <a:solidFill>
              <a:srgbClr val="4D4D4D"/>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Data!$G$2:$G$7</c:f>
              <c:strCache>
                <c:ptCount val="6"/>
                <c:pt idx="0">
                  <c:v>MODAPS LAADS</c:v>
                </c:pt>
                <c:pt idx="1">
                  <c:v>NSIDC DAAC</c:v>
                </c:pt>
                <c:pt idx="2">
                  <c:v>OB.DAAC</c:v>
                </c:pt>
                <c:pt idx="3">
                  <c:v>ORNL DAAC</c:v>
                </c:pt>
                <c:pt idx="4">
                  <c:v>PO DAAC-JPL</c:v>
                </c:pt>
                <c:pt idx="5">
                  <c:v>SEDAC</c:v>
                </c:pt>
              </c:strCache>
            </c:strRef>
          </c:cat>
          <c:val>
            <c:numRef>
              <c:f>Data!$J$2:$J$7</c:f>
              <c:numCache>
                <c:formatCode>General</c:formatCode>
                <c:ptCount val="6"/>
                <c:pt idx="0">
                  <c:v>83</c:v>
                </c:pt>
                <c:pt idx="1">
                  <c:v>88</c:v>
                </c:pt>
                <c:pt idx="2">
                  <c:v>86</c:v>
                </c:pt>
                <c:pt idx="3">
                  <c:v>90</c:v>
                </c:pt>
                <c:pt idx="4">
                  <c:v>92</c:v>
                </c:pt>
                <c:pt idx="5">
                  <c:v>78</c:v>
                </c:pt>
              </c:numCache>
            </c:numRef>
          </c:val>
          <c:extLst>
            <c:ext xmlns:c16="http://schemas.microsoft.com/office/drawing/2014/chart" uri="{C3380CC4-5D6E-409C-BE32-E72D297353CC}">
              <c16:uniqueId val="{00000002-42DF-4C22-BDAE-9AF83BD6A367}"/>
            </c:ext>
          </c:extLst>
        </c:ser>
        <c:ser>
          <c:idx val="4"/>
          <c:order val="3"/>
          <c:tx>
            <c:strRef>
              <c:f>Data!$K$1</c:f>
              <c:strCache>
                <c:ptCount val="1"/>
                <c:pt idx="0">
                  <c:v>2015</c:v>
                </c:pt>
              </c:strCache>
            </c:strRef>
          </c:tx>
          <c:spPr>
            <a:solidFill>
              <a:srgbClr val="FF8000"/>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Data!$G$2:$G$7</c:f>
              <c:strCache>
                <c:ptCount val="6"/>
                <c:pt idx="0">
                  <c:v>MODAPS LAADS</c:v>
                </c:pt>
                <c:pt idx="1">
                  <c:v>NSIDC DAAC</c:v>
                </c:pt>
                <c:pt idx="2">
                  <c:v>OB.DAAC</c:v>
                </c:pt>
                <c:pt idx="3">
                  <c:v>ORNL DAAC</c:v>
                </c:pt>
                <c:pt idx="4">
                  <c:v>PO DAAC-JPL</c:v>
                </c:pt>
                <c:pt idx="5">
                  <c:v>SEDAC</c:v>
                </c:pt>
              </c:strCache>
            </c:strRef>
          </c:cat>
          <c:val>
            <c:numRef>
              <c:f>Data!$K$2:$K$7</c:f>
              <c:numCache>
                <c:formatCode>General</c:formatCode>
                <c:ptCount val="6"/>
                <c:pt idx="0">
                  <c:v>82</c:v>
                </c:pt>
                <c:pt idx="1">
                  <c:v>89</c:v>
                </c:pt>
                <c:pt idx="2">
                  <c:v>87</c:v>
                </c:pt>
                <c:pt idx="3">
                  <c:v>88</c:v>
                </c:pt>
                <c:pt idx="4">
                  <c:v>89</c:v>
                </c:pt>
                <c:pt idx="5">
                  <c:v>87</c:v>
                </c:pt>
              </c:numCache>
            </c:numRef>
          </c:val>
          <c:extLst>
            <c:ext xmlns:c16="http://schemas.microsoft.com/office/drawing/2014/chart" uri="{C3380CC4-5D6E-409C-BE32-E72D297353CC}">
              <c16:uniqueId val="{00000003-42DF-4C22-BDAE-9AF83BD6A367}"/>
            </c:ext>
          </c:extLst>
        </c:ser>
        <c:dLbls>
          <c:showLegendKey val="0"/>
          <c:showVal val="0"/>
          <c:showCatName val="0"/>
          <c:showSerName val="0"/>
          <c:showPercent val="0"/>
          <c:showBubbleSize val="0"/>
        </c:dLbls>
        <c:gapWidth val="85"/>
        <c:axId val="84382080"/>
        <c:axId val="84383616"/>
      </c:barChart>
      <c:catAx>
        <c:axId val="84382080"/>
        <c:scaling>
          <c:orientation val="maxMin"/>
        </c:scaling>
        <c:delete val="0"/>
        <c:axPos val="l"/>
        <c:numFmt formatCode="General" sourceLinked="1"/>
        <c:majorTickMark val="none"/>
        <c:minorTickMark val="none"/>
        <c:tickLblPos val="nextTo"/>
        <c:txPr>
          <a:bodyPr/>
          <a:lstStyle/>
          <a:p>
            <a:pPr>
              <a:defRPr sz="1200" b="1" i="0">
                <a:latin typeface="Arial"/>
              </a:defRPr>
            </a:pPr>
            <a:endParaRPr lang="en-US"/>
          </a:p>
        </c:txPr>
        <c:crossAx val="84383616"/>
        <c:crosses val="autoZero"/>
        <c:auto val="1"/>
        <c:lblAlgn val="ctr"/>
        <c:lblOffset val="100"/>
        <c:noMultiLvlLbl val="0"/>
      </c:catAx>
      <c:valAx>
        <c:axId val="84383616"/>
        <c:scaling>
          <c:orientation val="minMax"/>
          <c:max val="110"/>
          <c:min val="0"/>
        </c:scaling>
        <c:delete val="1"/>
        <c:axPos val="b"/>
        <c:numFmt formatCode="General" sourceLinked="1"/>
        <c:majorTickMark val="none"/>
        <c:minorTickMark val="none"/>
        <c:tickLblPos val="none"/>
        <c:crossAx val="84382080"/>
        <c:crosses val="max"/>
        <c:crossBetween val="between"/>
        <c:majorUnit val="100"/>
      </c:valAx>
      <c:spPr>
        <a:noFill/>
        <a:ln>
          <a:noFill/>
        </a:ln>
      </c:spPr>
    </c:plotArea>
    <c:legend>
      <c:legendPos val="b"/>
      <c:layout>
        <c:manualLayout>
          <c:xMode val="edge"/>
          <c:yMode val="edge"/>
          <c:x val="0.17106139460802144"/>
          <c:y val="0.95179830914854846"/>
          <c:w val="0.70354432461116467"/>
          <c:h val="4.8201690851456924E-2"/>
        </c:manualLayout>
      </c:layout>
      <c:overlay val="0"/>
      <c:txPr>
        <a:bodyPr/>
        <a:lstStyle/>
        <a:p>
          <a:pPr>
            <a:defRPr sz="1200" b="1" i="0">
              <a:latin typeface="Arial"/>
            </a:defRPr>
          </a:pPr>
          <a:endParaRPr lang="en-US"/>
        </a:p>
      </c:txPr>
    </c:legend>
    <c:plotVisOnly val="1"/>
    <c:dispBlanksAs val="gap"/>
    <c:showDLblsOverMax val="0"/>
  </c:chart>
  <c:spPr>
    <a:noFill/>
    <a:ln>
      <a:noFill/>
    </a:ln>
  </c:sp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812424792783447"/>
          <c:y val="2.7506806310144072E-2"/>
          <c:w val="0.53492380247689486"/>
          <c:h val="0.8842816027509165"/>
        </c:manualLayout>
      </c:layout>
      <c:barChart>
        <c:barDir val="bar"/>
        <c:grouping val="clustered"/>
        <c:varyColors val="0"/>
        <c:ser>
          <c:idx val="1"/>
          <c:order val="0"/>
          <c:tx>
            <c:strRef>
              <c:f>Data!$B$1</c:f>
              <c:strCache>
                <c:ptCount val="1"/>
                <c:pt idx="0">
                  <c:v>2018</c:v>
                </c:pt>
              </c:strCache>
            </c:strRef>
          </c:tx>
          <c:spPr>
            <a:solidFill>
              <a:srgbClr val="3C5BA2"/>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Data!$B$2:$B$7</c:f>
              <c:numCache>
                <c:formatCode>General</c:formatCode>
                <c:ptCount val="6"/>
                <c:pt idx="0">
                  <c:v>80</c:v>
                </c:pt>
                <c:pt idx="1">
                  <c:v>88</c:v>
                </c:pt>
                <c:pt idx="2">
                  <c:v>79</c:v>
                </c:pt>
                <c:pt idx="3">
                  <c:v>85</c:v>
                </c:pt>
                <c:pt idx="4">
                  <c:v>81</c:v>
                </c:pt>
                <c:pt idx="5">
                  <c:v>87</c:v>
                </c:pt>
              </c:numCache>
            </c:numRef>
          </c:val>
          <c:extLst>
            <c:ext xmlns:c16="http://schemas.microsoft.com/office/drawing/2014/chart" uri="{C3380CC4-5D6E-409C-BE32-E72D297353CC}">
              <c16:uniqueId val="{00000000-79C5-43EA-92E4-452B71D6A7E7}"/>
            </c:ext>
          </c:extLst>
        </c:ser>
        <c:ser>
          <c:idx val="2"/>
          <c:order val="1"/>
          <c:tx>
            <c:strRef>
              <c:f>Data!$C$1</c:f>
              <c:strCache>
                <c:ptCount val="1"/>
                <c:pt idx="0">
                  <c:v>2017</c:v>
                </c:pt>
              </c:strCache>
            </c:strRef>
          </c:tx>
          <c:spPr>
            <a:solidFill>
              <a:srgbClr val="99CC33"/>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Data!$C$2:$C$7</c:f>
              <c:numCache>
                <c:formatCode>General</c:formatCode>
                <c:ptCount val="6"/>
                <c:pt idx="0">
                  <c:v>85</c:v>
                </c:pt>
                <c:pt idx="1">
                  <c:v>90</c:v>
                </c:pt>
                <c:pt idx="2">
                  <c:v>91</c:v>
                </c:pt>
                <c:pt idx="3">
                  <c:v>86</c:v>
                </c:pt>
                <c:pt idx="4">
                  <c:v>89</c:v>
                </c:pt>
                <c:pt idx="5">
                  <c:v>86</c:v>
                </c:pt>
              </c:numCache>
            </c:numRef>
          </c:val>
          <c:extLst>
            <c:ext xmlns:c16="http://schemas.microsoft.com/office/drawing/2014/chart" uri="{C3380CC4-5D6E-409C-BE32-E72D297353CC}">
              <c16:uniqueId val="{00000001-79C5-43EA-92E4-452B71D6A7E7}"/>
            </c:ext>
          </c:extLst>
        </c:ser>
        <c:ser>
          <c:idx val="3"/>
          <c:order val="2"/>
          <c:tx>
            <c:strRef>
              <c:f>Data!$D$1</c:f>
              <c:strCache>
                <c:ptCount val="1"/>
                <c:pt idx="0">
                  <c:v>2016</c:v>
                </c:pt>
              </c:strCache>
            </c:strRef>
          </c:tx>
          <c:spPr>
            <a:solidFill>
              <a:srgbClr val="4D4D4D"/>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Data!$D$2:$D$7</c:f>
              <c:numCache>
                <c:formatCode>General</c:formatCode>
                <c:ptCount val="6"/>
                <c:pt idx="0">
                  <c:v>81</c:v>
                </c:pt>
                <c:pt idx="1">
                  <c:v>86</c:v>
                </c:pt>
                <c:pt idx="2">
                  <c:v>87</c:v>
                </c:pt>
                <c:pt idx="3">
                  <c:v>85</c:v>
                </c:pt>
                <c:pt idx="4">
                  <c:v>83</c:v>
                </c:pt>
                <c:pt idx="5">
                  <c:v>85</c:v>
                </c:pt>
              </c:numCache>
            </c:numRef>
          </c:val>
          <c:extLst>
            <c:ext xmlns:c16="http://schemas.microsoft.com/office/drawing/2014/chart" uri="{C3380CC4-5D6E-409C-BE32-E72D297353CC}">
              <c16:uniqueId val="{00000002-79C5-43EA-92E4-452B71D6A7E7}"/>
            </c:ext>
          </c:extLst>
        </c:ser>
        <c:ser>
          <c:idx val="4"/>
          <c:order val="3"/>
          <c:tx>
            <c:strRef>
              <c:f>Data!$E$1</c:f>
              <c:strCache>
                <c:ptCount val="1"/>
                <c:pt idx="0">
                  <c:v>2015</c:v>
                </c:pt>
              </c:strCache>
            </c:strRef>
          </c:tx>
          <c:spPr>
            <a:solidFill>
              <a:srgbClr val="FF8000"/>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Data!$E$2:$E$7</c:f>
              <c:numCache>
                <c:formatCode>General</c:formatCode>
                <c:ptCount val="6"/>
                <c:pt idx="0">
                  <c:v>84</c:v>
                </c:pt>
                <c:pt idx="1">
                  <c:v>89</c:v>
                </c:pt>
                <c:pt idx="2">
                  <c:v>93</c:v>
                </c:pt>
                <c:pt idx="3">
                  <c:v>86</c:v>
                </c:pt>
                <c:pt idx="4">
                  <c:v>83</c:v>
                </c:pt>
                <c:pt idx="5">
                  <c:v>85</c:v>
                </c:pt>
              </c:numCache>
            </c:numRef>
          </c:val>
          <c:extLst>
            <c:ext xmlns:c16="http://schemas.microsoft.com/office/drawing/2014/chart" uri="{C3380CC4-5D6E-409C-BE32-E72D297353CC}">
              <c16:uniqueId val="{00000003-79C5-43EA-92E4-452B71D6A7E7}"/>
            </c:ext>
          </c:extLst>
        </c:ser>
        <c:dLbls>
          <c:showLegendKey val="0"/>
          <c:showVal val="0"/>
          <c:showCatName val="0"/>
          <c:showSerName val="0"/>
          <c:showPercent val="0"/>
          <c:showBubbleSize val="0"/>
        </c:dLbls>
        <c:gapWidth val="85"/>
        <c:axId val="84403328"/>
        <c:axId val="84404864"/>
      </c:barChart>
      <c:catAx>
        <c:axId val="84403328"/>
        <c:scaling>
          <c:orientation val="maxMin"/>
        </c:scaling>
        <c:delete val="0"/>
        <c:axPos val="l"/>
        <c:numFmt formatCode="General" sourceLinked="0"/>
        <c:majorTickMark val="none"/>
        <c:minorTickMark val="none"/>
        <c:tickLblPos val="nextTo"/>
        <c:txPr>
          <a:bodyPr/>
          <a:lstStyle/>
          <a:p>
            <a:pPr>
              <a:defRPr sz="1200" b="1" i="0">
                <a:latin typeface="Arial"/>
              </a:defRPr>
            </a:pPr>
            <a:endParaRPr lang="en-US"/>
          </a:p>
        </c:txPr>
        <c:crossAx val="84404864"/>
        <c:crosses val="autoZero"/>
        <c:auto val="1"/>
        <c:lblAlgn val="ctr"/>
        <c:lblOffset val="100"/>
        <c:noMultiLvlLbl val="0"/>
      </c:catAx>
      <c:valAx>
        <c:axId val="84404864"/>
        <c:scaling>
          <c:orientation val="minMax"/>
          <c:max val="110"/>
          <c:min val="0"/>
        </c:scaling>
        <c:delete val="1"/>
        <c:axPos val="b"/>
        <c:numFmt formatCode="General" sourceLinked="1"/>
        <c:majorTickMark val="none"/>
        <c:minorTickMark val="none"/>
        <c:tickLblPos val="none"/>
        <c:crossAx val="84403328"/>
        <c:crosses val="max"/>
        <c:crossBetween val="between"/>
        <c:majorUnit val="100"/>
      </c:valAx>
      <c:spPr>
        <a:noFill/>
        <a:ln>
          <a:noFill/>
        </a:ln>
      </c:spPr>
    </c:plotArea>
    <c:plotVisOnly val="1"/>
    <c:dispBlanksAs val="gap"/>
    <c:showDLblsOverMax val="0"/>
  </c:chart>
  <c:spPr>
    <a:noFill/>
    <a:ln>
      <a:noFill/>
    </a:ln>
  </c:sp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874186075707841"/>
          <c:y val="2.8848550479077986E-2"/>
          <c:w val="0.56880172951326813"/>
          <c:h val="0.83929808606284595"/>
        </c:manualLayout>
      </c:layout>
      <c:barChart>
        <c:barDir val="bar"/>
        <c:grouping val="clustered"/>
        <c:varyColors val="0"/>
        <c:ser>
          <c:idx val="1"/>
          <c:order val="0"/>
          <c:tx>
            <c:strRef>
              <c:f>Data!$B$1</c:f>
              <c:strCache>
                <c:ptCount val="1"/>
                <c:pt idx="0">
                  <c:v>2018</c:v>
                </c:pt>
              </c:strCache>
            </c:strRef>
          </c:tx>
          <c:spPr>
            <a:solidFill>
              <a:srgbClr val="3C5BA2"/>
            </a:solidFill>
            <a:ln>
              <a:solidFill>
                <a:srgbClr val="000000"/>
              </a:solidFill>
            </a:ln>
          </c:spPr>
          <c:invertIfNegative val="0"/>
          <c:dLbls>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Data!$A$2:$A$5</c:f>
              <c:strCache>
                <c:ptCount val="4"/>
                <c:pt idx="0">
                  <c:v>Product Search</c:v>
                </c:pt>
                <c:pt idx="2">
                  <c:v>Ease of using
search capability</c:v>
                </c:pt>
                <c:pt idx="3">
                  <c:v>How well the search
results met your needs</c:v>
                </c:pt>
              </c:strCache>
            </c:strRef>
          </c:cat>
          <c:val>
            <c:numRef>
              <c:f>Data!$B$2:$B$5</c:f>
              <c:numCache>
                <c:formatCode>General</c:formatCode>
                <c:ptCount val="4"/>
                <c:pt idx="0">
                  <c:v>81</c:v>
                </c:pt>
                <c:pt idx="2">
                  <c:v>81</c:v>
                </c:pt>
                <c:pt idx="3">
                  <c:v>82</c:v>
                </c:pt>
              </c:numCache>
            </c:numRef>
          </c:val>
          <c:extLst>
            <c:ext xmlns:c16="http://schemas.microsoft.com/office/drawing/2014/chart" uri="{C3380CC4-5D6E-409C-BE32-E72D297353CC}">
              <c16:uniqueId val="{00000000-2514-4156-A654-C612683D4299}"/>
            </c:ext>
          </c:extLst>
        </c:ser>
        <c:ser>
          <c:idx val="2"/>
          <c:order val="1"/>
          <c:tx>
            <c:strRef>
              <c:f>Data!$C$1</c:f>
              <c:strCache>
                <c:ptCount val="1"/>
                <c:pt idx="0">
                  <c:v>2017</c:v>
                </c:pt>
              </c:strCache>
            </c:strRef>
          </c:tx>
          <c:spPr>
            <a:solidFill>
              <a:srgbClr val="99CC33"/>
            </a:solidFill>
            <a:ln>
              <a:solidFill>
                <a:srgbClr val="000000"/>
              </a:solidFill>
            </a:ln>
          </c:spPr>
          <c:invertIfNegative val="0"/>
          <c:dLbls>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Data!$A$2:$A$5</c:f>
              <c:strCache>
                <c:ptCount val="4"/>
                <c:pt idx="0">
                  <c:v>Product Search</c:v>
                </c:pt>
                <c:pt idx="2">
                  <c:v>Ease of using
search capability</c:v>
                </c:pt>
                <c:pt idx="3">
                  <c:v>How well the search
results met your needs</c:v>
                </c:pt>
              </c:strCache>
            </c:strRef>
          </c:cat>
          <c:val>
            <c:numRef>
              <c:f>Data!$C$2:$C$5</c:f>
              <c:numCache>
                <c:formatCode>General</c:formatCode>
                <c:ptCount val="4"/>
                <c:pt idx="0">
                  <c:v>82</c:v>
                </c:pt>
                <c:pt idx="2">
                  <c:v>81</c:v>
                </c:pt>
                <c:pt idx="3">
                  <c:v>82</c:v>
                </c:pt>
              </c:numCache>
            </c:numRef>
          </c:val>
          <c:extLst>
            <c:ext xmlns:c16="http://schemas.microsoft.com/office/drawing/2014/chart" uri="{C3380CC4-5D6E-409C-BE32-E72D297353CC}">
              <c16:uniqueId val="{00000001-2514-4156-A654-C612683D4299}"/>
            </c:ext>
          </c:extLst>
        </c:ser>
        <c:ser>
          <c:idx val="3"/>
          <c:order val="2"/>
          <c:tx>
            <c:strRef>
              <c:f>Data!$D$1</c:f>
              <c:strCache>
                <c:ptCount val="1"/>
                <c:pt idx="0">
                  <c:v>2016</c:v>
                </c:pt>
              </c:strCache>
            </c:strRef>
          </c:tx>
          <c:spPr>
            <a:solidFill>
              <a:srgbClr val="4D4D4D"/>
            </a:solidFill>
            <a:ln>
              <a:solidFill>
                <a:srgbClr val="000000"/>
              </a:solidFill>
            </a:ln>
          </c:spPr>
          <c:invertIfNegative val="0"/>
          <c:dLbls>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Data!$A$2:$A$5</c:f>
              <c:strCache>
                <c:ptCount val="4"/>
                <c:pt idx="0">
                  <c:v>Product Search</c:v>
                </c:pt>
                <c:pt idx="2">
                  <c:v>Ease of using
search capability</c:v>
                </c:pt>
                <c:pt idx="3">
                  <c:v>How well the search
results met your needs</c:v>
                </c:pt>
              </c:strCache>
            </c:strRef>
          </c:cat>
          <c:val>
            <c:numRef>
              <c:f>Data!$D$2:$D$5</c:f>
              <c:numCache>
                <c:formatCode>General</c:formatCode>
                <c:ptCount val="4"/>
                <c:pt idx="0" formatCode="0">
                  <c:v>80</c:v>
                </c:pt>
                <c:pt idx="2" formatCode="0">
                  <c:v>79</c:v>
                </c:pt>
                <c:pt idx="3" formatCode="0">
                  <c:v>81</c:v>
                </c:pt>
              </c:numCache>
            </c:numRef>
          </c:val>
          <c:extLst>
            <c:ext xmlns:c16="http://schemas.microsoft.com/office/drawing/2014/chart" uri="{C3380CC4-5D6E-409C-BE32-E72D297353CC}">
              <c16:uniqueId val="{00000002-2514-4156-A654-C612683D4299}"/>
            </c:ext>
          </c:extLst>
        </c:ser>
        <c:ser>
          <c:idx val="4"/>
          <c:order val="3"/>
          <c:tx>
            <c:strRef>
              <c:f>Data!$E$1</c:f>
              <c:strCache>
                <c:ptCount val="1"/>
                <c:pt idx="0">
                  <c:v>2015</c:v>
                </c:pt>
              </c:strCache>
            </c:strRef>
          </c:tx>
          <c:spPr>
            <a:solidFill>
              <a:srgbClr val="FF8000"/>
            </a:solidFill>
            <a:ln>
              <a:solidFill>
                <a:srgbClr val="000000"/>
              </a:solidFill>
            </a:ln>
          </c:spPr>
          <c:invertIfNegative val="0"/>
          <c:dLbls>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Data!$A$2:$A$5</c:f>
              <c:strCache>
                <c:ptCount val="4"/>
                <c:pt idx="0">
                  <c:v>Product Search</c:v>
                </c:pt>
                <c:pt idx="2">
                  <c:v>Ease of using
search capability</c:v>
                </c:pt>
                <c:pt idx="3">
                  <c:v>How well the search
results met your needs</c:v>
                </c:pt>
              </c:strCache>
            </c:strRef>
          </c:cat>
          <c:val>
            <c:numRef>
              <c:f>Data!$E$2:$E$5</c:f>
              <c:numCache>
                <c:formatCode>General</c:formatCode>
                <c:ptCount val="4"/>
                <c:pt idx="0" formatCode="0">
                  <c:v>80</c:v>
                </c:pt>
                <c:pt idx="2" formatCode="0">
                  <c:v>79</c:v>
                </c:pt>
                <c:pt idx="3" formatCode="0">
                  <c:v>81</c:v>
                </c:pt>
              </c:numCache>
            </c:numRef>
          </c:val>
          <c:extLst>
            <c:ext xmlns:c16="http://schemas.microsoft.com/office/drawing/2014/chart" uri="{C3380CC4-5D6E-409C-BE32-E72D297353CC}">
              <c16:uniqueId val="{00000003-2514-4156-A654-C612683D4299}"/>
            </c:ext>
          </c:extLst>
        </c:ser>
        <c:dLbls>
          <c:showLegendKey val="0"/>
          <c:showVal val="0"/>
          <c:showCatName val="0"/>
          <c:showSerName val="0"/>
          <c:showPercent val="0"/>
          <c:showBubbleSize val="0"/>
        </c:dLbls>
        <c:gapWidth val="85"/>
        <c:axId val="84676608"/>
        <c:axId val="84678144"/>
      </c:barChart>
      <c:catAx>
        <c:axId val="84676608"/>
        <c:scaling>
          <c:orientation val="maxMin"/>
        </c:scaling>
        <c:delete val="0"/>
        <c:axPos val="l"/>
        <c:numFmt formatCode="General" sourceLinked="0"/>
        <c:majorTickMark val="none"/>
        <c:minorTickMark val="none"/>
        <c:tickLblPos val="nextTo"/>
        <c:txPr>
          <a:bodyPr/>
          <a:lstStyle/>
          <a:p>
            <a:pPr>
              <a:defRPr sz="1200" b="1" i="0">
                <a:latin typeface="Arial"/>
              </a:defRPr>
            </a:pPr>
            <a:endParaRPr lang="en-US"/>
          </a:p>
        </c:txPr>
        <c:crossAx val="84678144"/>
        <c:crosses val="autoZero"/>
        <c:auto val="1"/>
        <c:lblAlgn val="ctr"/>
        <c:lblOffset val="100"/>
        <c:noMultiLvlLbl val="0"/>
      </c:catAx>
      <c:valAx>
        <c:axId val="84678144"/>
        <c:scaling>
          <c:orientation val="minMax"/>
          <c:max val="110"/>
          <c:min val="0"/>
        </c:scaling>
        <c:delete val="1"/>
        <c:axPos val="b"/>
        <c:numFmt formatCode="General" sourceLinked="1"/>
        <c:majorTickMark val="none"/>
        <c:minorTickMark val="none"/>
        <c:tickLblPos val="none"/>
        <c:crossAx val="84676608"/>
        <c:crosses val="max"/>
        <c:crossBetween val="between"/>
        <c:majorUnit val="100"/>
      </c:valAx>
      <c:spPr>
        <a:noFill/>
        <a:ln>
          <a:noFill/>
        </a:ln>
      </c:spPr>
    </c:plotArea>
    <c:legend>
      <c:legendPos val="b"/>
      <c:layout>
        <c:manualLayout>
          <c:xMode val="edge"/>
          <c:yMode val="edge"/>
          <c:x val="0.37129189940878721"/>
          <c:y val="0.91535335550768804"/>
          <c:w val="0.3799057087987171"/>
          <c:h val="5.0552903017037992E-2"/>
        </c:manualLayout>
      </c:layout>
      <c:overlay val="0"/>
      <c:txPr>
        <a:bodyPr/>
        <a:lstStyle/>
        <a:p>
          <a:pPr>
            <a:defRPr sz="1200" b="1" i="0">
              <a:latin typeface="Arial"/>
            </a:defRPr>
          </a:pPr>
          <a:endParaRPr lang="en-US"/>
        </a:p>
      </c:txPr>
    </c:legend>
    <c:plotVisOnly val="1"/>
    <c:dispBlanksAs val="gap"/>
    <c:showDLblsOverMax val="0"/>
  </c:chart>
  <c:spPr>
    <a:noFill/>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881862019581177"/>
          <c:y val="2.8763688489047767E-2"/>
          <c:w val="0.51887197114245254"/>
          <c:h val="0.85284521676538005"/>
        </c:manualLayout>
      </c:layout>
      <c:barChart>
        <c:barDir val="bar"/>
        <c:grouping val="clustered"/>
        <c:varyColors val="0"/>
        <c:ser>
          <c:idx val="1"/>
          <c:order val="0"/>
          <c:tx>
            <c:strRef>
              <c:f>Data!$B$1</c:f>
              <c:strCache>
                <c:ptCount val="1"/>
                <c:pt idx="0">
                  <c:v>2018</c:v>
                </c:pt>
              </c:strCache>
            </c:strRef>
          </c:tx>
          <c:spPr>
            <a:solidFill>
              <a:srgbClr val="3C5BA2"/>
            </a:solidFill>
            <a:ln>
              <a:solidFill>
                <a:srgbClr val="000000"/>
              </a:solidFill>
            </a:ln>
          </c:spPr>
          <c:invertIfNegative val="0"/>
          <c:dLbls>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Data!$A$2:$A$5</c:f>
              <c:strCache>
                <c:ptCount val="4"/>
                <c:pt idx="0">
                  <c:v>Customer Satisfaction Index</c:v>
                </c:pt>
                <c:pt idx="2">
                  <c:v>Likelihood to Recommend</c:v>
                </c:pt>
                <c:pt idx="3">
                  <c:v>Likelihood to Use Services in Future</c:v>
                </c:pt>
              </c:strCache>
            </c:strRef>
          </c:cat>
          <c:val>
            <c:numRef>
              <c:f>Data!$B$2:$B$5</c:f>
              <c:numCache>
                <c:formatCode>General</c:formatCode>
                <c:ptCount val="4"/>
                <c:pt idx="0">
                  <c:v>79</c:v>
                </c:pt>
                <c:pt idx="2">
                  <c:v>88</c:v>
                </c:pt>
                <c:pt idx="3">
                  <c:v>89</c:v>
                </c:pt>
              </c:numCache>
            </c:numRef>
          </c:val>
          <c:extLst>
            <c:ext xmlns:c16="http://schemas.microsoft.com/office/drawing/2014/chart" uri="{C3380CC4-5D6E-409C-BE32-E72D297353CC}">
              <c16:uniqueId val="{00000000-982A-492D-A18F-5D862274973B}"/>
            </c:ext>
          </c:extLst>
        </c:ser>
        <c:ser>
          <c:idx val="2"/>
          <c:order val="1"/>
          <c:tx>
            <c:strRef>
              <c:f>Data!$C$1</c:f>
              <c:strCache>
                <c:ptCount val="1"/>
                <c:pt idx="0">
                  <c:v>2017</c:v>
                </c:pt>
              </c:strCache>
            </c:strRef>
          </c:tx>
          <c:spPr>
            <a:solidFill>
              <a:srgbClr val="99CC33"/>
            </a:solidFill>
            <a:ln>
              <a:solidFill>
                <a:srgbClr val="000000"/>
              </a:solidFill>
            </a:ln>
          </c:spPr>
          <c:invertIfNegative val="0"/>
          <c:dLbls>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Data!$A$2:$A$5</c:f>
              <c:strCache>
                <c:ptCount val="4"/>
                <c:pt idx="0">
                  <c:v>Customer Satisfaction Index</c:v>
                </c:pt>
                <c:pt idx="2">
                  <c:v>Likelihood to Recommend</c:v>
                </c:pt>
                <c:pt idx="3">
                  <c:v>Likelihood to Use Services in Future</c:v>
                </c:pt>
              </c:strCache>
            </c:strRef>
          </c:cat>
          <c:val>
            <c:numRef>
              <c:f>Data!$C$2:$C$5</c:f>
              <c:numCache>
                <c:formatCode>General</c:formatCode>
                <c:ptCount val="4"/>
                <c:pt idx="0">
                  <c:v>78</c:v>
                </c:pt>
                <c:pt idx="2">
                  <c:v>87</c:v>
                </c:pt>
                <c:pt idx="3">
                  <c:v>89</c:v>
                </c:pt>
              </c:numCache>
            </c:numRef>
          </c:val>
          <c:extLst>
            <c:ext xmlns:c16="http://schemas.microsoft.com/office/drawing/2014/chart" uri="{C3380CC4-5D6E-409C-BE32-E72D297353CC}">
              <c16:uniqueId val="{00000001-982A-492D-A18F-5D862274973B}"/>
            </c:ext>
          </c:extLst>
        </c:ser>
        <c:ser>
          <c:idx val="3"/>
          <c:order val="2"/>
          <c:tx>
            <c:strRef>
              <c:f>Data!$D$1</c:f>
              <c:strCache>
                <c:ptCount val="1"/>
                <c:pt idx="0">
                  <c:v>2016</c:v>
                </c:pt>
              </c:strCache>
            </c:strRef>
          </c:tx>
          <c:spPr>
            <a:solidFill>
              <a:srgbClr val="4D4D4D"/>
            </a:solidFill>
            <a:ln>
              <a:solidFill>
                <a:srgbClr val="000000"/>
              </a:solidFill>
            </a:ln>
          </c:spPr>
          <c:invertIfNegative val="0"/>
          <c:dLbls>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Data!$A$2:$A$5</c:f>
              <c:strCache>
                <c:ptCount val="4"/>
                <c:pt idx="0">
                  <c:v>Customer Satisfaction Index</c:v>
                </c:pt>
                <c:pt idx="2">
                  <c:v>Likelihood to Recommend</c:v>
                </c:pt>
                <c:pt idx="3">
                  <c:v>Likelihood to Use Services in Future</c:v>
                </c:pt>
              </c:strCache>
            </c:strRef>
          </c:cat>
          <c:val>
            <c:numRef>
              <c:f>Data!$D$2:$D$5</c:f>
              <c:numCache>
                <c:formatCode>General</c:formatCode>
                <c:ptCount val="4"/>
                <c:pt idx="0" formatCode="0">
                  <c:v>77</c:v>
                </c:pt>
                <c:pt idx="2" formatCode="0">
                  <c:v>87</c:v>
                </c:pt>
                <c:pt idx="3" formatCode="0">
                  <c:v>88</c:v>
                </c:pt>
              </c:numCache>
            </c:numRef>
          </c:val>
          <c:extLst>
            <c:ext xmlns:c16="http://schemas.microsoft.com/office/drawing/2014/chart" uri="{C3380CC4-5D6E-409C-BE32-E72D297353CC}">
              <c16:uniqueId val="{00000002-982A-492D-A18F-5D862274973B}"/>
            </c:ext>
          </c:extLst>
        </c:ser>
        <c:ser>
          <c:idx val="4"/>
          <c:order val="3"/>
          <c:tx>
            <c:strRef>
              <c:f>Data!$E$1</c:f>
              <c:strCache>
                <c:ptCount val="1"/>
                <c:pt idx="0">
                  <c:v>2015</c:v>
                </c:pt>
              </c:strCache>
            </c:strRef>
          </c:tx>
          <c:spPr>
            <a:solidFill>
              <a:srgbClr val="FF8000"/>
            </a:solidFill>
            <a:ln>
              <a:solidFill>
                <a:srgbClr val="000000"/>
              </a:solidFill>
            </a:ln>
          </c:spPr>
          <c:invertIfNegative val="0"/>
          <c:dLbls>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Data!$A$2:$A$5</c:f>
              <c:strCache>
                <c:ptCount val="4"/>
                <c:pt idx="0">
                  <c:v>Customer Satisfaction Index</c:v>
                </c:pt>
                <c:pt idx="2">
                  <c:v>Likelihood to Recommend</c:v>
                </c:pt>
                <c:pt idx="3">
                  <c:v>Likelihood to Use Services in Future</c:v>
                </c:pt>
              </c:strCache>
            </c:strRef>
          </c:cat>
          <c:val>
            <c:numRef>
              <c:f>Data!$E$2:$E$5</c:f>
              <c:numCache>
                <c:formatCode>General</c:formatCode>
                <c:ptCount val="4"/>
                <c:pt idx="0" formatCode="0">
                  <c:v>77</c:v>
                </c:pt>
                <c:pt idx="2" formatCode="0">
                  <c:v>86</c:v>
                </c:pt>
                <c:pt idx="3" formatCode="0">
                  <c:v>88</c:v>
                </c:pt>
              </c:numCache>
            </c:numRef>
          </c:val>
          <c:extLst>
            <c:ext xmlns:c16="http://schemas.microsoft.com/office/drawing/2014/chart" uri="{C3380CC4-5D6E-409C-BE32-E72D297353CC}">
              <c16:uniqueId val="{00000003-982A-492D-A18F-5D862274973B}"/>
            </c:ext>
          </c:extLst>
        </c:ser>
        <c:dLbls>
          <c:showLegendKey val="0"/>
          <c:showVal val="0"/>
          <c:showCatName val="0"/>
          <c:showSerName val="0"/>
          <c:showPercent val="0"/>
          <c:showBubbleSize val="0"/>
        </c:dLbls>
        <c:gapWidth val="85"/>
        <c:axId val="82175872"/>
        <c:axId val="82177408"/>
      </c:barChart>
      <c:catAx>
        <c:axId val="82175872"/>
        <c:scaling>
          <c:orientation val="maxMin"/>
        </c:scaling>
        <c:delete val="0"/>
        <c:axPos val="l"/>
        <c:numFmt formatCode="General" sourceLinked="0"/>
        <c:majorTickMark val="none"/>
        <c:minorTickMark val="none"/>
        <c:tickLblPos val="nextTo"/>
        <c:txPr>
          <a:bodyPr/>
          <a:lstStyle/>
          <a:p>
            <a:pPr>
              <a:defRPr sz="1200" b="1" i="0">
                <a:latin typeface="Arial"/>
              </a:defRPr>
            </a:pPr>
            <a:endParaRPr lang="en-US"/>
          </a:p>
        </c:txPr>
        <c:crossAx val="82177408"/>
        <c:crosses val="autoZero"/>
        <c:auto val="1"/>
        <c:lblAlgn val="ctr"/>
        <c:lblOffset val="100"/>
        <c:noMultiLvlLbl val="0"/>
      </c:catAx>
      <c:valAx>
        <c:axId val="82177408"/>
        <c:scaling>
          <c:orientation val="minMax"/>
          <c:max val="110"/>
          <c:min val="0"/>
        </c:scaling>
        <c:delete val="1"/>
        <c:axPos val="b"/>
        <c:numFmt formatCode="General" sourceLinked="1"/>
        <c:majorTickMark val="none"/>
        <c:minorTickMark val="none"/>
        <c:tickLblPos val="none"/>
        <c:crossAx val="82175872"/>
        <c:crosses val="max"/>
        <c:crossBetween val="between"/>
        <c:majorUnit val="100"/>
      </c:valAx>
      <c:spPr>
        <a:noFill/>
        <a:ln>
          <a:noFill/>
        </a:ln>
      </c:spPr>
    </c:plotArea>
    <c:legend>
      <c:legendPos val="b"/>
      <c:layout>
        <c:manualLayout>
          <c:xMode val="edge"/>
          <c:yMode val="edge"/>
          <c:x val="0.33157178966491491"/>
          <c:y val="0.92606187837386533"/>
          <c:w val="0.37741882217820316"/>
          <c:h val="5.0404194680550102E-2"/>
        </c:manualLayout>
      </c:layout>
      <c:overlay val="0"/>
      <c:txPr>
        <a:bodyPr/>
        <a:lstStyle/>
        <a:p>
          <a:pPr>
            <a:defRPr sz="1200" b="1" i="0">
              <a:latin typeface="Arial"/>
            </a:defRPr>
          </a:pPr>
          <a:endParaRPr lang="en-US"/>
        </a:p>
      </c:txPr>
    </c:legend>
    <c:plotVisOnly val="1"/>
    <c:dispBlanksAs val="gap"/>
    <c:showDLblsOverMax val="0"/>
  </c:chart>
  <c:spPr>
    <a:noFill/>
    <a:ln>
      <a:noFill/>
    </a:ln>
  </c:sp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71432503970671313"/>
          <c:y val="2.7506806310144072E-2"/>
          <c:w val="0.26478613400608209"/>
          <c:h val="0.88178098399544858"/>
        </c:manualLayout>
      </c:layout>
      <c:barChart>
        <c:barDir val="bar"/>
        <c:grouping val="clustered"/>
        <c:varyColors val="0"/>
        <c:ser>
          <c:idx val="1"/>
          <c:order val="0"/>
          <c:tx>
            <c:strRef>
              <c:f>Data!$H$1</c:f>
              <c:strCache>
                <c:ptCount val="1"/>
                <c:pt idx="0">
                  <c:v>2018</c:v>
                </c:pt>
              </c:strCache>
            </c:strRef>
          </c:tx>
          <c:spPr>
            <a:solidFill>
              <a:srgbClr val="3C5BA2"/>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Data!$G$2:$G$7</c:f>
              <c:strCache>
                <c:ptCount val="6"/>
                <c:pt idx="0">
                  <c:v>MODAPS LAADS</c:v>
                </c:pt>
                <c:pt idx="1">
                  <c:v>NSIDC DAAC</c:v>
                </c:pt>
                <c:pt idx="2">
                  <c:v>OB.DAAC</c:v>
                </c:pt>
                <c:pt idx="3">
                  <c:v>ORNL DAAC</c:v>
                </c:pt>
                <c:pt idx="4">
                  <c:v>PO DAAC-JPL</c:v>
                </c:pt>
                <c:pt idx="5">
                  <c:v>SEDAC</c:v>
                </c:pt>
              </c:strCache>
            </c:strRef>
          </c:cat>
          <c:val>
            <c:numRef>
              <c:f>Data!$H$2:$H$7</c:f>
              <c:numCache>
                <c:formatCode>General</c:formatCode>
                <c:ptCount val="6"/>
                <c:pt idx="0">
                  <c:v>79</c:v>
                </c:pt>
                <c:pt idx="1">
                  <c:v>80</c:v>
                </c:pt>
                <c:pt idx="2">
                  <c:v>90</c:v>
                </c:pt>
                <c:pt idx="3">
                  <c:v>79</c:v>
                </c:pt>
                <c:pt idx="4">
                  <c:v>80</c:v>
                </c:pt>
                <c:pt idx="5">
                  <c:v>78</c:v>
                </c:pt>
              </c:numCache>
            </c:numRef>
          </c:val>
          <c:extLst>
            <c:ext xmlns:c16="http://schemas.microsoft.com/office/drawing/2014/chart" uri="{C3380CC4-5D6E-409C-BE32-E72D297353CC}">
              <c16:uniqueId val="{00000000-FB6E-438F-AD5D-148B6D67A180}"/>
            </c:ext>
          </c:extLst>
        </c:ser>
        <c:ser>
          <c:idx val="2"/>
          <c:order val="1"/>
          <c:tx>
            <c:strRef>
              <c:f>Data!$I$1</c:f>
              <c:strCache>
                <c:ptCount val="1"/>
                <c:pt idx="0">
                  <c:v>2017</c:v>
                </c:pt>
              </c:strCache>
            </c:strRef>
          </c:tx>
          <c:spPr>
            <a:solidFill>
              <a:srgbClr val="99CC33"/>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Data!$G$2:$G$7</c:f>
              <c:strCache>
                <c:ptCount val="6"/>
                <c:pt idx="0">
                  <c:v>MODAPS LAADS</c:v>
                </c:pt>
                <c:pt idx="1">
                  <c:v>NSIDC DAAC</c:v>
                </c:pt>
                <c:pt idx="2">
                  <c:v>OB.DAAC</c:v>
                </c:pt>
                <c:pt idx="3">
                  <c:v>ORNL DAAC</c:v>
                </c:pt>
                <c:pt idx="4">
                  <c:v>PO DAAC-JPL</c:v>
                </c:pt>
                <c:pt idx="5">
                  <c:v>SEDAC</c:v>
                </c:pt>
              </c:strCache>
            </c:strRef>
          </c:cat>
          <c:val>
            <c:numRef>
              <c:f>Data!$I$2:$I$7</c:f>
              <c:numCache>
                <c:formatCode>General</c:formatCode>
                <c:ptCount val="6"/>
                <c:pt idx="0">
                  <c:v>81</c:v>
                </c:pt>
                <c:pt idx="1">
                  <c:v>80</c:v>
                </c:pt>
                <c:pt idx="2">
                  <c:v>84</c:v>
                </c:pt>
                <c:pt idx="3">
                  <c:v>84</c:v>
                </c:pt>
                <c:pt idx="4">
                  <c:v>82</c:v>
                </c:pt>
                <c:pt idx="5">
                  <c:v>78</c:v>
                </c:pt>
              </c:numCache>
            </c:numRef>
          </c:val>
          <c:extLst>
            <c:ext xmlns:c16="http://schemas.microsoft.com/office/drawing/2014/chart" uri="{C3380CC4-5D6E-409C-BE32-E72D297353CC}">
              <c16:uniqueId val="{00000001-FB6E-438F-AD5D-148B6D67A180}"/>
            </c:ext>
          </c:extLst>
        </c:ser>
        <c:ser>
          <c:idx val="3"/>
          <c:order val="2"/>
          <c:tx>
            <c:strRef>
              <c:f>Data!$J$1</c:f>
              <c:strCache>
                <c:ptCount val="1"/>
                <c:pt idx="0">
                  <c:v>2016</c:v>
                </c:pt>
              </c:strCache>
            </c:strRef>
          </c:tx>
          <c:spPr>
            <a:solidFill>
              <a:srgbClr val="4D4D4D"/>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Data!$G$2:$G$7</c:f>
              <c:strCache>
                <c:ptCount val="6"/>
                <c:pt idx="0">
                  <c:v>MODAPS LAADS</c:v>
                </c:pt>
                <c:pt idx="1">
                  <c:v>NSIDC DAAC</c:v>
                </c:pt>
                <c:pt idx="2">
                  <c:v>OB.DAAC</c:v>
                </c:pt>
                <c:pt idx="3">
                  <c:v>ORNL DAAC</c:v>
                </c:pt>
                <c:pt idx="4">
                  <c:v>PO DAAC-JPL</c:v>
                </c:pt>
                <c:pt idx="5">
                  <c:v>SEDAC</c:v>
                </c:pt>
              </c:strCache>
            </c:strRef>
          </c:cat>
          <c:val>
            <c:numRef>
              <c:f>Data!$J$2:$J$7</c:f>
              <c:numCache>
                <c:formatCode>General</c:formatCode>
                <c:ptCount val="6"/>
                <c:pt idx="0">
                  <c:v>78</c:v>
                </c:pt>
                <c:pt idx="1">
                  <c:v>79</c:v>
                </c:pt>
                <c:pt idx="2">
                  <c:v>83</c:v>
                </c:pt>
                <c:pt idx="3">
                  <c:v>83</c:v>
                </c:pt>
                <c:pt idx="4">
                  <c:v>82</c:v>
                </c:pt>
                <c:pt idx="5">
                  <c:v>77</c:v>
                </c:pt>
              </c:numCache>
            </c:numRef>
          </c:val>
          <c:extLst>
            <c:ext xmlns:c16="http://schemas.microsoft.com/office/drawing/2014/chart" uri="{C3380CC4-5D6E-409C-BE32-E72D297353CC}">
              <c16:uniqueId val="{00000002-FB6E-438F-AD5D-148B6D67A180}"/>
            </c:ext>
          </c:extLst>
        </c:ser>
        <c:ser>
          <c:idx val="4"/>
          <c:order val="3"/>
          <c:tx>
            <c:strRef>
              <c:f>Data!$K$1</c:f>
              <c:strCache>
                <c:ptCount val="1"/>
                <c:pt idx="0">
                  <c:v>2015</c:v>
                </c:pt>
              </c:strCache>
            </c:strRef>
          </c:tx>
          <c:spPr>
            <a:solidFill>
              <a:srgbClr val="FF8000"/>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Data!$G$2:$G$7</c:f>
              <c:strCache>
                <c:ptCount val="6"/>
                <c:pt idx="0">
                  <c:v>MODAPS LAADS</c:v>
                </c:pt>
                <c:pt idx="1">
                  <c:v>NSIDC DAAC</c:v>
                </c:pt>
                <c:pt idx="2">
                  <c:v>OB.DAAC</c:v>
                </c:pt>
                <c:pt idx="3">
                  <c:v>ORNL DAAC</c:v>
                </c:pt>
                <c:pt idx="4">
                  <c:v>PO DAAC-JPL</c:v>
                </c:pt>
                <c:pt idx="5">
                  <c:v>SEDAC</c:v>
                </c:pt>
              </c:strCache>
            </c:strRef>
          </c:cat>
          <c:val>
            <c:numRef>
              <c:f>Data!$K$2:$K$7</c:f>
              <c:numCache>
                <c:formatCode>General</c:formatCode>
                <c:ptCount val="6"/>
                <c:pt idx="0">
                  <c:v>77</c:v>
                </c:pt>
                <c:pt idx="1">
                  <c:v>77</c:v>
                </c:pt>
                <c:pt idx="2">
                  <c:v>81</c:v>
                </c:pt>
                <c:pt idx="3">
                  <c:v>81</c:v>
                </c:pt>
                <c:pt idx="4">
                  <c:v>81</c:v>
                </c:pt>
                <c:pt idx="5">
                  <c:v>75</c:v>
                </c:pt>
              </c:numCache>
            </c:numRef>
          </c:val>
          <c:extLst>
            <c:ext xmlns:c16="http://schemas.microsoft.com/office/drawing/2014/chart" uri="{C3380CC4-5D6E-409C-BE32-E72D297353CC}">
              <c16:uniqueId val="{00000003-FB6E-438F-AD5D-148B6D67A180}"/>
            </c:ext>
          </c:extLst>
        </c:ser>
        <c:dLbls>
          <c:showLegendKey val="0"/>
          <c:showVal val="0"/>
          <c:showCatName val="0"/>
          <c:showSerName val="0"/>
          <c:showPercent val="0"/>
          <c:showBubbleSize val="0"/>
        </c:dLbls>
        <c:gapWidth val="85"/>
        <c:axId val="84723968"/>
        <c:axId val="84426752"/>
      </c:barChart>
      <c:catAx>
        <c:axId val="84723968"/>
        <c:scaling>
          <c:orientation val="maxMin"/>
        </c:scaling>
        <c:delete val="0"/>
        <c:axPos val="l"/>
        <c:numFmt formatCode="General" sourceLinked="1"/>
        <c:majorTickMark val="none"/>
        <c:minorTickMark val="none"/>
        <c:tickLblPos val="nextTo"/>
        <c:txPr>
          <a:bodyPr/>
          <a:lstStyle/>
          <a:p>
            <a:pPr>
              <a:defRPr sz="1200" b="1" i="0">
                <a:latin typeface="Arial"/>
              </a:defRPr>
            </a:pPr>
            <a:endParaRPr lang="en-US"/>
          </a:p>
        </c:txPr>
        <c:crossAx val="84426752"/>
        <c:crosses val="autoZero"/>
        <c:auto val="1"/>
        <c:lblAlgn val="ctr"/>
        <c:lblOffset val="100"/>
        <c:noMultiLvlLbl val="0"/>
      </c:catAx>
      <c:valAx>
        <c:axId val="84426752"/>
        <c:scaling>
          <c:orientation val="minMax"/>
          <c:max val="110"/>
          <c:min val="0"/>
        </c:scaling>
        <c:delete val="1"/>
        <c:axPos val="b"/>
        <c:numFmt formatCode="General" sourceLinked="1"/>
        <c:majorTickMark val="none"/>
        <c:minorTickMark val="none"/>
        <c:tickLblPos val="none"/>
        <c:crossAx val="84723968"/>
        <c:crosses val="max"/>
        <c:crossBetween val="between"/>
        <c:majorUnit val="100"/>
      </c:valAx>
      <c:spPr>
        <a:noFill/>
        <a:ln>
          <a:noFill/>
        </a:ln>
      </c:spPr>
    </c:plotArea>
    <c:legend>
      <c:legendPos val="b"/>
      <c:layout>
        <c:manualLayout>
          <c:xMode val="edge"/>
          <c:yMode val="edge"/>
          <c:x val="0.17106139460802144"/>
          <c:y val="0.95179830914854779"/>
          <c:w val="0.70354432461116467"/>
          <c:h val="4.8201690851456924E-2"/>
        </c:manualLayout>
      </c:layout>
      <c:overlay val="0"/>
      <c:txPr>
        <a:bodyPr/>
        <a:lstStyle/>
        <a:p>
          <a:pPr>
            <a:defRPr sz="1200" b="1" i="0">
              <a:latin typeface="Arial"/>
            </a:defRPr>
          </a:pPr>
          <a:endParaRPr lang="en-US"/>
        </a:p>
      </c:txPr>
    </c:legend>
    <c:plotVisOnly val="1"/>
    <c:dispBlanksAs val="gap"/>
    <c:showDLblsOverMax val="0"/>
  </c:chart>
  <c:spPr>
    <a:noFill/>
    <a:ln>
      <a:noFill/>
    </a:ln>
  </c:sp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812424792783397"/>
          <c:y val="2.7506806310144072E-2"/>
          <c:w val="0.53492380247689375"/>
          <c:h val="0.8842816027509165"/>
        </c:manualLayout>
      </c:layout>
      <c:barChart>
        <c:barDir val="bar"/>
        <c:grouping val="clustered"/>
        <c:varyColors val="0"/>
        <c:ser>
          <c:idx val="1"/>
          <c:order val="0"/>
          <c:tx>
            <c:strRef>
              <c:f>Data!$B$1</c:f>
              <c:strCache>
                <c:ptCount val="1"/>
                <c:pt idx="0">
                  <c:v>2018</c:v>
                </c:pt>
              </c:strCache>
            </c:strRef>
          </c:tx>
          <c:spPr>
            <a:solidFill>
              <a:srgbClr val="3C5BA2"/>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Data!$B$2:$B$7</c:f>
              <c:numCache>
                <c:formatCode>General</c:formatCode>
                <c:ptCount val="6"/>
                <c:pt idx="0">
                  <c:v>79</c:v>
                </c:pt>
                <c:pt idx="1">
                  <c:v>85</c:v>
                </c:pt>
                <c:pt idx="2">
                  <c:v>77</c:v>
                </c:pt>
                <c:pt idx="3">
                  <c:v>79</c:v>
                </c:pt>
                <c:pt idx="4">
                  <c:v>76</c:v>
                </c:pt>
                <c:pt idx="5">
                  <c:v>83</c:v>
                </c:pt>
              </c:numCache>
            </c:numRef>
          </c:val>
          <c:extLst>
            <c:ext xmlns:c16="http://schemas.microsoft.com/office/drawing/2014/chart" uri="{C3380CC4-5D6E-409C-BE32-E72D297353CC}">
              <c16:uniqueId val="{00000000-312B-4214-BFA6-6C0CB2C9D831}"/>
            </c:ext>
          </c:extLst>
        </c:ser>
        <c:ser>
          <c:idx val="2"/>
          <c:order val="1"/>
          <c:tx>
            <c:strRef>
              <c:f>Data!$C$1</c:f>
              <c:strCache>
                <c:ptCount val="1"/>
                <c:pt idx="0">
                  <c:v>2017</c:v>
                </c:pt>
              </c:strCache>
            </c:strRef>
          </c:tx>
          <c:spPr>
            <a:solidFill>
              <a:srgbClr val="99CC33"/>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Data!$C$2:$C$7</c:f>
              <c:numCache>
                <c:formatCode>General</c:formatCode>
                <c:ptCount val="6"/>
                <c:pt idx="0">
                  <c:v>81</c:v>
                </c:pt>
                <c:pt idx="1">
                  <c:v>84</c:v>
                </c:pt>
                <c:pt idx="2">
                  <c:v>81</c:v>
                </c:pt>
                <c:pt idx="3">
                  <c:v>79</c:v>
                </c:pt>
                <c:pt idx="4">
                  <c:v>78</c:v>
                </c:pt>
                <c:pt idx="5">
                  <c:v>82</c:v>
                </c:pt>
              </c:numCache>
            </c:numRef>
          </c:val>
          <c:extLst>
            <c:ext xmlns:c16="http://schemas.microsoft.com/office/drawing/2014/chart" uri="{C3380CC4-5D6E-409C-BE32-E72D297353CC}">
              <c16:uniqueId val="{00000001-312B-4214-BFA6-6C0CB2C9D831}"/>
            </c:ext>
          </c:extLst>
        </c:ser>
        <c:ser>
          <c:idx val="3"/>
          <c:order val="2"/>
          <c:tx>
            <c:strRef>
              <c:f>Data!$D$1</c:f>
              <c:strCache>
                <c:ptCount val="1"/>
                <c:pt idx="0">
                  <c:v>2016</c:v>
                </c:pt>
              </c:strCache>
            </c:strRef>
          </c:tx>
          <c:spPr>
            <a:solidFill>
              <a:srgbClr val="4D4D4D"/>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Data!$D$2:$D$7</c:f>
              <c:numCache>
                <c:formatCode>General</c:formatCode>
                <c:ptCount val="6"/>
                <c:pt idx="0">
                  <c:v>78</c:v>
                </c:pt>
                <c:pt idx="1">
                  <c:v>80</c:v>
                </c:pt>
                <c:pt idx="2">
                  <c:v>81</c:v>
                </c:pt>
                <c:pt idx="3">
                  <c:v>79</c:v>
                </c:pt>
                <c:pt idx="4">
                  <c:v>77</c:v>
                </c:pt>
                <c:pt idx="5">
                  <c:v>81</c:v>
                </c:pt>
              </c:numCache>
            </c:numRef>
          </c:val>
          <c:extLst>
            <c:ext xmlns:c16="http://schemas.microsoft.com/office/drawing/2014/chart" uri="{C3380CC4-5D6E-409C-BE32-E72D297353CC}">
              <c16:uniqueId val="{00000002-312B-4214-BFA6-6C0CB2C9D831}"/>
            </c:ext>
          </c:extLst>
        </c:ser>
        <c:ser>
          <c:idx val="4"/>
          <c:order val="3"/>
          <c:tx>
            <c:strRef>
              <c:f>Data!$E$1</c:f>
              <c:strCache>
                <c:ptCount val="1"/>
                <c:pt idx="0">
                  <c:v>2015</c:v>
                </c:pt>
              </c:strCache>
            </c:strRef>
          </c:tx>
          <c:spPr>
            <a:solidFill>
              <a:srgbClr val="FF8000"/>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Data!$E$2:$E$7</c:f>
              <c:numCache>
                <c:formatCode>General</c:formatCode>
                <c:ptCount val="6"/>
                <c:pt idx="0">
                  <c:v>80</c:v>
                </c:pt>
                <c:pt idx="1">
                  <c:v>81</c:v>
                </c:pt>
                <c:pt idx="2">
                  <c:v>82</c:v>
                </c:pt>
                <c:pt idx="3">
                  <c:v>79</c:v>
                </c:pt>
                <c:pt idx="4">
                  <c:v>77</c:v>
                </c:pt>
                <c:pt idx="5">
                  <c:v>81</c:v>
                </c:pt>
              </c:numCache>
            </c:numRef>
          </c:val>
          <c:extLst>
            <c:ext xmlns:c16="http://schemas.microsoft.com/office/drawing/2014/chart" uri="{C3380CC4-5D6E-409C-BE32-E72D297353CC}">
              <c16:uniqueId val="{00000003-312B-4214-BFA6-6C0CB2C9D831}"/>
            </c:ext>
          </c:extLst>
        </c:ser>
        <c:dLbls>
          <c:showLegendKey val="0"/>
          <c:showVal val="0"/>
          <c:showCatName val="0"/>
          <c:showSerName val="0"/>
          <c:showPercent val="0"/>
          <c:showBubbleSize val="0"/>
        </c:dLbls>
        <c:gapWidth val="85"/>
        <c:axId val="84454400"/>
        <c:axId val="84468480"/>
      </c:barChart>
      <c:catAx>
        <c:axId val="84454400"/>
        <c:scaling>
          <c:orientation val="maxMin"/>
        </c:scaling>
        <c:delete val="0"/>
        <c:axPos val="l"/>
        <c:numFmt formatCode="General" sourceLinked="0"/>
        <c:majorTickMark val="none"/>
        <c:minorTickMark val="none"/>
        <c:tickLblPos val="nextTo"/>
        <c:txPr>
          <a:bodyPr/>
          <a:lstStyle/>
          <a:p>
            <a:pPr>
              <a:defRPr sz="1200" b="1" i="0">
                <a:latin typeface="Arial"/>
              </a:defRPr>
            </a:pPr>
            <a:endParaRPr lang="en-US"/>
          </a:p>
        </c:txPr>
        <c:crossAx val="84468480"/>
        <c:crosses val="autoZero"/>
        <c:auto val="1"/>
        <c:lblAlgn val="ctr"/>
        <c:lblOffset val="100"/>
        <c:noMultiLvlLbl val="0"/>
      </c:catAx>
      <c:valAx>
        <c:axId val="84468480"/>
        <c:scaling>
          <c:orientation val="minMax"/>
          <c:max val="110"/>
          <c:min val="0"/>
        </c:scaling>
        <c:delete val="1"/>
        <c:axPos val="b"/>
        <c:numFmt formatCode="General" sourceLinked="1"/>
        <c:majorTickMark val="none"/>
        <c:minorTickMark val="none"/>
        <c:tickLblPos val="none"/>
        <c:crossAx val="84454400"/>
        <c:crosses val="max"/>
        <c:crossBetween val="between"/>
        <c:majorUnit val="100"/>
      </c:valAx>
      <c:spPr>
        <a:noFill/>
        <a:ln>
          <a:noFill/>
        </a:ln>
      </c:spPr>
    </c:plotArea>
    <c:plotVisOnly val="1"/>
    <c:dispBlanksAs val="gap"/>
    <c:showDLblsOverMax val="0"/>
  </c:chart>
  <c:spPr>
    <a:noFill/>
    <a:ln>
      <a:noFill/>
    </a:ln>
  </c:sp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436244182188697"/>
          <c:y val="2.9620432288688325E-2"/>
          <c:w val="0.56327936585316662"/>
          <c:h val="0.84038382313061044"/>
        </c:manualLayout>
      </c:layout>
      <c:barChart>
        <c:barDir val="bar"/>
        <c:grouping val="clustered"/>
        <c:varyColors val="0"/>
        <c:ser>
          <c:idx val="1"/>
          <c:order val="0"/>
          <c:tx>
            <c:strRef>
              <c:f>Data!$B$1</c:f>
              <c:strCache>
                <c:ptCount val="1"/>
                <c:pt idx="0">
                  <c:v>2018</c:v>
                </c:pt>
              </c:strCache>
            </c:strRef>
          </c:tx>
          <c:spPr>
            <a:solidFill>
              <a:srgbClr val="3C5BA2"/>
            </a:solidFill>
            <a:ln>
              <a:solidFill>
                <a:srgbClr val="000000"/>
              </a:solidFill>
            </a:ln>
          </c:spPr>
          <c:invertIfNegative val="0"/>
          <c:dLbls>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Data!$A$2:$A$5</c:f>
              <c:strCache>
                <c:ptCount val="4"/>
                <c:pt idx="0">
                  <c:v>Delivery</c:v>
                </c:pt>
                <c:pt idx="2">
                  <c:v>Convenience of
delivery method</c:v>
                </c:pt>
                <c:pt idx="3">
                  <c:v>Speed of
delivery method</c:v>
                </c:pt>
              </c:strCache>
            </c:strRef>
          </c:cat>
          <c:val>
            <c:numRef>
              <c:f>Data!$B$2:$B$5</c:f>
              <c:numCache>
                <c:formatCode>General</c:formatCode>
                <c:ptCount val="4"/>
                <c:pt idx="0">
                  <c:v>84</c:v>
                </c:pt>
                <c:pt idx="2">
                  <c:v>84</c:v>
                </c:pt>
                <c:pt idx="3">
                  <c:v>84</c:v>
                </c:pt>
              </c:numCache>
            </c:numRef>
          </c:val>
          <c:extLst>
            <c:ext xmlns:c16="http://schemas.microsoft.com/office/drawing/2014/chart" uri="{C3380CC4-5D6E-409C-BE32-E72D297353CC}">
              <c16:uniqueId val="{00000000-3B45-4248-84A9-923A5A1117D8}"/>
            </c:ext>
          </c:extLst>
        </c:ser>
        <c:ser>
          <c:idx val="2"/>
          <c:order val="1"/>
          <c:tx>
            <c:strRef>
              <c:f>Data!$C$1</c:f>
              <c:strCache>
                <c:ptCount val="1"/>
                <c:pt idx="0">
                  <c:v>2017</c:v>
                </c:pt>
              </c:strCache>
            </c:strRef>
          </c:tx>
          <c:spPr>
            <a:solidFill>
              <a:srgbClr val="99CC33"/>
            </a:solidFill>
            <a:ln>
              <a:solidFill>
                <a:srgbClr val="000000"/>
              </a:solidFill>
            </a:ln>
          </c:spPr>
          <c:invertIfNegative val="0"/>
          <c:dLbls>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Data!$A$2:$A$5</c:f>
              <c:strCache>
                <c:ptCount val="4"/>
                <c:pt idx="0">
                  <c:v>Delivery</c:v>
                </c:pt>
                <c:pt idx="2">
                  <c:v>Convenience of
delivery method</c:v>
                </c:pt>
                <c:pt idx="3">
                  <c:v>Speed of
delivery method</c:v>
                </c:pt>
              </c:strCache>
            </c:strRef>
          </c:cat>
          <c:val>
            <c:numRef>
              <c:f>Data!$C$2:$C$5</c:f>
              <c:numCache>
                <c:formatCode>General</c:formatCode>
                <c:ptCount val="4"/>
                <c:pt idx="0">
                  <c:v>84</c:v>
                </c:pt>
                <c:pt idx="2">
                  <c:v>85</c:v>
                </c:pt>
                <c:pt idx="3">
                  <c:v>84</c:v>
                </c:pt>
              </c:numCache>
            </c:numRef>
          </c:val>
          <c:extLst>
            <c:ext xmlns:c16="http://schemas.microsoft.com/office/drawing/2014/chart" uri="{C3380CC4-5D6E-409C-BE32-E72D297353CC}">
              <c16:uniqueId val="{00000001-3B45-4248-84A9-923A5A1117D8}"/>
            </c:ext>
          </c:extLst>
        </c:ser>
        <c:ser>
          <c:idx val="3"/>
          <c:order val="2"/>
          <c:tx>
            <c:strRef>
              <c:f>Data!$D$1</c:f>
              <c:strCache>
                <c:ptCount val="1"/>
                <c:pt idx="0">
                  <c:v>2016</c:v>
                </c:pt>
              </c:strCache>
            </c:strRef>
          </c:tx>
          <c:spPr>
            <a:solidFill>
              <a:srgbClr val="4D4D4D"/>
            </a:solidFill>
            <a:ln>
              <a:solidFill>
                <a:srgbClr val="000000"/>
              </a:solidFill>
            </a:ln>
          </c:spPr>
          <c:invertIfNegative val="0"/>
          <c:dLbls>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Data!$A$2:$A$5</c:f>
              <c:strCache>
                <c:ptCount val="4"/>
                <c:pt idx="0">
                  <c:v>Delivery</c:v>
                </c:pt>
                <c:pt idx="2">
                  <c:v>Convenience of
delivery method</c:v>
                </c:pt>
                <c:pt idx="3">
                  <c:v>Speed of
delivery method</c:v>
                </c:pt>
              </c:strCache>
            </c:strRef>
          </c:cat>
          <c:val>
            <c:numRef>
              <c:f>Data!$D$2:$D$5</c:f>
              <c:numCache>
                <c:formatCode>General</c:formatCode>
                <c:ptCount val="4"/>
                <c:pt idx="0" formatCode="0">
                  <c:v>84</c:v>
                </c:pt>
                <c:pt idx="2" formatCode="0">
                  <c:v>84</c:v>
                </c:pt>
                <c:pt idx="3" formatCode="0">
                  <c:v>84</c:v>
                </c:pt>
              </c:numCache>
            </c:numRef>
          </c:val>
          <c:extLst>
            <c:ext xmlns:c16="http://schemas.microsoft.com/office/drawing/2014/chart" uri="{C3380CC4-5D6E-409C-BE32-E72D297353CC}">
              <c16:uniqueId val="{00000002-3B45-4248-84A9-923A5A1117D8}"/>
            </c:ext>
          </c:extLst>
        </c:ser>
        <c:ser>
          <c:idx val="4"/>
          <c:order val="3"/>
          <c:tx>
            <c:strRef>
              <c:f>Data!$E$1</c:f>
              <c:strCache>
                <c:ptCount val="1"/>
                <c:pt idx="0">
                  <c:v>2015</c:v>
                </c:pt>
              </c:strCache>
            </c:strRef>
          </c:tx>
          <c:spPr>
            <a:solidFill>
              <a:srgbClr val="FF8000"/>
            </a:solidFill>
            <a:ln>
              <a:solidFill>
                <a:srgbClr val="000000"/>
              </a:solidFill>
            </a:ln>
          </c:spPr>
          <c:invertIfNegative val="0"/>
          <c:dLbls>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Data!$A$2:$A$5</c:f>
              <c:strCache>
                <c:ptCount val="4"/>
                <c:pt idx="0">
                  <c:v>Delivery</c:v>
                </c:pt>
                <c:pt idx="2">
                  <c:v>Convenience of
delivery method</c:v>
                </c:pt>
                <c:pt idx="3">
                  <c:v>Speed of
delivery method</c:v>
                </c:pt>
              </c:strCache>
            </c:strRef>
          </c:cat>
          <c:val>
            <c:numRef>
              <c:f>Data!$E$2:$E$5</c:f>
              <c:numCache>
                <c:formatCode>General</c:formatCode>
                <c:ptCount val="4"/>
                <c:pt idx="0" formatCode="0">
                  <c:v>85</c:v>
                </c:pt>
                <c:pt idx="2" formatCode="0">
                  <c:v>85</c:v>
                </c:pt>
                <c:pt idx="3" formatCode="0">
                  <c:v>84</c:v>
                </c:pt>
              </c:numCache>
            </c:numRef>
          </c:val>
          <c:extLst>
            <c:ext xmlns:c16="http://schemas.microsoft.com/office/drawing/2014/chart" uri="{C3380CC4-5D6E-409C-BE32-E72D297353CC}">
              <c16:uniqueId val="{00000003-3B45-4248-84A9-923A5A1117D8}"/>
            </c:ext>
          </c:extLst>
        </c:ser>
        <c:dLbls>
          <c:showLegendKey val="0"/>
          <c:showVal val="0"/>
          <c:showCatName val="0"/>
          <c:showSerName val="0"/>
          <c:showPercent val="0"/>
          <c:showBubbleSize val="0"/>
        </c:dLbls>
        <c:gapWidth val="85"/>
        <c:axId val="90491904"/>
        <c:axId val="90514176"/>
      </c:barChart>
      <c:catAx>
        <c:axId val="90491904"/>
        <c:scaling>
          <c:orientation val="maxMin"/>
        </c:scaling>
        <c:delete val="0"/>
        <c:axPos val="l"/>
        <c:numFmt formatCode="General" sourceLinked="0"/>
        <c:majorTickMark val="none"/>
        <c:minorTickMark val="none"/>
        <c:tickLblPos val="nextTo"/>
        <c:txPr>
          <a:bodyPr/>
          <a:lstStyle/>
          <a:p>
            <a:pPr>
              <a:defRPr sz="1200" b="1" i="0">
                <a:latin typeface="Arial"/>
              </a:defRPr>
            </a:pPr>
            <a:endParaRPr lang="en-US"/>
          </a:p>
        </c:txPr>
        <c:crossAx val="90514176"/>
        <c:crosses val="autoZero"/>
        <c:auto val="1"/>
        <c:lblAlgn val="ctr"/>
        <c:lblOffset val="100"/>
        <c:noMultiLvlLbl val="0"/>
      </c:catAx>
      <c:valAx>
        <c:axId val="90514176"/>
        <c:scaling>
          <c:orientation val="minMax"/>
          <c:max val="110"/>
          <c:min val="0"/>
        </c:scaling>
        <c:delete val="1"/>
        <c:axPos val="b"/>
        <c:numFmt formatCode="General" sourceLinked="1"/>
        <c:majorTickMark val="none"/>
        <c:minorTickMark val="none"/>
        <c:tickLblPos val="none"/>
        <c:crossAx val="90491904"/>
        <c:crosses val="max"/>
        <c:crossBetween val="between"/>
        <c:majorUnit val="100"/>
      </c:valAx>
      <c:spPr>
        <a:noFill/>
        <a:ln>
          <a:noFill/>
        </a:ln>
      </c:spPr>
    </c:plotArea>
    <c:legend>
      <c:legendPos val="b"/>
      <c:layout>
        <c:manualLayout>
          <c:xMode val="edge"/>
          <c:yMode val="edge"/>
          <c:x val="0.37795251772931021"/>
          <c:y val="0.91847405370987967"/>
          <c:w val="0.37824411849105727"/>
          <c:h val="5.1905514001432042E-2"/>
        </c:manualLayout>
      </c:layout>
      <c:overlay val="0"/>
      <c:txPr>
        <a:bodyPr/>
        <a:lstStyle/>
        <a:p>
          <a:pPr>
            <a:defRPr sz="1200" b="1" i="0">
              <a:latin typeface="Arial"/>
            </a:defRPr>
          </a:pPr>
          <a:endParaRPr lang="en-US"/>
        </a:p>
      </c:txPr>
    </c:legend>
    <c:plotVisOnly val="1"/>
    <c:dispBlanksAs val="gap"/>
    <c:showDLblsOverMax val="0"/>
  </c:chart>
  <c:spPr>
    <a:noFill/>
    <a:ln>
      <a:noFill/>
    </a:ln>
  </c:sp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71432503970671313"/>
          <c:y val="2.7506806310144072E-2"/>
          <c:w val="0.26478613400608209"/>
          <c:h val="0.88178098399544858"/>
        </c:manualLayout>
      </c:layout>
      <c:barChart>
        <c:barDir val="bar"/>
        <c:grouping val="clustered"/>
        <c:varyColors val="0"/>
        <c:ser>
          <c:idx val="1"/>
          <c:order val="0"/>
          <c:tx>
            <c:strRef>
              <c:f>Data!$H$1</c:f>
              <c:strCache>
                <c:ptCount val="1"/>
                <c:pt idx="0">
                  <c:v>2018</c:v>
                </c:pt>
              </c:strCache>
            </c:strRef>
          </c:tx>
          <c:spPr>
            <a:solidFill>
              <a:srgbClr val="3C5BA2"/>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Data!$G$2:$G$7</c:f>
              <c:strCache>
                <c:ptCount val="6"/>
                <c:pt idx="0">
                  <c:v>MODAPS LAADS</c:v>
                </c:pt>
                <c:pt idx="1">
                  <c:v>NSIDC DAAC</c:v>
                </c:pt>
                <c:pt idx="2">
                  <c:v>OB.DAAC</c:v>
                </c:pt>
                <c:pt idx="3">
                  <c:v>ORNL DAAC</c:v>
                </c:pt>
                <c:pt idx="4">
                  <c:v>PO DAAC-JPL</c:v>
                </c:pt>
                <c:pt idx="5">
                  <c:v>SEDAC</c:v>
                </c:pt>
              </c:strCache>
            </c:strRef>
          </c:cat>
          <c:val>
            <c:numRef>
              <c:f>Data!$H$2:$H$7</c:f>
              <c:numCache>
                <c:formatCode>General</c:formatCode>
                <c:ptCount val="6"/>
                <c:pt idx="0">
                  <c:v>79</c:v>
                </c:pt>
                <c:pt idx="1">
                  <c:v>84</c:v>
                </c:pt>
                <c:pt idx="2">
                  <c:v>87</c:v>
                </c:pt>
                <c:pt idx="3">
                  <c:v>87</c:v>
                </c:pt>
                <c:pt idx="4">
                  <c:v>89</c:v>
                </c:pt>
                <c:pt idx="5">
                  <c:v>86</c:v>
                </c:pt>
              </c:numCache>
            </c:numRef>
          </c:val>
          <c:extLst>
            <c:ext xmlns:c16="http://schemas.microsoft.com/office/drawing/2014/chart" uri="{C3380CC4-5D6E-409C-BE32-E72D297353CC}">
              <c16:uniqueId val="{00000000-8DB5-4374-BD4B-9ED937CCCEBD}"/>
            </c:ext>
          </c:extLst>
        </c:ser>
        <c:ser>
          <c:idx val="2"/>
          <c:order val="1"/>
          <c:tx>
            <c:strRef>
              <c:f>Data!$I$1</c:f>
              <c:strCache>
                <c:ptCount val="1"/>
                <c:pt idx="0">
                  <c:v>2017</c:v>
                </c:pt>
              </c:strCache>
            </c:strRef>
          </c:tx>
          <c:spPr>
            <a:solidFill>
              <a:srgbClr val="99CC33"/>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Data!$G$2:$G$7</c:f>
              <c:strCache>
                <c:ptCount val="6"/>
                <c:pt idx="0">
                  <c:v>MODAPS LAADS</c:v>
                </c:pt>
                <c:pt idx="1">
                  <c:v>NSIDC DAAC</c:v>
                </c:pt>
                <c:pt idx="2">
                  <c:v>OB.DAAC</c:v>
                </c:pt>
                <c:pt idx="3">
                  <c:v>ORNL DAAC</c:v>
                </c:pt>
                <c:pt idx="4">
                  <c:v>PO DAAC-JPL</c:v>
                </c:pt>
                <c:pt idx="5">
                  <c:v>SEDAC</c:v>
                </c:pt>
              </c:strCache>
            </c:strRef>
          </c:cat>
          <c:val>
            <c:numRef>
              <c:f>Data!$I$2:$I$7</c:f>
              <c:numCache>
                <c:formatCode>General</c:formatCode>
                <c:ptCount val="6"/>
                <c:pt idx="0">
                  <c:v>82</c:v>
                </c:pt>
                <c:pt idx="1">
                  <c:v>83</c:v>
                </c:pt>
                <c:pt idx="2">
                  <c:v>87</c:v>
                </c:pt>
                <c:pt idx="3">
                  <c:v>89</c:v>
                </c:pt>
                <c:pt idx="4">
                  <c:v>86</c:v>
                </c:pt>
                <c:pt idx="5">
                  <c:v>85</c:v>
                </c:pt>
              </c:numCache>
            </c:numRef>
          </c:val>
          <c:extLst>
            <c:ext xmlns:c16="http://schemas.microsoft.com/office/drawing/2014/chart" uri="{C3380CC4-5D6E-409C-BE32-E72D297353CC}">
              <c16:uniqueId val="{00000001-8DB5-4374-BD4B-9ED937CCCEBD}"/>
            </c:ext>
          </c:extLst>
        </c:ser>
        <c:ser>
          <c:idx val="3"/>
          <c:order val="2"/>
          <c:tx>
            <c:strRef>
              <c:f>Data!$J$1</c:f>
              <c:strCache>
                <c:ptCount val="1"/>
                <c:pt idx="0">
                  <c:v>2016</c:v>
                </c:pt>
              </c:strCache>
            </c:strRef>
          </c:tx>
          <c:spPr>
            <a:solidFill>
              <a:srgbClr val="4D4D4D"/>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Data!$G$2:$G$7</c:f>
              <c:strCache>
                <c:ptCount val="6"/>
                <c:pt idx="0">
                  <c:v>MODAPS LAADS</c:v>
                </c:pt>
                <c:pt idx="1">
                  <c:v>NSIDC DAAC</c:v>
                </c:pt>
                <c:pt idx="2">
                  <c:v>OB.DAAC</c:v>
                </c:pt>
                <c:pt idx="3">
                  <c:v>ORNL DAAC</c:v>
                </c:pt>
                <c:pt idx="4">
                  <c:v>PO DAAC-JPL</c:v>
                </c:pt>
                <c:pt idx="5">
                  <c:v>SEDAC</c:v>
                </c:pt>
              </c:strCache>
            </c:strRef>
          </c:cat>
          <c:val>
            <c:numRef>
              <c:f>Data!$J$2:$J$7</c:f>
              <c:numCache>
                <c:formatCode>General</c:formatCode>
                <c:ptCount val="6"/>
                <c:pt idx="0">
                  <c:v>81</c:v>
                </c:pt>
                <c:pt idx="1">
                  <c:v>85</c:v>
                </c:pt>
                <c:pt idx="2">
                  <c:v>88</c:v>
                </c:pt>
                <c:pt idx="3">
                  <c:v>88</c:v>
                </c:pt>
                <c:pt idx="4">
                  <c:v>86</c:v>
                </c:pt>
                <c:pt idx="5">
                  <c:v>85</c:v>
                </c:pt>
              </c:numCache>
            </c:numRef>
          </c:val>
          <c:extLst>
            <c:ext xmlns:c16="http://schemas.microsoft.com/office/drawing/2014/chart" uri="{C3380CC4-5D6E-409C-BE32-E72D297353CC}">
              <c16:uniqueId val="{00000002-8DB5-4374-BD4B-9ED937CCCEBD}"/>
            </c:ext>
          </c:extLst>
        </c:ser>
        <c:ser>
          <c:idx val="4"/>
          <c:order val="3"/>
          <c:tx>
            <c:strRef>
              <c:f>Data!$K$1</c:f>
              <c:strCache>
                <c:ptCount val="1"/>
                <c:pt idx="0">
                  <c:v>2015</c:v>
                </c:pt>
              </c:strCache>
            </c:strRef>
          </c:tx>
          <c:spPr>
            <a:solidFill>
              <a:srgbClr val="FF8000"/>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Data!$G$2:$G$7</c:f>
              <c:strCache>
                <c:ptCount val="6"/>
                <c:pt idx="0">
                  <c:v>MODAPS LAADS</c:v>
                </c:pt>
                <c:pt idx="1">
                  <c:v>NSIDC DAAC</c:v>
                </c:pt>
                <c:pt idx="2">
                  <c:v>OB.DAAC</c:v>
                </c:pt>
                <c:pt idx="3">
                  <c:v>ORNL DAAC</c:v>
                </c:pt>
                <c:pt idx="4">
                  <c:v>PO DAAC-JPL</c:v>
                </c:pt>
                <c:pt idx="5">
                  <c:v>SEDAC</c:v>
                </c:pt>
              </c:strCache>
            </c:strRef>
          </c:cat>
          <c:val>
            <c:numRef>
              <c:f>Data!$K$2:$K$7</c:f>
              <c:numCache>
                <c:formatCode>General</c:formatCode>
                <c:ptCount val="6"/>
                <c:pt idx="0">
                  <c:v>80</c:v>
                </c:pt>
                <c:pt idx="1">
                  <c:v>83</c:v>
                </c:pt>
                <c:pt idx="2">
                  <c:v>85</c:v>
                </c:pt>
                <c:pt idx="3">
                  <c:v>86</c:v>
                </c:pt>
                <c:pt idx="4">
                  <c:v>86</c:v>
                </c:pt>
                <c:pt idx="5">
                  <c:v>87</c:v>
                </c:pt>
              </c:numCache>
            </c:numRef>
          </c:val>
          <c:extLst>
            <c:ext xmlns:c16="http://schemas.microsoft.com/office/drawing/2014/chart" uri="{C3380CC4-5D6E-409C-BE32-E72D297353CC}">
              <c16:uniqueId val="{00000003-8DB5-4374-BD4B-9ED937CCCEBD}"/>
            </c:ext>
          </c:extLst>
        </c:ser>
        <c:dLbls>
          <c:showLegendKey val="0"/>
          <c:showVal val="0"/>
          <c:showCatName val="0"/>
          <c:showSerName val="0"/>
          <c:showPercent val="0"/>
          <c:showBubbleSize val="0"/>
        </c:dLbls>
        <c:gapWidth val="85"/>
        <c:axId val="90624768"/>
        <c:axId val="90626304"/>
      </c:barChart>
      <c:catAx>
        <c:axId val="90624768"/>
        <c:scaling>
          <c:orientation val="maxMin"/>
        </c:scaling>
        <c:delete val="0"/>
        <c:axPos val="l"/>
        <c:numFmt formatCode="General" sourceLinked="1"/>
        <c:majorTickMark val="none"/>
        <c:minorTickMark val="none"/>
        <c:tickLblPos val="nextTo"/>
        <c:txPr>
          <a:bodyPr/>
          <a:lstStyle/>
          <a:p>
            <a:pPr>
              <a:defRPr sz="1200" b="1" i="0">
                <a:latin typeface="Arial"/>
              </a:defRPr>
            </a:pPr>
            <a:endParaRPr lang="en-US"/>
          </a:p>
        </c:txPr>
        <c:crossAx val="90626304"/>
        <c:crosses val="autoZero"/>
        <c:auto val="1"/>
        <c:lblAlgn val="ctr"/>
        <c:lblOffset val="100"/>
        <c:noMultiLvlLbl val="0"/>
      </c:catAx>
      <c:valAx>
        <c:axId val="90626304"/>
        <c:scaling>
          <c:orientation val="minMax"/>
          <c:max val="110"/>
          <c:min val="0"/>
        </c:scaling>
        <c:delete val="1"/>
        <c:axPos val="b"/>
        <c:numFmt formatCode="General" sourceLinked="1"/>
        <c:majorTickMark val="none"/>
        <c:minorTickMark val="none"/>
        <c:tickLblPos val="none"/>
        <c:crossAx val="90624768"/>
        <c:crosses val="max"/>
        <c:crossBetween val="between"/>
        <c:majorUnit val="100"/>
      </c:valAx>
      <c:spPr>
        <a:noFill/>
        <a:ln>
          <a:noFill/>
        </a:ln>
      </c:spPr>
    </c:plotArea>
    <c:legend>
      <c:legendPos val="b"/>
      <c:layout>
        <c:manualLayout>
          <c:xMode val="edge"/>
          <c:yMode val="edge"/>
          <c:x val="0.17106139460802144"/>
          <c:y val="0.95179830914854902"/>
          <c:w val="0.70354432461116467"/>
          <c:h val="4.8201690851456924E-2"/>
        </c:manualLayout>
      </c:layout>
      <c:overlay val="0"/>
      <c:txPr>
        <a:bodyPr/>
        <a:lstStyle/>
        <a:p>
          <a:pPr>
            <a:defRPr sz="1200" b="1" i="0">
              <a:latin typeface="Arial"/>
            </a:defRPr>
          </a:pPr>
          <a:endParaRPr lang="en-US"/>
        </a:p>
      </c:txPr>
    </c:legend>
    <c:plotVisOnly val="1"/>
    <c:dispBlanksAs val="gap"/>
    <c:showDLblsOverMax val="0"/>
  </c:chart>
  <c:spPr>
    <a:noFill/>
    <a:ln>
      <a:noFill/>
    </a:ln>
  </c:sp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812424792783486"/>
          <c:y val="2.7506806310144072E-2"/>
          <c:w val="0.53492380247689575"/>
          <c:h val="0.8842816027509165"/>
        </c:manualLayout>
      </c:layout>
      <c:barChart>
        <c:barDir val="bar"/>
        <c:grouping val="clustered"/>
        <c:varyColors val="0"/>
        <c:ser>
          <c:idx val="1"/>
          <c:order val="0"/>
          <c:tx>
            <c:strRef>
              <c:f>Data!$B$1</c:f>
              <c:strCache>
                <c:ptCount val="1"/>
                <c:pt idx="0">
                  <c:v>2018</c:v>
                </c:pt>
              </c:strCache>
            </c:strRef>
          </c:tx>
          <c:spPr>
            <a:solidFill>
              <a:srgbClr val="3C5BA2"/>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Data!$B$2:$B$7</c:f>
              <c:numCache>
                <c:formatCode>General</c:formatCode>
                <c:ptCount val="6"/>
                <c:pt idx="0">
                  <c:v>83</c:v>
                </c:pt>
                <c:pt idx="1">
                  <c:v>86</c:v>
                </c:pt>
                <c:pt idx="2">
                  <c:v>88</c:v>
                </c:pt>
                <c:pt idx="3">
                  <c:v>81</c:v>
                </c:pt>
                <c:pt idx="4">
                  <c:v>82</c:v>
                </c:pt>
                <c:pt idx="5">
                  <c:v>85</c:v>
                </c:pt>
              </c:numCache>
            </c:numRef>
          </c:val>
          <c:extLst>
            <c:ext xmlns:c16="http://schemas.microsoft.com/office/drawing/2014/chart" uri="{C3380CC4-5D6E-409C-BE32-E72D297353CC}">
              <c16:uniqueId val="{00000000-D0D4-4526-83D2-FC3F6475F919}"/>
            </c:ext>
          </c:extLst>
        </c:ser>
        <c:ser>
          <c:idx val="2"/>
          <c:order val="1"/>
          <c:tx>
            <c:strRef>
              <c:f>Data!$C$1</c:f>
              <c:strCache>
                <c:ptCount val="1"/>
                <c:pt idx="0">
                  <c:v>2017</c:v>
                </c:pt>
              </c:strCache>
            </c:strRef>
          </c:tx>
          <c:spPr>
            <a:solidFill>
              <a:srgbClr val="99CC33"/>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Data!$C$2:$C$7</c:f>
              <c:numCache>
                <c:formatCode>General</c:formatCode>
                <c:ptCount val="6"/>
                <c:pt idx="0">
                  <c:v>83</c:v>
                </c:pt>
                <c:pt idx="1">
                  <c:v>87</c:v>
                </c:pt>
                <c:pt idx="2">
                  <c:v>87</c:v>
                </c:pt>
                <c:pt idx="3">
                  <c:v>81</c:v>
                </c:pt>
                <c:pt idx="4">
                  <c:v>80</c:v>
                </c:pt>
                <c:pt idx="5">
                  <c:v>85</c:v>
                </c:pt>
              </c:numCache>
            </c:numRef>
          </c:val>
          <c:extLst>
            <c:ext xmlns:c16="http://schemas.microsoft.com/office/drawing/2014/chart" uri="{C3380CC4-5D6E-409C-BE32-E72D297353CC}">
              <c16:uniqueId val="{00000001-D0D4-4526-83D2-FC3F6475F919}"/>
            </c:ext>
          </c:extLst>
        </c:ser>
        <c:ser>
          <c:idx val="3"/>
          <c:order val="2"/>
          <c:tx>
            <c:strRef>
              <c:f>Data!$D$1</c:f>
              <c:strCache>
                <c:ptCount val="1"/>
                <c:pt idx="0">
                  <c:v>2016</c:v>
                </c:pt>
              </c:strCache>
            </c:strRef>
          </c:tx>
          <c:spPr>
            <a:solidFill>
              <a:srgbClr val="4D4D4D"/>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Data!$D$2:$D$7</c:f>
              <c:numCache>
                <c:formatCode>General</c:formatCode>
                <c:ptCount val="6"/>
                <c:pt idx="0">
                  <c:v>83</c:v>
                </c:pt>
                <c:pt idx="1">
                  <c:v>84</c:v>
                </c:pt>
                <c:pt idx="2">
                  <c:v>86</c:v>
                </c:pt>
                <c:pt idx="3">
                  <c:v>82</c:v>
                </c:pt>
                <c:pt idx="4">
                  <c:v>83</c:v>
                </c:pt>
                <c:pt idx="5">
                  <c:v>85</c:v>
                </c:pt>
              </c:numCache>
            </c:numRef>
          </c:val>
          <c:extLst>
            <c:ext xmlns:c16="http://schemas.microsoft.com/office/drawing/2014/chart" uri="{C3380CC4-5D6E-409C-BE32-E72D297353CC}">
              <c16:uniqueId val="{00000002-D0D4-4526-83D2-FC3F6475F919}"/>
            </c:ext>
          </c:extLst>
        </c:ser>
        <c:ser>
          <c:idx val="4"/>
          <c:order val="3"/>
          <c:tx>
            <c:strRef>
              <c:f>Data!$E$1</c:f>
              <c:strCache>
                <c:ptCount val="1"/>
                <c:pt idx="0">
                  <c:v>2015</c:v>
                </c:pt>
              </c:strCache>
            </c:strRef>
          </c:tx>
          <c:spPr>
            <a:solidFill>
              <a:srgbClr val="FF8000"/>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Data!$E$2:$E$7</c:f>
              <c:numCache>
                <c:formatCode>General</c:formatCode>
                <c:ptCount val="6"/>
                <c:pt idx="0">
                  <c:v>85</c:v>
                </c:pt>
                <c:pt idx="1">
                  <c:v>87</c:v>
                </c:pt>
                <c:pt idx="2">
                  <c:v>89</c:v>
                </c:pt>
                <c:pt idx="3">
                  <c:v>84</c:v>
                </c:pt>
                <c:pt idx="4">
                  <c:v>85</c:v>
                </c:pt>
                <c:pt idx="5">
                  <c:v>85</c:v>
                </c:pt>
              </c:numCache>
            </c:numRef>
          </c:val>
          <c:extLst>
            <c:ext xmlns:c16="http://schemas.microsoft.com/office/drawing/2014/chart" uri="{C3380CC4-5D6E-409C-BE32-E72D297353CC}">
              <c16:uniqueId val="{00000003-D0D4-4526-83D2-FC3F6475F919}"/>
            </c:ext>
          </c:extLst>
        </c:ser>
        <c:dLbls>
          <c:showLegendKey val="0"/>
          <c:showVal val="0"/>
          <c:showCatName val="0"/>
          <c:showSerName val="0"/>
          <c:showPercent val="0"/>
          <c:showBubbleSize val="0"/>
        </c:dLbls>
        <c:gapWidth val="85"/>
        <c:axId val="90558848"/>
        <c:axId val="90560384"/>
      </c:barChart>
      <c:catAx>
        <c:axId val="90558848"/>
        <c:scaling>
          <c:orientation val="maxMin"/>
        </c:scaling>
        <c:delete val="0"/>
        <c:axPos val="l"/>
        <c:numFmt formatCode="General" sourceLinked="0"/>
        <c:majorTickMark val="none"/>
        <c:minorTickMark val="none"/>
        <c:tickLblPos val="nextTo"/>
        <c:txPr>
          <a:bodyPr/>
          <a:lstStyle/>
          <a:p>
            <a:pPr>
              <a:defRPr sz="1200" b="1" i="0">
                <a:latin typeface="Arial"/>
              </a:defRPr>
            </a:pPr>
            <a:endParaRPr lang="en-US"/>
          </a:p>
        </c:txPr>
        <c:crossAx val="90560384"/>
        <c:crosses val="autoZero"/>
        <c:auto val="1"/>
        <c:lblAlgn val="ctr"/>
        <c:lblOffset val="100"/>
        <c:noMultiLvlLbl val="0"/>
      </c:catAx>
      <c:valAx>
        <c:axId val="90560384"/>
        <c:scaling>
          <c:orientation val="minMax"/>
          <c:max val="110"/>
          <c:min val="0"/>
        </c:scaling>
        <c:delete val="1"/>
        <c:axPos val="b"/>
        <c:numFmt formatCode="General" sourceLinked="1"/>
        <c:majorTickMark val="none"/>
        <c:minorTickMark val="none"/>
        <c:tickLblPos val="none"/>
        <c:crossAx val="90558848"/>
        <c:crosses val="max"/>
        <c:crossBetween val="between"/>
        <c:majorUnit val="100"/>
      </c:valAx>
      <c:spPr>
        <a:noFill/>
        <a:ln>
          <a:noFill/>
        </a:ln>
      </c:spPr>
    </c:plotArea>
    <c:plotVisOnly val="1"/>
    <c:dispBlanksAs val="gap"/>
    <c:showDLblsOverMax val="0"/>
  </c:chart>
  <c:spPr>
    <a:noFill/>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Pt>
            <c:idx val="0"/>
            <c:invertIfNegative val="0"/>
            <c:bubble3D val="0"/>
            <c:spPr>
              <a:solidFill>
                <a:schemeClr val="accent6"/>
              </a:solidFill>
            </c:spPr>
            <c:extLst>
              <c:ext xmlns:c16="http://schemas.microsoft.com/office/drawing/2014/chart" uri="{C3380CC4-5D6E-409C-BE32-E72D297353CC}">
                <c16:uniqueId val="{00000001-3772-4311-A814-8D6CAD8A93F4}"/>
              </c:ext>
            </c:extLst>
          </c:dPt>
          <c:dPt>
            <c:idx val="1"/>
            <c:invertIfNegative val="0"/>
            <c:bubble3D val="0"/>
            <c:spPr>
              <a:solidFill>
                <a:schemeClr val="bg2"/>
              </a:solidFill>
              <a:ln>
                <a:noFill/>
              </a:ln>
            </c:spPr>
            <c:extLst>
              <c:ext xmlns:c16="http://schemas.microsoft.com/office/drawing/2014/chart" uri="{C3380CC4-5D6E-409C-BE32-E72D297353CC}">
                <c16:uniqueId val="{00000003-3772-4311-A814-8D6CAD8A93F4}"/>
              </c:ext>
            </c:extLst>
          </c:dPt>
          <c:dPt>
            <c:idx val="2"/>
            <c:invertIfNegative val="0"/>
            <c:bubble3D val="0"/>
            <c:spPr>
              <a:solidFill>
                <a:schemeClr val="accent6"/>
              </a:solidFill>
            </c:spPr>
            <c:extLst>
              <c:ext xmlns:c16="http://schemas.microsoft.com/office/drawing/2014/chart" uri="{C3380CC4-5D6E-409C-BE32-E72D297353CC}">
                <c16:uniqueId val="{00000005-3772-4311-A814-8D6CAD8A93F4}"/>
              </c:ext>
            </c:extLst>
          </c:dPt>
          <c:dPt>
            <c:idx val="3"/>
            <c:invertIfNegative val="0"/>
            <c:bubble3D val="0"/>
            <c:spPr>
              <a:solidFill>
                <a:schemeClr val="bg1">
                  <a:lumMod val="65000"/>
                </a:schemeClr>
              </a:solidFill>
            </c:spPr>
            <c:extLst>
              <c:ext xmlns:c16="http://schemas.microsoft.com/office/drawing/2014/chart" uri="{C3380CC4-5D6E-409C-BE32-E72D297353CC}">
                <c16:uniqueId val="{00000007-3772-4311-A814-8D6CAD8A93F4}"/>
              </c:ext>
            </c:extLst>
          </c:dPt>
          <c:dPt>
            <c:idx val="4"/>
            <c:invertIfNegative val="0"/>
            <c:bubble3D val="0"/>
            <c:spPr>
              <a:solidFill>
                <a:schemeClr val="accent6"/>
              </a:solidFill>
            </c:spPr>
            <c:extLst>
              <c:ext xmlns:c16="http://schemas.microsoft.com/office/drawing/2014/chart" uri="{C3380CC4-5D6E-409C-BE32-E72D297353CC}">
                <c16:uniqueId val="{00000009-3772-4311-A814-8D6CAD8A93F4}"/>
              </c:ext>
            </c:extLst>
          </c:dPt>
          <c:dPt>
            <c:idx val="5"/>
            <c:invertIfNegative val="0"/>
            <c:bubble3D val="0"/>
            <c:spPr>
              <a:solidFill>
                <a:schemeClr val="accent6"/>
              </a:solidFill>
            </c:spPr>
            <c:extLst>
              <c:ext xmlns:c16="http://schemas.microsoft.com/office/drawing/2014/chart" uri="{C3380CC4-5D6E-409C-BE32-E72D297353CC}">
                <c16:uniqueId val="{0000000B-3772-4311-A814-8D6CAD8A93F4}"/>
              </c:ext>
            </c:extLst>
          </c:dPt>
          <c:dPt>
            <c:idx val="6"/>
            <c:invertIfNegative val="0"/>
            <c:bubble3D val="0"/>
            <c:spPr>
              <a:solidFill>
                <a:schemeClr val="accent6"/>
              </a:solidFill>
            </c:spPr>
            <c:extLst>
              <c:ext xmlns:c16="http://schemas.microsoft.com/office/drawing/2014/chart" uri="{C3380CC4-5D6E-409C-BE32-E72D297353CC}">
                <c16:uniqueId val="{0000000D-3772-4311-A814-8D6CAD8A93F4}"/>
              </c:ext>
            </c:extLst>
          </c:dPt>
          <c:dPt>
            <c:idx val="7"/>
            <c:invertIfNegative val="0"/>
            <c:bubble3D val="0"/>
            <c:spPr>
              <a:solidFill>
                <a:schemeClr val="bg1">
                  <a:lumMod val="65000"/>
                </a:schemeClr>
              </a:solidFill>
            </c:spPr>
            <c:extLst>
              <c:ext xmlns:c16="http://schemas.microsoft.com/office/drawing/2014/chart" uri="{C3380CC4-5D6E-409C-BE32-E72D297353CC}">
                <c16:uniqueId val="{0000000F-3772-4311-A814-8D6CAD8A93F4}"/>
              </c:ext>
            </c:extLst>
          </c:dPt>
          <c:dPt>
            <c:idx val="8"/>
            <c:invertIfNegative val="0"/>
            <c:bubble3D val="0"/>
            <c:spPr>
              <a:solidFill>
                <a:srgbClr val="FFC000"/>
              </a:solidFill>
            </c:spPr>
            <c:extLst>
              <c:ext xmlns:c16="http://schemas.microsoft.com/office/drawing/2014/chart" uri="{C3380CC4-5D6E-409C-BE32-E72D297353CC}">
                <c16:uniqueId val="{00000011-3772-4311-A814-8D6CAD8A93F4}"/>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Sheet1!$A$1:$A$8</c:f>
              <c:strCache>
                <c:ptCount val="8"/>
                <c:pt idx="0">
                  <c:v>National Weather Service - 2017</c:v>
                </c:pt>
                <c:pt idx="1">
                  <c:v>NASA EOSDIS - Aggregate 2018</c:v>
                </c:pt>
                <c:pt idx="2">
                  <c:v>Pension Benefit Guaranty Corporation- 2017</c:v>
                </c:pt>
                <c:pt idx="3">
                  <c:v>National ACSI - Q2 2018</c:v>
                </c:pt>
                <c:pt idx="4">
                  <c:v>General Services Administration- 2017</c:v>
                </c:pt>
                <c:pt idx="5">
                  <c:v>Department of Education, FAFSA- 2017</c:v>
                </c:pt>
                <c:pt idx="6">
                  <c:v>Veterans Affairs Employee IT Services- 2017</c:v>
                </c:pt>
                <c:pt idx="7">
                  <c:v>Federal Government - Overall 2017</c:v>
                </c:pt>
              </c:strCache>
            </c:strRef>
          </c:cat>
          <c:val>
            <c:numRef>
              <c:f>Sheet1!$B$1:$B$8</c:f>
              <c:numCache>
                <c:formatCode>General</c:formatCode>
                <c:ptCount val="8"/>
                <c:pt idx="0">
                  <c:v>82</c:v>
                </c:pt>
                <c:pt idx="1">
                  <c:v>79</c:v>
                </c:pt>
                <c:pt idx="2">
                  <c:v>77</c:v>
                </c:pt>
                <c:pt idx="3">
                  <c:v>77</c:v>
                </c:pt>
                <c:pt idx="4">
                  <c:v>77</c:v>
                </c:pt>
                <c:pt idx="5">
                  <c:v>75</c:v>
                </c:pt>
                <c:pt idx="6">
                  <c:v>73</c:v>
                </c:pt>
                <c:pt idx="7">
                  <c:v>70</c:v>
                </c:pt>
              </c:numCache>
            </c:numRef>
          </c:val>
          <c:extLst>
            <c:ext xmlns:c16="http://schemas.microsoft.com/office/drawing/2014/chart" uri="{C3380CC4-5D6E-409C-BE32-E72D297353CC}">
              <c16:uniqueId val="{00000012-3772-4311-A814-8D6CAD8A93F4}"/>
            </c:ext>
          </c:extLst>
        </c:ser>
        <c:dLbls>
          <c:showLegendKey val="0"/>
          <c:showVal val="0"/>
          <c:showCatName val="0"/>
          <c:showSerName val="0"/>
          <c:showPercent val="0"/>
          <c:showBubbleSize val="0"/>
        </c:dLbls>
        <c:gapWidth val="150"/>
        <c:axId val="134394624"/>
        <c:axId val="134396160"/>
      </c:barChart>
      <c:catAx>
        <c:axId val="134394624"/>
        <c:scaling>
          <c:orientation val="maxMin"/>
        </c:scaling>
        <c:delete val="0"/>
        <c:axPos val="l"/>
        <c:numFmt formatCode="General" sourceLinked="0"/>
        <c:majorTickMark val="out"/>
        <c:minorTickMark val="none"/>
        <c:tickLblPos val="nextTo"/>
        <c:crossAx val="134396160"/>
        <c:crosses val="autoZero"/>
        <c:auto val="1"/>
        <c:lblAlgn val="ctr"/>
        <c:lblOffset val="100"/>
        <c:noMultiLvlLbl val="0"/>
      </c:catAx>
      <c:valAx>
        <c:axId val="134396160"/>
        <c:scaling>
          <c:orientation val="minMax"/>
        </c:scaling>
        <c:delete val="0"/>
        <c:axPos val="t"/>
        <c:numFmt formatCode="General" sourceLinked="1"/>
        <c:majorTickMark val="none"/>
        <c:minorTickMark val="none"/>
        <c:tickLblPos val="none"/>
        <c:crossAx val="134394624"/>
        <c:crosses val="autoZero"/>
        <c:crossBetween val="between"/>
      </c:valAx>
    </c:plotArea>
    <c:plotVisOnly val="1"/>
    <c:dispBlanksAs val="gap"/>
    <c:showDLblsOverMax val="0"/>
  </c:chart>
  <c:spPr>
    <a:ln>
      <a:solidFill>
        <a:schemeClr val="tx1"/>
      </a:solid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8327308743446502"/>
          <c:y val="3.4487136230298032E-2"/>
          <c:w val="0.26280985991786809"/>
          <c:h val="0.82958347957553669"/>
        </c:manualLayout>
      </c:layout>
      <c:barChart>
        <c:barDir val="bar"/>
        <c:grouping val="clustered"/>
        <c:varyColors val="0"/>
        <c:ser>
          <c:idx val="1"/>
          <c:order val="0"/>
          <c:tx>
            <c:strRef>
              <c:f>Data!$K$1</c:f>
              <c:strCache>
                <c:ptCount val="1"/>
                <c:pt idx="0">
                  <c:v>2018</c:v>
                </c:pt>
              </c:strCache>
            </c:strRef>
          </c:tx>
          <c:spPr>
            <a:solidFill>
              <a:srgbClr val="3C5BA2"/>
            </a:solidFill>
            <a:ln>
              <a:solidFill>
                <a:srgbClr val="000000"/>
              </a:solidFill>
            </a:ln>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Data!$J$2:$J$7</c:f>
              <c:strCache>
                <c:ptCount val="6"/>
                <c:pt idx="0">
                  <c:v>MODAPS LAADS</c:v>
                </c:pt>
                <c:pt idx="1">
                  <c:v>NSIDC DAAC</c:v>
                </c:pt>
                <c:pt idx="2">
                  <c:v>OB.DAAC</c:v>
                </c:pt>
                <c:pt idx="3">
                  <c:v>ORNL DAAC</c:v>
                </c:pt>
                <c:pt idx="4">
                  <c:v>PO DAAC-JPL</c:v>
                </c:pt>
                <c:pt idx="5">
                  <c:v>SEDAC</c:v>
                </c:pt>
              </c:strCache>
            </c:strRef>
          </c:cat>
          <c:val>
            <c:numRef>
              <c:f>Data!$K$2:$K$7</c:f>
              <c:numCache>
                <c:formatCode>General</c:formatCode>
                <c:ptCount val="6"/>
                <c:pt idx="0">
                  <c:v>77</c:v>
                </c:pt>
                <c:pt idx="1">
                  <c:v>79</c:v>
                </c:pt>
                <c:pt idx="2">
                  <c:v>85</c:v>
                </c:pt>
                <c:pt idx="3">
                  <c:v>81</c:v>
                </c:pt>
                <c:pt idx="4">
                  <c:v>82</c:v>
                </c:pt>
                <c:pt idx="5">
                  <c:v>76</c:v>
                </c:pt>
              </c:numCache>
            </c:numRef>
          </c:val>
          <c:extLst>
            <c:ext xmlns:c16="http://schemas.microsoft.com/office/drawing/2014/chart" uri="{C3380CC4-5D6E-409C-BE32-E72D297353CC}">
              <c16:uniqueId val="{00000000-966E-4007-9FEC-D392D4335CDC}"/>
            </c:ext>
          </c:extLst>
        </c:ser>
        <c:ser>
          <c:idx val="2"/>
          <c:order val="1"/>
          <c:tx>
            <c:strRef>
              <c:f>Data!$L$1</c:f>
              <c:strCache>
                <c:ptCount val="1"/>
                <c:pt idx="0">
                  <c:v>2017</c:v>
                </c:pt>
              </c:strCache>
            </c:strRef>
          </c:tx>
          <c:spPr>
            <a:solidFill>
              <a:srgbClr val="99CC33"/>
            </a:solidFill>
            <a:ln>
              <a:solidFill>
                <a:srgbClr val="000000"/>
              </a:solidFill>
            </a:ln>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Data!$J$2:$J$7</c:f>
              <c:strCache>
                <c:ptCount val="6"/>
                <c:pt idx="0">
                  <c:v>MODAPS LAADS</c:v>
                </c:pt>
                <c:pt idx="1">
                  <c:v>NSIDC DAAC</c:v>
                </c:pt>
                <c:pt idx="2">
                  <c:v>OB.DAAC</c:v>
                </c:pt>
                <c:pt idx="3">
                  <c:v>ORNL DAAC</c:v>
                </c:pt>
                <c:pt idx="4">
                  <c:v>PO DAAC-JPL</c:v>
                </c:pt>
                <c:pt idx="5">
                  <c:v>SEDAC</c:v>
                </c:pt>
              </c:strCache>
            </c:strRef>
          </c:cat>
          <c:val>
            <c:numRef>
              <c:f>Data!$L$2:$L$7</c:f>
              <c:numCache>
                <c:formatCode>General</c:formatCode>
                <c:ptCount val="6"/>
                <c:pt idx="0">
                  <c:v>78</c:v>
                </c:pt>
                <c:pt idx="1">
                  <c:v>79</c:v>
                </c:pt>
                <c:pt idx="2">
                  <c:v>76</c:v>
                </c:pt>
                <c:pt idx="3">
                  <c:v>82</c:v>
                </c:pt>
                <c:pt idx="4">
                  <c:v>80</c:v>
                </c:pt>
                <c:pt idx="5">
                  <c:v>75</c:v>
                </c:pt>
              </c:numCache>
            </c:numRef>
          </c:val>
          <c:extLst>
            <c:ext xmlns:c16="http://schemas.microsoft.com/office/drawing/2014/chart" uri="{C3380CC4-5D6E-409C-BE32-E72D297353CC}">
              <c16:uniqueId val="{00000001-966E-4007-9FEC-D392D4335CDC}"/>
            </c:ext>
          </c:extLst>
        </c:ser>
        <c:ser>
          <c:idx val="3"/>
          <c:order val="2"/>
          <c:tx>
            <c:strRef>
              <c:f>Data!$M$1</c:f>
              <c:strCache>
                <c:ptCount val="1"/>
                <c:pt idx="0">
                  <c:v>2016</c:v>
                </c:pt>
              </c:strCache>
            </c:strRef>
          </c:tx>
          <c:spPr>
            <a:solidFill>
              <a:srgbClr val="4D4D4D"/>
            </a:solidFill>
            <a:ln>
              <a:solidFill>
                <a:srgbClr val="000000"/>
              </a:solidFill>
            </a:ln>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Data!$J$2:$J$7</c:f>
              <c:strCache>
                <c:ptCount val="6"/>
                <c:pt idx="0">
                  <c:v>MODAPS LAADS</c:v>
                </c:pt>
                <c:pt idx="1">
                  <c:v>NSIDC DAAC</c:v>
                </c:pt>
                <c:pt idx="2">
                  <c:v>OB.DAAC</c:v>
                </c:pt>
                <c:pt idx="3">
                  <c:v>ORNL DAAC</c:v>
                </c:pt>
                <c:pt idx="4">
                  <c:v>PO DAAC-JPL</c:v>
                </c:pt>
                <c:pt idx="5">
                  <c:v>SEDAC</c:v>
                </c:pt>
              </c:strCache>
            </c:strRef>
          </c:cat>
          <c:val>
            <c:numRef>
              <c:f>Data!$M$2:$M$7</c:f>
              <c:numCache>
                <c:formatCode>General</c:formatCode>
                <c:ptCount val="6"/>
                <c:pt idx="0">
                  <c:v>77</c:v>
                </c:pt>
                <c:pt idx="1">
                  <c:v>76</c:v>
                </c:pt>
                <c:pt idx="2">
                  <c:v>81</c:v>
                </c:pt>
                <c:pt idx="3">
                  <c:v>81</c:v>
                </c:pt>
                <c:pt idx="4">
                  <c:v>79</c:v>
                </c:pt>
                <c:pt idx="5">
                  <c:v>73</c:v>
                </c:pt>
              </c:numCache>
            </c:numRef>
          </c:val>
          <c:extLst>
            <c:ext xmlns:c16="http://schemas.microsoft.com/office/drawing/2014/chart" uri="{C3380CC4-5D6E-409C-BE32-E72D297353CC}">
              <c16:uniqueId val="{00000002-966E-4007-9FEC-D392D4335CDC}"/>
            </c:ext>
          </c:extLst>
        </c:ser>
        <c:ser>
          <c:idx val="4"/>
          <c:order val="3"/>
          <c:tx>
            <c:strRef>
              <c:f>Data!$N$1</c:f>
              <c:strCache>
                <c:ptCount val="1"/>
                <c:pt idx="0">
                  <c:v>2015</c:v>
                </c:pt>
              </c:strCache>
            </c:strRef>
          </c:tx>
          <c:spPr>
            <a:solidFill>
              <a:srgbClr val="FF8000"/>
            </a:solidFill>
            <a:ln>
              <a:solidFill>
                <a:srgbClr val="000000"/>
              </a:solidFill>
            </a:ln>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Data!$J$2:$J$7</c:f>
              <c:strCache>
                <c:ptCount val="6"/>
                <c:pt idx="0">
                  <c:v>MODAPS LAADS</c:v>
                </c:pt>
                <c:pt idx="1">
                  <c:v>NSIDC DAAC</c:v>
                </c:pt>
                <c:pt idx="2">
                  <c:v>OB.DAAC</c:v>
                </c:pt>
                <c:pt idx="3">
                  <c:v>ORNL DAAC</c:v>
                </c:pt>
                <c:pt idx="4">
                  <c:v>PO DAAC-JPL</c:v>
                </c:pt>
                <c:pt idx="5">
                  <c:v>SEDAC</c:v>
                </c:pt>
              </c:strCache>
            </c:strRef>
          </c:cat>
          <c:val>
            <c:numRef>
              <c:f>Data!$N$2:$N$7</c:f>
              <c:numCache>
                <c:formatCode>General</c:formatCode>
                <c:ptCount val="6"/>
                <c:pt idx="0">
                  <c:v>74</c:v>
                </c:pt>
                <c:pt idx="1">
                  <c:v>77</c:v>
                </c:pt>
                <c:pt idx="2">
                  <c:v>78</c:v>
                </c:pt>
                <c:pt idx="3">
                  <c:v>80</c:v>
                </c:pt>
                <c:pt idx="4">
                  <c:v>78</c:v>
                </c:pt>
                <c:pt idx="5">
                  <c:v>72</c:v>
                </c:pt>
              </c:numCache>
            </c:numRef>
          </c:val>
          <c:extLst>
            <c:ext xmlns:c16="http://schemas.microsoft.com/office/drawing/2014/chart" uri="{C3380CC4-5D6E-409C-BE32-E72D297353CC}">
              <c16:uniqueId val="{00000003-966E-4007-9FEC-D392D4335CDC}"/>
            </c:ext>
          </c:extLst>
        </c:ser>
        <c:dLbls>
          <c:showLegendKey val="0"/>
          <c:showVal val="0"/>
          <c:showCatName val="0"/>
          <c:showSerName val="0"/>
          <c:showPercent val="0"/>
          <c:showBubbleSize val="0"/>
        </c:dLbls>
        <c:gapWidth val="85"/>
        <c:axId val="144782848"/>
        <c:axId val="144784384"/>
      </c:barChart>
      <c:catAx>
        <c:axId val="144782848"/>
        <c:scaling>
          <c:orientation val="maxMin"/>
        </c:scaling>
        <c:delete val="0"/>
        <c:axPos val="l"/>
        <c:numFmt formatCode="General" sourceLinked="0"/>
        <c:majorTickMark val="none"/>
        <c:minorTickMark val="none"/>
        <c:tickLblPos val="nextTo"/>
        <c:txPr>
          <a:bodyPr/>
          <a:lstStyle/>
          <a:p>
            <a:pPr>
              <a:defRPr sz="1200" b="1"/>
            </a:pPr>
            <a:endParaRPr lang="en-US"/>
          </a:p>
        </c:txPr>
        <c:crossAx val="144784384"/>
        <c:crosses val="autoZero"/>
        <c:auto val="1"/>
        <c:lblAlgn val="ctr"/>
        <c:lblOffset val="100"/>
        <c:noMultiLvlLbl val="0"/>
      </c:catAx>
      <c:valAx>
        <c:axId val="144784384"/>
        <c:scaling>
          <c:orientation val="minMax"/>
          <c:max val="110"/>
          <c:min val="0"/>
        </c:scaling>
        <c:delete val="1"/>
        <c:axPos val="b"/>
        <c:numFmt formatCode="General" sourceLinked="1"/>
        <c:majorTickMark val="none"/>
        <c:minorTickMark val="none"/>
        <c:tickLblPos val="none"/>
        <c:crossAx val="144782848"/>
        <c:crosses val="max"/>
        <c:crossBetween val="between"/>
        <c:majorUnit val="100"/>
      </c:valAx>
      <c:spPr>
        <a:noFill/>
        <a:ln>
          <a:noFill/>
        </a:ln>
      </c:spPr>
    </c:plotArea>
    <c:legend>
      <c:legendPos val="b"/>
      <c:layout>
        <c:manualLayout>
          <c:xMode val="edge"/>
          <c:yMode val="edge"/>
          <c:x val="0.14151363044789833"/>
          <c:y val="0.87825260197975175"/>
          <c:w val="0.80683433627856604"/>
          <c:h val="4.630678751647134E-2"/>
        </c:manualLayout>
      </c:layout>
      <c:overlay val="0"/>
      <c:txPr>
        <a:bodyPr/>
        <a:lstStyle/>
        <a:p>
          <a:pPr>
            <a:defRPr sz="1400" b="1"/>
          </a:pPr>
          <a:endParaRPr lang="en-US"/>
        </a:p>
      </c:txPr>
    </c:legend>
    <c:plotVisOnly val="1"/>
    <c:dispBlanksAs val="gap"/>
    <c:showDLblsOverMax val="0"/>
  </c:chart>
  <c:spPr>
    <a:noFill/>
    <a:ln>
      <a:noFill/>
    </a:ln>
  </c:spPr>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769645712408784"/>
          <c:y val="2.3112470542767487E-2"/>
          <c:w val="0.81619180282644022"/>
          <c:h val="0.95377505891446546"/>
        </c:manualLayout>
      </c:layout>
      <c:barChart>
        <c:barDir val="bar"/>
        <c:grouping val="clustered"/>
        <c:varyColors val="0"/>
        <c:ser>
          <c:idx val="1"/>
          <c:order val="0"/>
          <c:tx>
            <c:strRef>
              <c:f>Data!$B$1</c:f>
              <c:strCache>
                <c:ptCount val="1"/>
                <c:pt idx="0">
                  <c:v>2018</c:v>
                </c:pt>
              </c:strCache>
            </c:strRef>
          </c:tx>
          <c:spPr>
            <a:solidFill>
              <a:srgbClr val="3C5BA2"/>
            </a:solidFill>
            <a:ln>
              <a:solidFill>
                <a:srgbClr val="000000"/>
              </a:solidFill>
            </a:ln>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Data!$B$2:$B$7</c:f>
              <c:numCache>
                <c:formatCode>General</c:formatCode>
                <c:ptCount val="6"/>
                <c:pt idx="0">
                  <c:v>74</c:v>
                </c:pt>
                <c:pt idx="1">
                  <c:v>82</c:v>
                </c:pt>
                <c:pt idx="2">
                  <c:v>79</c:v>
                </c:pt>
                <c:pt idx="3">
                  <c:v>77</c:v>
                </c:pt>
                <c:pt idx="4">
                  <c:v>73</c:v>
                </c:pt>
                <c:pt idx="5">
                  <c:v>80</c:v>
                </c:pt>
              </c:numCache>
            </c:numRef>
          </c:val>
          <c:extLst>
            <c:ext xmlns:c16="http://schemas.microsoft.com/office/drawing/2014/chart" uri="{C3380CC4-5D6E-409C-BE32-E72D297353CC}">
              <c16:uniqueId val="{00000000-8EA0-46B8-9AC8-41359637C2E1}"/>
            </c:ext>
          </c:extLst>
        </c:ser>
        <c:ser>
          <c:idx val="2"/>
          <c:order val="1"/>
          <c:tx>
            <c:strRef>
              <c:f>Data!$C$1</c:f>
              <c:strCache>
                <c:ptCount val="1"/>
                <c:pt idx="0">
                  <c:v>2017</c:v>
                </c:pt>
              </c:strCache>
            </c:strRef>
          </c:tx>
          <c:spPr>
            <a:solidFill>
              <a:srgbClr val="99CC33"/>
            </a:solidFill>
            <a:ln>
              <a:solidFill>
                <a:srgbClr val="000000"/>
              </a:solidFill>
            </a:ln>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Data!$C$2:$C$7</c:f>
              <c:numCache>
                <c:formatCode>General</c:formatCode>
                <c:ptCount val="6"/>
                <c:pt idx="0">
                  <c:v>77</c:v>
                </c:pt>
                <c:pt idx="1">
                  <c:v>80</c:v>
                </c:pt>
                <c:pt idx="2">
                  <c:v>77</c:v>
                </c:pt>
                <c:pt idx="3">
                  <c:v>77</c:v>
                </c:pt>
                <c:pt idx="4">
                  <c:v>72</c:v>
                </c:pt>
                <c:pt idx="5">
                  <c:v>79</c:v>
                </c:pt>
              </c:numCache>
            </c:numRef>
          </c:val>
          <c:extLst>
            <c:ext xmlns:c16="http://schemas.microsoft.com/office/drawing/2014/chart" uri="{C3380CC4-5D6E-409C-BE32-E72D297353CC}">
              <c16:uniqueId val="{00000001-8EA0-46B8-9AC8-41359637C2E1}"/>
            </c:ext>
          </c:extLst>
        </c:ser>
        <c:ser>
          <c:idx val="3"/>
          <c:order val="2"/>
          <c:tx>
            <c:strRef>
              <c:f>Data!$D$1</c:f>
              <c:strCache>
                <c:ptCount val="1"/>
                <c:pt idx="0">
                  <c:v>2016</c:v>
                </c:pt>
              </c:strCache>
            </c:strRef>
          </c:tx>
          <c:spPr>
            <a:solidFill>
              <a:srgbClr val="4D4D4D"/>
            </a:solidFill>
            <a:ln>
              <a:solidFill>
                <a:srgbClr val="000000"/>
              </a:solidFill>
            </a:ln>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Data!$D$2:$D$7</c:f>
              <c:numCache>
                <c:formatCode>General</c:formatCode>
                <c:ptCount val="6"/>
                <c:pt idx="0">
                  <c:v>76</c:v>
                </c:pt>
                <c:pt idx="1">
                  <c:v>79</c:v>
                </c:pt>
                <c:pt idx="2">
                  <c:v>78</c:v>
                </c:pt>
                <c:pt idx="3">
                  <c:v>77</c:v>
                </c:pt>
                <c:pt idx="4">
                  <c:v>74</c:v>
                </c:pt>
                <c:pt idx="5">
                  <c:v>78</c:v>
                </c:pt>
              </c:numCache>
            </c:numRef>
          </c:val>
          <c:extLst>
            <c:ext xmlns:c16="http://schemas.microsoft.com/office/drawing/2014/chart" uri="{C3380CC4-5D6E-409C-BE32-E72D297353CC}">
              <c16:uniqueId val="{00000002-8EA0-46B8-9AC8-41359637C2E1}"/>
            </c:ext>
          </c:extLst>
        </c:ser>
        <c:ser>
          <c:idx val="4"/>
          <c:order val="3"/>
          <c:tx>
            <c:strRef>
              <c:f>Data!$E$1</c:f>
              <c:strCache>
                <c:ptCount val="1"/>
                <c:pt idx="0">
                  <c:v>2015</c:v>
                </c:pt>
              </c:strCache>
            </c:strRef>
          </c:tx>
          <c:spPr>
            <a:solidFill>
              <a:srgbClr val="FF8000"/>
            </a:solidFill>
            <a:ln>
              <a:solidFill>
                <a:srgbClr val="000000"/>
              </a:solidFill>
            </a:ln>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Data!$E$2:$E$7</c:f>
              <c:numCache>
                <c:formatCode>General</c:formatCode>
                <c:ptCount val="6"/>
                <c:pt idx="0">
                  <c:v>77</c:v>
                </c:pt>
                <c:pt idx="1">
                  <c:v>77</c:v>
                </c:pt>
                <c:pt idx="2">
                  <c:v>79</c:v>
                </c:pt>
                <c:pt idx="3">
                  <c:v>76</c:v>
                </c:pt>
                <c:pt idx="4">
                  <c:v>71</c:v>
                </c:pt>
                <c:pt idx="5">
                  <c:v>78</c:v>
                </c:pt>
              </c:numCache>
            </c:numRef>
          </c:val>
          <c:extLst>
            <c:ext xmlns:c16="http://schemas.microsoft.com/office/drawing/2014/chart" uri="{C3380CC4-5D6E-409C-BE32-E72D297353CC}">
              <c16:uniqueId val="{00000003-8EA0-46B8-9AC8-41359637C2E1}"/>
            </c:ext>
          </c:extLst>
        </c:ser>
        <c:dLbls>
          <c:showLegendKey val="0"/>
          <c:showVal val="0"/>
          <c:showCatName val="0"/>
          <c:showSerName val="0"/>
          <c:showPercent val="0"/>
          <c:showBubbleSize val="0"/>
        </c:dLbls>
        <c:gapWidth val="85"/>
        <c:axId val="139993856"/>
        <c:axId val="139995392"/>
      </c:barChart>
      <c:catAx>
        <c:axId val="139993856"/>
        <c:scaling>
          <c:orientation val="maxMin"/>
        </c:scaling>
        <c:delete val="0"/>
        <c:axPos val="l"/>
        <c:numFmt formatCode="General" sourceLinked="0"/>
        <c:majorTickMark val="none"/>
        <c:minorTickMark val="none"/>
        <c:tickLblPos val="nextTo"/>
        <c:txPr>
          <a:bodyPr/>
          <a:lstStyle/>
          <a:p>
            <a:pPr>
              <a:defRPr sz="1200" b="1"/>
            </a:pPr>
            <a:endParaRPr lang="en-US"/>
          </a:p>
        </c:txPr>
        <c:crossAx val="139995392"/>
        <c:crosses val="autoZero"/>
        <c:auto val="1"/>
        <c:lblAlgn val="ctr"/>
        <c:lblOffset val="100"/>
        <c:noMultiLvlLbl val="0"/>
      </c:catAx>
      <c:valAx>
        <c:axId val="139995392"/>
        <c:scaling>
          <c:orientation val="minMax"/>
          <c:max val="110"/>
          <c:min val="0"/>
        </c:scaling>
        <c:delete val="1"/>
        <c:axPos val="b"/>
        <c:numFmt formatCode="General" sourceLinked="1"/>
        <c:majorTickMark val="none"/>
        <c:minorTickMark val="none"/>
        <c:tickLblPos val="none"/>
        <c:crossAx val="139993856"/>
        <c:crosses val="max"/>
        <c:crossBetween val="between"/>
        <c:majorUnit val="100"/>
      </c:valAx>
      <c:spPr>
        <a:noFill/>
        <a:ln>
          <a:noFill/>
        </a:ln>
      </c:spPr>
    </c:plotArea>
    <c:plotVisOnly val="1"/>
    <c:dispBlanksAs val="gap"/>
    <c:showDLblsOverMax val="0"/>
  </c:chart>
  <c:spPr>
    <a:noFill/>
    <a:ln>
      <a:noFill/>
    </a:ln>
  </c:spPr>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Yearly CSI Trend</a:t>
            </a:r>
          </a:p>
        </c:rich>
      </c:tx>
      <c:layout>
        <c:manualLayout>
          <c:xMode val="edge"/>
          <c:yMode val="edge"/>
          <c:x val="0.39015683467374068"/>
          <c:y val="0.13716591023701463"/>
        </c:manualLayout>
      </c:layout>
      <c:overlay val="0"/>
    </c:title>
    <c:autoTitleDeleted val="0"/>
    <c:plotArea>
      <c:layout>
        <c:manualLayout>
          <c:layoutTarget val="inner"/>
          <c:xMode val="edge"/>
          <c:yMode val="edge"/>
          <c:x val="0.12780986992010612"/>
          <c:y val="0.198406296035991"/>
          <c:w val="0.76542316167698288"/>
          <c:h val="0.55458579024066768"/>
        </c:manualLayout>
      </c:layout>
      <c:lineChart>
        <c:grouping val="standard"/>
        <c:varyColors val="0"/>
        <c:ser>
          <c:idx val="0"/>
          <c:order val="0"/>
          <c:tx>
            <c:strRef>
              <c:f>Data!$B$1</c:f>
              <c:strCache>
                <c:ptCount val="1"/>
                <c:pt idx="0">
                  <c:v>USA</c:v>
                </c:pt>
              </c:strCache>
            </c:strRef>
          </c:tx>
          <c:spPr>
            <a:ln>
              <a:solidFill>
                <a:srgbClr val="3C5BA2"/>
              </a:solidFill>
              <a:prstDash val="solid"/>
            </a:ln>
          </c:spPr>
          <c:marker>
            <c:symbol val="diamond"/>
            <c:size val="6"/>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AA8-4A81-A7AD-5EDCA4FE537C}"/>
                </c:ext>
              </c:extLst>
            </c:dLbl>
            <c:dLbl>
              <c:idx val="1"/>
              <c:layout>
                <c:manualLayout>
                  <c:x val="-2.0762923351158619E-2"/>
                  <c:y val="-2.16843166918809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AA8-4A81-A7AD-5EDCA4FE537C}"/>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Data!$A$3:$A$13</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Data!$B$3:$B$13</c:f>
              <c:numCache>
                <c:formatCode>0</c:formatCode>
                <c:ptCount val="11"/>
                <c:pt idx="0" formatCode="General">
                  <c:v>75</c:v>
                </c:pt>
                <c:pt idx="1">
                  <c:v>77</c:v>
                </c:pt>
                <c:pt idx="2">
                  <c:v>77</c:v>
                </c:pt>
                <c:pt idx="3">
                  <c:v>77</c:v>
                </c:pt>
                <c:pt idx="4">
                  <c:v>79</c:v>
                </c:pt>
                <c:pt idx="5">
                  <c:v>77</c:v>
                </c:pt>
                <c:pt idx="6">
                  <c:v>79</c:v>
                </c:pt>
                <c:pt idx="7">
                  <c:v>78</c:v>
                </c:pt>
                <c:pt idx="8">
                  <c:v>79</c:v>
                </c:pt>
                <c:pt idx="9">
                  <c:v>80</c:v>
                </c:pt>
                <c:pt idx="10">
                  <c:v>80</c:v>
                </c:pt>
              </c:numCache>
            </c:numRef>
          </c:val>
          <c:smooth val="0"/>
          <c:extLst>
            <c:ext xmlns:c16="http://schemas.microsoft.com/office/drawing/2014/chart" uri="{C3380CC4-5D6E-409C-BE32-E72D297353CC}">
              <c16:uniqueId val="{00000002-DAA8-4A81-A7AD-5EDCA4FE537C}"/>
            </c:ext>
          </c:extLst>
        </c:ser>
        <c:ser>
          <c:idx val="1"/>
          <c:order val="1"/>
          <c:tx>
            <c:strRef>
              <c:f>Data!$C$1</c:f>
              <c:strCache>
                <c:ptCount val="1"/>
                <c:pt idx="0">
                  <c:v>All Others</c:v>
                </c:pt>
              </c:strCache>
            </c:strRef>
          </c:tx>
          <c:spPr>
            <a:ln w="28575">
              <a:solidFill>
                <a:srgbClr val="FF8000"/>
              </a:solidFill>
              <a:prstDash val="solid"/>
            </a:ln>
          </c:spPr>
          <c:marker>
            <c:symbol val="square"/>
            <c:size val="5"/>
            <c:spPr>
              <a:solidFill>
                <a:srgbClr val="FF8000"/>
              </a:solidFill>
              <a:ln>
                <a:solidFill>
                  <a:srgbClr val="FF8000"/>
                </a:solidFill>
              </a:ln>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AA8-4A81-A7AD-5EDCA4FE537C}"/>
                </c:ext>
              </c:extLst>
            </c:dLbl>
            <c:dLbl>
              <c:idx val="1"/>
              <c:layout>
                <c:manualLayout>
                  <c:x val="-2.0049910873440258E-2"/>
                  <c:y val="2.26928895612708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AA8-4A81-A7AD-5EDCA4FE537C}"/>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Data!$A$3:$A$13</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Data!$C$3:$C$13</c:f>
              <c:numCache>
                <c:formatCode>0</c:formatCode>
                <c:ptCount val="11"/>
                <c:pt idx="0" formatCode="General">
                  <c:v>77</c:v>
                </c:pt>
                <c:pt idx="1">
                  <c:v>76</c:v>
                </c:pt>
                <c:pt idx="2">
                  <c:v>77</c:v>
                </c:pt>
                <c:pt idx="3">
                  <c:v>77</c:v>
                </c:pt>
                <c:pt idx="4">
                  <c:v>76</c:v>
                </c:pt>
                <c:pt idx="5">
                  <c:v>76</c:v>
                </c:pt>
                <c:pt idx="6">
                  <c:v>78</c:v>
                </c:pt>
                <c:pt idx="7">
                  <c:v>76</c:v>
                </c:pt>
                <c:pt idx="8">
                  <c:v>77</c:v>
                </c:pt>
                <c:pt idx="9">
                  <c:v>78</c:v>
                </c:pt>
                <c:pt idx="10">
                  <c:v>78</c:v>
                </c:pt>
              </c:numCache>
            </c:numRef>
          </c:val>
          <c:smooth val="0"/>
          <c:extLst>
            <c:ext xmlns:c16="http://schemas.microsoft.com/office/drawing/2014/chart" uri="{C3380CC4-5D6E-409C-BE32-E72D297353CC}">
              <c16:uniqueId val="{00000005-DAA8-4A81-A7AD-5EDCA4FE537C}"/>
            </c:ext>
          </c:extLst>
        </c:ser>
        <c:dLbls>
          <c:showLegendKey val="0"/>
          <c:showVal val="1"/>
          <c:showCatName val="0"/>
          <c:showSerName val="0"/>
          <c:showPercent val="0"/>
          <c:showBubbleSize val="0"/>
        </c:dLbls>
        <c:marker val="1"/>
        <c:smooth val="0"/>
        <c:axId val="235270144"/>
        <c:axId val="235271680"/>
      </c:lineChart>
      <c:lineChart>
        <c:grouping val="standard"/>
        <c:varyColors val="0"/>
        <c:ser>
          <c:idx val="2"/>
          <c:order val="2"/>
          <c:tx>
            <c:strRef>
              <c:f>Data!$D$1</c:f>
              <c:strCache>
                <c:ptCount val="1"/>
                <c:pt idx="0">
                  <c:v>% USA</c:v>
                </c:pt>
              </c:strCache>
            </c:strRef>
          </c:tx>
          <c:spPr>
            <a:ln w="28575">
              <a:solidFill>
                <a:srgbClr val="99CC33"/>
              </a:solidFill>
              <a:prstDash val="solid"/>
            </a:ln>
          </c:spPr>
          <c:marker>
            <c:symbol val="triangle"/>
            <c:size val="6"/>
            <c:spPr>
              <a:solidFill>
                <a:srgbClr val="99CC33"/>
              </a:solidFill>
              <a:ln>
                <a:solidFill>
                  <a:srgbClr val="99CC33"/>
                </a:solidFill>
              </a:ln>
            </c:spPr>
          </c:marker>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Data!$A$3:$A$13</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Data!$D$3:$D$13</c:f>
              <c:numCache>
                <c:formatCode>0%</c:formatCode>
                <c:ptCount val="11"/>
                <c:pt idx="0">
                  <c:v>0.32</c:v>
                </c:pt>
                <c:pt idx="1">
                  <c:v>0.28999999999999998</c:v>
                </c:pt>
                <c:pt idx="2">
                  <c:v>0.27</c:v>
                </c:pt>
                <c:pt idx="3">
                  <c:v>0.28999999999999998</c:v>
                </c:pt>
                <c:pt idx="4">
                  <c:v>0.25</c:v>
                </c:pt>
                <c:pt idx="5">
                  <c:v>0.24</c:v>
                </c:pt>
                <c:pt idx="6">
                  <c:v>0.25</c:v>
                </c:pt>
                <c:pt idx="7">
                  <c:v>0.19</c:v>
                </c:pt>
                <c:pt idx="8">
                  <c:v>0.16</c:v>
                </c:pt>
                <c:pt idx="9">
                  <c:v>0.17</c:v>
                </c:pt>
                <c:pt idx="10">
                  <c:v>0.16</c:v>
                </c:pt>
              </c:numCache>
            </c:numRef>
          </c:val>
          <c:smooth val="0"/>
          <c:extLst>
            <c:ext xmlns:c16="http://schemas.microsoft.com/office/drawing/2014/chart" uri="{C3380CC4-5D6E-409C-BE32-E72D297353CC}">
              <c16:uniqueId val="{00000006-DAA8-4A81-A7AD-5EDCA4FE537C}"/>
            </c:ext>
          </c:extLst>
        </c:ser>
        <c:dLbls>
          <c:showLegendKey val="0"/>
          <c:showVal val="1"/>
          <c:showCatName val="0"/>
          <c:showSerName val="0"/>
          <c:showPercent val="0"/>
          <c:showBubbleSize val="0"/>
        </c:dLbls>
        <c:marker val="1"/>
        <c:smooth val="0"/>
        <c:axId val="595746872"/>
        <c:axId val="595749496"/>
      </c:lineChart>
      <c:catAx>
        <c:axId val="235270144"/>
        <c:scaling>
          <c:orientation val="minMax"/>
        </c:scaling>
        <c:delete val="0"/>
        <c:axPos val="b"/>
        <c:numFmt formatCode="General" sourceLinked="1"/>
        <c:majorTickMark val="out"/>
        <c:minorTickMark val="none"/>
        <c:tickLblPos val="nextTo"/>
        <c:spPr>
          <a:ln>
            <a:solidFill>
              <a:sysClr val="windowText" lastClr="000000"/>
            </a:solidFill>
          </a:ln>
        </c:spPr>
        <c:txPr>
          <a:bodyPr rot="-2700000"/>
          <a:lstStyle/>
          <a:p>
            <a:pPr>
              <a:defRPr/>
            </a:pPr>
            <a:endParaRPr lang="en-US"/>
          </a:p>
        </c:txPr>
        <c:crossAx val="235271680"/>
        <c:crosses val="autoZero"/>
        <c:auto val="1"/>
        <c:lblAlgn val="ctr"/>
        <c:lblOffset val="100"/>
        <c:noMultiLvlLbl val="0"/>
      </c:catAx>
      <c:valAx>
        <c:axId val="235271680"/>
        <c:scaling>
          <c:orientation val="minMax"/>
          <c:max val="85"/>
          <c:min val="65"/>
        </c:scaling>
        <c:delete val="0"/>
        <c:axPos val="l"/>
        <c:title>
          <c:tx>
            <c:rich>
              <a:bodyPr/>
              <a:lstStyle/>
              <a:p>
                <a:pPr>
                  <a:defRPr/>
                </a:pPr>
                <a:r>
                  <a:rPr lang="en-US" dirty="0"/>
                  <a:t>CSI Score</a:t>
                </a:r>
              </a:p>
            </c:rich>
          </c:tx>
          <c:layout>
            <c:manualLayout>
              <c:xMode val="edge"/>
              <c:yMode val="edge"/>
              <c:x val="5.3760579392816539E-2"/>
              <c:y val="0.38670272116136761"/>
            </c:manualLayout>
          </c:layout>
          <c:overlay val="0"/>
        </c:title>
        <c:numFmt formatCode="0" sourceLinked="0"/>
        <c:majorTickMark val="out"/>
        <c:minorTickMark val="none"/>
        <c:tickLblPos val="nextTo"/>
        <c:spPr>
          <a:ln>
            <a:solidFill>
              <a:schemeClr val="bg1">
                <a:lumMod val="75000"/>
              </a:schemeClr>
            </a:solidFill>
          </a:ln>
        </c:spPr>
        <c:crossAx val="235270144"/>
        <c:crosses val="autoZero"/>
        <c:crossBetween val="between"/>
        <c:majorUnit val="5"/>
      </c:valAx>
      <c:valAx>
        <c:axId val="595749496"/>
        <c:scaling>
          <c:orientation val="minMax"/>
          <c:max val="1"/>
        </c:scaling>
        <c:delete val="0"/>
        <c:axPos val="r"/>
        <c:title>
          <c:tx>
            <c:rich>
              <a:bodyPr/>
              <a:lstStyle/>
              <a:p>
                <a:pPr>
                  <a:defRPr/>
                </a:pPr>
                <a:r>
                  <a:rPr lang="en-US" dirty="0"/>
                  <a:t>% Respondents</a:t>
                </a:r>
              </a:p>
            </c:rich>
          </c:tx>
          <c:layout>
            <c:manualLayout>
              <c:xMode val="edge"/>
              <c:yMode val="edge"/>
              <c:x val="0.95779112102965736"/>
              <c:y val="0.342557407252989"/>
            </c:manualLayout>
          </c:layout>
          <c:overlay val="0"/>
        </c:title>
        <c:numFmt formatCode="0%" sourceLinked="1"/>
        <c:majorTickMark val="out"/>
        <c:minorTickMark val="none"/>
        <c:tickLblPos val="nextTo"/>
        <c:spPr>
          <a:ln>
            <a:solidFill>
              <a:schemeClr val="bg1">
                <a:lumMod val="75000"/>
              </a:schemeClr>
            </a:solidFill>
          </a:ln>
        </c:spPr>
        <c:crossAx val="595746872"/>
        <c:crosses val="max"/>
        <c:crossBetween val="between"/>
        <c:majorUnit val="0.2"/>
      </c:valAx>
      <c:catAx>
        <c:axId val="595746872"/>
        <c:scaling>
          <c:orientation val="minMax"/>
        </c:scaling>
        <c:delete val="1"/>
        <c:axPos val="b"/>
        <c:numFmt formatCode="General" sourceLinked="1"/>
        <c:majorTickMark val="out"/>
        <c:minorTickMark val="none"/>
        <c:tickLblPos val="nextTo"/>
        <c:crossAx val="595749496"/>
        <c:crosses val="autoZero"/>
        <c:auto val="1"/>
        <c:lblAlgn val="ctr"/>
        <c:lblOffset val="100"/>
        <c:noMultiLvlLbl val="0"/>
      </c:catAx>
      <c:dTable>
        <c:showHorzBorder val="1"/>
        <c:showVertBorder val="1"/>
        <c:showOutline val="1"/>
        <c:showKeys val="1"/>
        <c:spPr>
          <a:ln>
            <a:solidFill>
              <a:schemeClr val="bg1">
                <a:lumMod val="75000"/>
              </a:schemeClr>
            </a:solidFill>
          </a:ln>
        </c:spPr>
        <c:txPr>
          <a:bodyPr/>
          <a:lstStyle/>
          <a:p>
            <a:pPr rtl="0">
              <a:defRPr b="0"/>
            </a:pPr>
            <a:endParaRPr lang="en-US"/>
          </a:p>
        </c:txPr>
      </c:dTable>
      <c:spPr>
        <a:noFill/>
        <a:ln w="25400">
          <a:noFill/>
        </a:ln>
      </c:spPr>
    </c:plotArea>
    <c:plotVisOnly val="1"/>
    <c:dispBlanksAs val="gap"/>
    <c:showDLblsOverMax val="0"/>
  </c:chart>
  <c:txPr>
    <a:bodyPr/>
    <a:lstStyle/>
    <a:p>
      <a:pPr>
        <a:defRPr b="1">
          <a:latin typeface="Arial" panose="020B0604020202020204" pitchFamily="34" charset="0"/>
          <a:cs typeface="Arial" panose="020B060402020202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320607319950509"/>
          <c:y val="2.9650369716975867E-2"/>
          <c:w val="0.49846076856512955"/>
          <c:h val="0.8483089632197458"/>
        </c:manualLayout>
      </c:layout>
      <c:barChart>
        <c:barDir val="bar"/>
        <c:grouping val="clustered"/>
        <c:varyColors val="0"/>
        <c:ser>
          <c:idx val="1"/>
          <c:order val="0"/>
          <c:tx>
            <c:strRef>
              <c:f>Data!$B$1</c:f>
              <c:strCache>
                <c:ptCount val="1"/>
                <c:pt idx="0">
                  <c:v>2018</c:v>
                </c:pt>
              </c:strCache>
            </c:strRef>
          </c:tx>
          <c:spPr>
            <a:solidFill>
              <a:srgbClr val="3C5BA2"/>
            </a:solidFill>
            <a:ln>
              <a:solidFill>
                <a:srgbClr val="000000"/>
              </a:solidFill>
            </a:ln>
          </c:spPr>
          <c:invertIfNegative val="0"/>
          <c:dLbls>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Data!$A$2:$A$6</c:f>
              <c:strCache>
                <c:ptCount val="5"/>
                <c:pt idx="0">
                  <c:v>Product Quality</c:v>
                </c:pt>
                <c:pt idx="2">
                  <c:v>Ease of using the data product
in the delivered format</c:v>
                </c:pt>
                <c:pt idx="3">
                  <c:v>How well data product matched intended order</c:v>
                </c:pt>
                <c:pt idx="4">
                  <c:v>How data products helped accomplish intended goals</c:v>
                </c:pt>
              </c:strCache>
            </c:strRef>
          </c:cat>
          <c:val>
            <c:numRef>
              <c:f>Data!$B$2:$B$6</c:f>
              <c:numCache>
                <c:formatCode>General</c:formatCode>
                <c:ptCount val="5"/>
                <c:pt idx="0">
                  <c:v>85</c:v>
                </c:pt>
                <c:pt idx="2">
                  <c:v>83</c:v>
                </c:pt>
                <c:pt idx="3">
                  <c:v>86</c:v>
                </c:pt>
                <c:pt idx="4">
                  <c:v>86</c:v>
                </c:pt>
              </c:numCache>
            </c:numRef>
          </c:val>
          <c:extLst>
            <c:ext xmlns:c16="http://schemas.microsoft.com/office/drawing/2014/chart" uri="{C3380CC4-5D6E-409C-BE32-E72D297353CC}">
              <c16:uniqueId val="{00000000-2E62-4361-A67E-ED46998FA545}"/>
            </c:ext>
          </c:extLst>
        </c:ser>
        <c:ser>
          <c:idx val="2"/>
          <c:order val="1"/>
          <c:tx>
            <c:strRef>
              <c:f>Data!$C$1</c:f>
              <c:strCache>
                <c:ptCount val="1"/>
                <c:pt idx="0">
                  <c:v>2017</c:v>
                </c:pt>
              </c:strCache>
            </c:strRef>
          </c:tx>
          <c:spPr>
            <a:solidFill>
              <a:srgbClr val="99CC33"/>
            </a:solidFill>
            <a:ln>
              <a:solidFill>
                <a:srgbClr val="000000"/>
              </a:solidFill>
            </a:ln>
          </c:spPr>
          <c:invertIfNegative val="0"/>
          <c:dLbls>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374-44A4-9924-461CF0433947}"/>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374-44A4-9924-461CF0433947}"/>
                </c:ext>
              </c:extLst>
            </c:dLbl>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Data!$A$2:$A$6</c:f>
              <c:strCache>
                <c:ptCount val="5"/>
                <c:pt idx="0">
                  <c:v>Product Quality</c:v>
                </c:pt>
                <c:pt idx="2">
                  <c:v>Ease of using the data product
in the delivered format</c:v>
                </c:pt>
                <c:pt idx="3">
                  <c:v>How well data product matched intended order</c:v>
                </c:pt>
                <c:pt idx="4">
                  <c:v>How data products helped accomplish intended goals</c:v>
                </c:pt>
              </c:strCache>
            </c:strRef>
          </c:cat>
          <c:val>
            <c:numRef>
              <c:f>Data!$C$2:$C$6</c:f>
              <c:numCache>
                <c:formatCode>General</c:formatCode>
                <c:ptCount val="5"/>
                <c:pt idx="0">
                  <c:v>85</c:v>
                </c:pt>
                <c:pt idx="2">
                  <c:v>84</c:v>
                </c:pt>
                <c:pt idx="3">
                  <c:v>85</c:v>
                </c:pt>
                <c:pt idx="4">
                  <c:v>86</c:v>
                </c:pt>
              </c:numCache>
            </c:numRef>
          </c:val>
          <c:extLst>
            <c:ext xmlns:c16="http://schemas.microsoft.com/office/drawing/2014/chart" uri="{C3380CC4-5D6E-409C-BE32-E72D297353CC}">
              <c16:uniqueId val="{00000001-2E62-4361-A67E-ED46998FA545}"/>
            </c:ext>
          </c:extLst>
        </c:ser>
        <c:ser>
          <c:idx val="3"/>
          <c:order val="2"/>
          <c:tx>
            <c:strRef>
              <c:f>Data!$D$1</c:f>
              <c:strCache>
                <c:ptCount val="1"/>
                <c:pt idx="0">
                  <c:v>2016</c:v>
                </c:pt>
              </c:strCache>
            </c:strRef>
          </c:tx>
          <c:spPr>
            <a:solidFill>
              <a:srgbClr val="4D4D4D"/>
            </a:solidFill>
            <a:ln>
              <a:solidFill>
                <a:srgbClr val="000000"/>
              </a:solidFill>
            </a:ln>
          </c:spPr>
          <c:invertIfNegative val="0"/>
          <c:dLbls>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374-44A4-9924-461CF0433947}"/>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374-44A4-9924-461CF0433947}"/>
                </c:ext>
              </c:extLst>
            </c:dLbl>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Data!$A$2:$A$6</c:f>
              <c:strCache>
                <c:ptCount val="5"/>
                <c:pt idx="0">
                  <c:v>Product Quality</c:v>
                </c:pt>
                <c:pt idx="2">
                  <c:v>Ease of using the data product
in the delivered format</c:v>
                </c:pt>
                <c:pt idx="3">
                  <c:v>How well data product matched intended order</c:v>
                </c:pt>
                <c:pt idx="4">
                  <c:v>How data products helped accomplish intended goals</c:v>
                </c:pt>
              </c:strCache>
            </c:strRef>
          </c:cat>
          <c:val>
            <c:numRef>
              <c:f>Data!$D$2:$D$6</c:f>
              <c:numCache>
                <c:formatCode>General</c:formatCode>
                <c:ptCount val="5"/>
                <c:pt idx="0" formatCode="0">
                  <c:v>83</c:v>
                </c:pt>
                <c:pt idx="2" formatCode="0">
                  <c:v>82</c:v>
                </c:pt>
                <c:pt idx="3">
                  <c:v>83</c:v>
                </c:pt>
                <c:pt idx="4" formatCode="0">
                  <c:v>84</c:v>
                </c:pt>
              </c:numCache>
            </c:numRef>
          </c:val>
          <c:extLst>
            <c:ext xmlns:c16="http://schemas.microsoft.com/office/drawing/2014/chart" uri="{C3380CC4-5D6E-409C-BE32-E72D297353CC}">
              <c16:uniqueId val="{00000002-2E62-4361-A67E-ED46998FA545}"/>
            </c:ext>
          </c:extLst>
        </c:ser>
        <c:ser>
          <c:idx val="4"/>
          <c:order val="3"/>
          <c:tx>
            <c:strRef>
              <c:f>Data!$E$1</c:f>
              <c:strCache>
                <c:ptCount val="1"/>
                <c:pt idx="0">
                  <c:v>2015</c:v>
                </c:pt>
              </c:strCache>
            </c:strRef>
          </c:tx>
          <c:spPr>
            <a:solidFill>
              <a:srgbClr val="FF8000"/>
            </a:solidFill>
            <a:ln>
              <a:solidFill>
                <a:srgbClr val="000000"/>
              </a:solidFill>
            </a:ln>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2-3374-44A4-9924-461CF0433947}"/>
                </c:ext>
              </c:extLst>
            </c:dLbl>
            <c:dLbl>
              <c:idx val="4"/>
              <c:delete val="1"/>
              <c:extLst>
                <c:ext xmlns:c15="http://schemas.microsoft.com/office/drawing/2012/chart" uri="{CE6537A1-D6FC-4f65-9D91-7224C49458BB}"/>
                <c:ext xmlns:c16="http://schemas.microsoft.com/office/drawing/2014/chart" uri="{C3380CC4-5D6E-409C-BE32-E72D297353CC}">
                  <c16:uniqueId val="{00000005-3374-44A4-9924-461CF0433947}"/>
                </c:ext>
              </c:extLst>
            </c:dLbl>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Data!$A$2:$A$6</c:f>
              <c:strCache>
                <c:ptCount val="5"/>
                <c:pt idx="0">
                  <c:v>Product Quality</c:v>
                </c:pt>
                <c:pt idx="2">
                  <c:v>Ease of using the data product
in the delivered format</c:v>
                </c:pt>
                <c:pt idx="3">
                  <c:v>How well data product matched intended order</c:v>
                </c:pt>
                <c:pt idx="4">
                  <c:v>How data products helped accomplish intended goals</c:v>
                </c:pt>
              </c:strCache>
            </c:strRef>
          </c:cat>
          <c:val>
            <c:numRef>
              <c:f>Data!$E$2:$E$6</c:f>
              <c:numCache>
                <c:formatCode>General</c:formatCode>
                <c:ptCount val="5"/>
                <c:pt idx="0" formatCode="0">
                  <c:v>82</c:v>
                </c:pt>
                <c:pt idx="2" formatCode="0">
                  <c:v>82</c:v>
                </c:pt>
                <c:pt idx="3">
                  <c:v>0</c:v>
                </c:pt>
                <c:pt idx="4">
                  <c:v>0</c:v>
                </c:pt>
              </c:numCache>
            </c:numRef>
          </c:val>
          <c:extLst>
            <c:ext xmlns:c16="http://schemas.microsoft.com/office/drawing/2014/chart" uri="{C3380CC4-5D6E-409C-BE32-E72D297353CC}">
              <c16:uniqueId val="{00000003-2E62-4361-A67E-ED46998FA545}"/>
            </c:ext>
          </c:extLst>
        </c:ser>
        <c:dLbls>
          <c:showLegendKey val="0"/>
          <c:showVal val="0"/>
          <c:showCatName val="0"/>
          <c:showSerName val="0"/>
          <c:showPercent val="0"/>
          <c:showBubbleSize val="0"/>
        </c:dLbls>
        <c:gapWidth val="85"/>
        <c:axId val="85097088"/>
        <c:axId val="89330048"/>
      </c:barChart>
      <c:catAx>
        <c:axId val="85097088"/>
        <c:scaling>
          <c:orientation val="maxMin"/>
        </c:scaling>
        <c:delete val="0"/>
        <c:axPos val="l"/>
        <c:numFmt formatCode="General" sourceLinked="0"/>
        <c:majorTickMark val="none"/>
        <c:minorTickMark val="none"/>
        <c:tickLblPos val="nextTo"/>
        <c:txPr>
          <a:bodyPr/>
          <a:lstStyle/>
          <a:p>
            <a:pPr>
              <a:defRPr sz="1200" b="1" i="0">
                <a:latin typeface="Arial"/>
              </a:defRPr>
            </a:pPr>
            <a:endParaRPr lang="en-US"/>
          </a:p>
        </c:txPr>
        <c:crossAx val="89330048"/>
        <c:crosses val="autoZero"/>
        <c:auto val="1"/>
        <c:lblAlgn val="ctr"/>
        <c:lblOffset val="100"/>
        <c:noMultiLvlLbl val="0"/>
      </c:catAx>
      <c:valAx>
        <c:axId val="89330048"/>
        <c:scaling>
          <c:orientation val="minMax"/>
          <c:max val="110"/>
          <c:min val="0"/>
        </c:scaling>
        <c:delete val="1"/>
        <c:axPos val="b"/>
        <c:numFmt formatCode="General" sourceLinked="1"/>
        <c:majorTickMark val="none"/>
        <c:minorTickMark val="none"/>
        <c:tickLblPos val="none"/>
        <c:crossAx val="85097088"/>
        <c:crosses val="max"/>
        <c:crossBetween val="between"/>
        <c:majorUnit val="100"/>
      </c:valAx>
      <c:spPr>
        <a:noFill/>
        <a:ln>
          <a:noFill/>
        </a:ln>
      </c:spPr>
    </c:plotArea>
    <c:legend>
      <c:legendPos val="b"/>
      <c:layout>
        <c:manualLayout>
          <c:xMode val="edge"/>
          <c:yMode val="edge"/>
          <c:x val="0.44083257880812016"/>
          <c:y val="0.92378263159022977"/>
          <c:w val="0.37907309284228913"/>
          <c:h val="5.1957975004971797E-2"/>
        </c:manualLayout>
      </c:layout>
      <c:overlay val="0"/>
      <c:txPr>
        <a:bodyPr/>
        <a:lstStyle/>
        <a:p>
          <a:pPr>
            <a:defRPr sz="1200" b="1" i="0">
              <a:latin typeface="Arial"/>
            </a:defRPr>
          </a:pPr>
          <a:endParaRPr lang="en-US"/>
        </a:p>
      </c:txPr>
    </c:legend>
    <c:plotVisOnly val="1"/>
    <c:dispBlanksAs val="gap"/>
    <c:showDLblsOverMax val="0"/>
  </c:chart>
  <c:spPr>
    <a:noFill/>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71432503970671313"/>
          <c:y val="2.7506806310144072E-2"/>
          <c:w val="0.26478613400608209"/>
          <c:h val="0.88178098399544858"/>
        </c:manualLayout>
      </c:layout>
      <c:barChart>
        <c:barDir val="bar"/>
        <c:grouping val="clustered"/>
        <c:varyColors val="0"/>
        <c:ser>
          <c:idx val="1"/>
          <c:order val="0"/>
          <c:tx>
            <c:strRef>
              <c:f>Data!$H$1</c:f>
              <c:strCache>
                <c:ptCount val="1"/>
                <c:pt idx="0">
                  <c:v>2018</c:v>
                </c:pt>
              </c:strCache>
            </c:strRef>
          </c:tx>
          <c:spPr>
            <a:solidFill>
              <a:srgbClr val="3C5BA2"/>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Data!$G$2:$G$7</c:f>
              <c:strCache>
                <c:ptCount val="6"/>
                <c:pt idx="0">
                  <c:v>MODAPS LAADS</c:v>
                </c:pt>
                <c:pt idx="1">
                  <c:v>NSIDC DAAC</c:v>
                </c:pt>
                <c:pt idx="2">
                  <c:v>OB.DAAC</c:v>
                </c:pt>
                <c:pt idx="3">
                  <c:v>ORNL DAAC</c:v>
                </c:pt>
                <c:pt idx="4">
                  <c:v>PO DAAC-JPL</c:v>
                </c:pt>
                <c:pt idx="5">
                  <c:v>SEDAC</c:v>
                </c:pt>
              </c:strCache>
            </c:strRef>
          </c:cat>
          <c:val>
            <c:numRef>
              <c:f>Data!$H$2:$H$7</c:f>
              <c:numCache>
                <c:formatCode>General</c:formatCode>
                <c:ptCount val="6"/>
                <c:pt idx="0">
                  <c:v>81</c:v>
                </c:pt>
                <c:pt idx="1">
                  <c:v>84</c:v>
                </c:pt>
                <c:pt idx="2">
                  <c:v>87</c:v>
                </c:pt>
                <c:pt idx="3">
                  <c:v>86</c:v>
                </c:pt>
                <c:pt idx="4">
                  <c:v>88</c:v>
                </c:pt>
                <c:pt idx="5">
                  <c:v>83</c:v>
                </c:pt>
              </c:numCache>
            </c:numRef>
          </c:val>
          <c:extLst>
            <c:ext xmlns:c16="http://schemas.microsoft.com/office/drawing/2014/chart" uri="{C3380CC4-5D6E-409C-BE32-E72D297353CC}">
              <c16:uniqueId val="{00000000-9E3A-4DF8-BF2F-9289476C14C9}"/>
            </c:ext>
          </c:extLst>
        </c:ser>
        <c:ser>
          <c:idx val="2"/>
          <c:order val="1"/>
          <c:tx>
            <c:strRef>
              <c:f>Data!$I$1</c:f>
              <c:strCache>
                <c:ptCount val="1"/>
                <c:pt idx="0">
                  <c:v>2017</c:v>
                </c:pt>
              </c:strCache>
            </c:strRef>
          </c:tx>
          <c:spPr>
            <a:solidFill>
              <a:srgbClr val="99CC33"/>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Data!$G$2:$G$7</c:f>
              <c:strCache>
                <c:ptCount val="6"/>
                <c:pt idx="0">
                  <c:v>MODAPS LAADS</c:v>
                </c:pt>
                <c:pt idx="1">
                  <c:v>NSIDC DAAC</c:v>
                </c:pt>
                <c:pt idx="2">
                  <c:v>OB.DAAC</c:v>
                </c:pt>
                <c:pt idx="3">
                  <c:v>ORNL DAAC</c:v>
                </c:pt>
                <c:pt idx="4">
                  <c:v>PO DAAC-JPL</c:v>
                </c:pt>
                <c:pt idx="5">
                  <c:v>SEDAC</c:v>
                </c:pt>
              </c:strCache>
            </c:strRef>
          </c:cat>
          <c:val>
            <c:numRef>
              <c:f>Data!$I$2:$I$7</c:f>
              <c:numCache>
                <c:formatCode>General</c:formatCode>
                <c:ptCount val="6"/>
                <c:pt idx="0">
                  <c:v>83</c:v>
                </c:pt>
                <c:pt idx="1">
                  <c:v>83</c:v>
                </c:pt>
                <c:pt idx="2">
                  <c:v>88</c:v>
                </c:pt>
                <c:pt idx="3">
                  <c:v>89</c:v>
                </c:pt>
                <c:pt idx="4">
                  <c:v>87</c:v>
                </c:pt>
                <c:pt idx="5">
                  <c:v>81</c:v>
                </c:pt>
              </c:numCache>
            </c:numRef>
          </c:val>
          <c:extLst>
            <c:ext xmlns:c16="http://schemas.microsoft.com/office/drawing/2014/chart" uri="{C3380CC4-5D6E-409C-BE32-E72D297353CC}">
              <c16:uniqueId val="{00000001-9E3A-4DF8-BF2F-9289476C14C9}"/>
            </c:ext>
          </c:extLst>
        </c:ser>
        <c:ser>
          <c:idx val="3"/>
          <c:order val="2"/>
          <c:tx>
            <c:strRef>
              <c:f>Data!$J$1</c:f>
              <c:strCache>
                <c:ptCount val="1"/>
                <c:pt idx="0">
                  <c:v>2016</c:v>
                </c:pt>
              </c:strCache>
            </c:strRef>
          </c:tx>
          <c:spPr>
            <a:solidFill>
              <a:srgbClr val="4D4D4D"/>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Data!$G$2:$G$7</c:f>
              <c:strCache>
                <c:ptCount val="6"/>
                <c:pt idx="0">
                  <c:v>MODAPS LAADS</c:v>
                </c:pt>
                <c:pt idx="1">
                  <c:v>NSIDC DAAC</c:v>
                </c:pt>
                <c:pt idx="2">
                  <c:v>OB.DAAC</c:v>
                </c:pt>
                <c:pt idx="3">
                  <c:v>ORNL DAAC</c:v>
                </c:pt>
                <c:pt idx="4">
                  <c:v>PO DAAC-JPL</c:v>
                </c:pt>
                <c:pt idx="5">
                  <c:v>SEDAC</c:v>
                </c:pt>
              </c:strCache>
            </c:strRef>
          </c:cat>
          <c:val>
            <c:numRef>
              <c:f>Data!$J$2:$J$7</c:f>
              <c:numCache>
                <c:formatCode>General</c:formatCode>
                <c:ptCount val="6"/>
                <c:pt idx="0">
                  <c:v>81</c:v>
                </c:pt>
                <c:pt idx="1">
                  <c:v>82</c:v>
                </c:pt>
                <c:pt idx="2">
                  <c:v>87</c:v>
                </c:pt>
                <c:pt idx="3">
                  <c:v>85</c:v>
                </c:pt>
                <c:pt idx="4">
                  <c:v>86</c:v>
                </c:pt>
                <c:pt idx="5">
                  <c:v>81</c:v>
                </c:pt>
              </c:numCache>
            </c:numRef>
          </c:val>
          <c:extLst>
            <c:ext xmlns:c16="http://schemas.microsoft.com/office/drawing/2014/chart" uri="{C3380CC4-5D6E-409C-BE32-E72D297353CC}">
              <c16:uniqueId val="{00000002-9E3A-4DF8-BF2F-9289476C14C9}"/>
            </c:ext>
          </c:extLst>
        </c:ser>
        <c:ser>
          <c:idx val="4"/>
          <c:order val="3"/>
          <c:tx>
            <c:strRef>
              <c:f>Data!$K$1</c:f>
              <c:strCache>
                <c:ptCount val="1"/>
                <c:pt idx="0">
                  <c:v>2015</c:v>
                </c:pt>
              </c:strCache>
            </c:strRef>
          </c:tx>
          <c:spPr>
            <a:solidFill>
              <a:srgbClr val="FF8000"/>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Data!$G$2:$G$7</c:f>
              <c:strCache>
                <c:ptCount val="6"/>
                <c:pt idx="0">
                  <c:v>MODAPS LAADS</c:v>
                </c:pt>
                <c:pt idx="1">
                  <c:v>NSIDC DAAC</c:v>
                </c:pt>
                <c:pt idx="2">
                  <c:v>OB.DAAC</c:v>
                </c:pt>
                <c:pt idx="3">
                  <c:v>ORNL DAAC</c:v>
                </c:pt>
                <c:pt idx="4">
                  <c:v>PO DAAC-JPL</c:v>
                </c:pt>
                <c:pt idx="5">
                  <c:v>SEDAC</c:v>
                </c:pt>
              </c:strCache>
            </c:strRef>
          </c:cat>
          <c:val>
            <c:numRef>
              <c:f>Data!$K$2:$K$7</c:f>
              <c:numCache>
                <c:formatCode>General</c:formatCode>
                <c:ptCount val="6"/>
                <c:pt idx="0">
                  <c:v>77</c:v>
                </c:pt>
                <c:pt idx="1">
                  <c:v>76</c:v>
                </c:pt>
                <c:pt idx="2">
                  <c:v>77</c:v>
                </c:pt>
                <c:pt idx="3">
                  <c:v>84</c:v>
                </c:pt>
                <c:pt idx="4">
                  <c:v>84</c:v>
                </c:pt>
                <c:pt idx="5">
                  <c:v>83</c:v>
                </c:pt>
              </c:numCache>
            </c:numRef>
          </c:val>
          <c:extLst>
            <c:ext xmlns:c16="http://schemas.microsoft.com/office/drawing/2014/chart" uri="{C3380CC4-5D6E-409C-BE32-E72D297353CC}">
              <c16:uniqueId val="{00000003-9E3A-4DF8-BF2F-9289476C14C9}"/>
            </c:ext>
          </c:extLst>
        </c:ser>
        <c:dLbls>
          <c:showLegendKey val="0"/>
          <c:showVal val="0"/>
          <c:showCatName val="0"/>
          <c:showSerName val="0"/>
          <c:showPercent val="0"/>
          <c:showBubbleSize val="0"/>
        </c:dLbls>
        <c:gapWidth val="85"/>
        <c:axId val="85000192"/>
        <c:axId val="85001728"/>
      </c:barChart>
      <c:catAx>
        <c:axId val="85000192"/>
        <c:scaling>
          <c:orientation val="maxMin"/>
        </c:scaling>
        <c:delete val="0"/>
        <c:axPos val="l"/>
        <c:numFmt formatCode="General" sourceLinked="1"/>
        <c:majorTickMark val="none"/>
        <c:minorTickMark val="none"/>
        <c:tickLblPos val="nextTo"/>
        <c:txPr>
          <a:bodyPr/>
          <a:lstStyle/>
          <a:p>
            <a:pPr>
              <a:defRPr sz="1200" b="1" i="0">
                <a:latin typeface="Arial"/>
              </a:defRPr>
            </a:pPr>
            <a:endParaRPr lang="en-US"/>
          </a:p>
        </c:txPr>
        <c:crossAx val="85001728"/>
        <c:crosses val="autoZero"/>
        <c:auto val="1"/>
        <c:lblAlgn val="ctr"/>
        <c:lblOffset val="100"/>
        <c:noMultiLvlLbl val="0"/>
      </c:catAx>
      <c:valAx>
        <c:axId val="85001728"/>
        <c:scaling>
          <c:orientation val="minMax"/>
          <c:max val="110"/>
          <c:min val="0"/>
        </c:scaling>
        <c:delete val="1"/>
        <c:axPos val="b"/>
        <c:numFmt formatCode="General" sourceLinked="1"/>
        <c:majorTickMark val="none"/>
        <c:minorTickMark val="none"/>
        <c:tickLblPos val="none"/>
        <c:crossAx val="85000192"/>
        <c:crosses val="max"/>
        <c:crossBetween val="between"/>
        <c:majorUnit val="100"/>
      </c:valAx>
      <c:spPr>
        <a:noFill/>
        <a:ln>
          <a:noFill/>
        </a:ln>
      </c:spPr>
    </c:plotArea>
    <c:legend>
      <c:legendPos val="b"/>
      <c:layout>
        <c:manualLayout>
          <c:xMode val="edge"/>
          <c:yMode val="edge"/>
          <c:x val="0.17106139460802144"/>
          <c:y val="0.95179830914854868"/>
          <c:w val="0.70354432461116467"/>
          <c:h val="4.8201690851456924E-2"/>
        </c:manualLayout>
      </c:layout>
      <c:overlay val="0"/>
      <c:txPr>
        <a:bodyPr/>
        <a:lstStyle/>
        <a:p>
          <a:pPr>
            <a:defRPr sz="1200" b="1" i="0">
              <a:latin typeface="Arial"/>
            </a:defRPr>
          </a:pPr>
          <a:endParaRPr lang="en-US"/>
        </a:p>
      </c:txPr>
    </c:legend>
    <c:plotVisOnly val="1"/>
    <c:dispBlanksAs val="gap"/>
    <c:showDLblsOverMax val="0"/>
  </c:chart>
  <c:spPr>
    <a:noFill/>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812424792783453"/>
          <c:y val="2.7506806310144072E-2"/>
          <c:w val="0.53492380247689508"/>
          <c:h val="0.8842816027509165"/>
        </c:manualLayout>
      </c:layout>
      <c:barChart>
        <c:barDir val="bar"/>
        <c:grouping val="clustered"/>
        <c:varyColors val="0"/>
        <c:ser>
          <c:idx val="1"/>
          <c:order val="0"/>
          <c:tx>
            <c:strRef>
              <c:f>Data!$B$1</c:f>
              <c:strCache>
                <c:ptCount val="1"/>
                <c:pt idx="0">
                  <c:v>2018</c:v>
                </c:pt>
              </c:strCache>
            </c:strRef>
          </c:tx>
          <c:spPr>
            <a:solidFill>
              <a:srgbClr val="3C5BA2"/>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Data!$B$2:$B$7</c:f>
              <c:numCache>
                <c:formatCode>General</c:formatCode>
                <c:ptCount val="6"/>
                <c:pt idx="0">
                  <c:v>82</c:v>
                </c:pt>
                <c:pt idx="1">
                  <c:v>87</c:v>
                </c:pt>
                <c:pt idx="2">
                  <c:v>89</c:v>
                </c:pt>
                <c:pt idx="3">
                  <c:v>83</c:v>
                </c:pt>
                <c:pt idx="4">
                  <c:v>82</c:v>
                </c:pt>
                <c:pt idx="5">
                  <c:v>86</c:v>
                </c:pt>
              </c:numCache>
            </c:numRef>
          </c:val>
          <c:extLst>
            <c:ext xmlns:c16="http://schemas.microsoft.com/office/drawing/2014/chart" uri="{C3380CC4-5D6E-409C-BE32-E72D297353CC}">
              <c16:uniqueId val="{00000000-A59D-4958-84C3-1E5417F91C94}"/>
            </c:ext>
          </c:extLst>
        </c:ser>
        <c:ser>
          <c:idx val="2"/>
          <c:order val="1"/>
          <c:tx>
            <c:strRef>
              <c:f>Data!$C$1</c:f>
              <c:strCache>
                <c:ptCount val="1"/>
                <c:pt idx="0">
                  <c:v>2017</c:v>
                </c:pt>
              </c:strCache>
            </c:strRef>
          </c:tx>
          <c:spPr>
            <a:solidFill>
              <a:srgbClr val="99CC33"/>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Data!$C$2:$C$7</c:f>
              <c:numCache>
                <c:formatCode>General</c:formatCode>
                <c:ptCount val="6"/>
                <c:pt idx="0">
                  <c:v>84</c:v>
                </c:pt>
                <c:pt idx="1">
                  <c:v>86</c:v>
                </c:pt>
                <c:pt idx="2">
                  <c:v>89</c:v>
                </c:pt>
                <c:pt idx="3">
                  <c:v>84</c:v>
                </c:pt>
                <c:pt idx="4">
                  <c:v>80</c:v>
                </c:pt>
                <c:pt idx="5">
                  <c:v>86</c:v>
                </c:pt>
              </c:numCache>
            </c:numRef>
          </c:val>
          <c:extLst>
            <c:ext xmlns:c16="http://schemas.microsoft.com/office/drawing/2014/chart" uri="{C3380CC4-5D6E-409C-BE32-E72D297353CC}">
              <c16:uniqueId val="{00000001-A59D-4958-84C3-1E5417F91C94}"/>
            </c:ext>
          </c:extLst>
        </c:ser>
        <c:ser>
          <c:idx val="3"/>
          <c:order val="2"/>
          <c:tx>
            <c:strRef>
              <c:f>Data!$D$1</c:f>
              <c:strCache>
                <c:ptCount val="1"/>
                <c:pt idx="0">
                  <c:v>2016</c:v>
                </c:pt>
              </c:strCache>
            </c:strRef>
          </c:tx>
          <c:spPr>
            <a:solidFill>
              <a:srgbClr val="4D4D4D"/>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Data!$D$2:$D$7</c:f>
              <c:numCache>
                <c:formatCode>General</c:formatCode>
                <c:ptCount val="6"/>
                <c:pt idx="0">
                  <c:v>81</c:v>
                </c:pt>
                <c:pt idx="1">
                  <c:v>84</c:v>
                </c:pt>
                <c:pt idx="2">
                  <c:v>85</c:v>
                </c:pt>
                <c:pt idx="3">
                  <c:v>82</c:v>
                </c:pt>
                <c:pt idx="4">
                  <c:v>83</c:v>
                </c:pt>
                <c:pt idx="5">
                  <c:v>84</c:v>
                </c:pt>
              </c:numCache>
            </c:numRef>
          </c:val>
          <c:extLst>
            <c:ext xmlns:c16="http://schemas.microsoft.com/office/drawing/2014/chart" uri="{C3380CC4-5D6E-409C-BE32-E72D297353CC}">
              <c16:uniqueId val="{00000002-A59D-4958-84C3-1E5417F91C94}"/>
            </c:ext>
          </c:extLst>
        </c:ser>
        <c:ser>
          <c:idx val="4"/>
          <c:order val="3"/>
          <c:tx>
            <c:strRef>
              <c:f>Data!$E$1</c:f>
              <c:strCache>
                <c:ptCount val="1"/>
                <c:pt idx="0">
                  <c:v>2015</c:v>
                </c:pt>
              </c:strCache>
            </c:strRef>
          </c:tx>
          <c:spPr>
            <a:solidFill>
              <a:srgbClr val="FF8000"/>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Data!$E$2:$E$7</c:f>
              <c:numCache>
                <c:formatCode>General</c:formatCode>
                <c:ptCount val="6"/>
                <c:pt idx="0">
                  <c:v>82</c:v>
                </c:pt>
                <c:pt idx="1">
                  <c:v>84</c:v>
                </c:pt>
                <c:pt idx="2">
                  <c:v>89</c:v>
                </c:pt>
                <c:pt idx="3">
                  <c:v>82</c:v>
                </c:pt>
                <c:pt idx="4">
                  <c:v>80</c:v>
                </c:pt>
                <c:pt idx="5">
                  <c:v>85</c:v>
                </c:pt>
              </c:numCache>
            </c:numRef>
          </c:val>
          <c:extLst>
            <c:ext xmlns:c16="http://schemas.microsoft.com/office/drawing/2014/chart" uri="{C3380CC4-5D6E-409C-BE32-E72D297353CC}">
              <c16:uniqueId val="{00000003-A59D-4958-84C3-1E5417F91C94}"/>
            </c:ext>
          </c:extLst>
        </c:ser>
        <c:dLbls>
          <c:showLegendKey val="0"/>
          <c:showVal val="0"/>
          <c:showCatName val="0"/>
          <c:showSerName val="0"/>
          <c:showPercent val="0"/>
          <c:showBubbleSize val="0"/>
        </c:dLbls>
        <c:gapWidth val="85"/>
        <c:axId val="85050496"/>
        <c:axId val="85052032"/>
      </c:barChart>
      <c:catAx>
        <c:axId val="85050496"/>
        <c:scaling>
          <c:orientation val="maxMin"/>
        </c:scaling>
        <c:delete val="0"/>
        <c:axPos val="l"/>
        <c:numFmt formatCode="General" sourceLinked="0"/>
        <c:majorTickMark val="none"/>
        <c:minorTickMark val="none"/>
        <c:tickLblPos val="nextTo"/>
        <c:txPr>
          <a:bodyPr/>
          <a:lstStyle/>
          <a:p>
            <a:pPr>
              <a:defRPr sz="1200" b="1" i="0">
                <a:latin typeface="Arial"/>
              </a:defRPr>
            </a:pPr>
            <a:endParaRPr lang="en-US"/>
          </a:p>
        </c:txPr>
        <c:crossAx val="85052032"/>
        <c:crosses val="autoZero"/>
        <c:auto val="1"/>
        <c:lblAlgn val="ctr"/>
        <c:lblOffset val="100"/>
        <c:noMultiLvlLbl val="0"/>
      </c:catAx>
      <c:valAx>
        <c:axId val="85052032"/>
        <c:scaling>
          <c:orientation val="minMax"/>
          <c:max val="110"/>
          <c:min val="0"/>
        </c:scaling>
        <c:delete val="1"/>
        <c:axPos val="b"/>
        <c:numFmt formatCode="General" sourceLinked="1"/>
        <c:majorTickMark val="none"/>
        <c:minorTickMark val="none"/>
        <c:tickLblPos val="none"/>
        <c:crossAx val="85050496"/>
        <c:crosses val="max"/>
        <c:crossBetween val="between"/>
        <c:majorUnit val="100"/>
      </c:valAx>
      <c:spPr>
        <a:noFill/>
        <a:ln>
          <a:noFill/>
        </a:ln>
      </c:spPr>
    </c:plotArea>
    <c:plotVisOnly val="1"/>
    <c:dispBlanksAs val="gap"/>
    <c:showDLblsOverMax val="0"/>
  </c:chart>
  <c:spPr>
    <a:noFill/>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5" rIns="93167" bIns="46585" rtlCol="0"/>
          <a:lstStyle>
            <a:lvl1pPr algn="l" fontAlgn="auto">
              <a:spcBef>
                <a:spcPts val="0"/>
              </a:spcBef>
              <a:spcAft>
                <a:spcPts val="0"/>
              </a:spcAft>
              <a:defRPr sz="1200">
                <a:latin typeface="+mn-lt"/>
              </a:defRPr>
            </a:lvl1pPr>
          </a:lstStyle>
          <a:p>
            <a:pPr>
              <a:defRPr/>
            </a:pPr>
            <a:endParaRPr lang="it-IT"/>
          </a:p>
        </p:txBody>
      </p:sp>
      <p:sp>
        <p:nvSpPr>
          <p:cNvPr id="3" name="Date Placeholder 2"/>
          <p:cNvSpPr>
            <a:spLocks noGrp="1"/>
          </p:cNvSpPr>
          <p:nvPr>
            <p:ph type="dt" sz="quarter" idx="1"/>
          </p:nvPr>
        </p:nvSpPr>
        <p:spPr>
          <a:xfrm>
            <a:off x="3971344" y="0"/>
            <a:ext cx="3037840" cy="464820"/>
          </a:xfrm>
          <a:prstGeom prst="rect">
            <a:avLst/>
          </a:prstGeom>
        </p:spPr>
        <p:txBody>
          <a:bodyPr vert="horz" lIns="93167" tIns="46585" rIns="93167" bIns="46585" rtlCol="0"/>
          <a:lstStyle>
            <a:lvl1pPr algn="r" fontAlgn="auto">
              <a:spcBef>
                <a:spcPts val="0"/>
              </a:spcBef>
              <a:spcAft>
                <a:spcPts val="0"/>
              </a:spcAft>
              <a:defRPr sz="1200">
                <a:latin typeface="+mn-lt"/>
              </a:defRPr>
            </a:lvl1pPr>
          </a:lstStyle>
          <a:p>
            <a:pPr>
              <a:defRPr/>
            </a:pPr>
            <a:fld id="{BB2AB392-C8F4-44F7-BE5D-17293173C05B}" type="datetimeFigureOut">
              <a:rPr lang="it-IT"/>
              <a:pPr>
                <a:defRPr/>
              </a:pPr>
              <a:t>18/12/2018</a:t>
            </a:fld>
            <a:endParaRPr lang="it-IT"/>
          </a:p>
        </p:txBody>
      </p:sp>
      <p:sp>
        <p:nvSpPr>
          <p:cNvPr id="4" name="Footer Placeholder 3"/>
          <p:cNvSpPr>
            <a:spLocks noGrp="1"/>
          </p:cNvSpPr>
          <p:nvPr>
            <p:ph type="ftr" sz="quarter" idx="2"/>
          </p:nvPr>
        </p:nvSpPr>
        <p:spPr>
          <a:xfrm>
            <a:off x="0" y="8829429"/>
            <a:ext cx="3037840" cy="464820"/>
          </a:xfrm>
          <a:prstGeom prst="rect">
            <a:avLst/>
          </a:prstGeom>
        </p:spPr>
        <p:txBody>
          <a:bodyPr vert="horz" lIns="93167" tIns="46585" rIns="93167" bIns="46585" rtlCol="0" anchor="b"/>
          <a:lstStyle>
            <a:lvl1pPr algn="l" fontAlgn="auto">
              <a:spcBef>
                <a:spcPts val="0"/>
              </a:spcBef>
              <a:spcAft>
                <a:spcPts val="0"/>
              </a:spcAft>
              <a:defRPr sz="1200">
                <a:latin typeface="+mn-lt"/>
              </a:defRPr>
            </a:lvl1pPr>
          </a:lstStyle>
          <a:p>
            <a:pPr>
              <a:defRPr/>
            </a:pPr>
            <a:endParaRPr lang="it-IT"/>
          </a:p>
        </p:txBody>
      </p:sp>
      <p:sp>
        <p:nvSpPr>
          <p:cNvPr id="5" name="Slide Number Placeholder 4"/>
          <p:cNvSpPr>
            <a:spLocks noGrp="1"/>
          </p:cNvSpPr>
          <p:nvPr>
            <p:ph type="sldNum" sz="quarter" idx="3"/>
          </p:nvPr>
        </p:nvSpPr>
        <p:spPr>
          <a:xfrm>
            <a:off x="3971344" y="8829429"/>
            <a:ext cx="3037840" cy="464820"/>
          </a:xfrm>
          <a:prstGeom prst="rect">
            <a:avLst/>
          </a:prstGeom>
        </p:spPr>
        <p:txBody>
          <a:bodyPr vert="horz" lIns="93167" tIns="46585" rIns="93167" bIns="46585" rtlCol="0" anchor="b"/>
          <a:lstStyle>
            <a:lvl1pPr algn="r" fontAlgn="auto">
              <a:spcBef>
                <a:spcPts val="0"/>
              </a:spcBef>
              <a:spcAft>
                <a:spcPts val="0"/>
              </a:spcAft>
              <a:defRPr sz="1200">
                <a:latin typeface="+mn-lt"/>
              </a:defRPr>
            </a:lvl1pPr>
          </a:lstStyle>
          <a:p>
            <a:pPr>
              <a:defRPr/>
            </a:pPr>
            <a:fld id="{5E1AE230-9A99-4BEA-9E87-1EC9577A9246}" type="slidenum">
              <a:rPr lang="it-IT"/>
              <a:pPr>
                <a:defRPr/>
              </a:pPr>
              <a:t>‹#›</a:t>
            </a:fld>
            <a:endParaRPr lang="it-IT"/>
          </a:p>
        </p:txBody>
      </p:sp>
    </p:spTree>
    <p:extLst>
      <p:ext uri="{BB962C8B-B14F-4D97-AF65-F5344CB8AC3E}">
        <p14:creationId xmlns:p14="http://schemas.microsoft.com/office/powerpoint/2010/main" val="372106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5" rIns="93167" bIns="46585" rtlCol="0"/>
          <a:lstStyle>
            <a:lvl1pPr algn="l" fontAlgn="auto">
              <a:spcBef>
                <a:spcPts val="0"/>
              </a:spcBef>
              <a:spcAft>
                <a:spcPts val="0"/>
              </a:spcAft>
              <a:defRPr sz="1200">
                <a:latin typeface="+mn-lt"/>
              </a:defRPr>
            </a:lvl1pPr>
          </a:lstStyle>
          <a:p>
            <a:pPr>
              <a:defRPr/>
            </a:pPr>
            <a:endParaRPr lang="it-IT"/>
          </a:p>
        </p:txBody>
      </p:sp>
      <p:sp>
        <p:nvSpPr>
          <p:cNvPr id="3" name="Date Placeholder 2"/>
          <p:cNvSpPr>
            <a:spLocks noGrp="1"/>
          </p:cNvSpPr>
          <p:nvPr>
            <p:ph type="dt" idx="1"/>
          </p:nvPr>
        </p:nvSpPr>
        <p:spPr>
          <a:xfrm>
            <a:off x="3971344" y="0"/>
            <a:ext cx="3037840" cy="464820"/>
          </a:xfrm>
          <a:prstGeom prst="rect">
            <a:avLst/>
          </a:prstGeom>
        </p:spPr>
        <p:txBody>
          <a:bodyPr vert="horz" lIns="93167" tIns="46585" rIns="93167" bIns="46585" rtlCol="0"/>
          <a:lstStyle>
            <a:lvl1pPr algn="r" fontAlgn="auto">
              <a:spcBef>
                <a:spcPts val="0"/>
              </a:spcBef>
              <a:spcAft>
                <a:spcPts val="0"/>
              </a:spcAft>
              <a:defRPr sz="1200">
                <a:latin typeface="+mn-lt"/>
              </a:defRPr>
            </a:lvl1pPr>
          </a:lstStyle>
          <a:p>
            <a:pPr>
              <a:defRPr/>
            </a:pPr>
            <a:fld id="{ACFB751F-DE9B-4EBA-A310-4A8668602C1D}" type="datetimeFigureOut">
              <a:rPr lang="it-IT"/>
              <a:pPr>
                <a:defRPr/>
              </a:pPr>
              <a:t>18/12/2018</a:t>
            </a:fld>
            <a:endParaRPr lang="it-IT"/>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7" tIns="46585" rIns="93167" bIns="46585" rtlCol="0" anchor="ctr"/>
          <a:lstStyle/>
          <a:p>
            <a:pPr lvl="0"/>
            <a:endParaRPr lang="it-IT"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7" tIns="46585" rIns="93167" bIns="4658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it-IT" noProof="0"/>
          </a:p>
        </p:txBody>
      </p:sp>
      <p:sp>
        <p:nvSpPr>
          <p:cNvPr id="6" name="Footer Placeholder 5"/>
          <p:cNvSpPr>
            <a:spLocks noGrp="1"/>
          </p:cNvSpPr>
          <p:nvPr>
            <p:ph type="ftr" sz="quarter" idx="4"/>
          </p:nvPr>
        </p:nvSpPr>
        <p:spPr>
          <a:xfrm>
            <a:off x="0" y="8829429"/>
            <a:ext cx="3037840" cy="464820"/>
          </a:xfrm>
          <a:prstGeom prst="rect">
            <a:avLst/>
          </a:prstGeom>
        </p:spPr>
        <p:txBody>
          <a:bodyPr vert="horz" lIns="93167" tIns="46585" rIns="93167" bIns="46585" rtlCol="0" anchor="b"/>
          <a:lstStyle>
            <a:lvl1pPr algn="l" fontAlgn="auto">
              <a:spcBef>
                <a:spcPts val="0"/>
              </a:spcBef>
              <a:spcAft>
                <a:spcPts val="0"/>
              </a:spcAft>
              <a:defRPr sz="1200">
                <a:latin typeface="+mn-lt"/>
              </a:defRPr>
            </a:lvl1pPr>
          </a:lstStyle>
          <a:p>
            <a:pPr>
              <a:defRPr/>
            </a:pPr>
            <a:endParaRPr lang="it-IT"/>
          </a:p>
        </p:txBody>
      </p:sp>
      <p:sp>
        <p:nvSpPr>
          <p:cNvPr id="7" name="Slide Number Placeholder 6"/>
          <p:cNvSpPr>
            <a:spLocks noGrp="1"/>
          </p:cNvSpPr>
          <p:nvPr>
            <p:ph type="sldNum" sz="quarter" idx="5"/>
          </p:nvPr>
        </p:nvSpPr>
        <p:spPr>
          <a:xfrm>
            <a:off x="3971344" y="8829429"/>
            <a:ext cx="3037840" cy="464820"/>
          </a:xfrm>
          <a:prstGeom prst="rect">
            <a:avLst/>
          </a:prstGeom>
        </p:spPr>
        <p:txBody>
          <a:bodyPr vert="horz" lIns="93167" tIns="46585" rIns="93167" bIns="46585" rtlCol="0" anchor="b"/>
          <a:lstStyle>
            <a:lvl1pPr algn="r" fontAlgn="auto">
              <a:spcBef>
                <a:spcPts val="0"/>
              </a:spcBef>
              <a:spcAft>
                <a:spcPts val="0"/>
              </a:spcAft>
              <a:defRPr sz="1200">
                <a:latin typeface="+mn-lt"/>
              </a:defRPr>
            </a:lvl1pPr>
          </a:lstStyle>
          <a:p>
            <a:pPr>
              <a:defRPr/>
            </a:pPr>
            <a:fld id="{DA33AB61-1351-4532-9CFF-438067BC03EB}" type="slidenum">
              <a:rPr lang="it-IT"/>
              <a:pPr>
                <a:defRPr/>
              </a:pPr>
              <a:t>‹#›</a:t>
            </a:fld>
            <a:endParaRPr lang="it-IT"/>
          </a:p>
        </p:txBody>
      </p:sp>
    </p:spTree>
    <p:extLst>
      <p:ext uri="{BB962C8B-B14F-4D97-AF65-F5344CB8AC3E}">
        <p14:creationId xmlns:p14="http://schemas.microsoft.com/office/powerpoint/2010/main" val="36795947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83972" name="Slide Number Placeholder 3"/>
          <p:cNvSpPr>
            <a:spLocks noGrp="1"/>
          </p:cNvSpPr>
          <p:nvPr>
            <p:ph type="sldNum" sz="quarter" idx="5"/>
          </p:nvPr>
        </p:nvSpPr>
        <p:spPr/>
        <p:txBody>
          <a:bodyPr/>
          <a:lstStyle/>
          <a:p>
            <a:pPr defTabSz="920165">
              <a:defRPr/>
            </a:pPr>
            <a:fld id="{E1B128E1-A2DC-4F52-86B2-12BBF2775BDC}" type="slidenum">
              <a:rPr lang="en-US" smtClean="0">
                <a:ea typeface="ＭＳ Ｐゴシック" charset="-128"/>
              </a:rPr>
              <a:pPr defTabSz="920165">
                <a:defRPr/>
              </a:pPr>
              <a:t>14</a:t>
            </a:fld>
            <a:endParaRPr lang="en-US" dirty="0">
              <a:ea typeface="ＭＳ Ｐゴシック" charset="-128"/>
            </a:endParaRPr>
          </a:p>
        </p:txBody>
      </p:sp>
    </p:spTree>
    <p:extLst>
      <p:ext uri="{BB962C8B-B14F-4D97-AF65-F5344CB8AC3E}">
        <p14:creationId xmlns:p14="http://schemas.microsoft.com/office/powerpoint/2010/main" val="1849810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26"/>
          <p:cNvSpPr>
            <a:spLocks noGrp="1" noRot="1" noChangeAspect="1" noChangeArrowheads="1" noTextEdit="1"/>
          </p:cNvSpPr>
          <p:nvPr>
            <p:ph type="sldImg"/>
          </p:nvPr>
        </p:nvSpPr>
        <p:spPr bwMode="auto">
          <a:xfrm>
            <a:off x="1206500" y="731838"/>
            <a:ext cx="4605338" cy="3455987"/>
          </a:xfrm>
          <a:noFill/>
          <a:ln>
            <a:solidFill>
              <a:srgbClr val="000000"/>
            </a:solidFill>
            <a:miter lim="800000"/>
            <a:headEnd/>
            <a:tailEnd/>
          </a:ln>
        </p:spPr>
      </p:sp>
      <p:sp>
        <p:nvSpPr>
          <p:cNvPr id="70659" name="Rectangle 1027"/>
          <p:cNvSpPr>
            <a:spLocks noGrp="1" noChangeArrowheads="1"/>
          </p:cNvSpPr>
          <p:nvPr>
            <p:ph type="body" idx="1"/>
          </p:nvPr>
        </p:nvSpPr>
        <p:spPr bwMode="auto">
          <a:xfrm>
            <a:off x="903649" y="4421424"/>
            <a:ext cx="5203105" cy="4189882"/>
          </a:xfrm>
          <a:noFill/>
        </p:spPr>
        <p:txBody>
          <a:bodyPr wrap="square" lIns="91671" tIns="45837" rIns="91671" bIns="45837"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A33AB61-1351-4532-9CFF-438067BC03EB}" type="slidenum">
              <a:rPr lang="it-IT" smtClean="0"/>
              <a:pPr>
                <a:defRPr/>
              </a:pPr>
              <a:t>20</a:t>
            </a:fld>
            <a:endParaRPr lang="it-IT"/>
          </a:p>
        </p:txBody>
      </p:sp>
    </p:spTree>
    <p:extLst>
      <p:ext uri="{BB962C8B-B14F-4D97-AF65-F5344CB8AC3E}">
        <p14:creationId xmlns:p14="http://schemas.microsoft.com/office/powerpoint/2010/main" val="170980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26"/>
          <p:cNvSpPr>
            <a:spLocks noGrp="1" noRot="1" noChangeAspect="1" noChangeArrowheads="1" noTextEdit="1"/>
          </p:cNvSpPr>
          <p:nvPr>
            <p:ph type="sldImg"/>
          </p:nvPr>
        </p:nvSpPr>
        <p:spPr bwMode="auto">
          <a:xfrm>
            <a:off x="1206500" y="731838"/>
            <a:ext cx="4605338" cy="3455987"/>
          </a:xfrm>
          <a:noFill/>
          <a:ln>
            <a:solidFill>
              <a:srgbClr val="000000"/>
            </a:solidFill>
            <a:miter lim="800000"/>
            <a:headEnd/>
            <a:tailEnd/>
          </a:ln>
        </p:spPr>
      </p:sp>
      <p:sp>
        <p:nvSpPr>
          <p:cNvPr id="70659" name="Rectangle 1027"/>
          <p:cNvSpPr>
            <a:spLocks noGrp="1" noChangeArrowheads="1"/>
          </p:cNvSpPr>
          <p:nvPr>
            <p:ph type="body" idx="1"/>
          </p:nvPr>
        </p:nvSpPr>
        <p:spPr bwMode="auto">
          <a:xfrm>
            <a:off x="903649" y="4421424"/>
            <a:ext cx="5203105" cy="4189882"/>
          </a:xfrm>
          <a:noFill/>
        </p:spPr>
        <p:txBody>
          <a:bodyPr wrap="square" lIns="91671" tIns="45837" rIns="91671" bIns="45837"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26"/>
          <p:cNvSpPr>
            <a:spLocks noGrp="1" noRot="1" noChangeAspect="1" noChangeArrowheads="1" noTextEdit="1"/>
          </p:cNvSpPr>
          <p:nvPr>
            <p:ph type="sldImg"/>
          </p:nvPr>
        </p:nvSpPr>
        <p:spPr bwMode="auto">
          <a:xfrm>
            <a:off x="1206500" y="731838"/>
            <a:ext cx="4605338" cy="3455987"/>
          </a:xfrm>
          <a:noFill/>
          <a:ln>
            <a:solidFill>
              <a:srgbClr val="000000"/>
            </a:solidFill>
            <a:miter lim="800000"/>
            <a:headEnd/>
            <a:tailEnd/>
          </a:ln>
        </p:spPr>
      </p:sp>
      <p:sp>
        <p:nvSpPr>
          <p:cNvPr id="70659" name="Rectangle 1027"/>
          <p:cNvSpPr>
            <a:spLocks noGrp="1" noChangeArrowheads="1"/>
          </p:cNvSpPr>
          <p:nvPr>
            <p:ph type="body" idx="1"/>
          </p:nvPr>
        </p:nvSpPr>
        <p:spPr bwMode="auto">
          <a:xfrm>
            <a:off x="903649" y="4421424"/>
            <a:ext cx="5203105" cy="4189882"/>
          </a:xfrm>
          <a:noFill/>
        </p:spPr>
        <p:txBody>
          <a:bodyPr wrap="square" lIns="91671" tIns="45837" rIns="91671" bIns="45837"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26"/>
          <p:cNvSpPr>
            <a:spLocks noGrp="1" noRot="1" noChangeAspect="1" noChangeArrowheads="1" noTextEdit="1"/>
          </p:cNvSpPr>
          <p:nvPr>
            <p:ph type="sldImg"/>
          </p:nvPr>
        </p:nvSpPr>
        <p:spPr bwMode="auto">
          <a:xfrm>
            <a:off x="1206500" y="731838"/>
            <a:ext cx="4605338" cy="3455987"/>
          </a:xfrm>
          <a:noFill/>
          <a:ln>
            <a:solidFill>
              <a:srgbClr val="000000"/>
            </a:solidFill>
            <a:miter lim="800000"/>
            <a:headEnd/>
            <a:tailEnd/>
          </a:ln>
        </p:spPr>
      </p:sp>
      <p:sp>
        <p:nvSpPr>
          <p:cNvPr id="70659" name="Rectangle 1027"/>
          <p:cNvSpPr>
            <a:spLocks noGrp="1" noChangeArrowheads="1"/>
          </p:cNvSpPr>
          <p:nvPr>
            <p:ph type="body" idx="1"/>
          </p:nvPr>
        </p:nvSpPr>
        <p:spPr bwMode="auto">
          <a:xfrm>
            <a:off x="903649" y="4421424"/>
            <a:ext cx="5203105" cy="4189882"/>
          </a:xfrm>
          <a:noFill/>
        </p:spPr>
        <p:txBody>
          <a:bodyPr wrap="square" lIns="91671" tIns="45837" rIns="91671" bIns="45837"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26"/>
          <p:cNvSpPr>
            <a:spLocks noGrp="1" noRot="1" noChangeAspect="1" noChangeArrowheads="1" noTextEdit="1"/>
          </p:cNvSpPr>
          <p:nvPr>
            <p:ph type="sldImg"/>
          </p:nvPr>
        </p:nvSpPr>
        <p:spPr bwMode="auto">
          <a:xfrm>
            <a:off x="1206500" y="731838"/>
            <a:ext cx="4605338" cy="3455987"/>
          </a:xfrm>
          <a:noFill/>
          <a:ln>
            <a:solidFill>
              <a:srgbClr val="000000"/>
            </a:solidFill>
            <a:miter lim="800000"/>
            <a:headEnd/>
            <a:tailEnd/>
          </a:ln>
        </p:spPr>
      </p:sp>
      <p:sp>
        <p:nvSpPr>
          <p:cNvPr id="70659" name="Rectangle 1027"/>
          <p:cNvSpPr>
            <a:spLocks noGrp="1" noChangeArrowheads="1"/>
          </p:cNvSpPr>
          <p:nvPr>
            <p:ph type="body" idx="1"/>
          </p:nvPr>
        </p:nvSpPr>
        <p:spPr bwMode="auto">
          <a:xfrm>
            <a:off x="903649" y="4421424"/>
            <a:ext cx="5203105" cy="4189882"/>
          </a:xfrm>
          <a:noFill/>
        </p:spPr>
        <p:txBody>
          <a:bodyPr wrap="square" lIns="91671" tIns="45837" rIns="91671" bIns="45837"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26"/>
          <p:cNvSpPr>
            <a:spLocks noGrp="1" noRot="1" noChangeAspect="1" noChangeArrowheads="1" noTextEdit="1"/>
          </p:cNvSpPr>
          <p:nvPr>
            <p:ph type="sldImg"/>
          </p:nvPr>
        </p:nvSpPr>
        <p:spPr bwMode="auto">
          <a:xfrm>
            <a:off x="1206500" y="731838"/>
            <a:ext cx="4605338" cy="3455987"/>
          </a:xfrm>
          <a:noFill/>
          <a:ln>
            <a:solidFill>
              <a:srgbClr val="000000"/>
            </a:solidFill>
            <a:miter lim="800000"/>
            <a:headEnd/>
            <a:tailEnd/>
          </a:ln>
        </p:spPr>
      </p:sp>
      <p:sp>
        <p:nvSpPr>
          <p:cNvPr id="70659" name="Rectangle 1027"/>
          <p:cNvSpPr>
            <a:spLocks noGrp="1" noChangeArrowheads="1"/>
          </p:cNvSpPr>
          <p:nvPr>
            <p:ph type="body" idx="1"/>
          </p:nvPr>
        </p:nvSpPr>
        <p:spPr bwMode="auto">
          <a:xfrm>
            <a:off x="903649" y="4421424"/>
            <a:ext cx="5203105" cy="4189882"/>
          </a:xfrm>
          <a:noFill/>
        </p:spPr>
        <p:txBody>
          <a:bodyPr wrap="square" lIns="91671" tIns="45837" rIns="91671" bIns="45837"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26"/>
          <p:cNvSpPr>
            <a:spLocks noGrp="1" noRot="1" noChangeAspect="1" noChangeArrowheads="1" noTextEdit="1"/>
          </p:cNvSpPr>
          <p:nvPr>
            <p:ph type="sldImg"/>
          </p:nvPr>
        </p:nvSpPr>
        <p:spPr bwMode="auto">
          <a:xfrm>
            <a:off x="1206500" y="731838"/>
            <a:ext cx="4605338" cy="3455987"/>
          </a:xfrm>
          <a:noFill/>
          <a:ln>
            <a:solidFill>
              <a:srgbClr val="000000"/>
            </a:solidFill>
            <a:miter lim="800000"/>
            <a:headEnd/>
            <a:tailEnd/>
          </a:ln>
        </p:spPr>
      </p:sp>
      <p:sp>
        <p:nvSpPr>
          <p:cNvPr id="70659" name="Rectangle 1027"/>
          <p:cNvSpPr>
            <a:spLocks noGrp="1" noChangeArrowheads="1"/>
          </p:cNvSpPr>
          <p:nvPr>
            <p:ph type="body" idx="1"/>
          </p:nvPr>
        </p:nvSpPr>
        <p:spPr bwMode="auto">
          <a:xfrm>
            <a:off x="903649" y="4421424"/>
            <a:ext cx="5203105" cy="4189882"/>
          </a:xfrm>
          <a:noFill/>
        </p:spPr>
        <p:txBody>
          <a:bodyPr wrap="square" lIns="91671" tIns="45837" rIns="91671" bIns="45837"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26"/>
          <p:cNvSpPr>
            <a:spLocks noGrp="1" noRot="1" noChangeAspect="1" noChangeArrowheads="1" noTextEdit="1"/>
          </p:cNvSpPr>
          <p:nvPr>
            <p:ph type="sldImg"/>
          </p:nvPr>
        </p:nvSpPr>
        <p:spPr bwMode="auto">
          <a:xfrm>
            <a:off x="1206500" y="731838"/>
            <a:ext cx="4605338" cy="3455987"/>
          </a:xfrm>
          <a:noFill/>
          <a:ln>
            <a:solidFill>
              <a:srgbClr val="000000"/>
            </a:solidFill>
            <a:miter lim="800000"/>
            <a:headEnd/>
            <a:tailEnd/>
          </a:ln>
        </p:spPr>
      </p:sp>
      <p:sp>
        <p:nvSpPr>
          <p:cNvPr id="70659" name="Rectangle 1027"/>
          <p:cNvSpPr>
            <a:spLocks noGrp="1" noChangeArrowheads="1"/>
          </p:cNvSpPr>
          <p:nvPr>
            <p:ph type="body" idx="1"/>
          </p:nvPr>
        </p:nvSpPr>
        <p:spPr bwMode="auto">
          <a:xfrm>
            <a:off x="903649" y="4421424"/>
            <a:ext cx="5203105" cy="4189882"/>
          </a:xfrm>
          <a:noFill/>
        </p:spPr>
        <p:txBody>
          <a:bodyPr wrap="square" lIns="91671" tIns="45837" rIns="91671" bIns="45837"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451305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26"/>
          <p:cNvSpPr>
            <a:spLocks noGrp="1" noRot="1" noChangeAspect="1" noChangeArrowheads="1" noTextEdit="1"/>
          </p:cNvSpPr>
          <p:nvPr>
            <p:ph type="sldImg"/>
          </p:nvPr>
        </p:nvSpPr>
        <p:spPr bwMode="auto">
          <a:xfrm>
            <a:off x="1206500" y="731838"/>
            <a:ext cx="4605338" cy="3455987"/>
          </a:xfrm>
          <a:noFill/>
          <a:ln>
            <a:solidFill>
              <a:srgbClr val="000000"/>
            </a:solidFill>
            <a:miter lim="800000"/>
            <a:headEnd/>
            <a:tailEnd/>
          </a:ln>
        </p:spPr>
      </p:sp>
      <p:sp>
        <p:nvSpPr>
          <p:cNvPr id="70659" name="Rectangle 1027"/>
          <p:cNvSpPr>
            <a:spLocks noGrp="1" noChangeArrowheads="1"/>
          </p:cNvSpPr>
          <p:nvPr>
            <p:ph type="body" idx="1"/>
          </p:nvPr>
        </p:nvSpPr>
        <p:spPr bwMode="auto">
          <a:xfrm>
            <a:off x="903649" y="4421424"/>
            <a:ext cx="5203105" cy="4189882"/>
          </a:xfrm>
          <a:noFill/>
        </p:spPr>
        <p:txBody>
          <a:bodyPr wrap="square" lIns="91671" tIns="45837" rIns="91671" bIns="45837"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mailto:kstallard@cfigroup.com" TargetMode="External"/><Relationship Id="rId2" Type="http://schemas.openxmlformats.org/officeDocument/2006/relationships/hyperlink" Target="http://www.cfigroup.com/" TargetMode="External"/><Relationship Id="rId1" Type="http://schemas.openxmlformats.org/officeDocument/2006/relationships/slideMaster" Target="../slideMasters/slideMaster1.xml"/><Relationship Id="rId4" Type="http://schemas.openxmlformats.org/officeDocument/2006/relationships/hyperlink" Target="mailto:mensman@cfigroup.com" TargetMode="Externa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descr="puzzle.jpg"/>
          <p:cNvPicPr>
            <a:picLocks noChangeAspect="1"/>
          </p:cNvPicPr>
          <p:nvPr userDrawn="1"/>
        </p:nvPicPr>
        <p:blipFill>
          <a:blip r:embed="rId2" cstate="print"/>
          <a:stretch>
            <a:fillRect/>
          </a:stretch>
        </p:blipFill>
        <p:spPr>
          <a:xfrm>
            <a:off x="0" y="458410"/>
            <a:ext cx="9144000" cy="2360990"/>
          </a:xfrm>
          <a:prstGeom prst="rect">
            <a:avLst/>
          </a:prstGeom>
        </p:spPr>
      </p:pic>
      <p:sp>
        <p:nvSpPr>
          <p:cNvPr id="14" name="Text Placeholder 13"/>
          <p:cNvSpPr>
            <a:spLocks noGrp="1"/>
          </p:cNvSpPr>
          <p:nvPr>
            <p:ph type="body" sz="quarter" idx="15"/>
          </p:nvPr>
        </p:nvSpPr>
        <p:spPr>
          <a:xfrm>
            <a:off x="1888436" y="3643317"/>
            <a:ext cx="5357282" cy="1285876"/>
          </a:xfrm>
          <a:prstGeom prst="rect">
            <a:avLst/>
          </a:prstGeom>
        </p:spPr>
        <p:txBody>
          <a:bodyPr/>
          <a:lstStyle>
            <a:lvl1pPr algn="ctr">
              <a:lnSpc>
                <a:spcPct val="100000"/>
              </a:lnSpc>
              <a:buFontTx/>
              <a:buNone/>
              <a:defRPr sz="2800" b="1" baseline="0">
                <a:solidFill>
                  <a:schemeClr val="bg2"/>
                </a:solidFill>
                <a:latin typeface="+mj-lt"/>
                <a:cs typeface="Calibri" pitchFamily="34" charset="0"/>
              </a:defRPr>
            </a:lvl1pPr>
            <a:lvl2pPr algn="ctr">
              <a:lnSpc>
                <a:spcPct val="100000"/>
              </a:lnSpc>
              <a:buFontTx/>
              <a:buNone/>
              <a:defRPr sz="2000" b="1">
                <a:solidFill>
                  <a:schemeClr val="tx1"/>
                </a:solidFill>
                <a:latin typeface="Arial" pitchFamily="34" charset="0"/>
                <a:cs typeface="Arial" pitchFamily="34" charset="0"/>
              </a:defRPr>
            </a:lvl2pPr>
            <a:lvl3pPr marL="0" indent="0" algn="ctr">
              <a:lnSpc>
                <a:spcPct val="100000"/>
              </a:lnSpc>
              <a:buFontTx/>
              <a:buNone/>
              <a:defRPr sz="2000">
                <a:latin typeface="Arial" pitchFamily="34" charset="0"/>
                <a:cs typeface="Arial" pitchFamily="34" charset="0"/>
              </a:defRPr>
            </a:lvl3pPr>
            <a:lvl4pPr>
              <a:buFontTx/>
              <a:buNone/>
              <a:defRPr/>
            </a:lvl4pPr>
            <a:lvl5pPr>
              <a:buFontTx/>
              <a:buNone/>
              <a:defRPr/>
            </a:lvl5pPr>
          </a:lstStyle>
          <a:p>
            <a:pPr lvl="0"/>
            <a:r>
              <a:rPr lang="en-US"/>
              <a:t>Click to edit Master text styles</a:t>
            </a:r>
          </a:p>
        </p:txBody>
      </p:sp>
      <p:sp>
        <p:nvSpPr>
          <p:cNvPr id="16" name="Text Placeholder 15"/>
          <p:cNvSpPr>
            <a:spLocks noGrp="1"/>
          </p:cNvSpPr>
          <p:nvPr>
            <p:ph type="body" sz="quarter" idx="16"/>
          </p:nvPr>
        </p:nvSpPr>
        <p:spPr>
          <a:xfrm>
            <a:off x="2723994" y="5257802"/>
            <a:ext cx="3827960" cy="908049"/>
          </a:xfrm>
          <a:prstGeom prst="rect">
            <a:avLst/>
          </a:prstGeom>
        </p:spPr>
        <p:txBody>
          <a:bodyPr>
            <a:noAutofit/>
          </a:bodyPr>
          <a:lstStyle>
            <a:lvl1pPr marL="342900" marR="0" indent="-342900" algn="ctr" defTabSz="914400" rtl="0" eaLnBrk="1" fontAlgn="auto" latinLnBrk="0" hangingPunct="1">
              <a:lnSpc>
                <a:spcPct val="100000"/>
              </a:lnSpc>
              <a:spcBef>
                <a:spcPts val="0"/>
              </a:spcBef>
              <a:spcAft>
                <a:spcPts val="0"/>
              </a:spcAft>
              <a:buClrTx/>
              <a:buSzTx/>
              <a:buFontTx/>
              <a:buNone/>
              <a:tabLst/>
              <a:defRPr sz="1800" b="0" i="0" baseline="0">
                <a:solidFill>
                  <a:schemeClr val="tx1"/>
                </a:solidFill>
                <a:latin typeface="Arial" pitchFamily="34" charset="0"/>
                <a:cs typeface="Arial" pitchFamily="34" charset="0"/>
              </a:defRPr>
            </a:lvl1pPr>
            <a:lvl2pPr>
              <a:defRPr sz="1000" i="1">
                <a:latin typeface="Arial" pitchFamily="34" charset="0"/>
                <a:cs typeface="Arial" pitchFamily="34" charset="0"/>
              </a:defRPr>
            </a:lvl2pPr>
            <a:lvl3pPr>
              <a:defRPr sz="1000" i="1">
                <a:latin typeface="Arial" pitchFamily="34" charset="0"/>
                <a:cs typeface="Arial" pitchFamily="34" charset="0"/>
              </a:defRPr>
            </a:lvl3pPr>
            <a:lvl4pPr>
              <a:defRPr sz="1000" i="1">
                <a:latin typeface="Arial" pitchFamily="34" charset="0"/>
                <a:cs typeface="Arial" pitchFamily="34" charset="0"/>
              </a:defRPr>
            </a:lvl4pPr>
            <a:lvl5pPr>
              <a:defRPr sz="1000" i="1">
                <a:latin typeface="Arial" pitchFamily="34" charset="0"/>
                <a:cs typeface="Arial" pitchFamily="34" charset="0"/>
              </a:defRPr>
            </a:lvl5pPr>
          </a:lstStyle>
          <a:p>
            <a:pPr lvl="0"/>
            <a:r>
              <a:rPr lang="en-US"/>
              <a:t>Click to edit Master text styles</a:t>
            </a:r>
          </a:p>
        </p:txBody>
      </p:sp>
      <p:sp>
        <p:nvSpPr>
          <p:cNvPr id="11" name="Rectangle 10"/>
          <p:cNvSpPr/>
          <p:nvPr userDrawn="1"/>
        </p:nvSpPr>
        <p:spPr>
          <a:xfrm>
            <a:off x="0" y="0"/>
            <a:ext cx="9144000" cy="457200"/>
          </a:xfrm>
          <a:prstGeom prst="rect">
            <a:avLst/>
          </a:prstGeom>
          <a:solidFill>
            <a:schemeClr val="bg2"/>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5" name="Straight Connector 14"/>
          <p:cNvCxnSpPr/>
          <p:nvPr userDrawn="1"/>
        </p:nvCxnSpPr>
        <p:spPr>
          <a:xfrm>
            <a:off x="-8164" y="2819400"/>
            <a:ext cx="9153144"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7" name="Picture 16" descr="Logo_CFI_blue-1inch.gif"/>
          <p:cNvPicPr>
            <a:picLocks noChangeAspect="1"/>
          </p:cNvPicPr>
          <p:nvPr userDrawn="1"/>
        </p:nvPicPr>
        <p:blipFill>
          <a:blip r:embed="rId3" cstate="print"/>
          <a:stretch>
            <a:fillRect/>
          </a:stretch>
        </p:blipFill>
        <p:spPr>
          <a:xfrm>
            <a:off x="228600" y="2280920"/>
            <a:ext cx="1524000" cy="38608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Divider 1">
    <p:spTree>
      <p:nvGrpSpPr>
        <p:cNvPr id="1" name=""/>
        <p:cNvGrpSpPr/>
        <p:nvPr/>
      </p:nvGrpSpPr>
      <p:grpSpPr>
        <a:xfrm>
          <a:off x="0" y="0"/>
          <a:ext cx="0" cy="0"/>
          <a:chOff x="0" y="0"/>
          <a:chExt cx="0" cy="0"/>
        </a:xfrm>
      </p:grpSpPr>
      <p:sp>
        <p:nvSpPr>
          <p:cNvPr id="6" name="Rectangle 5"/>
          <p:cNvSpPr/>
          <p:nvPr userDrawn="1"/>
        </p:nvSpPr>
        <p:spPr>
          <a:xfrm>
            <a:off x="0" y="0"/>
            <a:ext cx="6248400" cy="6858000"/>
          </a:xfrm>
          <a:prstGeom prst="rect">
            <a:avLst/>
          </a:prstGeom>
          <a:solidFill>
            <a:srgbClr val="2F58A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egnaposto testo 5"/>
          <p:cNvSpPr>
            <a:spLocks noGrp="1"/>
          </p:cNvSpPr>
          <p:nvPr>
            <p:ph type="body" sz="quarter" idx="10"/>
          </p:nvPr>
        </p:nvSpPr>
        <p:spPr>
          <a:xfrm>
            <a:off x="6477000" y="1073934"/>
            <a:ext cx="2438400" cy="1397000"/>
          </a:xfrm>
          <a:prstGeom prst="rect">
            <a:avLst/>
          </a:prstGeom>
        </p:spPr>
        <p:txBody>
          <a:bodyPr>
            <a:normAutofit/>
          </a:bodyPr>
          <a:lstStyle>
            <a:lvl1pPr marL="0" indent="0">
              <a:spcBef>
                <a:spcPts val="0"/>
              </a:spcBef>
              <a:buNone/>
              <a:defRPr sz="2400" baseline="0">
                <a:solidFill>
                  <a:srgbClr val="2F58A7"/>
                </a:solidFill>
              </a:defRPr>
            </a:lvl1pPr>
            <a:lvl2pPr>
              <a:defRPr>
                <a:solidFill>
                  <a:schemeClr val="tx1"/>
                </a:solidFill>
              </a:defRPr>
            </a:lvl2pPr>
          </a:lstStyle>
          <a:p>
            <a:pPr lvl="0"/>
            <a:r>
              <a:rPr lang="en-US" dirty="0"/>
              <a:t>Click to edit Master text styles</a:t>
            </a:r>
          </a:p>
        </p:txBody>
      </p:sp>
      <p:sp>
        <p:nvSpPr>
          <p:cNvPr id="7" name="Rectangle 6"/>
          <p:cNvSpPr/>
          <p:nvPr userDrawn="1"/>
        </p:nvSpPr>
        <p:spPr>
          <a:xfrm>
            <a:off x="6172200" y="0"/>
            <a:ext cx="76200" cy="6858000"/>
          </a:xfrm>
          <a:prstGeom prst="rect">
            <a:avLst/>
          </a:prstGeom>
          <a:solidFill>
            <a:srgbClr val="99C525"/>
          </a:solidFill>
          <a:ln w="1270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Divider 1">
    <p:spTree>
      <p:nvGrpSpPr>
        <p:cNvPr id="1" name=""/>
        <p:cNvGrpSpPr/>
        <p:nvPr/>
      </p:nvGrpSpPr>
      <p:grpSpPr>
        <a:xfrm>
          <a:off x="0" y="0"/>
          <a:ext cx="0" cy="0"/>
          <a:chOff x="0" y="0"/>
          <a:chExt cx="0" cy="0"/>
        </a:xfrm>
      </p:grpSpPr>
      <p:sp>
        <p:nvSpPr>
          <p:cNvPr id="9" name="Segnaposto testo 5"/>
          <p:cNvSpPr>
            <a:spLocks noGrp="1"/>
          </p:cNvSpPr>
          <p:nvPr>
            <p:ph type="body" sz="quarter" idx="11"/>
          </p:nvPr>
        </p:nvSpPr>
        <p:spPr>
          <a:xfrm>
            <a:off x="6477000" y="1073934"/>
            <a:ext cx="2438400" cy="1397000"/>
          </a:xfrm>
          <a:prstGeom prst="rect">
            <a:avLst/>
          </a:prstGeom>
        </p:spPr>
        <p:txBody>
          <a:bodyPr>
            <a:normAutofit/>
          </a:bodyPr>
          <a:lstStyle>
            <a:lvl1pPr marL="0" indent="0">
              <a:spcBef>
                <a:spcPts val="0"/>
              </a:spcBef>
              <a:buNone/>
              <a:defRPr sz="2400" baseline="0">
                <a:solidFill>
                  <a:srgbClr val="2F58A7"/>
                </a:solidFill>
              </a:defRPr>
            </a:lvl1pPr>
            <a:lvl2pPr>
              <a:defRPr>
                <a:solidFill>
                  <a:schemeClr val="tx1"/>
                </a:solidFill>
              </a:defRPr>
            </a:lvl2pPr>
          </a:lstStyle>
          <a:p>
            <a:pPr lvl="0"/>
            <a:r>
              <a:rPr lang="en-US" dirty="0"/>
              <a:t>Click to edit Master text styles</a:t>
            </a:r>
          </a:p>
        </p:txBody>
      </p:sp>
      <p:pic>
        <p:nvPicPr>
          <p:cNvPr id="2050" name="Picture 2"/>
          <p:cNvPicPr>
            <a:picLocks noChangeAspect="1" noChangeArrowheads="1"/>
          </p:cNvPicPr>
          <p:nvPr userDrawn="1"/>
        </p:nvPicPr>
        <p:blipFill>
          <a:blip r:embed="rId2" cstate="print"/>
          <a:srcRect/>
          <a:stretch>
            <a:fillRect/>
          </a:stretch>
        </p:blipFill>
        <p:spPr bwMode="auto">
          <a:xfrm>
            <a:off x="0" y="0"/>
            <a:ext cx="6324600" cy="6858000"/>
          </a:xfrm>
          <a:prstGeom prst="rect">
            <a:avLst/>
          </a:prstGeom>
          <a:noFill/>
          <a:ln w="9525">
            <a:noFill/>
            <a:miter lim="800000"/>
            <a:headEnd/>
            <a:tailEnd/>
          </a:ln>
        </p:spPr>
      </p:pic>
      <p:sp>
        <p:nvSpPr>
          <p:cNvPr id="7" name="Rectangle 6"/>
          <p:cNvSpPr/>
          <p:nvPr userDrawn="1"/>
        </p:nvSpPr>
        <p:spPr>
          <a:xfrm>
            <a:off x="6248400" y="0"/>
            <a:ext cx="76200" cy="6858000"/>
          </a:xfrm>
          <a:prstGeom prst="rect">
            <a:avLst/>
          </a:prstGeom>
          <a:solidFill>
            <a:srgbClr val="99C525"/>
          </a:solidFill>
          <a:ln w="1270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0363" y="1166813"/>
            <a:ext cx="40767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89463" y="1166813"/>
            <a:ext cx="4078287"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Line 2"/>
          <p:cNvSpPr>
            <a:spLocks noChangeShapeType="1"/>
          </p:cNvSpPr>
          <p:nvPr userDrawn="1"/>
        </p:nvSpPr>
        <p:spPr bwMode="auto">
          <a:xfrm flipV="1">
            <a:off x="1548195" y="1143000"/>
            <a:ext cx="1467" cy="5257800"/>
          </a:xfrm>
          <a:prstGeom prst="line">
            <a:avLst/>
          </a:prstGeom>
          <a:noFill/>
          <a:ln w="12700">
            <a:solidFill>
              <a:srgbClr val="99CC33"/>
            </a:solidFill>
            <a:round/>
            <a:headEnd/>
            <a:tailEnd/>
          </a:ln>
        </p:spPr>
        <p:txBody>
          <a:bodyPr wrap="none" anchor="ctr"/>
          <a:lstStyle/>
          <a:p>
            <a:pPr algn="r" eaLnBrk="0" fontAlgn="auto" hangingPunct="0">
              <a:spcBef>
                <a:spcPts val="0"/>
              </a:spcBef>
              <a:spcAft>
                <a:spcPts val="0"/>
              </a:spcAft>
              <a:defRPr/>
            </a:pPr>
            <a:endParaRPr lang="it-IT">
              <a:solidFill>
                <a:prstClr val="black"/>
              </a:solidFill>
              <a:latin typeface="Arial" charset="0"/>
              <a:ea typeface="ＭＳ Ｐゴシック" pitchFamily="1" charset="-128"/>
            </a:endParaRPr>
          </a:p>
        </p:txBody>
      </p:sp>
      <p:sp>
        <p:nvSpPr>
          <p:cNvPr id="11" name="Text Placeholder 10"/>
          <p:cNvSpPr>
            <a:spLocks noGrp="1"/>
          </p:cNvSpPr>
          <p:nvPr>
            <p:ph type="body" sz="quarter" idx="11"/>
          </p:nvPr>
        </p:nvSpPr>
        <p:spPr>
          <a:xfrm>
            <a:off x="1703598" y="1051191"/>
            <a:ext cx="7024036" cy="5000625"/>
          </a:xfrm>
          <a:prstGeom prst="rect">
            <a:avLst/>
          </a:prstGeom>
        </p:spPr>
        <p:txBody>
          <a:bodyPr/>
          <a:lstStyle>
            <a:lvl1pPr marL="284163" indent="-284163">
              <a:lnSpc>
                <a:spcPct val="110000"/>
              </a:lnSpc>
              <a:spcBef>
                <a:spcPts val="600"/>
              </a:spcBef>
              <a:buClr>
                <a:srgbClr val="90BE43"/>
              </a:buClr>
              <a:buSzPct val="85000"/>
              <a:buFont typeface="Wingdings 3" pitchFamily="18" charset="2"/>
              <a:buChar char=""/>
              <a:defRPr sz="2400">
                <a:solidFill>
                  <a:schemeClr val="tx1"/>
                </a:solidFill>
              </a:defRPr>
            </a:lvl1pPr>
            <a:lvl2pPr>
              <a:buClr>
                <a:srgbClr val="90BE43"/>
              </a:buClr>
              <a:buSzPct val="80000"/>
              <a:buFont typeface="Wingdings" pitchFamily="2" charset="2"/>
              <a:buChar char="§"/>
              <a:defRPr>
                <a:solidFill>
                  <a:srgbClr val="002C76"/>
                </a:solidFill>
              </a:defRPr>
            </a:lvl2pPr>
            <a:lvl3pPr>
              <a:buClr>
                <a:srgbClr val="90BE43"/>
              </a:buClr>
              <a:buSzPct val="80000"/>
              <a:buFont typeface="Wingdings" pitchFamily="2" charset="2"/>
              <a:buChar char="§"/>
              <a:defRPr lang="en-US" dirty="0" smtClean="0"/>
            </a:lvl3pPr>
            <a:lvl4pPr>
              <a:buClr>
                <a:srgbClr val="90BE43"/>
              </a:buClr>
              <a:buSzPct val="80000"/>
              <a:buFont typeface="Wingdings" pitchFamily="2" charset="2"/>
              <a:buChar char="§"/>
              <a:defRPr lang="en-US" dirty="0" smtClean="0"/>
            </a:lvl4pPr>
            <a:lvl5pPr>
              <a:buClr>
                <a:srgbClr val="90BE43"/>
              </a:buClr>
              <a:buSzPct val="80000"/>
              <a:buFont typeface="Wingdings" pitchFamily="2" charset="2"/>
              <a:buChar char="§"/>
              <a:defRPr lang="it-IT" dirty="0"/>
            </a:lvl5pPr>
          </a:lstStyle>
          <a:p>
            <a:pPr lvl="0"/>
            <a:r>
              <a:rPr lang="en-US"/>
              <a:t>Click to edit Master text styles</a:t>
            </a:r>
          </a:p>
        </p:txBody>
      </p:sp>
      <p:sp>
        <p:nvSpPr>
          <p:cNvPr id="7" name="Titolo 6"/>
          <p:cNvSpPr>
            <a:spLocks noGrp="1"/>
          </p:cNvSpPr>
          <p:nvPr>
            <p:ph type="title" hasCustomPrompt="1"/>
          </p:nvPr>
        </p:nvSpPr>
        <p:spPr>
          <a:xfrm>
            <a:off x="302752" y="984252"/>
            <a:ext cx="1231514" cy="582612"/>
          </a:xfrm>
        </p:spPr>
        <p:txBody>
          <a:bodyPr/>
          <a:lstStyle>
            <a:lvl1pPr algn="r">
              <a:defRPr sz="1400">
                <a:solidFill>
                  <a:srgbClr val="99CC33"/>
                </a:solidFill>
              </a:defRPr>
            </a:lvl1pPr>
          </a:lstStyle>
          <a:p>
            <a:r>
              <a:rPr lang="it-IT" dirty="0"/>
              <a:t>CONTENTS</a:t>
            </a:r>
          </a:p>
        </p:txBody>
      </p:sp>
      <p:sp>
        <p:nvSpPr>
          <p:cNvPr id="6" name="CasellaDiTesto 12"/>
          <p:cNvSpPr txBox="1"/>
          <p:nvPr userDrawn="1"/>
        </p:nvSpPr>
        <p:spPr>
          <a:xfrm>
            <a:off x="4305293" y="6474031"/>
            <a:ext cx="531948" cy="307777"/>
          </a:xfrm>
          <a:prstGeom prst="rect">
            <a:avLst/>
          </a:prstGeom>
          <a:noFill/>
        </p:spPr>
        <p:txBody>
          <a:bodyPr wrap="square" rtlCol="0">
            <a:spAutoFit/>
          </a:bodyPr>
          <a:lstStyle/>
          <a:p>
            <a:pPr algn="ctr"/>
            <a:fld id="{36079A90-9308-4788-870A-959CA61833C6}" type="slidenum">
              <a:rPr lang="it-IT" sz="1400" smtClean="0">
                <a:solidFill>
                  <a:prstClr val="black"/>
                </a:solidFill>
              </a:rPr>
              <a:pPr algn="ctr"/>
              <a:t>‹#›</a:t>
            </a:fld>
            <a:endParaRPr lang="it-IT" sz="1400" dirty="0">
              <a:solidFill>
                <a:prstClr val="black"/>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cxnSp>
        <p:nvCxnSpPr>
          <p:cNvPr id="10" name="Straight Connector 9"/>
          <p:cNvCxnSpPr/>
          <p:nvPr userDrawn="1"/>
        </p:nvCxnSpPr>
        <p:spPr>
          <a:xfrm>
            <a:off x="1505991" y="3048000"/>
            <a:ext cx="61722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0"/>
          </p:nvPr>
        </p:nvSpPr>
        <p:spPr>
          <a:xfrm>
            <a:off x="1396539" y="2514600"/>
            <a:ext cx="6400800" cy="2743200"/>
          </a:xfrm>
          <a:ln>
            <a:noFill/>
          </a:ln>
        </p:spPr>
        <p:txBody>
          <a:bodyPr>
            <a:normAutofit/>
          </a:bodyPr>
          <a:lstStyle>
            <a:lvl1pPr>
              <a:defRPr sz="2800" b="1">
                <a:solidFill>
                  <a:schemeClr val="bg2"/>
                </a:solidFill>
              </a:defRPr>
            </a:lvl1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s and Sidebar">
    <p:spTree>
      <p:nvGrpSpPr>
        <p:cNvPr id="1" name=""/>
        <p:cNvGrpSpPr/>
        <p:nvPr/>
      </p:nvGrpSpPr>
      <p:grpSpPr>
        <a:xfrm>
          <a:off x="0" y="0"/>
          <a:ext cx="0" cy="0"/>
          <a:chOff x="0" y="0"/>
          <a:chExt cx="0" cy="0"/>
        </a:xfrm>
      </p:grpSpPr>
      <p:sp>
        <p:nvSpPr>
          <p:cNvPr id="14" name="Line 4"/>
          <p:cNvSpPr>
            <a:spLocks noChangeShapeType="1"/>
          </p:cNvSpPr>
          <p:nvPr userDrawn="1"/>
        </p:nvSpPr>
        <p:spPr bwMode="auto">
          <a:xfrm flipV="1">
            <a:off x="6685368" y="1143000"/>
            <a:ext cx="0" cy="5257800"/>
          </a:xfrm>
          <a:prstGeom prst="line">
            <a:avLst/>
          </a:prstGeom>
          <a:noFill/>
          <a:ln w="12700">
            <a:solidFill>
              <a:schemeClr val="accent6"/>
            </a:solidFill>
            <a:round/>
            <a:headEnd/>
            <a:tailEnd/>
          </a:ln>
        </p:spPr>
        <p:txBody>
          <a:bodyPr wrap="none" anchor="ctr"/>
          <a:lstStyle/>
          <a:p>
            <a:pPr algn="r" eaLnBrk="0" fontAlgn="auto" hangingPunct="0">
              <a:spcBef>
                <a:spcPts val="0"/>
              </a:spcBef>
              <a:spcAft>
                <a:spcPts val="0"/>
              </a:spcAft>
              <a:defRPr/>
            </a:pPr>
            <a:endParaRPr lang="it-IT">
              <a:solidFill>
                <a:prstClr val="black"/>
              </a:solidFill>
              <a:latin typeface="Arial" charset="0"/>
              <a:ea typeface="ＭＳ Ｐゴシック" pitchFamily="1" charset="-128"/>
            </a:endParaRPr>
          </a:p>
        </p:txBody>
      </p:sp>
      <p:sp>
        <p:nvSpPr>
          <p:cNvPr id="16" name="Text Placeholder 14"/>
          <p:cNvSpPr>
            <a:spLocks noGrp="1"/>
          </p:cNvSpPr>
          <p:nvPr>
            <p:ph type="body" sz="quarter" idx="19"/>
          </p:nvPr>
        </p:nvSpPr>
        <p:spPr>
          <a:xfrm>
            <a:off x="6814230" y="1080000"/>
            <a:ext cx="2101169" cy="5076000"/>
          </a:xfrm>
          <a:prstGeom prst="rect">
            <a:avLst/>
          </a:prstGeom>
        </p:spPr>
        <p:txBody>
          <a:bodyPr>
            <a:normAutofit/>
          </a:bodyPr>
          <a:lstStyle>
            <a:lvl1pPr marL="0" indent="0">
              <a:lnSpc>
                <a:spcPct val="110000"/>
              </a:lnSpc>
              <a:spcBef>
                <a:spcPts val="420"/>
              </a:spcBef>
              <a:buFont typeface="Wingdings" pitchFamily="2" charset="2"/>
              <a:buNone/>
              <a:defRPr sz="1400" b="0">
                <a:solidFill>
                  <a:schemeClr val="tx1"/>
                </a:solidFill>
              </a:defRPr>
            </a:lvl1pPr>
          </a:lstStyle>
          <a:p>
            <a:pPr lvl="0"/>
            <a:r>
              <a:rPr lang="en-US"/>
              <a:t>Click to edit Master text styles</a:t>
            </a:r>
          </a:p>
        </p:txBody>
      </p:sp>
      <p:sp>
        <p:nvSpPr>
          <p:cNvPr id="25" name="Rectangle 111"/>
          <p:cNvSpPr>
            <a:spLocks noChangeArrowheads="1"/>
          </p:cNvSpPr>
          <p:nvPr userDrawn="1"/>
        </p:nvSpPr>
        <p:spPr bwMode="auto">
          <a:xfrm>
            <a:off x="950030" y="1084264"/>
            <a:ext cx="1856070" cy="609600"/>
          </a:xfrm>
          <a:prstGeom prst="rect">
            <a:avLst/>
          </a:prstGeom>
          <a:noFill/>
          <a:ln w="9525">
            <a:noFill/>
            <a:prstDash val="sysDot"/>
            <a:miter lim="800000"/>
            <a:headEnd/>
            <a:tailEnd/>
          </a:ln>
        </p:spPr>
        <p:txBody>
          <a:bodyPr wrap="none" lIns="0" tIns="32400" rIns="0" bIns="32400" anchor="ctr"/>
          <a:lstStyle/>
          <a:p>
            <a:pPr algn="ctr" eaLnBrk="0" hangingPunct="0"/>
            <a:endParaRPr lang="it-IT" sz="2400">
              <a:solidFill>
                <a:prstClr val="black"/>
              </a:solidFill>
              <a:cs typeface="Arial" pitchFamily="34" charset="0"/>
            </a:endParaRPr>
          </a:p>
        </p:txBody>
      </p:sp>
      <p:sp>
        <p:nvSpPr>
          <p:cNvPr id="9" name="Title Placeholder 1"/>
          <p:cNvSpPr>
            <a:spLocks noGrp="1"/>
          </p:cNvSpPr>
          <p:nvPr>
            <p:ph type="title"/>
          </p:nvPr>
        </p:nvSpPr>
        <p:spPr bwMode="auto">
          <a:xfrm>
            <a:off x="228600" y="133546"/>
            <a:ext cx="8686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endParaRPr lang="it-IT" dirty="0"/>
          </a:p>
        </p:txBody>
      </p:sp>
      <p:sp>
        <p:nvSpPr>
          <p:cNvPr id="6" name="CasellaDiTesto 12"/>
          <p:cNvSpPr txBox="1"/>
          <p:nvPr userDrawn="1"/>
        </p:nvSpPr>
        <p:spPr>
          <a:xfrm>
            <a:off x="4305293" y="6474031"/>
            <a:ext cx="531948" cy="307777"/>
          </a:xfrm>
          <a:prstGeom prst="rect">
            <a:avLst/>
          </a:prstGeom>
          <a:noFill/>
        </p:spPr>
        <p:txBody>
          <a:bodyPr wrap="square" rtlCol="0">
            <a:spAutoFit/>
          </a:bodyPr>
          <a:lstStyle/>
          <a:p>
            <a:pPr algn="ctr"/>
            <a:fld id="{36079A90-9308-4788-870A-959CA61833C6}" type="slidenum">
              <a:rPr lang="it-IT" sz="1400" smtClean="0">
                <a:solidFill>
                  <a:prstClr val="black"/>
                </a:solidFill>
              </a:rPr>
              <a:pPr algn="ctr"/>
              <a:t>‹#›</a:t>
            </a:fld>
            <a:endParaRPr lang="it-IT" sz="1400" dirty="0">
              <a:solidFill>
                <a:prstClr val="black"/>
              </a:solidFill>
            </a:endParaRPr>
          </a:p>
        </p:txBody>
      </p:sp>
      <p:cxnSp>
        <p:nvCxnSpPr>
          <p:cNvPr id="10" name="Straight Connector 9"/>
          <p:cNvCxnSpPr/>
          <p:nvPr userDrawn="1"/>
        </p:nvCxnSpPr>
        <p:spPr>
          <a:xfrm>
            <a:off x="228600" y="667791"/>
            <a:ext cx="8686800" cy="0"/>
          </a:xfrm>
          <a:prstGeom prst="line">
            <a:avLst/>
          </a:prstGeom>
          <a:ln w="28575">
            <a:solidFill>
              <a:srgbClr val="99CC33"/>
            </a:solidFill>
          </a:ln>
        </p:spPr>
        <p:style>
          <a:lnRef idx="1">
            <a:schemeClr val="accent6"/>
          </a:lnRef>
          <a:fillRef idx="0">
            <a:schemeClr val="accent6"/>
          </a:fillRef>
          <a:effectRef idx="0">
            <a:schemeClr val="accent6"/>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7" name="Segnaposto testo 6"/>
          <p:cNvSpPr>
            <a:spLocks noGrp="1"/>
          </p:cNvSpPr>
          <p:nvPr>
            <p:ph type="body" sz="quarter" idx="18" hasCustomPrompt="1"/>
          </p:nvPr>
        </p:nvSpPr>
        <p:spPr>
          <a:xfrm>
            <a:off x="228600" y="990600"/>
            <a:ext cx="8437345" cy="5175250"/>
          </a:xfrm>
          <a:prstGeom prst="rect">
            <a:avLst/>
          </a:prstGeom>
        </p:spPr>
        <p:txBody>
          <a:bodyPr/>
          <a:lstStyle>
            <a:lvl1pPr marL="346075" indent="-346075">
              <a:lnSpc>
                <a:spcPct val="110000"/>
              </a:lnSpc>
              <a:spcBef>
                <a:spcPts val="420"/>
              </a:spcBef>
              <a:buClr>
                <a:srgbClr val="90BE43"/>
              </a:buClr>
              <a:buSzPct val="85000"/>
              <a:buFont typeface="Wingdings 3" pitchFamily="18" charset="2"/>
              <a:buChar char=""/>
              <a:tabLst/>
              <a:defRPr sz="2400" b="0">
                <a:solidFill>
                  <a:schemeClr val="tx1"/>
                </a:solidFill>
                <a:latin typeface="Arial" pitchFamily="34" charset="0"/>
                <a:cs typeface="Arial" pitchFamily="34" charset="0"/>
              </a:defRPr>
            </a:lvl1pPr>
            <a:lvl2pPr marL="684213" indent="-222250">
              <a:lnSpc>
                <a:spcPct val="110000"/>
              </a:lnSpc>
              <a:spcBef>
                <a:spcPts val="420"/>
              </a:spcBef>
              <a:buClr>
                <a:srgbClr val="90BE43"/>
              </a:buClr>
              <a:buSzPct val="85000"/>
              <a:buFont typeface="Arial" pitchFamily="34" charset="0"/>
              <a:buChar char="&gt;"/>
              <a:tabLst/>
              <a:defRPr sz="2000" b="0">
                <a:solidFill>
                  <a:schemeClr val="tx1"/>
                </a:solidFill>
                <a:latin typeface="Arial" pitchFamily="34" charset="0"/>
                <a:cs typeface="Arial" pitchFamily="34" charset="0"/>
              </a:defRPr>
            </a:lvl2pPr>
            <a:lvl3pPr marL="1030288" indent="-231775">
              <a:lnSpc>
                <a:spcPct val="110000"/>
              </a:lnSpc>
              <a:spcBef>
                <a:spcPts val="420"/>
              </a:spcBef>
              <a:buClr>
                <a:srgbClr val="90BE43"/>
              </a:buClr>
              <a:buFont typeface="Arial" pitchFamily="34" charset="0"/>
              <a:buChar char="•"/>
              <a:tabLst/>
              <a:defRPr sz="1800" b="0">
                <a:solidFill>
                  <a:schemeClr val="tx1"/>
                </a:solidFill>
                <a:latin typeface="Arial" pitchFamily="34" charset="0"/>
                <a:cs typeface="Arial" pitchFamily="34" charset="0"/>
              </a:defRPr>
            </a:lvl3pPr>
            <a:lvl4pPr marL="1260475" indent="-230188">
              <a:lnSpc>
                <a:spcPct val="110000"/>
              </a:lnSpc>
              <a:spcBef>
                <a:spcPts val="420"/>
              </a:spcBef>
              <a:buClr>
                <a:srgbClr val="90BE43"/>
              </a:buClr>
              <a:buSzPct val="85000"/>
              <a:buFont typeface="Arial" pitchFamily="34" charset="0"/>
              <a:buChar char="–"/>
              <a:tabLst/>
              <a:defRPr sz="1600" b="0">
                <a:solidFill>
                  <a:schemeClr val="tx1"/>
                </a:solidFill>
                <a:latin typeface="Arial" pitchFamily="34" charset="0"/>
                <a:cs typeface="Arial" pitchFamily="34" charset="0"/>
              </a:defRPr>
            </a:lvl4pPr>
            <a:lvl5pPr marL="1482725" indent="-222250">
              <a:lnSpc>
                <a:spcPct val="110000"/>
              </a:lnSpc>
              <a:spcBef>
                <a:spcPts val="420"/>
              </a:spcBef>
              <a:buClr>
                <a:srgbClr val="90BE43"/>
              </a:buClr>
              <a:buSzPct val="120000"/>
              <a:buFont typeface="Arial" pitchFamily="34" charset="0"/>
              <a:buChar char="∙"/>
              <a:tabLst/>
              <a:defRPr sz="1400" b="0">
                <a:solidFill>
                  <a:schemeClr val="tx1"/>
                </a:solidFill>
                <a:latin typeface="Arial" pitchFamily="34" charset="0"/>
                <a:cs typeface="Arial" pitchFamily="34" charset="0"/>
              </a:defRPr>
            </a:lvl5pPr>
          </a:lstStyle>
          <a:p>
            <a:pPr lvl="0"/>
            <a:r>
              <a:rPr lang="en-US" dirty="0"/>
              <a:t> Click to edit Master text styles</a:t>
            </a:r>
          </a:p>
          <a:p>
            <a:pPr lvl="1"/>
            <a:r>
              <a:rPr lang="en-US" dirty="0"/>
              <a:t> Second level</a:t>
            </a:r>
          </a:p>
          <a:p>
            <a:pPr lvl="2"/>
            <a:r>
              <a:rPr lang="en-US" dirty="0"/>
              <a:t>Third level</a:t>
            </a:r>
          </a:p>
          <a:p>
            <a:pPr lvl="3"/>
            <a:r>
              <a:rPr lang="en-US" dirty="0"/>
              <a:t>Fourth level</a:t>
            </a:r>
          </a:p>
          <a:p>
            <a:pPr lvl="4"/>
            <a:r>
              <a:rPr lang="en-US" dirty="0"/>
              <a:t>Fifth level</a:t>
            </a:r>
            <a:endParaRPr lang="it-IT" dirty="0"/>
          </a:p>
        </p:txBody>
      </p:sp>
      <p:sp>
        <p:nvSpPr>
          <p:cNvPr id="6" name="Title Placeholder 1"/>
          <p:cNvSpPr>
            <a:spLocks noGrp="1"/>
          </p:cNvSpPr>
          <p:nvPr>
            <p:ph type="title"/>
          </p:nvPr>
        </p:nvSpPr>
        <p:spPr bwMode="auto">
          <a:xfrm>
            <a:off x="228600" y="133546"/>
            <a:ext cx="8686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endParaRPr lang="it-IT" dirty="0"/>
          </a:p>
        </p:txBody>
      </p:sp>
      <p:sp>
        <p:nvSpPr>
          <p:cNvPr id="4" name="CasellaDiTesto 12"/>
          <p:cNvSpPr txBox="1"/>
          <p:nvPr userDrawn="1"/>
        </p:nvSpPr>
        <p:spPr>
          <a:xfrm>
            <a:off x="4305293" y="6474031"/>
            <a:ext cx="531948" cy="307777"/>
          </a:xfrm>
          <a:prstGeom prst="rect">
            <a:avLst/>
          </a:prstGeom>
          <a:noFill/>
        </p:spPr>
        <p:txBody>
          <a:bodyPr wrap="square" rtlCol="0">
            <a:spAutoFit/>
          </a:bodyPr>
          <a:lstStyle/>
          <a:p>
            <a:pPr algn="ctr"/>
            <a:fld id="{36079A90-9308-4788-870A-959CA61833C6}" type="slidenum">
              <a:rPr lang="it-IT" sz="1400" smtClean="0">
                <a:solidFill>
                  <a:prstClr val="black"/>
                </a:solidFill>
              </a:rPr>
              <a:pPr algn="ctr"/>
              <a:t>‹#›</a:t>
            </a:fld>
            <a:endParaRPr lang="it-IT" sz="1400" dirty="0">
              <a:solidFill>
                <a:prstClr val="black"/>
              </a:solidFill>
            </a:endParaRPr>
          </a:p>
        </p:txBody>
      </p:sp>
      <p:cxnSp>
        <p:nvCxnSpPr>
          <p:cNvPr id="9" name="Straight Connector 8"/>
          <p:cNvCxnSpPr/>
          <p:nvPr userDrawn="1"/>
        </p:nvCxnSpPr>
        <p:spPr>
          <a:xfrm>
            <a:off x="228600" y="667791"/>
            <a:ext cx="8686800" cy="0"/>
          </a:xfrm>
          <a:prstGeom prst="line">
            <a:avLst/>
          </a:prstGeom>
          <a:ln w="28575">
            <a:solidFill>
              <a:srgbClr val="99CC33"/>
            </a:solidFill>
          </a:ln>
        </p:spPr>
        <p:style>
          <a:lnRef idx="1">
            <a:schemeClr val="accent6"/>
          </a:lnRef>
          <a:fillRef idx="0">
            <a:schemeClr val="accent6"/>
          </a:fillRef>
          <a:effectRef idx="0">
            <a:schemeClr val="accent6"/>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228600" y="133546"/>
            <a:ext cx="8686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endParaRPr lang="it-IT" dirty="0"/>
          </a:p>
        </p:txBody>
      </p:sp>
      <p:sp>
        <p:nvSpPr>
          <p:cNvPr id="3" name="CasellaDiTesto 12"/>
          <p:cNvSpPr txBox="1"/>
          <p:nvPr userDrawn="1"/>
        </p:nvSpPr>
        <p:spPr>
          <a:xfrm>
            <a:off x="4305293" y="6474031"/>
            <a:ext cx="531948" cy="307777"/>
          </a:xfrm>
          <a:prstGeom prst="rect">
            <a:avLst/>
          </a:prstGeom>
          <a:noFill/>
        </p:spPr>
        <p:txBody>
          <a:bodyPr wrap="square" rtlCol="0">
            <a:spAutoFit/>
          </a:bodyPr>
          <a:lstStyle/>
          <a:p>
            <a:pPr algn="ctr"/>
            <a:fld id="{36079A90-9308-4788-870A-959CA61833C6}" type="slidenum">
              <a:rPr lang="it-IT" sz="1400" smtClean="0">
                <a:solidFill>
                  <a:prstClr val="black"/>
                </a:solidFill>
              </a:rPr>
              <a:pPr algn="ctr"/>
              <a:t>‹#›</a:t>
            </a:fld>
            <a:endParaRPr lang="it-IT" sz="1400" dirty="0">
              <a:solidFill>
                <a:prstClr val="black"/>
              </a:solidFill>
            </a:endParaRPr>
          </a:p>
        </p:txBody>
      </p:sp>
      <p:cxnSp>
        <p:nvCxnSpPr>
          <p:cNvPr id="7" name="Straight Connector 6"/>
          <p:cNvCxnSpPr/>
          <p:nvPr userDrawn="1"/>
        </p:nvCxnSpPr>
        <p:spPr>
          <a:xfrm>
            <a:off x="228600" y="667791"/>
            <a:ext cx="8686800" cy="0"/>
          </a:xfrm>
          <a:prstGeom prst="line">
            <a:avLst/>
          </a:prstGeom>
          <a:ln w="28575">
            <a:solidFill>
              <a:srgbClr val="99CC33"/>
            </a:solidFill>
          </a:ln>
        </p:spPr>
        <p:style>
          <a:lnRef idx="1">
            <a:schemeClr val="accent6"/>
          </a:lnRef>
          <a:fillRef idx="0">
            <a:schemeClr val="accent6"/>
          </a:fillRef>
          <a:effectRef idx="0">
            <a:schemeClr val="accent6"/>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Rectangle 2"/>
          <p:cNvSpPr>
            <a:spLocks noChangeArrowheads="1"/>
          </p:cNvSpPr>
          <p:nvPr userDrawn="1"/>
        </p:nvSpPr>
        <p:spPr bwMode="auto">
          <a:xfrm>
            <a:off x="2438400" y="2387139"/>
            <a:ext cx="2895600" cy="685800"/>
          </a:xfrm>
          <a:prstGeom prst="rect">
            <a:avLst/>
          </a:prstGeom>
          <a:noFill/>
          <a:ln w="9525">
            <a:noFill/>
            <a:miter lim="800000"/>
            <a:headEnd/>
            <a:tailEnd/>
          </a:ln>
        </p:spPr>
        <p:txBody>
          <a:bodyPr wrap="none" lIns="91438" tIns="45718" rIns="91438" bIns="45718"/>
          <a:lstStyle/>
          <a:p>
            <a:pPr algn="ctr" eaLnBrk="0" fontAlgn="auto" hangingPunct="0">
              <a:spcBef>
                <a:spcPts val="0"/>
              </a:spcBef>
              <a:spcAft>
                <a:spcPts val="0"/>
              </a:spcAft>
              <a:defRPr/>
            </a:pPr>
            <a:r>
              <a:rPr lang="it-IT" sz="4800" dirty="0">
                <a:solidFill>
                  <a:srgbClr val="3C5BA2"/>
                </a:solidFill>
                <a:latin typeface="Arial"/>
                <a:ea typeface="ＭＳ Ｐゴシック" pitchFamily="1" charset="-128"/>
              </a:rPr>
              <a:t>Thank you</a:t>
            </a:r>
          </a:p>
        </p:txBody>
      </p:sp>
      <p:sp>
        <p:nvSpPr>
          <p:cNvPr id="3" name="Line 4"/>
          <p:cNvSpPr>
            <a:spLocks noChangeShapeType="1"/>
          </p:cNvSpPr>
          <p:nvPr userDrawn="1"/>
        </p:nvSpPr>
        <p:spPr bwMode="auto">
          <a:xfrm flipV="1">
            <a:off x="6685368" y="1143000"/>
            <a:ext cx="0" cy="5257800"/>
          </a:xfrm>
          <a:prstGeom prst="line">
            <a:avLst/>
          </a:prstGeom>
          <a:noFill/>
          <a:ln w="12700">
            <a:solidFill>
              <a:schemeClr val="accent6"/>
            </a:solidFill>
            <a:round/>
            <a:headEnd/>
            <a:tailEnd/>
          </a:ln>
        </p:spPr>
        <p:txBody>
          <a:bodyPr wrap="none" anchor="ctr"/>
          <a:lstStyle/>
          <a:p>
            <a:pPr algn="r" eaLnBrk="0" fontAlgn="auto" hangingPunct="0">
              <a:spcBef>
                <a:spcPts val="0"/>
              </a:spcBef>
              <a:spcAft>
                <a:spcPts val="0"/>
              </a:spcAft>
              <a:defRPr/>
            </a:pPr>
            <a:endParaRPr lang="it-IT">
              <a:solidFill>
                <a:prstClr val="black"/>
              </a:solidFill>
              <a:latin typeface="Arial" charset="0"/>
              <a:ea typeface="ＭＳ Ｐゴシック" pitchFamily="1" charset="-128"/>
            </a:endParaRPr>
          </a:p>
        </p:txBody>
      </p:sp>
      <p:sp>
        <p:nvSpPr>
          <p:cNvPr id="4" name="Line 5"/>
          <p:cNvSpPr>
            <a:spLocks noChangeShapeType="1"/>
          </p:cNvSpPr>
          <p:nvPr userDrawn="1"/>
        </p:nvSpPr>
        <p:spPr bwMode="auto">
          <a:xfrm rot="5400000" flipV="1">
            <a:off x="7142788" y="1136554"/>
            <a:ext cx="0" cy="3448242"/>
          </a:xfrm>
          <a:prstGeom prst="line">
            <a:avLst/>
          </a:prstGeom>
          <a:noFill/>
          <a:ln w="12700">
            <a:solidFill>
              <a:schemeClr val="accent6"/>
            </a:solidFill>
            <a:round/>
            <a:headEnd/>
            <a:tailEnd/>
          </a:ln>
        </p:spPr>
        <p:txBody>
          <a:bodyPr wrap="none" anchor="ctr"/>
          <a:lstStyle/>
          <a:p>
            <a:pPr algn="r" eaLnBrk="0" fontAlgn="auto" hangingPunct="0">
              <a:spcBef>
                <a:spcPts val="0"/>
              </a:spcBef>
              <a:spcAft>
                <a:spcPts val="0"/>
              </a:spcAft>
              <a:defRPr/>
            </a:pPr>
            <a:endParaRPr lang="it-IT">
              <a:solidFill>
                <a:prstClr val="black"/>
              </a:solidFill>
              <a:latin typeface="Arial" charset="0"/>
              <a:ea typeface="ＭＳ Ｐゴシック" pitchFamily="1" charset="-128"/>
            </a:endParaRPr>
          </a:p>
        </p:txBody>
      </p:sp>
      <p:sp>
        <p:nvSpPr>
          <p:cNvPr id="9" name="Rectangle 7"/>
          <p:cNvSpPr>
            <a:spLocks noChangeArrowheads="1"/>
          </p:cNvSpPr>
          <p:nvPr userDrawn="1"/>
        </p:nvSpPr>
        <p:spPr bwMode="auto">
          <a:xfrm>
            <a:off x="6809070" y="3053651"/>
            <a:ext cx="2178348" cy="2381451"/>
          </a:xfrm>
          <a:prstGeom prst="rect">
            <a:avLst/>
          </a:prstGeom>
          <a:noFill/>
          <a:ln w="25400">
            <a:noFill/>
            <a:miter lim="800000"/>
            <a:headEnd/>
            <a:tailEnd/>
          </a:ln>
        </p:spPr>
        <p:txBody>
          <a:bodyPr wrap="square" lIns="0" tIns="32400" rIns="0" bIns="32400" anchor="ctr">
            <a:spAutoFit/>
          </a:bodyPr>
          <a:lstStyle/>
          <a:p>
            <a:pPr fontAlgn="auto">
              <a:lnSpc>
                <a:spcPct val="100000"/>
              </a:lnSpc>
              <a:spcBef>
                <a:spcPct val="50000"/>
              </a:spcBef>
              <a:spcAft>
                <a:spcPts val="0"/>
              </a:spcAft>
              <a:defRPr/>
            </a:pPr>
            <a:r>
              <a:rPr lang="it-IT" sz="1000" dirty="0">
                <a:solidFill>
                  <a:schemeClr val="bg2"/>
                </a:solidFill>
                <a:latin typeface="Arial" pitchFamily="34" charset="0"/>
                <a:ea typeface="ＭＳ Ｐゴシック" pitchFamily="1" charset="-128"/>
                <a:cs typeface="Arial" pitchFamily="34" charset="0"/>
              </a:rPr>
              <a:t>ACSI:</a:t>
            </a:r>
            <a:r>
              <a:rPr lang="it-IT" sz="1000" baseline="0" dirty="0">
                <a:solidFill>
                  <a:schemeClr val="bg2"/>
                </a:solidFill>
                <a:latin typeface="Arial" pitchFamily="34" charset="0"/>
                <a:ea typeface="ＭＳ Ｐゴシック" pitchFamily="1" charset="-128"/>
                <a:cs typeface="Arial" pitchFamily="34" charset="0"/>
              </a:rPr>
              <a:t>  </a:t>
            </a:r>
            <a:r>
              <a:rPr lang="it-IT" sz="1000" dirty="0">
                <a:solidFill>
                  <a:schemeClr val="bg2"/>
                </a:solidFill>
                <a:latin typeface="Arial" pitchFamily="34" charset="0"/>
                <a:ea typeface="ＭＳ Ｐゴシック" pitchFamily="1" charset="-128"/>
                <a:cs typeface="Arial" pitchFamily="34" charset="0"/>
              </a:rPr>
              <a:t>Delivered By</a:t>
            </a:r>
          </a:p>
          <a:p>
            <a:pPr fontAlgn="auto">
              <a:lnSpc>
                <a:spcPct val="100000"/>
              </a:lnSpc>
              <a:spcBef>
                <a:spcPts val="0"/>
              </a:spcBef>
              <a:spcAft>
                <a:spcPts val="0"/>
              </a:spcAft>
              <a:defRPr/>
            </a:pPr>
            <a:r>
              <a:rPr lang="it-IT" sz="1000" dirty="0">
                <a:solidFill>
                  <a:schemeClr val="bg2"/>
                </a:solidFill>
                <a:latin typeface="Arial" pitchFamily="34" charset="0"/>
                <a:ea typeface="ＭＳ Ｐゴシック" pitchFamily="1" charset="-128"/>
                <a:cs typeface="Arial" pitchFamily="34" charset="0"/>
              </a:rPr>
              <a:t>CFI GROUP</a:t>
            </a:r>
          </a:p>
          <a:p>
            <a:pPr fontAlgn="auto">
              <a:lnSpc>
                <a:spcPct val="100000"/>
              </a:lnSpc>
              <a:spcBef>
                <a:spcPts val="0"/>
              </a:spcBef>
              <a:spcAft>
                <a:spcPts val="0"/>
              </a:spcAft>
              <a:defRPr/>
            </a:pPr>
            <a:r>
              <a:rPr lang="it-IT" sz="1000" dirty="0">
                <a:solidFill>
                  <a:schemeClr val="bg2"/>
                </a:solidFill>
                <a:latin typeface="Arial" pitchFamily="34" charset="0"/>
                <a:ea typeface="ＭＳ Ｐゴシック" pitchFamily="1" charset="-128"/>
                <a:cs typeface="Arial" pitchFamily="34" charset="0"/>
              </a:rPr>
              <a:t>625 Avis</a:t>
            </a:r>
            <a:r>
              <a:rPr lang="it-IT" sz="1000" baseline="0" dirty="0">
                <a:solidFill>
                  <a:schemeClr val="bg2"/>
                </a:solidFill>
                <a:latin typeface="Arial" pitchFamily="34" charset="0"/>
                <a:ea typeface="ＭＳ Ｐゴシック" pitchFamily="1" charset="-128"/>
                <a:cs typeface="Arial" pitchFamily="34" charset="0"/>
              </a:rPr>
              <a:t> Drive	</a:t>
            </a:r>
          </a:p>
          <a:p>
            <a:pPr fontAlgn="auto">
              <a:lnSpc>
                <a:spcPct val="100000"/>
              </a:lnSpc>
              <a:spcBef>
                <a:spcPts val="0"/>
              </a:spcBef>
              <a:spcAft>
                <a:spcPts val="0"/>
              </a:spcAft>
              <a:defRPr/>
            </a:pPr>
            <a:r>
              <a:rPr lang="it-IT" sz="1000" baseline="0" dirty="0">
                <a:solidFill>
                  <a:schemeClr val="bg2"/>
                </a:solidFill>
                <a:latin typeface="Arial" pitchFamily="34" charset="0"/>
                <a:ea typeface="ＭＳ Ｐゴシック" pitchFamily="1" charset="-128"/>
                <a:cs typeface="Arial" pitchFamily="34" charset="0"/>
              </a:rPr>
              <a:t>Ann Arbor, MI 48108</a:t>
            </a:r>
            <a:endParaRPr lang="it-IT" sz="1000" dirty="0">
              <a:solidFill>
                <a:schemeClr val="bg2"/>
              </a:solidFill>
              <a:latin typeface="Arial" pitchFamily="34" charset="0"/>
              <a:ea typeface="ＭＳ Ｐゴシック" pitchFamily="1" charset="-128"/>
              <a:cs typeface="Arial" pitchFamily="34" charset="0"/>
            </a:endParaRPr>
          </a:p>
          <a:p>
            <a:pPr fontAlgn="auto">
              <a:lnSpc>
                <a:spcPct val="100000"/>
              </a:lnSpc>
              <a:spcBef>
                <a:spcPts val="0"/>
              </a:spcBef>
              <a:spcAft>
                <a:spcPts val="0"/>
              </a:spcAft>
              <a:defRPr/>
            </a:pPr>
            <a:r>
              <a:rPr lang="it-IT" sz="1000" dirty="0">
                <a:solidFill>
                  <a:schemeClr val="bg2"/>
                </a:solidFill>
                <a:latin typeface="Arial" pitchFamily="34" charset="0"/>
                <a:ea typeface="ＭＳ Ｐゴシック" pitchFamily="1" charset="-128"/>
                <a:cs typeface="Arial" pitchFamily="34" charset="0"/>
              </a:rPr>
              <a:t>734.930.9090 (tel)</a:t>
            </a:r>
          </a:p>
          <a:p>
            <a:pPr fontAlgn="auto">
              <a:lnSpc>
                <a:spcPct val="100000"/>
              </a:lnSpc>
              <a:spcBef>
                <a:spcPts val="0"/>
              </a:spcBef>
              <a:spcAft>
                <a:spcPts val="0"/>
              </a:spcAft>
              <a:defRPr/>
            </a:pPr>
            <a:r>
              <a:rPr lang="it-IT" sz="1000" dirty="0">
                <a:solidFill>
                  <a:schemeClr val="bg2"/>
                </a:solidFill>
                <a:latin typeface="Arial" pitchFamily="34" charset="0"/>
                <a:ea typeface="ＭＳ Ｐゴシック" pitchFamily="1" charset="-128"/>
                <a:cs typeface="Arial" pitchFamily="34" charset="0"/>
                <a:hlinkClick r:id="rId2"/>
              </a:rPr>
              <a:t>www.cfigroup.com</a:t>
            </a:r>
            <a:endParaRPr lang="it-IT" sz="1000" dirty="0">
              <a:solidFill>
                <a:schemeClr val="bg2"/>
              </a:solidFill>
              <a:latin typeface="Arial" pitchFamily="34" charset="0"/>
              <a:ea typeface="ＭＳ Ｐゴシック" pitchFamily="1" charset="-128"/>
              <a:cs typeface="Arial" pitchFamily="34" charset="0"/>
            </a:endParaRPr>
          </a:p>
          <a:p>
            <a:pPr fontAlgn="auto">
              <a:lnSpc>
                <a:spcPct val="100000"/>
              </a:lnSpc>
              <a:spcBef>
                <a:spcPts val="0"/>
              </a:spcBef>
              <a:spcAft>
                <a:spcPts val="0"/>
              </a:spcAft>
              <a:defRPr/>
            </a:pPr>
            <a:endParaRPr lang="it-IT" sz="1050" i="1" dirty="0">
              <a:solidFill>
                <a:schemeClr val="bg2"/>
              </a:solidFill>
              <a:latin typeface="Arial" pitchFamily="34" charset="0"/>
              <a:ea typeface="ＭＳ Ｐゴシック" pitchFamily="1" charset="-128"/>
              <a:cs typeface="Arial" pitchFamily="34" charset="0"/>
            </a:endParaRPr>
          </a:p>
          <a:p>
            <a:pPr fontAlgn="auto">
              <a:lnSpc>
                <a:spcPct val="100000"/>
              </a:lnSpc>
              <a:spcBef>
                <a:spcPts val="0"/>
              </a:spcBef>
              <a:spcAft>
                <a:spcPts val="0"/>
              </a:spcAft>
              <a:defRPr/>
            </a:pPr>
            <a:r>
              <a:rPr lang="it-IT" sz="1000" i="0" baseline="0" dirty="0">
                <a:solidFill>
                  <a:schemeClr val="bg2"/>
                </a:solidFill>
                <a:latin typeface="Arial" pitchFamily="34" charset="0"/>
                <a:ea typeface="ＭＳ Ｐゴシック" pitchFamily="1" charset="-128"/>
                <a:cs typeface="Arial" pitchFamily="34" charset="0"/>
              </a:rPr>
              <a:t>Kelly Stallard - Program Director</a:t>
            </a:r>
          </a:p>
          <a:p>
            <a:pPr fontAlgn="auto">
              <a:lnSpc>
                <a:spcPct val="100000"/>
              </a:lnSpc>
              <a:spcBef>
                <a:spcPts val="0"/>
              </a:spcBef>
              <a:spcAft>
                <a:spcPts val="0"/>
              </a:spcAft>
              <a:defRPr/>
            </a:pPr>
            <a:r>
              <a:rPr lang="it-IT" sz="1000" i="0" baseline="0" dirty="0">
                <a:solidFill>
                  <a:schemeClr val="bg2"/>
                </a:solidFill>
                <a:latin typeface="Arial" pitchFamily="34" charset="0"/>
                <a:ea typeface="ＭＳ Ｐゴシック" pitchFamily="1" charset="-128"/>
                <a:cs typeface="Arial" pitchFamily="34" charset="0"/>
                <a:hlinkClick r:id="rId3"/>
              </a:rPr>
              <a:t>kstallard@cfigroup.com</a:t>
            </a:r>
            <a:endParaRPr lang="it-IT" sz="1000" i="0" baseline="0" dirty="0">
              <a:solidFill>
                <a:schemeClr val="bg2"/>
              </a:solidFill>
              <a:latin typeface="Arial" pitchFamily="34" charset="0"/>
              <a:ea typeface="ＭＳ Ｐゴシック" pitchFamily="1" charset="-128"/>
              <a:cs typeface="Arial" pitchFamily="34" charset="0"/>
            </a:endParaRPr>
          </a:p>
          <a:p>
            <a:pPr fontAlgn="auto">
              <a:lnSpc>
                <a:spcPct val="100000"/>
              </a:lnSpc>
              <a:spcBef>
                <a:spcPts val="0"/>
              </a:spcBef>
              <a:spcAft>
                <a:spcPts val="0"/>
              </a:spcAft>
              <a:defRPr/>
            </a:pPr>
            <a:r>
              <a:rPr lang="it-IT" sz="1000" i="0" baseline="0" dirty="0">
                <a:solidFill>
                  <a:schemeClr val="bg2"/>
                </a:solidFill>
                <a:latin typeface="Arial" pitchFamily="34" charset="0"/>
                <a:ea typeface="ＭＳ Ｐゴシック" pitchFamily="1" charset="-128"/>
                <a:cs typeface="Arial" pitchFamily="34" charset="0"/>
              </a:rPr>
              <a:t>734-623-1305</a:t>
            </a:r>
          </a:p>
          <a:p>
            <a:pPr fontAlgn="auto">
              <a:lnSpc>
                <a:spcPct val="100000"/>
              </a:lnSpc>
              <a:spcBef>
                <a:spcPts val="0"/>
              </a:spcBef>
              <a:spcAft>
                <a:spcPts val="0"/>
              </a:spcAft>
              <a:defRPr/>
            </a:pPr>
            <a:endParaRPr lang="it-IT" sz="1000" i="0" baseline="0" dirty="0">
              <a:solidFill>
                <a:schemeClr val="bg2"/>
              </a:solidFill>
              <a:latin typeface="Arial" pitchFamily="34" charset="0"/>
              <a:ea typeface="ＭＳ Ｐゴシック" pitchFamily="1" charset="-128"/>
              <a:cs typeface="Arial" pitchFamily="34" charset="0"/>
            </a:endParaRPr>
          </a:p>
          <a:p>
            <a:pPr fontAlgn="auto">
              <a:lnSpc>
                <a:spcPct val="100000"/>
              </a:lnSpc>
              <a:spcBef>
                <a:spcPts val="0"/>
              </a:spcBef>
              <a:spcAft>
                <a:spcPts val="0"/>
              </a:spcAft>
              <a:defRPr/>
            </a:pPr>
            <a:r>
              <a:rPr lang="it-IT" sz="1000" i="0" baseline="0" dirty="0">
                <a:solidFill>
                  <a:schemeClr val="bg2"/>
                </a:solidFill>
                <a:latin typeface="Arial" pitchFamily="34" charset="0"/>
                <a:ea typeface="ＭＳ Ｐゴシック" pitchFamily="1" charset="-128"/>
                <a:cs typeface="Arial" pitchFamily="34" charset="0"/>
              </a:rPr>
              <a:t>Mark Galauner– Senior Customer Insights Consultant</a:t>
            </a:r>
          </a:p>
          <a:p>
            <a:pPr fontAlgn="auto">
              <a:lnSpc>
                <a:spcPct val="100000"/>
              </a:lnSpc>
              <a:spcBef>
                <a:spcPts val="0"/>
              </a:spcBef>
              <a:spcAft>
                <a:spcPts val="0"/>
              </a:spcAft>
              <a:defRPr/>
            </a:pPr>
            <a:r>
              <a:rPr lang="it-IT" sz="1000" i="0" baseline="0" dirty="0">
                <a:solidFill>
                  <a:schemeClr val="bg2"/>
                </a:solidFill>
                <a:latin typeface="Arial" pitchFamily="34" charset="0"/>
                <a:ea typeface="ＭＳ Ｐゴシック" pitchFamily="1" charset="-128"/>
                <a:cs typeface="Arial" pitchFamily="34" charset="0"/>
                <a:hlinkClick r:id="rId4"/>
              </a:rPr>
              <a:t>mgalauner@cfigroup.com</a:t>
            </a:r>
            <a:endParaRPr lang="it-IT" sz="1000" i="0" baseline="0" dirty="0">
              <a:solidFill>
                <a:schemeClr val="bg2"/>
              </a:solidFill>
              <a:latin typeface="Arial" pitchFamily="34" charset="0"/>
              <a:ea typeface="ＭＳ Ｐゴシック" pitchFamily="1" charset="-128"/>
              <a:cs typeface="Arial" pitchFamily="34" charset="0"/>
            </a:endParaRPr>
          </a:p>
          <a:p>
            <a:pPr fontAlgn="auto">
              <a:lnSpc>
                <a:spcPct val="100000"/>
              </a:lnSpc>
              <a:spcBef>
                <a:spcPts val="0"/>
              </a:spcBef>
              <a:spcAft>
                <a:spcPts val="0"/>
              </a:spcAft>
              <a:defRPr/>
            </a:pPr>
            <a:r>
              <a:rPr lang="it-IT" sz="1000" i="0" baseline="0" dirty="0">
                <a:solidFill>
                  <a:schemeClr val="bg2"/>
                </a:solidFill>
                <a:latin typeface="Arial" pitchFamily="34" charset="0"/>
                <a:ea typeface="ＭＳ Ｐゴシック" pitchFamily="1" charset="-128"/>
                <a:cs typeface="Arial" pitchFamily="34" charset="0"/>
              </a:rPr>
              <a:t>734-623-1384</a:t>
            </a:r>
            <a:endParaRPr lang="it-IT" sz="1000" i="1" dirty="0">
              <a:solidFill>
                <a:schemeClr val="bg2"/>
              </a:solidFill>
              <a:latin typeface="Arial" pitchFamily="34" charset="0"/>
              <a:ea typeface="ＭＳ Ｐゴシック" pitchFamily="1" charset="-128"/>
              <a:cs typeface="Arial" pitchFamily="34" charset="0"/>
            </a:endParaRPr>
          </a:p>
        </p:txBody>
      </p:sp>
      <p:sp>
        <p:nvSpPr>
          <p:cNvPr id="10" name="TextBox 9"/>
          <p:cNvSpPr txBox="1"/>
          <p:nvPr userDrawn="1"/>
        </p:nvSpPr>
        <p:spPr>
          <a:xfrm>
            <a:off x="6732870" y="1269830"/>
            <a:ext cx="2438400" cy="1015663"/>
          </a:xfrm>
          <a:prstGeom prst="rect">
            <a:avLst/>
          </a:prstGeom>
          <a:noFill/>
        </p:spPr>
        <p:txBody>
          <a:bodyPr wrap="square" rtlCol="0">
            <a:spAutoFit/>
          </a:bodyPr>
          <a:lstStyle/>
          <a:p>
            <a:pPr eaLnBrk="1" hangingPunct="1">
              <a:defRPr/>
            </a:pPr>
            <a:r>
              <a:rPr lang="en-US" altLang="en-US" sz="1000" b="1" dirty="0">
                <a:solidFill>
                  <a:schemeClr val="bg2"/>
                </a:solidFill>
              </a:rPr>
              <a:t>FEDERAL CONSULTING GROUP</a:t>
            </a:r>
          </a:p>
          <a:p>
            <a:pPr eaLnBrk="1" hangingPunct="1">
              <a:defRPr/>
            </a:pPr>
            <a:r>
              <a:rPr lang="en-US" altLang="en-US" sz="1000" dirty="0">
                <a:solidFill>
                  <a:schemeClr val="bg2"/>
                </a:solidFill>
              </a:rPr>
              <a:t>Jessica Reed</a:t>
            </a:r>
          </a:p>
          <a:p>
            <a:pPr eaLnBrk="1" hangingPunct="1">
              <a:defRPr/>
            </a:pPr>
            <a:r>
              <a:rPr lang="en-US" altLang="en-US" sz="1000" dirty="0">
                <a:solidFill>
                  <a:schemeClr val="bg2"/>
                </a:solidFill>
              </a:rPr>
              <a:t>Director</a:t>
            </a:r>
          </a:p>
          <a:p>
            <a:pPr eaLnBrk="1" hangingPunct="1">
              <a:defRPr/>
            </a:pPr>
            <a:r>
              <a:rPr lang="en-US" altLang="en-US" sz="1000" dirty="0">
                <a:solidFill>
                  <a:schemeClr val="bg2"/>
                </a:solidFill>
              </a:rPr>
              <a:t>202-208-4699 (</a:t>
            </a:r>
            <a:r>
              <a:rPr lang="en-US" altLang="en-US" sz="1000" dirty="0" err="1">
                <a:solidFill>
                  <a:schemeClr val="bg2"/>
                </a:solidFill>
              </a:rPr>
              <a:t>tel</a:t>
            </a:r>
            <a:r>
              <a:rPr lang="en-US" altLang="en-US" sz="1000" dirty="0">
                <a:solidFill>
                  <a:schemeClr val="bg2"/>
                </a:solidFill>
              </a:rPr>
              <a:t>)</a:t>
            </a:r>
          </a:p>
          <a:p>
            <a:pPr eaLnBrk="1" hangingPunct="1">
              <a:defRPr/>
            </a:pPr>
            <a:r>
              <a:rPr lang="en-US" altLang="en-US" sz="1000" u="sng" dirty="0">
                <a:solidFill>
                  <a:schemeClr val="bg2"/>
                </a:solidFill>
              </a:rPr>
              <a:t>Jessica_reed@ios.doi.gov</a:t>
            </a:r>
          </a:p>
          <a:p>
            <a:endParaRPr lang="en-US" sz="1000" dirty="0">
              <a:solidFill>
                <a:schemeClr val="bg2"/>
              </a:solidFill>
            </a:endParaRPr>
          </a:p>
        </p:txBody>
      </p:sp>
      <p:sp>
        <p:nvSpPr>
          <p:cNvPr id="11" name="Rectangle 10"/>
          <p:cNvSpPr/>
          <p:nvPr userDrawn="1"/>
        </p:nvSpPr>
        <p:spPr>
          <a:xfrm>
            <a:off x="6701418" y="5569803"/>
            <a:ext cx="2286000" cy="998671"/>
          </a:xfrm>
          <a:prstGeom prst="rect">
            <a:avLst/>
          </a:prstGeom>
        </p:spPr>
        <p:txBody>
          <a:bodyPr>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it-IT" sz="1000" b="0" i="0" u="none" strike="noStrike" kern="1200" cap="none" spc="0" normalizeH="0" baseline="0" noProof="0" dirty="0">
                <a:ln>
                  <a:noFill/>
                </a:ln>
                <a:solidFill>
                  <a:srgbClr val="3C5BA2"/>
                </a:solidFill>
                <a:effectLst/>
                <a:uLnTx/>
                <a:uFillTx/>
                <a:latin typeface="Arial" pitchFamily="34" charset="0"/>
                <a:ea typeface="ＭＳ Ｐゴシック" pitchFamily="1" charset="-128"/>
                <a:cs typeface="Arial" pitchFamily="34" charset="0"/>
              </a:rPr>
              <a:t>USA - Ann Arbor, MI</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it-IT" sz="1000" b="0" i="0" u="none" strike="noStrike" kern="1200" cap="none" spc="0" normalizeH="0" baseline="0" noProof="0" dirty="0">
                <a:ln>
                  <a:noFill/>
                </a:ln>
                <a:solidFill>
                  <a:srgbClr val="3C5BA2"/>
                </a:solidFill>
                <a:effectLst/>
                <a:uLnTx/>
                <a:uFillTx/>
                <a:latin typeface="Arial" pitchFamily="34" charset="0"/>
                <a:ea typeface="ＭＳ Ｐゴシック" pitchFamily="1" charset="-128"/>
                <a:cs typeface="Arial" pitchFamily="34" charset="0"/>
              </a:rPr>
              <a:t>ENGLAND - London</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it-IT" sz="1000" b="0" i="0" u="none" strike="noStrike" kern="1200" cap="none" spc="0" normalizeH="0" baseline="0" noProof="0" dirty="0">
                <a:ln>
                  <a:noFill/>
                </a:ln>
                <a:solidFill>
                  <a:srgbClr val="3C5BA2"/>
                </a:solidFill>
                <a:effectLst/>
                <a:uLnTx/>
                <a:uFillTx/>
                <a:latin typeface="Arial" pitchFamily="34" charset="0"/>
                <a:ea typeface="ＭＳ Ｐゴシック" pitchFamily="1" charset="-128"/>
                <a:cs typeface="Arial" pitchFamily="34" charset="0"/>
              </a:rPr>
              <a:t>SWEDEN - Stockholm</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it-IT" sz="1000" b="0" i="0" u="none" strike="noStrike" kern="1200" cap="none" spc="0" normalizeH="0" baseline="0" noProof="0" dirty="0">
                <a:ln>
                  <a:noFill/>
                </a:ln>
                <a:solidFill>
                  <a:srgbClr val="3C5BA2"/>
                </a:solidFill>
                <a:effectLst/>
                <a:uLnTx/>
                <a:uFillTx/>
                <a:latin typeface="Arial" pitchFamily="34" charset="0"/>
                <a:ea typeface="ＭＳ Ｐゴシック" pitchFamily="1" charset="-128"/>
                <a:cs typeface="Arial" pitchFamily="34" charset="0"/>
              </a:rPr>
              <a:t>ITALY - Milan</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it-IT" sz="1000" b="0" i="0" u="none" strike="noStrike" kern="1200" cap="none" spc="0" normalizeH="0" baseline="0" noProof="0" dirty="0">
                <a:ln>
                  <a:noFill/>
                </a:ln>
                <a:solidFill>
                  <a:srgbClr val="3C5BA2"/>
                </a:solidFill>
                <a:effectLst/>
                <a:uLnTx/>
                <a:uFillTx/>
                <a:latin typeface="Arial" pitchFamily="34" charset="0"/>
                <a:ea typeface="ＭＳ Ｐゴシック" pitchFamily="1" charset="-128"/>
                <a:cs typeface="Arial" pitchFamily="34" charset="0"/>
              </a:rPr>
              <a:t>CHINA - Shanghai</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Divider 1">
    <p:spTree>
      <p:nvGrpSpPr>
        <p:cNvPr id="1" name=""/>
        <p:cNvGrpSpPr/>
        <p:nvPr/>
      </p:nvGrpSpPr>
      <p:grpSpPr>
        <a:xfrm>
          <a:off x="0" y="0"/>
          <a:ext cx="0" cy="0"/>
          <a:chOff x="0" y="0"/>
          <a:chExt cx="0" cy="0"/>
        </a:xfrm>
      </p:grpSpPr>
      <p:sp>
        <p:nvSpPr>
          <p:cNvPr id="8" name="Segnaposto testo 5"/>
          <p:cNvSpPr>
            <a:spLocks noGrp="1"/>
          </p:cNvSpPr>
          <p:nvPr>
            <p:ph type="body" sz="quarter" idx="10"/>
          </p:nvPr>
        </p:nvSpPr>
        <p:spPr>
          <a:xfrm>
            <a:off x="6814068" y="1073934"/>
            <a:ext cx="1904037" cy="1397000"/>
          </a:xfrm>
          <a:prstGeom prst="rect">
            <a:avLst/>
          </a:prstGeom>
        </p:spPr>
        <p:txBody>
          <a:bodyPr/>
          <a:lstStyle>
            <a:lvl1pPr marL="0" indent="0">
              <a:spcBef>
                <a:spcPts val="0"/>
              </a:spcBef>
              <a:buNone/>
              <a:defRPr sz="1600">
                <a:solidFill>
                  <a:schemeClr val="tx1"/>
                </a:solidFill>
              </a:defRPr>
            </a:lvl1pPr>
            <a:lvl2pPr>
              <a:defRPr>
                <a:solidFill>
                  <a:schemeClr val="tx1"/>
                </a:solidFill>
              </a:defRPr>
            </a:lvl2pPr>
          </a:lstStyle>
          <a:p>
            <a:pPr lvl="0"/>
            <a:r>
              <a:rPr lang="en-US"/>
              <a:t>Click to edit Master text styles</a:t>
            </a:r>
          </a:p>
        </p:txBody>
      </p:sp>
      <p:sp>
        <p:nvSpPr>
          <p:cNvPr id="14" name="Line 4"/>
          <p:cNvSpPr>
            <a:spLocks noChangeShapeType="1"/>
          </p:cNvSpPr>
          <p:nvPr/>
        </p:nvSpPr>
        <p:spPr bwMode="auto">
          <a:xfrm flipV="1">
            <a:off x="6685368" y="1143000"/>
            <a:ext cx="0" cy="5257800"/>
          </a:xfrm>
          <a:prstGeom prst="line">
            <a:avLst/>
          </a:prstGeom>
          <a:noFill/>
          <a:ln w="12700">
            <a:solidFill>
              <a:srgbClr val="90BE43"/>
            </a:solidFill>
            <a:round/>
            <a:headEnd/>
            <a:tailEnd/>
          </a:ln>
        </p:spPr>
        <p:txBody>
          <a:bodyPr wrap="none" anchor="ctr"/>
          <a:lstStyle/>
          <a:p>
            <a:pPr algn="r" eaLnBrk="0" fontAlgn="auto" hangingPunct="0">
              <a:spcBef>
                <a:spcPts val="0"/>
              </a:spcBef>
              <a:spcAft>
                <a:spcPts val="0"/>
              </a:spcAft>
              <a:defRPr/>
            </a:pPr>
            <a:endParaRPr lang="it-IT">
              <a:solidFill>
                <a:prstClr val="black"/>
              </a:solidFill>
              <a:latin typeface="Arial" charset="0"/>
              <a:ea typeface="ＭＳ Ｐゴシック" pitchFamily="1" charset="-128"/>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233589" y="133546"/>
            <a:ext cx="8681811"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dirty="0"/>
              <a:t>Insert slide heading here</a:t>
            </a:r>
          </a:p>
        </p:txBody>
      </p:sp>
      <p:sp>
        <p:nvSpPr>
          <p:cNvPr id="8" name="Text Placeholder 7"/>
          <p:cNvSpPr>
            <a:spLocks noGrp="1"/>
          </p:cNvSpPr>
          <p:nvPr>
            <p:ph type="body" idx="1"/>
          </p:nvPr>
        </p:nvSpPr>
        <p:spPr>
          <a:xfrm>
            <a:off x="228600" y="990600"/>
            <a:ext cx="8686800" cy="51752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asellaDiTesto 13">
            <a:extLst>
              <a:ext uri="{FF2B5EF4-FFF2-40B4-BE49-F238E27FC236}">
                <a16:creationId xmlns:a16="http://schemas.microsoft.com/office/drawing/2014/main" id="{EF20D39D-7242-47CA-B13E-276E6BCB3156}"/>
              </a:ext>
            </a:extLst>
          </p:cNvPr>
          <p:cNvSpPr txBox="1"/>
          <p:nvPr userDrawn="1"/>
        </p:nvSpPr>
        <p:spPr>
          <a:xfrm>
            <a:off x="6939263" y="6581745"/>
            <a:ext cx="2087849" cy="200055"/>
          </a:xfrm>
          <a:prstGeom prst="rect">
            <a:avLst/>
          </a:prstGeom>
          <a:noFill/>
        </p:spPr>
        <p:txBody>
          <a:bodyPr wrap="square" rtlCol="0">
            <a:spAutoFit/>
          </a:bodyPr>
          <a:lstStyle/>
          <a:p>
            <a:pPr algn="r"/>
            <a:r>
              <a:rPr lang="it-IT" sz="700" dirty="0">
                <a:solidFill>
                  <a:prstClr val="black"/>
                </a:solidFill>
              </a:rPr>
              <a:t>© 2018 CFI Group. All rights reserved.</a:t>
            </a:r>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96" r:id="rId9"/>
    <p:sldLayoutId id="2147483798" r:id="rId10"/>
    <p:sldLayoutId id="2147483799" r:id="rId11"/>
    <p:sldLayoutId id="2147483784" r:id="rId12"/>
  </p:sldLayoutIdLst>
  <p:hf hdr="0" ftr="0"/>
  <p:txStyles>
    <p:titleStyle>
      <a:lvl1pPr algn="l" rtl="0" eaLnBrk="1" fontAlgn="base" hangingPunct="1">
        <a:spcBef>
          <a:spcPct val="0"/>
        </a:spcBef>
        <a:spcAft>
          <a:spcPct val="0"/>
        </a:spcAft>
        <a:defRPr sz="2800" b="1" kern="1200" baseline="0">
          <a:solidFill>
            <a:schemeClr val="bg2"/>
          </a:solidFill>
          <a:latin typeface="+mj-lt"/>
          <a:ea typeface="+mj-ea"/>
          <a:cs typeface="Calibri" pitchFamily="34" charset="0"/>
        </a:defRPr>
      </a:lvl1pPr>
      <a:lvl2pPr algn="l" rtl="0" eaLnBrk="1" fontAlgn="base" hangingPunct="1">
        <a:spcBef>
          <a:spcPct val="0"/>
        </a:spcBef>
        <a:spcAft>
          <a:spcPct val="0"/>
        </a:spcAft>
        <a:defRPr sz="4400" b="1">
          <a:solidFill>
            <a:srgbClr val="90BE43"/>
          </a:solidFill>
          <a:latin typeface="Arial" pitchFamily="34" charset="0"/>
          <a:cs typeface="Arial" pitchFamily="34" charset="0"/>
        </a:defRPr>
      </a:lvl2pPr>
      <a:lvl3pPr algn="l" rtl="0" eaLnBrk="1" fontAlgn="base" hangingPunct="1">
        <a:spcBef>
          <a:spcPct val="0"/>
        </a:spcBef>
        <a:spcAft>
          <a:spcPct val="0"/>
        </a:spcAft>
        <a:defRPr sz="4400" b="1">
          <a:solidFill>
            <a:srgbClr val="90BE43"/>
          </a:solidFill>
          <a:latin typeface="Arial" pitchFamily="34" charset="0"/>
          <a:cs typeface="Arial" pitchFamily="34" charset="0"/>
        </a:defRPr>
      </a:lvl3pPr>
      <a:lvl4pPr algn="l" rtl="0" eaLnBrk="1" fontAlgn="base" hangingPunct="1">
        <a:spcBef>
          <a:spcPct val="0"/>
        </a:spcBef>
        <a:spcAft>
          <a:spcPct val="0"/>
        </a:spcAft>
        <a:defRPr sz="4400" b="1">
          <a:solidFill>
            <a:srgbClr val="90BE43"/>
          </a:solidFill>
          <a:latin typeface="Arial" pitchFamily="34" charset="0"/>
          <a:cs typeface="Arial" pitchFamily="34" charset="0"/>
        </a:defRPr>
      </a:lvl4pPr>
      <a:lvl5pPr algn="l" rtl="0" eaLnBrk="1" fontAlgn="base" hangingPunct="1">
        <a:spcBef>
          <a:spcPct val="0"/>
        </a:spcBef>
        <a:spcAft>
          <a:spcPct val="0"/>
        </a:spcAft>
        <a:defRPr sz="4400" b="1">
          <a:solidFill>
            <a:srgbClr val="90BE43"/>
          </a:solidFill>
          <a:latin typeface="Arial" pitchFamily="34" charset="0"/>
          <a:cs typeface="Arial" pitchFamily="34" charset="0"/>
        </a:defRPr>
      </a:lvl5pPr>
      <a:lvl6pPr marL="457200" algn="l" rtl="0" eaLnBrk="1" fontAlgn="base" hangingPunct="1">
        <a:spcBef>
          <a:spcPct val="0"/>
        </a:spcBef>
        <a:spcAft>
          <a:spcPct val="0"/>
        </a:spcAft>
        <a:defRPr b="1">
          <a:solidFill>
            <a:srgbClr val="90BE43"/>
          </a:solidFill>
          <a:latin typeface="Arial" pitchFamily="34" charset="0"/>
          <a:cs typeface="Arial" pitchFamily="34" charset="0"/>
        </a:defRPr>
      </a:lvl6pPr>
      <a:lvl7pPr marL="914400" algn="l" rtl="0" eaLnBrk="1" fontAlgn="base" hangingPunct="1">
        <a:spcBef>
          <a:spcPct val="0"/>
        </a:spcBef>
        <a:spcAft>
          <a:spcPct val="0"/>
        </a:spcAft>
        <a:defRPr b="1">
          <a:solidFill>
            <a:srgbClr val="90BE43"/>
          </a:solidFill>
          <a:latin typeface="Arial" pitchFamily="34" charset="0"/>
          <a:cs typeface="Arial" pitchFamily="34" charset="0"/>
        </a:defRPr>
      </a:lvl7pPr>
      <a:lvl8pPr marL="1371600" algn="l" rtl="0" eaLnBrk="1" fontAlgn="base" hangingPunct="1">
        <a:spcBef>
          <a:spcPct val="0"/>
        </a:spcBef>
        <a:spcAft>
          <a:spcPct val="0"/>
        </a:spcAft>
        <a:defRPr b="1">
          <a:solidFill>
            <a:srgbClr val="90BE43"/>
          </a:solidFill>
          <a:latin typeface="Arial" pitchFamily="34" charset="0"/>
          <a:cs typeface="Arial" pitchFamily="34" charset="0"/>
        </a:defRPr>
      </a:lvl8pPr>
      <a:lvl9pPr marL="1828800" algn="l" rtl="0" eaLnBrk="1" fontAlgn="base" hangingPunct="1">
        <a:spcBef>
          <a:spcPct val="0"/>
        </a:spcBef>
        <a:spcAft>
          <a:spcPct val="0"/>
        </a:spcAft>
        <a:defRPr b="1">
          <a:solidFill>
            <a:srgbClr val="90BE43"/>
          </a:solidFill>
          <a:latin typeface="Arial" pitchFamily="34" charset="0"/>
          <a:cs typeface="Arial" pitchFamily="34" charset="0"/>
        </a:defRPr>
      </a:lvl9pPr>
    </p:titleStyle>
    <p:bodyStyle>
      <a:lvl1pPr marL="346075" indent="-346075" algn="l" rtl="0" eaLnBrk="1" fontAlgn="base" hangingPunct="1">
        <a:lnSpc>
          <a:spcPct val="100000"/>
        </a:lnSpc>
        <a:spcBef>
          <a:spcPct val="0"/>
        </a:spcBef>
        <a:spcAft>
          <a:spcPct val="0"/>
        </a:spcAft>
        <a:buClr>
          <a:schemeClr val="accent6"/>
        </a:buClr>
        <a:buSzPct val="85000"/>
        <a:buFont typeface="Wingdings 3" pitchFamily="18" charset="2"/>
        <a:buNone/>
        <a:defRPr sz="2400" b="0" kern="1200" baseline="0">
          <a:solidFill>
            <a:schemeClr val="tx1"/>
          </a:solidFill>
          <a:latin typeface="+mn-lt"/>
          <a:ea typeface="+mn-ea"/>
          <a:cs typeface="Calibri" pitchFamily="34" charset="0"/>
        </a:defRPr>
      </a:lvl1pPr>
      <a:lvl2pPr marL="282575" indent="-282575" algn="l" rtl="0" eaLnBrk="1" fontAlgn="base" hangingPunct="1">
        <a:lnSpc>
          <a:spcPct val="100000"/>
        </a:lnSpc>
        <a:spcBef>
          <a:spcPct val="0"/>
        </a:spcBef>
        <a:spcAft>
          <a:spcPct val="0"/>
        </a:spcAft>
        <a:buClr>
          <a:schemeClr val="accent6"/>
        </a:buClr>
        <a:buSzPct val="85000"/>
        <a:buFont typeface="Wingdings 3" pitchFamily="18" charset="2"/>
        <a:buChar char=""/>
        <a:defRPr sz="2000" kern="1200" baseline="0">
          <a:solidFill>
            <a:schemeClr val="tx1"/>
          </a:solidFill>
          <a:latin typeface="+mn-lt"/>
          <a:ea typeface="+mn-ea"/>
          <a:cs typeface="Calibri" pitchFamily="34" charset="0"/>
        </a:defRPr>
      </a:lvl2pPr>
      <a:lvl3pPr marL="568325" indent="-222250" algn="l" rtl="0" eaLnBrk="1" fontAlgn="base" hangingPunct="1">
        <a:lnSpc>
          <a:spcPct val="150000"/>
        </a:lnSpc>
        <a:spcBef>
          <a:spcPct val="0"/>
        </a:spcBef>
        <a:spcAft>
          <a:spcPct val="0"/>
        </a:spcAft>
        <a:buClr>
          <a:schemeClr val="accent6"/>
        </a:buClr>
        <a:buSzPct val="85000"/>
        <a:buFont typeface="Arial" pitchFamily="34" charset="0"/>
        <a:buChar char="&gt;"/>
        <a:defRPr sz="2000" kern="1200">
          <a:solidFill>
            <a:schemeClr val="tx1"/>
          </a:solidFill>
          <a:latin typeface="+mn-lt"/>
          <a:ea typeface="+mn-ea"/>
          <a:cs typeface="Calibri" pitchFamily="34" charset="0"/>
        </a:defRPr>
      </a:lvl3pPr>
      <a:lvl4pPr marL="798513" indent="-230188" algn="l" rtl="0" eaLnBrk="1" fontAlgn="base" hangingPunct="1">
        <a:lnSpc>
          <a:spcPct val="150000"/>
        </a:lnSpc>
        <a:spcBef>
          <a:spcPct val="0"/>
        </a:spcBef>
        <a:spcAft>
          <a:spcPct val="0"/>
        </a:spcAft>
        <a:buClr>
          <a:schemeClr val="accent6"/>
        </a:buClr>
        <a:buSzPct val="85000"/>
        <a:buFont typeface="Arial" pitchFamily="34" charset="0"/>
        <a:buChar char="•"/>
        <a:defRPr sz="1800" kern="1200">
          <a:solidFill>
            <a:schemeClr val="tx1"/>
          </a:solidFill>
          <a:latin typeface="+mn-lt"/>
          <a:ea typeface="+mn-ea"/>
          <a:cs typeface="Calibri" pitchFamily="34" charset="0"/>
        </a:defRPr>
      </a:lvl4pPr>
      <a:lvl5pPr marL="1030288" indent="-231775" algn="l" rtl="0" eaLnBrk="1" fontAlgn="base" hangingPunct="1">
        <a:spcBef>
          <a:spcPct val="20000"/>
        </a:spcBef>
        <a:spcAft>
          <a:spcPct val="0"/>
        </a:spcAft>
        <a:buClr>
          <a:schemeClr val="accent6"/>
        </a:buClr>
        <a:buSzPct val="85000"/>
        <a:buFont typeface="Arial" pitchFamily="34" charset="0"/>
        <a:buChar char="–"/>
        <a:defRPr sz="1600" kern="1200">
          <a:solidFill>
            <a:schemeClr val="tx1"/>
          </a:solidFill>
          <a:latin typeface="+mn-lt"/>
          <a:ea typeface="+mn-ea"/>
          <a:cs typeface="Calibri" pitchFamily="34" charset="0"/>
        </a:defRPr>
      </a:lvl5pPr>
      <a:lvl6pPr marL="1260475" indent="-230188" algn="l" defTabSz="914400" rtl="0" eaLnBrk="1" latinLnBrk="0" hangingPunct="1">
        <a:spcBef>
          <a:spcPct val="20000"/>
        </a:spcBef>
        <a:buClr>
          <a:schemeClr val="accent6"/>
        </a:buClr>
        <a:buSzPct val="120000"/>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a:spLocks noGrp="1"/>
          </p:cNvSpPr>
          <p:nvPr>
            <p:ph type="body" sz="quarter" idx="16"/>
          </p:nvPr>
        </p:nvSpPr>
        <p:spPr>
          <a:xfrm>
            <a:off x="1828800" y="5638801"/>
            <a:ext cx="5424104" cy="533400"/>
          </a:xfrm>
        </p:spPr>
        <p:txBody>
          <a:bodyPr/>
          <a:lstStyle/>
          <a:p>
            <a:r>
              <a:rPr lang="en-US" sz="2400" dirty="0">
                <a:latin typeface="+mn-lt"/>
                <a:cs typeface="Calibri" pitchFamily="34" charset="0"/>
              </a:rPr>
              <a:t>2018 Customer Satisfaction Results</a:t>
            </a:r>
          </a:p>
        </p:txBody>
      </p:sp>
      <p:sp>
        <p:nvSpPr>
          <p:cNvPr id="8" name="Text Placeholder 2"/>
          <p:cNvSpPr txBox="1">
            <a:spLocks/>
          </p:cNvSpPr>
          <p:nvPr/>
        </p:nvSpPr>
        <p:spPr>
          <a:xfrm>
            <a:off x="1828800" y="6096000"/>
            <a:ext cx="5424104" cy="53340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mn-lt"/>
                <a:ea typeface="+mn-ea"/>
                <a:cs typeface="Calibri" pitchFamily="34" charset="0"/>
              </a:rPr>
              <a:t>December 2018</a:t>
            </a:r>
          </a:p>
          <a:p>
            <a:pPr marL="342900" lvl="0" indent="-342900" algn="ctr" fontAlgn="auto">
              <a:spcBef>
                <a:spcPts val="0"/>
              </a:spcBef>
              <a:spcAft>
                <a:spcPts val="0"/>
              </a:spcAft>
              <a:defRPr/>
            </a:pPr>
            <a:r>
              <a:rPr lang="en-US" sz="1600" dirty="0">
                <a:latin typeface="+mn-lt"/>
                <a:cs typeface="Calibri" pitchFamily="34" charset="0"/>
              </a:rPr>
              <a:t>IA# 20252</a:t>
            </a:r>
          </a:p>
        </p:txBody>
      </p:sp>
      <p:sp>
        <p:nvSpPr>
          <p:cNvPr id="2" name="Title 1"/>
          <p:cNvSpPr>
            <a:spLocks noGrp="1"/>
          </p:cNvSpPr>
          <p:nvPr>
            <p:ph type="title" idx="4294967295"/>
          </p:nvPr>
        </p:nvSpPr>
        <p:spPr>
          <a:xfrm>
            <a:off x="1861109" y="2971800"/>
            <a:ext cx="5358384" cy="1069848"/>
          </a:xfrm>
        </p:spPr>
        <p:txBody>
          <a:bodyPr/>
          <a:lstStyle/>
          <a:p>
            <a:pPr algn="ctr" rtl="0" eaLnBrk="1" fontAlgn="auto" latinLnBrk="0" hangingPunct="1"/>
            <a:r>
              <a:rPr lang="en-US" i="0" kern="1200" baseline="0" dirty="0">
                <a:solidFill>
                  <a:srgbClr val="3C5BA2"/>
                </a:solidFill>
                <a:effectLst/>
                <a:latin typeface="+mn-lt"/>
                <a:ea typeface="+mn-ea"/>
                <a:cs typeface="Arial" panose="020B0604020202020204" pitchFamily="34" charset="0"/>
              </a:rPr>
              <a:t>Earth Observing System Data and Information System</a:t>
            </a:r>
            <a:endParaRPr lang="en-US" dirty="0">
              <a:solidFill>
                <a:srgbClr val="3C5BA2"/>
              </a:solidFill>
              <a:effectLst/>
              <a:latin typeface="+mn-lt"/>
              <a:cs typeface="Arial" panose="020B0604020202020204" pitchFamily="34" charset="0"/>
            </a:endParaRPr>
          </a:p>
        </p:txBody>
      </p:sp>
      <p:grpSp>
        <p:nvGrpSpPr>
          <p:cNvPr id="3" name="Group 2" descr="NASA, FCG, and ACSI Logos">
            <a:extLst>
              <a:ext uri="{FF2B5EF4-FFF2-40B4-BE49-F238E27FC236}">
                <a16:creationId xmlns:a16="http://schemas.microsoft.com/office/drawing/2014/main" id="{FDB03F13-A2D2-49A5-8F73-6CE49807619A}"/>
              </a:ext>
            </a:extLst>
          </p:cNvPr>
          <p:cNvGrpSpPr/>
          <p:nvPr/>
        </p:nvGrpSpPr>
        <p:grpSpPr>
          <a:xfrm>
            <a:off x="285750" y="4041775"/>
            <a:ext cx="5367972" cy="2674938"/>
            <a:chOff x="285750" y="4041775"/>
            <a:chExt cx="5367972" cy="2674938"/>
          </a:xfrm>
        </p:grpSpPr>
        <p:pic>
          <p:nvPicPr>
            <p:cNvPr id="9" name="Picture 8" descr="nasa"/>
            <p:cNvPicPr/>
            <p:nvPr/>
          </p:nvPicPr>
          <p:blipFill>
            <a:blip r:embed="rId3" cstate="print"/>
            <a:srcRect/>
            <a:stretch>
              <a:fillRect/>
            </a:stretch>
          </p:blipFill>
          <p:spPr bwMode="auto">
            <a:xfrm>
              <a:off x="3490277" y="4041775"/>
              <a:ext cx="2163445" cy="1466850"/>
            </a:xfrm>
            <a:prstGeom prst="rect">
              <a:avLst/>
            </a:prstGeom>
            <a:noFill/>
            <a:ln w="9525">
              <a:noFill/>
              <a:miter lim="800000"/>
              <a:headEnd/>
              <a:tailEnd/>
            </a:ln>
          </p:spPr>
        </p:pic>
        <p:pic>
          <p:nvPicPr>
            <p:cNvPr id="11" name="Picture 10" descr="FCG logo"/>
            <p:cNvPicPr>
              <a:picLocks noChangeAspect="1"/>
            </p:cNvPicPr>
            <p:nvPr/>
          </p:nvPicPr>
          <p:blipFill>
            <a:blip r:embed="rId4" cstate="print">
              <a:clrChange>
                <a:clrFrom>
                  <a:srgbClr val="FFFFFE"/>
                </a:clrFrom>
                <a:clrTo>
                  <a:srgbClr val="FFFFFE">
                    <a:alpha val="0"/>
                  </a:srgbClr>
                </a:clrTo>
              </a:clrChange>
            </a:blip>
            <a:srcRect b="25000"/>
            <a:stretch>
              <a:fillRect/>
            </a:stretch>
          </p:blipFill>
          <p:spPr>
            <a:xfrm>
              <a:off x="285750" y="5848815"/>
              <a:ext cx="449378" cy="867898"/>
            </a:xfrm>
            <a:prstGeom prst="rect">
              <a:avLst/>
            </a:prstGeom>
          </p:spPr>
        </p:pic>
        <p:pic>
          <p:nvPicPr>
            <p:cNvPr id="12" name="Picture 11" descr="ACSI Log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1550" y="5863793"/>
              <a:ext cx="949337" cy="852920"/>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32"/>
          <p:cNvSpPr>
            <a:spLocks noGrp="1" noChangeArrowheads="1"/>
          </p:cNvSpPr>
          <p:nvPr>
            <p:ph type="title"/>
          </p:nvPr>
        </p:nvSpPr>
        <p:spPr>
          <a:xfrm>
            <a:off x="69011" y="133546"/>
            <a:ext cx="9074989" cy="533400"/>
          </a:xfrm>
        </p:spPr>
        <p:txBody>
          <a:bodyPr/>
          <a:lstStyle/>
          <a:p>
            <a:pPr eaLnBrk="1" hangingPunct="1"/>
            <a:r>
              <a:rPr lang="en-US" sz="2400" dirty="0">
                <a:cs typeface="Arial" charset="0"/>
              </a:rPr>
              <a:t>Executive Summary: Product Quality</a:t>
            </a:r>
          </a:p>
        </p:txBody>
      </p:sp>
      <p:sp>
        <p:nvSpPr>
          <p:cNvPr id="5" name="Text Placeholder 1"/>
          <p:cNvSpPr txBox="1">
            <a:spLocks/>
          </p:cNvSpPr>
          <p:nvPr/>
        </p:nvSpPr>
        <p:spPr>
          <a:xfrm>
            <a:off x="204354" y="666945"/>
            <a:ext cx="8735291" cy="6021642"/>
          </a:xfrm>
          <a:prstGeom prst="rect">
            <a:avLst/>
          </a:prstGeom>
        </p:spPr>
        <p:txBody>
          <a:bodyPr/>
          <a:lstStyle/>
          <a:p>
            <a:pPr marL="346075" indent="-346075">
              <a:lnSpc>
                <a:spcPct val="150000"/>
              </a:lnSpc>
              <a:spcBef>
                <a:spcPts val="600"/>
              </a:spcBef>
              <a:buClr>
                <a:schemeClr val="accent6"/>
              </a:buClr>
              <a:buSzPct val="85000"/>
              <a:buFont typeface="Wingdings 3" pitchFamily="18" charset="2"/>
              <a:buChar char=""/>
              <a:defRPr/>
            </a:pPr>
            <a:r>
              <a:rPr lang="en-029" sz="1600" dirty="0"/>
              <a:t>Product Quality (along with Product Documentation) had the highest impact on CSI in 2018 and its continued high score is a major contributor to customer satisfaction.</a:t>
            </a:r>
          </a:p>
          <a:p>
            <a:pPr marL="803275" lvl="1" indent="-346075">
              <a:lnSpc>
                <a:spcPct val="150000"/>
              </a:lnSpc>
              <a:spcBef>
                <a:spcPts val="600"/>
              </a:spcBef>
              <a:buClr>
                <a:schemeClr val="accent6"/>
              </a:buClr>
              <a:buSzPct val="85000"/>
              <a:buFont typeface="Wingdings 3" pitchFamily="18" charset="2"/>
              <a:buChar char=""/>
              <a:defRPr/>
            </a:pPr>
            <a:r>
              <a:rPr lang="en-US" sz="1600" dirty="0"/>
              <a:t>Last year, Product Quality gained two points to post its highest score (85) since the inception of the survey.  Product Quality held steady on those gains in 2018 and scored 85 for the second straight year.</a:t>
            </a:r>
          </a:p>
          <a:p>
            <a:pPr marL="803275" lvl="1" indent="-346075">
              <a:lnSpc>
                <a:spcPct val="150000"/>
              </a:lnSpc>
              <a:spcBef>
                <a:spcPts val="600"/>
              </a:spcBef>
              <a:buClr>
                <a:schemeClr val="accent6"/>
              </a:buClr>
              <a:buSzPct val="85000"/>
              <a:buFont typeface="Wingdings 3" pitchFamily="18" charset="2"/>
              <a:buChar char=""/>
              <a:defRPr/>
            </a:pPr>
            <a:r>
              <a:rPr lang="en-US" sz="1600" dirty="0"/>
              <a:t>The continued strength of the Product Quality driver was fueled by continued improvement in ‘</a:t>
            </a:r>
            <a:r>
              <a:rPr lang="en-029" sz="1600" dirty="0"/>
              <a:t>How well data products matched intended order’ which posted its highest score (86) since its inclusion in the survey in 2016.</a:t>
            </a:r>
          </a:p>
          <a:p>
            <a:pPr marL="346075" indent="-346075">
              <a:lnSpc>
                <a:spcPct val="150000"/>
              </a:lnSpc>
              <a:spcBef>
                <a:spcPts val="600"/>
              </a:spcBef>
              <a:buClr>
                <a:schemeClr val="accent6"/>
              </a:buClr>
              <a:buSzPct val="85000"/>
              <a:buFont typeface="Wingdings 3" pitchFamily="18" charset="2"/>
              <a:buChar char=""/>
              <a:defRPr/>
            </a:pPr>
            <a:r>
              <a:rPr lang="en-029" sz="1600" dirty="0"/>
              <a:t>A majority of respondents (81%) used a software tool to work with the data.</a:t>
            </a:r>
          </a:p>
          <a:p>
            <a:pPr marL="803275" lvl="1" indent="-346075">
              <a:lnSpc>
                <a:spcPct val="150000"/>
              </a:lnSpc>
              <a:spcBef>
                <a:spcPts val="600"/>
              </a:spcBef>
              <a:buClr>
                <a:schemeClr val="accent6"/>
              </a:buClr>
              <a:buSzPct val="85000"/>
              <a:buFont typeface="Wingdings 3" pitchFamily="18" charset="2"/>
              <a:buChar char=""/>
              <a:defRPr/>
            </a:pPr>
            <a:r>
              <a:rPr lang="en-029" sz="1600" dirty="0"/>
              <a:t>ArcGIS was the most popular software tool/package, which was used by 64% of respondents.  For those who created their own tool to work with the data, Python was the overwhelming </a:t>
            </a:r>
            <a:r>
              <a:rPr lang="en-029" sz="1600" dirty="0" err="1"/>
              <a:t>favorite</a:t>
            </a:r>
            <a:r>
              <a:rPr lang="en-029" sz="1600" dirty="0"/>
              <a:t> language at 63%.</a:t>
            </a:r>
          </a:p>
          <a:p>
            <a:pPr marL="346075" indent="-346075">
              <a:lnSpc>
                <a:spcPct val="150000"/>
              </a:lnSpc>
              <a:spcBef>
                <a:spcPts val="600"/>
              </a:spcBef>
              <a:buClr>
                <a:schemeClr val="accent6"/>
              </a:buClr>
              <a:buSzPct val="85000"/>
              <a:buFont typeface="Wingdings 3" pitchFamily="18" charset="2"/>
              <a:buChar char=""/>
              <a:defRPr/>
            </a:pPr>
            <a:r>
              <a:rPr lang="en-029" sz="1600" dirty="0"/>
              <a:t>By ensuring the data downloaded matches the intended order and can be easily analysed using external tools, Product Quality will continue to play a key role in maintaining high CSI scores. </a:t>
            </a:r>
          </a:p>
          <a:p>
            <a:pPr marL="346075" indent="-346075">
              <a:lnSpc>
                <a:spcPct val="150000"/>
              </a:lnSpc>
              <a:spcBef>
                <a:spcPts val="600"/>
              </a:spcBef>
              <a:buClr>
                <a:schemeClr val="accent6"/>
              </a:buClr>
              <a:buSzPct val="85000"/>
              <a:buFont typeface="Wingdings 3" pitchFamily="18" charset="2"/>
              <a:buChar char=""/>
              <a:defRPr/>
            </a:pPr>
            <a:endParaRPr lang="en-029" sz="1600" dirty="0">
              <a:solidFill>
                <a:srgbClr val="FF0000"/>
              </a:solidFill>
            </a:endParaRPr>
          </a:p>
          <a:p>
            <a:pPr marL="803275" lvl="1" indent="-346075">
              <a:lnSpc>
                <a:spcPct val="150000"/>
              </a:lnSpc>
              <a:spcBef>
                <a:spcPts val="600"/>
              </a:spcBef>
              <a:buClr>
                <a:schemeClr val="accent6"/>
              </a:buClr>
              <a:buSzPct val="85000"/>
              <a:defRPr/>
            </a:pPr>
            <a:endParaRPr lang="en-029" sz="1400" dirty="0"/>
          </a:p>
          <a:p>
            <a:pPr marL="803275" lvl="1" indent="-346075">
              <a:lnSpc>
                <a:spcPct val="150000"/>
              </a:lnSpc>
              <a:spcBef>
                <a:spcPts val="600"/>
              </a:spcBef>
              <a:buClr>
                <a:schemeClr val="accent6"/>
              </a:buClr>
              <a:buSzPct val="85000"/>
              <a:buFont typeface="Wingdings 3" pitchFamily="18" charset="2"/>
              <a:buChar char=""/>
              <a:defRPr/>
            </a:pPr>
            <a:endParaRPr lang="en-029" sz="1400" dirty="0"/>
          </a:p>
          <a:p>
            <a:pPr marL="346075" indent="-346075">
              <a:lnSpc>
                <a:spcPct val="150000"/>
              </a:lnSpc>
              <a:spcBef>
                <a:spcPts val="600"/>
              </a:spcBef>
              <a:buClr>
                <a:schemeClr val="accent6"/>
              </a:buClr>
              <a:buSzPct val="85000"/>
              <a:buFont typeface="Wingdings 3" pitchFamily="18" charset="2"/>
              <a:buChar char=""/>
              <a:defRPr/>
            </a:pPr>
            <a:endParaRPr lang="en-US" sz="1600" dirty="0">
              <a:latin typeface="+mn-lt"/>
              <a:cs typeface="Calibri" pitchFamily="34" charset="0"/>
            </a:endParaRPr>
          </a:p>
          <a:p>
            <a:pPr marL="282575" marR="0" lvl="1" indent="-282575" algn="l" defTabSz="914400" rtl="0" eaLnBrk="1" fontAlgn="base" latinLnBrk="0" hangingPunct="1">
              <a:lnSpc>
                <a:spcPct val="100000"/>
              </a:lnSpc>
              <a:spcBef>
                <a:spcPct val="0"/>
              </a:spcBef>
              <a:spcAft>
                <a:spcPct val="0"/>
              </a:spcAft>
              <a:buClr>
                <a:schemeClr val="accent6"/>
              </a:buClr>
              <a:buSzPct val="85000"/>
              <a:buFont typeface="Wingdings 3" pitchFamily="18" charset="2"/>
              <a:buChar char=""/>
              <a:tabLst/>
              <a:defRPr/>
            </a:pPr>
            <a:endParaRPr kumimoji="0" lang="en-US" sz="2200" b="0" i="0" u="none" strike="noStrike" kern="1200" cap="none" spc="0" normalizeH="0" baseline="0" noProof="0" dirty="0">
              <a:ln>
                <a:noFill/>
              </a:ln>
              <a:solidFill>
                <a:schemeClr val="tx1"/>
              </a:solidFill>
              <a:effectLst/>
              <a:uLnTx/>
              <a:uFillTx/>
              <a:latin typeface="+mn-lt"/>
              <a:ea typeface="+mn-ea"/>
              <a:cs typeface="Calibri" pitchFamily="34" charset="0"/>
            </a:endParaRPr>
          </a:p>
          <a:p>
            <a:pPr marL="568325" marR="0" lvl="2" indent="-222250" algn="l" defTabSz="914400" rtl="0" eaLnBrk="1" fontAlgn="base" latinLnBrk="0" hangingPunct="1">
              <a:lnSpc>
                <a:spcPct val="150000"/>
              </a:lnSpc>
              <a:spcBef>
                <a:spcPct val="0"/>
              </a:spcBef>
              <a:spcAft>
                <a:spcPct val="0"/>
              </a:spcAft>
              <a:buClr>
                <a:schemeClr val="accent6"/>
              </a:buClr>
              <a:buSzPct val="85000"/>
              <a:buFont typeface="Arial" pitchFamily="34" charset="0"/>
              <a:buChar char="&gt;"/>
              <a:tabLst/>
              <a:defRPr/>
            </a:pPr>
            <a:endParaRPr kumimoji="0" lang="en-US" sz="2000" b="0" i="0" u="none" strike="noStrike" kern="1200" cap="none" spc="0" normalizeH="0" baseline="0" noProof="0" dirty="0">
              <a:ln>
                <a:noFill/>
              </a:ln>
              <a:solidFill>
                <a:schemeClr val="tx1"/>
              </a:solidFill>
              <a:effectLst/>
              <a:uLnTx/>
              <a:uFillTx/>
              <a:latin typeface="+mn-lt"/>
              <a:ea typeface="+mn-ea"/>
              <a:cs typeface="Calibri" pitchFamily="34"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32"/>
          <p:cNvSpPr>
            <a:spLocks noGrp="1" noChangeArrowheads="1"/>
          </p:cNvSpPr>
          <p:nvPr>
            <p:ph type="title"/>
          </p:nvPr>
        </p:nvSpPr>
        <p:spPr>
          <a:xfrm>
            <a:off x="113122" y="191678"/>
            <a:ext cx="9030878" cy="533400"/>
          </a:xfrm>
        </p:spPr>
        <p:txBody>
          <a:bodyPr/>
          <a:lstStyle/>
          <a:p>
            <a:pPr eaLnBrk="1" hangingPunct="1"/>
            <a:r>
              <a:rPr lang="en-US" sz="2400" dirty="0">
                <a:cs typeface="Arial" charset="0"/>
              </a:rPr>
              <a:t>Executive Summary: Product Documentation</a:t>
            </a:r>
          </a:p>
        </p:txBody>
      </p:sp>
      <p:sp>
        <p:nvSpPr>
          <p:cNvPr id="5" name="Text Placeholder 1"/>
          <p:cNvSpPr txBox="1">
            <a:spLocks/>
          </p:cNvSpPr>
          <p:nvPr/>
        </p:nvSpPr>
        <p:spPr>
          <a:xfrm>
            <a:off x="256398" y="865713"/>
            <a:ext cx="8499034" cy="5524069"/>
          </a:xfrm>
          <a:prstGeom prst="rect">
            <a:avLst/>
          </a:prstGeom>
        </p:spPr>
        <p:txBody>
          <a:bodyPr/>
          <a:lstStyle/>
          <a:p>
            <a:pPr marL="346075" indent="-346075">
              <a:lnSpc>
                <a:spcPct val="150000"/>
              </a:lnSpc>
              <a:spcBef>
                <a:spcPts val="600"/>
              </a:spcBef>
              <a:buClr>
                <a:schemeClr val="accent6"/>
              </a:buClr>
              <a:buSzPct val="85000"/>
              <a:buFont typeface="Wingdings 3" pitchFamily="18" charset="2"/>
              <a:buChar char=""/>
              <a:defRPr/>
            </a:pPr>
            <a:r>
              <a:rPr lang="en-US" sz="1600" dirty="0"/>
              <a:t>Product Documentation scores have risen slowly but steadily over the last three years; gaining three points since 2015 to score 81 this year.  Despite this steady increase, Product Documentation is one of the lowest rated drivers in the NASA EOSDIS satisfaction model.</a:t>
            </a:r>
          </a:p>
          <a:p>
            <a:pPr marL="346075" indent="-346075">
              <a:lnSpc>
                <a:spcPct val="150000"/>
              </a:lnSpc>
              <a:spcBef>
                <a:spcPts val="600"/>
              </a:spcBef>
              <a:buClr>
                <a:schemeClr val="accent6"/>
              </a:buClr>
              <a:buSzPct val="85000"/>
              <a:buFont typeface="Wingdings 3" pitchFamily="18" charset="2"/>
              <a:buChar char=""/>
              <a:defRPr/>
            </a:pPr>
            <a:r>
              <a:rPr lang="en-029" sz="1600" dirty="0"/>
              <a:t>Product Documentation (along with Product Quality) had the highest impact on CSI in 2018.  This combination of high impact and lower scores makes Product Documentation a priority area for improvement.</a:t>
            </a:r>
          </a:p>
          <a:p>
            <a:pPr marL="803275" lvl="1" indent="-346075">
              <a:lnSpc>
                <a:spcPct val="150000"/>
              </a:lnSpc>
              <a:spcBef>
                <a:spcPts val="600"/>
              </a:spcBef>
              <a:buClr>
                <a:schemeClr val="accent6"/>
              </a:buClr>
              <a:buSzPct val="85000"/>
              <a:buFont typeface="Wingdings 3" pitchFamily="18" charset="2"/>
              <a:buChar char=""/>
              <a:defRPr/>
            </a:pPr>
            <a:r>
              <a:rPr lang="en-029" sz="1600" dirty="0"/>
              <a:t>While scores for ‘Clarity’ (80) and ‘Documentation able to help use the data’ (81) are not particularly low, they offer the best avenues for Product Documentation improvement.</a:t>
            </a:r>
          </a:p>
          <a:p>
            <a:pPr marL="346075" indent="-346075">
              <a:lnSpc>
                <a:spcPct val="150000"/>
              </a:lnSpc>
              <a:spcBef>
                <a:spcPts val="600"/>
              </a:spcBef>
              <a:buClr>
                <a:schemeClr val="accent6"/>
              </a:buClr>
              <a:buSzPct val="85000"/>
              <a:buFont typeface="Wingdings 3" pitchFamily="18" charset="2"/>
              <a:buChar char=""/>
              <a:defRPr/>
            </a:pPr>
            <a:r>
              <a:rPr lang="en-029" sz="1600" dirty="0"/>
              <a:t>Product Documentation is used by most EOSDIS users as 73% </a:t>
            </a:r>
            <a:r>
              <a:rPr lang="en-US" sz="1600" dirty="0"/>
              <a:t>of respondents looked for or obtained documentation.   When asked about documentation they could not find, respondents mentioned through survey comments they would like more documentation dealing with general data conversion as well as documents dealing with specific DAACs.</a:t>
            </a:r>
          </a:p>
          <a:p>
            <a:pPr marL="346075" indent="-346075">
              <a:lnSpc>
                <a:spcPct val="150000"/>
              </a:lnSpc>
              <a:spcBef>
                <a:spcPts val="600"/>
              </a:spcBef>
              <a:buClr>
                <a:schemeClr val="accent6"/>
              </a:buClr>
              <a:buSzPct val="85000"/>
              <a:buFont typeface="Wingdings 3" pitchFamily="18" charset="2"/>
              <a:buChar char=""/>
              <a:defRPr/>
            </a:pPr>
            <a:endParaRPr lang="en-US" sz="1600" dirty="0">
              <a:solidFill>
                <a:srgbClr val="FF0000"/>
              </a:solidFill>
            </a:endParaRPr>
          </a:p>
          <a:p>
            <a:pPr marL="346075" indent="-346075">
              <a:lnSpc>
                <a:spcPct val="150000"/>
              </a:lnSpc>
              <a:spcBef>
                <a:spcPts val="600"/>
              </a:spcBef>
              <a:buClr>
                <a:schemeClr val="accent6"/>
              </a:buClr>
              <a:buSzPct val="85000"/>
              <a:buFont typeface="Wingdings 3" pitchFamily="18" charset="2"/>
              <a:buChar char=""/>
              <a:defRPr/>
            </a:pPr>
            <a:endParaRPr lang="en-US" sz="1600" dirty="0"/>
          </a:p>
          <a:p>
            <a:pPr marL="346075" indent="-346075">
              <a:lnSpc>
                <a:spcPct val="150000"/>
              </a:lnSpc>
              <a:spcBef>
                <a:spcPts val="600"/>
              </a:spcBef>
              <a:buClr>
                <a:schemeClr val="accent6"/>
              </a:buClr>
              <a:buSzPct val="85000"/>
              <a:buFont typeface="Wingdings 3" pitchFamily="18" charset="2"/>
              <a:buChar char=""/>
              <a:defRPr/>
            </a:pPr>
            <a:endParaRPr kumimoji="0" lang="en-US" sz="2200" b="0" i="0" u="none" strike="noStrike" kern="1200" cap="none" spc="0" normalizeH="0" baseline="0" noProof="0" dirty="0">
              <a:ln>
                <a:noFill/>
              </a:ln>
              <a:solidFill>
                <a:schemeClr val="tx1"/>
              </a:solidFill>
              <a:effectLst/>
              <a:uLnTx/>
              <a:uFillTx/>
              <a:latin typeface="+mn-lt"/>
              <a:ea typeface="+mn-ea"/>
              <a:cs typeface="Calibri" pitchFamily="34" charset="0"/>
            </a:endParaRPr>
          </a:p>
          <a:p>
            <a:pPr marL="568325" marR="0" lvl="2" indent="-222250" algn="l" defTabSz="914400" rtl="0" eaLnBrk="1" fontAlgn="base" latinLnBrk="0" hangingPunct="1">
              <a:lnSpc>
                <a:spcPct val="150000"/>
              </a:lnSpc>
              <a:spcBef>
                <a:spcPct val="0"/>
              </a:spcBef>
              <a:spcAft>
                <a:spcPct val="0"/>
              </a:spcAft>
              <a:buClr>
                <a:schemeClr val="accent6"/>
              </a:buClr>
              <a:buSzPct val="85000"/>
              <a:buFont typeface="Arial" pitchFamily="34" charset="0"/>
              <a:buChar char="&gt;"/>
              <a:tabLst/>
              <a:defRPr/>
            </a:pPr>
            <a:endParaRPr kumimoji="0" lang="en-US" sz="2000" b="0" i="0" u="none" strike="noStrike" kern="1200" cap="none" spc="0" normalizeH="0" baseline="0" noProof="0" dirty="0">
              <a:ln>
                <a:noFill/>
              </a:ln>
              <a:solidFill>
                <a:schemeClr val="tx1"/>
              </a:solidFill>
              <a:effectLst/>
              <a:uLnTx/>
              <a:uFillTx/>
              <a:latin typeface="+mn-lt"/>
              <a:ea typeface="+mn-ea"/>
              <a:cs typeface="Calibri" pitchFamily="34" charset="0"/>
            </a:endParaRPr>
          </a:p>
        </p:txBody>
      </p:sp>
    </p:spTree>
    <p:extLst>
      <p:ext uri="{BB962C8B-B14F-4D97-AF65-F5344CB8AC3E}">
        <p14:creationId xmlns:p14="http://schemas.microsoft.com/office/powerpoint/2010/main" val="18136286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32"/>
          <p:cNvSpPr>
            <a:spLocks noGrp="1" noChangeArrowheads="1"/>
          </p:cNvSpPr>
          <p:nvPr>
            <p:ph type="title"/>
          </p:nvPr>
        </p:nvSpPr>
        <p:spPr/>
        <p:txBody>
          <a:bodyPr/>
          <a:lstStyle/>
          <a:p>
            <a:pPr eaLnBrk="1" hangingPunct="1"/>
            <a:r>
              <a:rPr lang="en-US" sz="2400" dirty="0">
                <a:cs typeface="Arial" charset="0"/>
              </a:rPr>
              <a:t>Executive Summary: Other Key Drivers</a:t>
            </a:r>
          </a:p>
        </p:txBody>
      </p:sp>
      <p:sp>
        <p:nvSpPr>
          <p:cNvPr id="5" name="Text Placeholder 1"/>
          <p:cNvSpPr txBox="1">
            <a:spLocks/>
          </p:cNvSpPr>
          <p:nvPr/>
        </p:nvSpPr>
        <p:spPr>
          <a:xfrm>
            <a:off x="228600" y="755365"/>
            <a:ext cx="8499034" cy="5029200"/>
          </a:xfrm>
          <a:prstGeom prst="rect">
            <a:avLst/>
          </a:prstGeom>
        </p:spPr>
        <p:txBody>
          <a:bodyPr/>
          <a:lstStyle/>
          <a:p>
            <a:pPr marL="346075" indent="-346075">
              <a:lnSpc>
                <a:spcPct val="150000"/>
              </a:lnSpc>
              <a:spcBef>
                <a:spcPts val="600"/>
              </a:spcBef>
              <a:buClr>
                <a:schemeClr val="accent6"/>
              </a:buClr>
              <a:buSzPct val="85000"/>
              <a:buFont typeface="Wingdings 3" pitchFamily="18" charset="2"/>
              <a:buChar char=""/>
              <a:defRPr/>
            </a:pPr>
            <a:r>
              <a:rPr lang="en-US" sz="1600" dirty="0"/>
              <a:t>Customer Support (86) was the highest scoring satisfaction driver in the NASA EOSDIS satisfaction model.  Customer Support personnel were deemed professional, knowledgeable, quick, and helpful by the 16% of respondents who contacted Customer Support.</a:t>
            </a:r>
          </a:p>
          <a:p>
            <a:pPr marL="803275" lvl="1" indent="-346075">
              <a:lnSpc>
                <a:spcPct val="150000"/>
              </a:lnSpc>
              <a:spcBef>
                <a:spcPts val="600"/>
              </a:spcBef>
              <a:buClr>
                <a:schemeClr val="accent6"/>
              </a:buClr>
              <a:buSzPct val="85000"/>
              <a:buFont typeface="Wingdings 3" pitchFamily="18" charset="2"/>
              <a:buChar char=""/>
              <a:defRPr/>
            </a:pPr>
            <a:r>
              <a:rPr lang="en-US" sz="1600" dirty="0"/>
              <a:t>While American users tend to rate NASA EOSDIS slightly higher across the board, there was a eight-point difference in Customer Support between American users (92) and non-American users (84).  While there may always be language and cultural issues for non-American users, it appears that Customer Support is an area where these differences are more pronounced.  Additional investigation into the differences may help shed some light on the disparity and possible solutions for addressing it.</a:t>
            </a:r>
          </a:p>
          <a:p>
            <a:pPr marL="803275" lvl="1" indent="-346075">
              <a:lnSpc>
                <a:spcPct val="150000"/>
              </a:lnSpc>
              <a:spcBef>
                <a:spcPts val="600"/>
              </a:spcBef>
              <a:buClr>
                <a:schemeClr val="accent6"/>
              </a:buClr>
              <a:buSzPct val="85000"/>
              <a:buFont typeface="Wingdings 3" pitchFamily="18" charset="2"/>
              <a:buChar char=""/>
              <a:defRPr/>
            </a:pPr>
            <a:r>
              <a:rPr lang="en-US" sz="1600" dirty="0"/>
              <a:t>Be sure to share these numbers with Customer Support personnel so they can be aware of the their strengths and challenges.</a:t>
            </a:r>
          </a:p>
          <a:p>
            <a:pPr marL="346075" indent="-346075">
              <a:lnSpc>
                <a:spcPct val="150000"/>
              </a:lnSpc>
              <a:spcBef>
                <a:spcPts val="600"/>
              </a:spcBef>
              <a:buClr>
                <a:schemeClr val="accent6"/>
              </a:buClr>
              <a:buSzPct val="85000"/>
              <a:buFont typeface="Wingdings 3" pitchFamily="18" charset="2"/>
              <a:buChar char=""/>
              <a:defRPr/>
            </a:pPr>
            <a:endParaRPr lang="en-US" sz="1600" dirty="0">
              <a:solidFill>
                <a:srgbClr val="FF0000"/>
              </a:solidFill>
            </a:endParaRPr>
          </a:p>
          <a:p>
            <a:pPr marL="346075" indent="-346075">
              <a:lnSpc>
                <a:spcPct val="150000"/>
              </a:lnSpc>
              <a:spcBef>
                <a:spcPts val="600"/>
              </a:spcBef>
              <a:buClr>
                <a:schemeClr val="accent6"/>
              </a:buClr>
              <a:buSzPct val="85000"/>
              <a:buFont typeface="Wingdings 3" pitchFamily="18" charset="2"/>
              <a:buChar char=""/>
              <a:defRPr/>
            </a:pPr>
            <a:endParaRPr lang="en-US" sz="1600" dirty="0">
              <a:latin typeface="+mn-lt"/>
              <a:cs typeface="Calibri" pitchFamily="34"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01207" y="2514600"/>
            <a:ext cx="8681811" cy="533400"/>
          </a:xfrm>
        </p:spPr>
        <p:txBody>
          <a:bodyPr/>
          <a:lstStyle/>
          <a:p>
            <a:pPr rtl="0" eaLnBrk="1" fontAlgn="base" hangingPunct="1"/>
            <a:r>
              <a:rPr lang="en-US" sz="2800" b="1" kern="1200" baseline="0" dirty="0">
                <a:solidFill>
                  <a:srgbClr val="3C5BA2"/>
                </a:solidFill>
                <a:effectLst/>
                <a:latin typeface="Arial" panose="020B0604020202020204" pitchFamily="34" charset="0"/>
                <a:ea typeface="+mn-ea"/>
                <a:cs typeface="Calibri" panose="020F0502020204030204" pitchFamily="34" charset="0"/>
              </a:rPr>
              <a:t>Customer Satisfaction Model Results</a:t>
            </a:r>
            <a:endParaRPr lang="en-US" dirty="0">
              <a:effectLst/>
            </a:endParaRP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CasellaDiTesto 12"/>
          <p:cNvSpPr txBox="1"/>
          <p:nvPr/>
        </p:nvSpPr>
        <p:spPr>
          <a:xfrm>
            <a:off x="4305293" y="6474031"/>
            <a:ext cx="531948" cy="307777"/>
          </a:xfrm>
          <a:prstGeom prst="rect">
            <a:avLst/>
          </a:prstGeom>
          <a:noFill/>
        </p:spPr>
        <p:txBody>
          <a:bodyPr wrap="square" rtlCol="0">
            <a:spAutoFit/>
          </a:bodyPr>
          <a:lstStyle/>
          <a:p>
            <a:pPr algn="ctr"/>
            <a:fld id="{36079A90-9308-4788-870A-959CA61833C6}" type="slidenum">
              <a:rPr lang="it-IT" sz="1400" smtClean="0">
                <a:solidFill>
                  <a:schemeClr val="tx1"/>
                </a:solidFill>
              </a:rPr>
              <a:pPr algn="ctr"/>
              <a:t>14</a:t>
            </a:fld>
            <a:endParaRPr lang="it-IT" sz="1400" dirty="0">
              <a:solidFill>
                <a:schemeClr val="tx1"/>
              </a:solidFill>
            </a:endParaRPr>
          </a:p>
        </p:txBody>
      </p:sp>
      <p:sp>
        <p:nvSpPr>
          <p:cNvPr id="55" name="Title 54"/>
          <p:cNvSpPr>
            <a:spLocks noGrp="1"/>
          </p:cNvSpPr>
          <p:nvPr>
            <p:ph type="title"/>
          </p:nvPr>
        </p:nvSpPr>
        <p:spPr/>
        <p:txBody>
          <a:bodyPr/>
          <a:lstStyle/>
          <a:p>
            <a:r>
              <a:rPr lang="en-US" sz="2400" dirty="0"/>
              <a:t>2018 NASA EOSDIS </a:t>
            </a:r>
            <a:r>
              <a:rPr lang="en-US" sz="2400" dirty="0">
                <a:latin typeface="+mj-lt"/>
              </a:rPr>
              <a:t>– Customer Satisfaction Model </a:t>
            </a:r>
          </a:p>
        </p:txBody>
      </p:sp>
      <p:grpSp>
        <p:nvGrpSpPr>
          <p:cNvPr id="4" name="Group 3" descr="NASA EOSDIS Model picture showing the score and impact of satisfaction drivers, Satisfaction, and Future Behaviors. For a full readout of scores and impacts, reference appendix slide 46">
            <a:extLst>
              <a:ext uri="{FF2B5EF4-FFF2-40B4-BE49-F238E27FC236}">
                <a16:creationId xmlns:a16="http://schemas.microsoft.com/office/drawing/2014/main" id="{C157A9A0-4DDA-42F3-AA03-6C3D1757918F}"/>
              </a:ext>
            </a:extLst>
          </p:cNvPr>
          <p:cNvGrpSpPr/>
          <p:nvPr/>
        </p:nvGrpSpPr>
        <p:grpSpPr>
          <a:xfrm>
            <a:off x="395440" y="772815"/>
            <a:ext cx="8378266" cy="5742593"/>
            <a:chOff x="395440" y="767205"/>
            <a:chExt cx="8378266" cy="6010356"/>
          </a:xfrm>
        </p:grpSpPr>
        <p:grpSp>
          <p:nvGrpSpPr>
            <p:cNvPr id="75" name="Group 74" descr="Pop-up Model picture showing the satisfqaction driver scores and impacts, satisfaction scores, and future behaviour scores and impacts. for a full readout of scores and impacts reference appendix slide 52">
              <a:extLst>
                <a:ext uri="{FF2B5EF4-FFF2-40B4-BE49-F238E27FC236}">
                  <a16:creationId xmlns:a16="http://schemas.microsoft.com/office/drawing/2014/main" id="{98240CDE-77BF-4672-97E0-EF319243B477}"/>
                </a:ext>
              </a:extLst>
            </p:cNvPr>
            <p:cNvGrpSpPr/>
            <p:nvPr/>
          </p:nvGrpSpPr>
          <p:grpSpPr>
            <a:xfrm>
              <a:off x="395440" y="767205"/>
              <a:ext cx="8378266" cy="6010356"/>
              <a:chOff x="1092027" y="484995"/>
              <a:chExt cx="6993485" cy="4886288"/>
            </a:xfrm>
          </p:grpSpPr>
          <p:grpSp>
            <p:nvGrpSpPr>
              <p:cNvPr id="76" name="Group 75">
                <a:extLst>
                  <a:ext uri="{FF2B5EF4-FFF2-40B4-BE49-F238E27FC236}">
                    <a16:creationId xmlns:a16="http://schemas.microsoft.com/office/drawing/2014/main" id="{36CF0F6F-7CFE-4824-BFF9-08A73DF9D3E7}"/>
                  </a:ext>
                </a:extLst>
              </p:cNvPr>
              <p:cNvGrpSpPr/>
              <p:nvPr/>
            </p:nvGrpSpPr>
            <p:grpSpPr>
              <a:xfrm>
                <a:off x="5708072" y="2247011"/>
                <a:ext cx="2377440" cy="1019507"/>
                <a:chOff x="5658860" y="2305585"/>
                <a:chExt cx="2377440" cy="1019507"/>
              </a:xfrm>
            </p:grpSpPr>
            <p:grpSp>
              <p:nvGrpSpPr>
                <p:cNvPr id="111" name="Group 43">
                  <a:extLst>
                    <a:ext uri="{FF2B5EF4-FFF2-40B4-BE49-F238E27FC236}">
                      <a16:creationId xmlns:a16="http://schemas.microsoft.com/office/drawing/2014/main" id="{75C18563-F5DC-4E27-8BA1-23A7357AE946}"/>
                    </a:ext>
                  </a:extLst>
                </p:cNvPr>
                <p:cNvGrpSpPr>
                  <a:grpSpLocks/>
                </p:cNvGrpSpPr>
                <p:nvPr/>
              </p:nvGrpSpPr>
              <p:grpSpPr bwMode="auto">
                <a:xfrm>
                  <a:off x="5658860" y="2867880"/>
                  <a:ext cx="2377440" cy="457212"/>
                  <a:chOff x="6065487" y="3631156"/>
                  <a:chExt cx="3004429" cy="457212"/>
                </a:xfrm>
              </p:grpSpPr>
              <p:sp>
                <p:nvSpPr>
                  <p:cNvPr id="120" name="Rectangle 119">
                    <a:extLst>
                      <a:ext uri="{FF2B5EF4-FFF2-40B4-BE49-F238E27FC236}">
                        <a16:creationId xmlns:a16="http://schemas.microsoft.com/office/drawing/2014/main" id="{6CB267FA-0F81-4122-AD08-B3AAEA9C6788}"/>
                      </a:ext>
                    </a:extLst>
                  </p:cNvPr>
                  <p:cNvSpPr/>
                  <p:nvPr/>
                </p:nvSpPr>
                <p:spPr>
                  <a:xfrm>
                    <a:off x="6065487" y="3631156"/>
                    <a:ext cx="1921143" cy="457200"/>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r>
                      <a:rPr lang="en-US" sz="1100" b="1" dirty="0">
                        <a:solidFill>
                          <a:schemeClr val="tx1">
                            <a:lumMod val="65000"/>
                            <a:lumOff val="35000"/>
                          </a:schemeClr>
                        </a:solidFill>
                      </a:rPr>
                      <a:t>Likelihood to Use Service in the Future</a:t>
                    </a:r>
                  </a:p>
                </p:txBody>
              </p:sp>
              <p:sp>
                <p:nvSpPr>
                  <p:cNvPr id="121" name="Rectangle 120">
                    <a:extLst>
                      <a:ext uri="{FF2B5EF4-FFF2-40B4-BE49-F238E27FC236}">
                        <a16:creationId xmlns:a16="http://schemas.microsoft.com/office/drawing/2014/main" id="{535A83CD-9107-4C5E-B2BA-7EDD833F998B}"/>
                      </a:ext>
                    </a:extLst>
                  </p:cNvPr>
                  <p:cNvSpPr/>
                  <p:nvPr/>
                </p:nvSpPr>
                <p:spPr>
                  <a:xfrm>
                    <a:off x="8521924" y="3631166"/>
                    <a:ext cx="547992" cy="457200"/>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400" b="1" dirty="0">
                        <a:solidFill>
                          <a:prstClr val="white"/>
                        </a:solidFill>
                      </a:rPr>
                      <a:t>89</a:t>
                    </a:r>
                  </a:p>
                </p:txBody>
              </p:sp>
              <p:sp>
                <p:nvSpPr>
                  <p:cNvPr id="122" name="Rectangle 121">
                    <a:extLst>
                      <a:ext uri="{FF2B5EF4-FFF2-40B4-BE49-F238E27FC236}">
                        <a16:creationId xmlns:a16="http://schemas.microsoft.com/office/drawing/2014/main" id="{50A94FC3-06DE-4FA7-A6D1-418AE46514E3}"/>
                      </a:ext>
                    </a:extLst>
                  </p:cNvPr>
                  <p:cNvSpPr/>
                  <p:nvPr/>
                </p:nvSpPr>
                <p:spPr>
                  <a:xfrm>
                    <a:off x="7982397" y="3631168"/>
                    <a:ext cx="547990" cy="457200"/>
                  </a:xfrm>
                  <a:prstGeom prst="rect">
                    <a:avLst/>
                  </a:prstGeom>
                  <a:solidFill>
                    <a:srgbClr val="99CC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400" b="1" dirty="0">
                        <a:solidFill>
                          <a:prstClr val="white"/>
                        </a:solidFill>
                      </a:rPr>
                      <a:t>3.3</a:t>
                    </a:r>
                  </a:p>
                </p:txBody>
              </p:sp>
            </p:grpSp>
            <p:grpSp>
              <p:nvGrpSpPr>
                <p:cNvPr id="112" name="Group 44">
                  <a:extLst>
                    <a:ext uri="{FF2B5EF4-FFF2-40B4-BE49-F238E27FC236}">
                      <a16:creationId xmlns:a16="http://schemas.microsoft.com/office/drawing/2014/main" id="{A9D5CD2B-CCE3-4A01-B5D5-48FAC8C99FFB}"/>
                    </a:ext>
                  </a:extLst>
                </p:cNvPr>
                <p:cNvGrpSpPr>
                  <a:grpSpLocks/>
                </p:cNvGrpSpPr>
                <p:nvPr/>
              </p:nvGrpSpPr>
              <p:grpSpPr bwMode="auto">
                <a:xfrm>
                  <a:off x="5658860" y="2305585"/>
                  <a:ext cx="2377440" cy="457206"/>
                  <a:chOff x="6065487" y="2852008"/>
                  <a:chExt cx="3004429" cy="457206"/>
                </a:xfrm>
              </p:grpSpPr>
              <p:sp>
                <p:nvSpPr>
                  <p:cNvPr id="117" name="Rectangle 116">
                    <a:extLst>
                      <a:ext uri="{FF2B5EF4-FFF2-40B4-BE49-F238E27FC236}">
                        <a16:creationId xmlns:a16="http://schemas.microsoft.com/office/drawing/2014/main" id="{AA248E39-32F5-41C1-9BC5-EB6E08B52969}"/>
                      </a:ext>
                    </a:extLst>
                  </p:cNvPr>
                  <p:cNvSpPr/>
                  <p:nvPr/>
                </p:nvSpPr>
                <p:spPr>
                  <a:xfrm>
                    <a:off x="6065487" y="2852008"/>
                    <a:ext cx="1921143" cy="457200"/>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r>
                      <a:rPr lang="en-US" sz="1100" b="1" dirty="0">
                        <a:solidFill>
                          <a:schemeClr val="tx1">
                            <a:lumMod val="65000"/>
                            <a:lumOff val="35000"/>
                          </a:schemeClr>
                        </a:solidFill>
                      </a:rPr>
                      <a:t>Likelihood to Recommend</a:t>
                    </a:r>
                  </a:p>
                </p:txBody>
              </p:sp>
              <p:sp>
                <p:nvSpPr>
                  <p:cNvPr id="118" name="Rectangle 117">
                    <a:extLst>
                      <a:ext uri="{FF2B5EF4-FFF2-40B4-BE49-F238E27FC236}">
                        <a16:creationId xmlns:a16="http://schemas.microsoft.com/office/drawing/2014/main" id="{5CE9DF30-59A1-40D6-8C4A-95DE997B38D5}"/>
                      </a:ext>
                    </a:extLst>
                  </p:cNvPr>
                  <p:cNvSpPr/>
                  <p:nvPr/>
                </p:nvSpPr>
                <p:spPr>
                  <a:xfrm>
                    <a:off x="8521924" y="2852014"/>
                    <a:ext cx="547992" cy="457200"/>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400" b="1" dirty="0">
                        <a:solidFill>
                          <a:prstClr val="white"/>
                        </a:solidFill>
                      </a:rPr>
                      <a:t>88</a:t>
                    </a:r>
                  </a:p>
                </p:txBody>
              </p:sp>
              <p:sp>
                <p:nvSpPr>
                  <p:cNvPr id="119" name="Rectangle 118">
                    <a:extLst>
                      <a:ext uri="{FF2B5EF4-FFF2-40B4-BE49-F238E27FC236}">
                        <a16:creationId xmlns:a16="http://schemas.microsoft.com/office/drawing/2014/main" id="{B0ED5E0E-EF30-4B8B-9D39-2E4C2DA0DC66}"/>
                      </a:ext>
                    </a:extLst>
                  </p:cNvPr>
                  <p:cNvSpPr/>
                  <p:nvPr/>
                </p:nvSpPr>
                <p:spPr>
                  <a:xfrm>
                    <a:off x="7982397" y="2852011"/>
                    <a:ext cx="547990" cy="457200"/>
                  </a:xfrm>
                  <a:prstGeom prst="rect">
                    <a:avLst/>
                  </a:prstGeom>
                  <a:solidFill>
                    <a:srgbClr val="99CC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1400" b="1" dirty="0">
                        <a:solidFill>
                          <a:prstClr val="white"/>
                        </a:solidFill>
                      </a:rPr>
                      <a:t>4.1</a:t>
                    </a:r>
                  </a:p>
                </p:txBody>
              </p:sp>
            </p:grpSp>
          </p:grpSp>
          <p:sp>
            <p:nvSpPr>
              <p:cNvPr id="77" name="Text Box 12">
                <a:extLst>
                  <a:ext uri="{FF2B5EF4-FFF2-40B4-BE49-F238E27FC236}">
                    <a16:creationId xmlns:a16="http://schemas.microsoft.com/office/drawing/2014/main" id="{69E6B9F0-D6F3-491A-A28A-1809B3C5B701}"/>
                  </a:ext>
                </a:extLst>
              </p:cNvPr>
              <p:cNvSpPr txBox="1">
                <a:spLocks noChangeArrowheads="1"/>
              </p:cNvSpPr>
              <p:nvPr/>
            </p:nvSpPr>
            <p:spPr bwMode="auto">
              <a:xfrm>
                <a:off x="1143000" y="484995"/>
                <a:ext cx="2986330" cy="294061"/>
              </a:xfrm>
              <a:prstGeom prst="rect">
                <a:avLst/>
              </a:prstGeom>
              <a:noFill/>
              <a:ln w="9525" algn="ctr">
                <a:noFill/>
                <a:miter lim="800000"/>
                <a:headEnd/>
                <a:tailEnd/>
              </a:ln>
            </p:spPr>
            <p:txBody>
              <a:bodyPr wrap="square" lIns="0" rIns="0">
                <a:spAutoFit/>
              </a:bodyPr>
              <a:lstStyle/>
              <a:p>
                <a:pPr>
                  <a:defRPr/>
                </a:pPr>
                <a:r>
                  <a:rPr lang="it-IT" b="1" dirty="0">
                    <a:solidFill>
                      <a:srgbClr val="FF9F3C"/>
                    </a:solidFill>
                    <a:latin typeface="+mn-lt"/>
                    <a:cs typeface="Calibri" pitchFamily="34" charset="0"/>
                  </a:rPr>
                  <a:t>SATISFACTION DRIVERS</a:t>
                </a:r>
              </a:p>
            </p:txBody>
          </p:sp>
          <p:sp>
            <p:nvSpPr>
              <p:cNvPr id="78" name="Text Box 12">
                <a:extLst>
                  <a:ext uri="{FF2B5EF4-FFF2-40B4-BE49-F238E27FC236}">
                    <a16:creationId xmlns:a16="http://schemas.microsoft.com/office/drawing/2014/main" id="{BBBFEBAE-F1EE-4076-A1D6-F34EC25739C2}"/>
                  </a:ext>
                </a:extLst>
              </p:cNvPr>
              <p:cNvSpPr txBox="1">
                <a:spLocks noChangeArrowheads="1"/>
              </p:cNvSpPr>
              <p:nvPr/>
            </p:nvSpPr>
            <p:spPr bwMode="auto">
              <a:xfrm>
                <a:off x="5641975" y="485004"/>
                <a:ext cx="2171700" cy="294061"/>
              </a:xfrm>
              <a:prstGeom prst="rect">
                <a:avLst/>
              </a:prstGeom>
              <a:noFill/>
              <a:ln w="9525" algn="ctr">
                <a:noFill/>
                <a:miter lim="800000"/>
                <a:headEnd/>
                <a:tailEnd/>
              </a:ln>
            </p:spPr>
            <p:txBody>
              <a:bodyPr lIns="0" rIns="0">
                <a:spAutoFit/>
              </a:bodyPr>
              <a:lstStyle/>
              <a:p>
                <a:pPr algn="r">
                  <a:defRPr/>
                </a:pPr>
                <a:r>
                  <a:rPr lang="it-IT" b="1" dirty="0">
                    <a:solidFill>
                      <a:srgbClr val="FF9F3C"/>
                    </a:solidFill>
                    <a:latin typeface="+mn-lt"/>
                    <a:cs typeface="Calibri" pitchFamily="34" charset="0"/>
                  </a:rPr>
                  <a:t>FUTURE BEHAVIORS</a:t>
                </a:r>
              </a:p>
            </p:txBody>
          </p:sp>
          <p:sp>
            <p:nvSpPr>
              <p:cNvPr id="79" name="Rectangle 2">
                <a:extLst>
                  <a:ext uri="{FF2B5EF4-FFF2-40B4-BE49-F238E27FC236}">
                    <a16:creationId xmlns:a16="http://schemas.microsoft.com/office/drawing/2014/main" id="{0EFE79F1-C573-4742-AC88-7BE272F40D2D}"/>
                  </a:ext>
                </a:extLst>
              </p:cNvPr>
              <p:cNvSpPr txBox="1">
                <a:spLocks noChangeArrowheads="1"/>
              </p:cNvSpPr>
              <p:nvPr/>
            </p:nvSpPr>
            <p:spPr bwMode="auto">
              <a:xfrm>
                <a:off x="1771650" y="4753745"/>
                <a:ext cx="1657350" cy="617538"/>
              </a:xfrm>
              <a:prstGeom prst="rect">
                <a:avLst/>
              </a:prstGeom>
              <a:noFill/>
              <a:ln w="9525">
                <a:noFill/>
                <a:miter lim="800000"/>
                <a:headEnd/>
                <a:tailEnd/>
              </a:ln>
            </p:spPr>
            <p:txBody>
              <a:bodyPr lIns="68580" tIns="34290" rIns="68580" bIns="34290"/>
              <a:lstStyle/>
              <a:p>
                <a:pPr eaLnBrk="1" hangingPunct="1">
                  <a:defRPr/>
                </a:pPr>
                <a:r>
                  <a:rPr lang="en-US" sz="900" dirty="0">
                    <a:latin typeface="+mn-lt"/>
                    <a:cs typeface="Calibri" pitchFamily="34" charset="0"/>
                  </a:rPr>
                  <a:t>Scores represent your performance as rated by </a:t>
                </a:r>
                <a:r>
                  <a:rPr lang="en-US" sz="900" b="1" i="1" dirty="0">
                    <a:latin typeface="+mn-lt"/>
                    <a:cs typeface="Calibri" pitchFamily="34" charset="0"/>
                  </a:rPr>
                  <a:t>your</a:t>
                </a:r>
                <a:r>
                  <a:rPr lang="en-US" sz="900" dirty="0">
                    <a:latin typeface="+mn-lt"/>
                    <a:cs typeface="Calibri" pitchFamily="34" charset="0"/>
                  </a:rPr>
                  <a:t> customers</a:t>
                </a:r>
                <a:endParaRPr lang="en-US" sz="1050" b="1" dirty="0">
                  <a:solidFill>
                    <a:schemeClr val="bg2"/>
                  </a:solidFill>
                  <a:latin typeface="+mn-lt"/>
                  <a:ea typeface="ＭＳ Ｐゴシック" pitchFamily="8" charset="-128"/>
                  <a:cs typeface="Calibri" pitchFamily="34" charset="0"/>
                </a:endParaRPr>
              </a:p>
            </p:txBody>
          </p:sp>
          <p:sp>
            <p:nvSpPr>
              <p:cNvPr id="80" name="Rectangle 2">
                <a:extLst>
                  <a:ext uri="{FF2B5EF4-FFF2-40B4-BE49-F238E27FC236}">
                    <a16:creationId xmlns:a16="http://schemas.microsoft.com/office/drawing/2014/main" id="{BB9EE659-7091-44E0-ACCB-510A3F0FC6DC}"/>
                  </a:ext>
                </a:extLst>
              </p:cNvPr>
              <p:cNvSpPr txBox="1">
                <a:spLocks noChangeArrowheads="1"/>
              </p:cNvSpPr>
              <p:nvPr/>
            </p:nvSpPr>
            <p:spPr bwMode="auto">
              <a:xfrm>
                <a:off x="3886200" y="4742633"/>
                <a:ext cx="1828800" cy="617538"/>
              </a:xfrm>
              <a:prstGeom prst="rect">
                <a:avLst/>
              </a:prstGeom>
              <a:noFill/>
              <a:ln w="9525">
                <a:noFill/>
                <a:miter lim="800000"/>
                <a:headEnd/>
                <a:tailEnd/>
              </a:ln>
            </p:spPr>
            <p:txBody>
              <a:bodyPr lIns="68580" tIns="34290" rIns="68580" bIns="34290"/>
              <a:lstStyle/>
              <a:p>
                <a:pPr eaLnBrk="1" hangingPunct="1">
                  <a:spcBef>
                    <a:spcPts val="450"/>
                  </a:spcBef>
                  <a:defRPr/>
                </a:pPr>
                <a:r>
                  <a:rPr lang="en-US" sz="900" dirty="0">
                    <a:latin typeface="+mn-lt"/>
                    <a:cs typeface="Calibri" pitchFamily="34" charset="0"/>
                  </a:rPr>
                  <a:t>Driver Impacts show you which driver has the most/least leverage – where improvements matter most/least to </a:t>
                </a:r>
                <a:r>
                  <a:rPr lang="en-US" sz="900" b="1" i="1" dirty="0">
                    <a:latin typeface="+mn-lt"/>
                    <a:cs typeface="Calibri" pitchFamily="34" charset="0"/>
                  </a:rPr>
                  <a:t>your</a:t>
                </a:r>
                <a:r>
                  <a:rPr lang="en-US" sz="900" i="1" dirty="0">
                    <a:latin typeface="+mn-lt"/>
                    <a:cs typeface="Calibri" pitchFamily="34" charset="0"/>
                  </a:rPr>
                  <a:t> </a:t>
                </a:r>
                <a:r>
                  <a:rPr lang="en-US" sz="900" dirty="0">
                    <a:latin typeface="+mn-lt"/>
                    <a:cs typeface="Calibri" pitchFamily="34" charset="0"/>
                  </a:rPr>
                  <a:t>customers</a:t>
                </a:r>
                <a:endParaRPr lang="en-US" sz="1050" b="1" dirty="0">
                  <a:latin typeface="+mn-lt"/>
                  <a:ea typeface="ＭＳ Ｐゴシック" pitchFamily="8" charset="-128"/>
                  <a:cs typeface="Calibri" pitchFamily="34" charset="0"/>
                </a:endParaRPr>
              </a:p>
            </p:txBody>
          </p:sp>
          <p:sp>
            <p:nvSpPr>
              <p:cNvPr id="81" name="Rectangle 2">
                <a:extLst>
                  <a:ext uri="{FF2B5EF4-FFF2-40B4-BE49-F238E27FC236}">
                    <a16:creationId xmlns:a16="http://schemas.microsoft.com/office/drawing/2014/main" id="{EB5D4460-D1E0-40A8-9A27-0237491B930F}"/>
                  </a:ext>
                </a:extLst>
              </p:cNvPr>
              <p:cNvSpPr txBox="1">
                <a:spLocks noChangeArrowheads="1"/>
              </p:cNvSpPr>
              <p:nvPr/>
            </p:nvSpPr>
            <p:spPr bwMode="auto">
              <a:xfrm>
                <a:off x="6229350" y="4739016"/>
                <a:ext cx="1657350" cy="617538"/>
              </a:xfrm>
              <a:prstGeom prst="rect">
                <a:avLst/>
              </a:prstGeom>
              <a:noFill/>
              <a:ln w="9525">
                <a:noFill/>
                <a:miter lim="800000"/>
                <a:headEnd/>
                <a:tailEnd/>
              </a:ln>
            </p:spPr>
            <p:txBody>
              <a:bodyPr lIns="68580" tIns="34290" rIns="68580" bIns="34290"/>
              <a:lstStyle/>
              <a:p>
                <a:pPr eaLnBrk="1" hangingPunct="1">
                  <a:spcBef>
                    <a:spcPts val="450"/>
                  </a:spcBef>
                  <a:defRPr/>
                </a:pPr>
                <a:r>
                  <a:rPr lang="en-US" sz="900" dirty="0">
                    <a:latin typeface="+mn-lt"/>
                    <a:cs typeface="Calibri" pitchFamily="34" charset="0"/>
                  </a:rPr>
                  <a:t>Future Behavior Impacts represent the impact of CSI on the future behaviors of </a:t>
                </a:r>
                <a:r>
                  <a:rPr lang="en-US" sz="900" b="1" i="1" dirty="0">
                    <a:latin typeface="+mn-lt"/>
                    <a:cs typeface="Calibri" pitchFamily="34" charset="0"/>
                  </a:rPr>
                  <a:t>your</a:t>
                </a:r>
                <a:r>
                  <a:rPr lang="en-US" sz="900" dirty="0">
                    <a:latin typeface="+mn-lt"/>
                    <a:cs typeface="Calibri" pitchFamily="34" charset="0"/>
                  </a:rPr>
                  <a:t> customers </a:t>
                </a:r>
                <a:endParaRPr lang="en-US" sz="1050" b="1" dirty="0">
                  <a:solidFill>
                    <a:schemeClr val="bg2"/>
                  </a:solidFill>
                  <a:latin typeface="+mn-lt"/>
                  <a:ea typeface="ＭＳ Ｐゴシック" pitchFamily="8" charset="-128"/>
                  <a:cs typeface="Calibri" pitchFamily="34" charset="0"/>
                </a:endParaRPr>
              </a:p>
            </p:txBody>
          </p:sp>
          <p:sp>
            <p:nvSpPr>
              <p:cNvPr id="82" name="Rounded Rectangle 264">
                <a:extLst>
                  <a:ext uri="{FF2B5EF4-FFF2-40B4-BE49-F238E27FC236}">
                    <a16:creationId xmlns:a16="http://schemas.microsoft.com/office/drawing/2014/main" id="{03CE6D1C-2AAA-4C97-B6DD-5AD090F9C344}"/>
                  </a:ext>
                </a:extLst>
              </p:cNvPr>
              <p:cNvSpPr/>
              <p:nvPr/>
            </p:nvSpPr>
            <p:spPr>
              <a:xfrm>
                <a:off x="1428750" y="4783225"/>
                <a:ext cx="342900" cy="285750"/>
              </a:xfrm>
              <a:prstGeom prst="roundRect">
                <a:avLst>
                  <a:gd name="adj" fmla="val 0"/>
                </a:avLst>
              </a:prstGeom>
              <a:solidFill>
                <a:srgbClr val="7F7F7F"/>
              </a:solidFill>
              <a:ln>
                <a:no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en-US" sz="900" b="1" dirty="0">
                  <a:solidFill>
                    <a:schemeClr val="tx1">
                      <a:lumMod val="50000"/>
                      <a:lumOff val="50000"/>
                    </a:schemeClr>
                  </a:solidFill>
                  <a:ea typeface="ＭＳ Ｐゴシック" pitchFamily="8" charset="-128"/>
                  <a:cs typeface="Calibri" pitchFamily="34" charset="0"/>
                </a:endParaRPr>
              </a:p>
            </p:txBody>
          </p:sp>
          <p:sp>
            <p:nvSpPr>
              <p:cNvPr id="83" name="Rounded Rectangle 265">
                <a:extLst>
                  <a:ext uri="{FF2B5EF4-FFF2-40B4-BE49-F238E27FC236}">
                    <a16:creationId xmlns:a16="http://schemas.microsoft.com/office/drawing/2014/main" id="{1515C2AB-5FE7-4956-8437-F1553B8FE65E}"/>
                  </a:ext>
                </a:extLst>
              </p:cNvPr>
              <p:cNvSpPr/>
              <p:nvPr/>
            </p:nvSpPr>
            <p:spPr>
              <a:xfrm>
                <a:off x="3543300" y="4782320"/>
                <a:ext cx="342900" cy="285750"/>
              </a:xfrm>
              <a:prstGeom prst="roundRect">
                <a:avLst>
                  <a:gd name="adj" fmla="val 0"/>
                </a:avLst>
              </a:prstGeom>
              <a:solidFill>
                <a:srgbClr val="3C5BA2"/>
              </a:solidFill>
              <a:ln>
                <a:no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en-US" sz="900" b="1" dirty="0">
                  <a:solidFill>
                    <a:srgbClr val="7A9DC1"/>
                  </a:solidFill>
                  <a:ea typeface="ＭＳ Ｐゴシック" pitchFamily="8" charset="-128"/>
                  <a:cs typeface="Calibri" pitchFamily="34" charset="0"/>
                </a:endParaRPr>
              </a:p>
            </p:txBody>
          </p:sp>
          <p:sp>
            <p:nvSpPr>
              <p:cNvPr id="84" name="Rounded Rectangle 266">
                <a:extLst>
                  <a:ext uri="{FF2B5EF4-FFF2-40B4-BE49-F238E27FC236}">
                    <a16:creationId xmlns:a16="http://schemas.microsoft.com/office/drawing/2014/main" id="{E2D00879-9F6C-4B6E-923D-D95A81CB4E69}"/>
                  </a:ext>
                </a:extLst>
              </p:cNvPr>
              <p:cNvSpPr/>
              <p:nvPr/>
            </p:nvSpPr>
            <p:spPr>
              <a:xfrm>
                <a:off x="5886450" y="4780504"/>
                <a:ext cx="342900" cy="285750"/>
              </a:xfrm>
              <a:prstGeom prst="roundRect">
                <a:avLst>
                  <a:gd name="adj" fmla="val 0"/>
                </a:avLst>
              </a:prstGeom>
              <a:solidFill>
                <a:srgbClr val="99CC33"/>
              </a:solidFill>
              <a:ln>
                <a:no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en-US" sz="900" b="1" dirty="0">
                  <a:solidFill>
                    <a:srgbClr val="99C525"/>
                  </a:solidFill>
                  <a:ea typeface="ＭＳ Ｐゴシック" pitchFamily="8" charset="-128"/>
                  <a:cs typeface="Calibri" pitchFamily="34" charset="0"/>
                </a:endParaRPr>
              </a:p>
            </p:txBody>
          </p:sp>
          <p:grpSp>
            <p:nvGrpSpPr>
              <p:cNvPr id="85" name="Group 52">
                <a:extLst>
                  <a:ext uri="{FF2B5EF4-FFF2-40B4-BE49-F238E27FC236}">
                    <a16:creationId xmlns:a16="http://schemas.microsoft.com/office/drawing/2014/main" id="{EFB47810-0F5D-4E74-B5C8-D1EBEB17C5B2}"/>
                  </a:ext>
                </a:extLst>
              </p:cNvPr>
              <p:cNvGrpSpPr>
                <a:grpSpLocks/>
              </p:cNvGrpSpPr>
              <p:nvPr/>
            </p:nvGrpSpPr>
            <p:grpSpPr bwMode="auto">
              <a:xfrm>
                <a:off x="3641725" y="2060988"/>
                <a:ext cx="1992313" cy="1371602"/>
                <a:chOff x="3374567" y="2747982"/>
                <a:chExt cx="2656124" cy="1828801"/>
              </a:xfrm>
            </p:grpSpPr>
            <p:sp>
              <p:nvSpPr>
                <p:cNvPr id="107" name="Rectangle 106">
                  <a:extLst>
                    <a:ext uri="{FF2B5EF4-FFF2-40B4-BE49-F238E27FC236}">
                      <a16:creationId xmlns:a16="http://schemas.microsoft.com/office/drawing/2014/main" id="{35EA8B11-3841-4C2F-AFCD-A14A3234F8FA}"/>
                    </a:ext>
                  </a:extLst>
                </p:cNvPr>
                <p:cNvSpPr/>
                <p:nvPr/>
              </p:nvSpPr>
              <p:spPr>
                <a:xfrm>
                  <a:off x="3374567" y="3662382"/>
                  <a:ext cx="2241303" cy="914400"/>
                </a:xfrm>
                <a:prstGeom prst="rect">
                  <a:avLst/>
                </a:prstGeom>
                <a:solidFill>
                  <a:srgbClr val="FF9F3C">
                    <a:alpha val="27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0" anchor="ctr"/>
                <a:lstStyle/>
                <a:p>
                  <a:pPr>
                    <a:defRPr/>
                  </a:pPr>
                  <a:r>
                    <a:rPr lang="it-IT" sz="900" b="1" dirty="0">
                      <a:solidFill>
                        <a:schemeClr val="tx1">
                          <a:lumMod val="65000"/>
                          <a:lumOff val="35000"/>
                        </a:schemeClr>
                      </a:solidFill>
                      <a:cs typeface="Calibri" pitchFamily="34" charset="0"/>
                    </a:rPr>
                    <a:t>Overall Satisfaction 82</a:t>
                  </a:r>
                </a:p>
                <a:p>
                  <a:pPr>
                    <a:defRPr/>
                  </a:pPr>
                  <a:r>
                    <a:rPr lang="it-IT" sz="900" b="1" dirty="0">
                      <a:solidFill>
                        <a:schemeClr val="tx1">
                          <a:lumMod val="65000"/>
                          <a:lumOff val="35000"/>
                        </a:schemeClr>
                      </a:solidFill>
                      <a:cs typeface="Calibri" pitchFamily="34" charset="0"/>
                    </a:rPr>
                    <a:t>Compared to Expectations 76</a:t>
                  </a:r>
                </a:p>
                <a:p>
                  <a:pPr>
                    <a:defRPr/>
                  </a:pPr>
                  <a:r>
                    <a:rPr lang="it-IT" sz="900" b="1" dirty="0">
                      <a:solidFill>
                        <a:schemeClr val="tx1">
                          <a:lumMod val="65000"/>
                          <a:lumOff val="35000"/>
                        </a:schemeClr>
                      </a:solidFill>
                      <a:cs typeface="Calibri" pitchFamily="34" charset="0"/>
                    </a:rPr>
                    <a:t>Compared to Ideal 77</a:t>
                  </a:r>
                </a:p>
              </p:txBody>
            </p:sp>
            <p:sp>
              <p:nvSpPr>
                <p:cNvPr id="108" name="Rectangle 107">
                  <a:extLst>
                    <a:ext uri="{FF2B5EF4-FFF2-40B4-BE49-F238E27FC236}">
                      <a16:creationId xmlns:a16="http://schemas.microsoft.com/office/drawing/2014/main" id="{60FD33D7-C191-45E5-A509-5672FE99D99C}"/>
                    </a:ext>
                  </a:extLst>
                </p:cNvPr>
                <p:cNvSpPr/>
                <p:nvPr/>
              </p:nvSpPr>
              <p:spPr>
                <a:xfrm>
                  <a:off x="3374567" y="2747982"/>
                  <a:ext cx="2241303" cy="914400"/>
                </a:xfrm>
                <a:prstGeom prst="rect">
                  <a:avLst/>
                </a:prstGeom>
                <a:solidFill>
                  <a:srgbClr val="FF9F3C"/>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0" anchor="ctr"/>
                <a:lstStyle/>
                <a:p>
                  <a:pPr eaLnBrk="1" hangingPunct="1">
                    <a:defRPr/>
                  </a:pPr>
                  <a:r>
                    <a:rPr lang="en-US" sz="1400" b="1" dirty="0"/>
                    <a:t>Customer</a:t>
                  </a:r>
                </a:p>
                <a:p>
                  <a:pPr eaLnBrk="1" hangingPunct="1">
                    <a:defRPr/>
                  </a:pPr>
                  <a:r>
                    <a:rPr lang="en-US" sz="1400" b="1" dirty="0"/>
                    <a:t>Satisfaction </a:t>
                  </a:r>
                  <a:br>
                    <a:rPr lang="en-US" sz="1400" b="1" dirty="0"/>
                  </a:br>
                  <a:r>
                    <a:rPr lang="en-US" sz="1400" b="1" dirty="0"/>
                    <a:t>Index	</a:t>
                  </a:r>
                </a:p>
              </p:txBody>
            </p:sp>
            <p:sp>
              <p:nvSpPr>
                <p:cNvPr id="109" name="Chevron 260">
                  <a:extLst>
                    <a:ext uri="{FF2B5EF4-FFF2-40B4-BE49-F238E27FC236}">
                      <a16:creationId xmlns:a16="http://schemas.microsoft.com/office/drawing/2014/main" id="{C635BABA-9242-4526-82CC-C9F283A7F584}"/>
                    </a:ext>
                  </a:extLst>
                </p:cNvPr>
                <p:cNvSpPr/>
                <p:nvPr/>
              </p:nvSpPr>
              <p:spPr>
                <a:xfrm>
                  <a:off x="5192584" y="2747982"/>
                  <a:ext cx="838107" cy="1828801"/>
                </a:xfrm>
                <a:prstGeom prst="chevron">
                  <a:avLst/>
                </a:prstGeom>
                <a:solidFill>
                  <a:srgbClr val="D2793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110" name="Rounded Rectangle 51">
                  <a:extLst>
                    <a:ext uri="{FF2B5EF4-FFF2-40B4-BE49-F238E27FC236}">
                      <a16:creationId xmlns:a16="http://schemas.microsoft.com/office/drawing/2014/main" id="{7D7045E9-0502-4462-99BF-ADC5A223E8DC}"/>
                    </a:ext>
                  </a:extLst>
                </p:cNvPr>
                <p:cNvSpPr/>
                <p:nvPr/>
              </p:nvSpPr>
              <p:spPr>
                <a:xfrm>
                  <a:off x="4746016" y="2985049"/>
                  <a:ext cx="620116" cy="440267"/>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en-US" sz="2000" b="1" dirty="0">
                      <a:solidFill>
                        <a:schemeClr val="bg1"/>
                      </a:solidFill>
                      <a:ea typeface="ＭＳ Ｐゴシック" pitchFamily="8" charset="-128"/>
                      <a:cs typeface="Calibri" pitchFamily="34" charset="0"/>
                    </a:rPr>
                    <a:t>79</a:t>
                  </a:r>
                </a:p>
              </p:txBody>
            </p:sp>
          </p:grpSp>
          <p:grpSp>
            <p:nvGrpSpPr>
              <p:cNvPr id="86" name="Group 1">
                <a:extLst>
                  <a:ext uri="{FF2B5EF4-FFF2-40B4-BE49-F238E27FC236}">
                    <a16:creationId xmlns:a16="http://schemas.microsoft.com/office/drawing/2014/main" id="{AF143572-DE5B-41F9-B4DC-0AFE0D1B6E9D}"/>
                  </a:ext>
                </a:extLst>
              </p:cNvPr>
              <p:cNvGrpSpPr>
                <a:grpSpLocks/>
              </p:cNvGrpSpPr>
              <p:nvPr/>
            </p:nvGrpSpPr>
            <p:grpSpPr bwMode="auto">
              <a:xfrm>
                <a:off x="1092027" y="1437194"/>
                <a:ext cx="2435755" cy="2114663"/>
                <a:chOff x="1344206" y="1339074"/>
                <a:chExt cx="2231836" cy="1495439"/>
              </a:xfrm>
            </p:grpSpPr>
            <p:grpSp>
              <p:nvGrpSpPr>
                <p:cNvPr id="87" name="Group 47">
                  <a:extLst>
                    <a:ext uri="{FF2B5EF4-FFF2-40B4-BE49-F238E27FC236}">
                      <a16:creationId xmlns:a16="http://schemas.microsoft.com/office/drawing/2014/main" id="{0635D2D4-D8FD-4645-8778-8148D80BB524}"/>
                    </a:ext>
                  </a:extLst>
                </p:cNvPr>
                <p:cNvGrpSpPr>
                  <a:grpSpLocks/>
                </p:cNvGrpSpPr>
                <p:nvPr/>
              </p:nvGrpSpPr>
              <p:grpSpPr bwMode="auto">
                <a:xfrm>
                  <a:off x="1350248" y="2303541"/>
                  <a:ext cx="2222233" cy="213465"/>
                  <a:chOff x="311669" y="2714842"/>
                  <a:chExt cx="2963983" cy="284621"/>
                </a:xfrm>
              </p:grpSpPr>
              <p:sp>
                <p:nvSpPr>
                  <p:cNvPr id="104" name="Rectangle 103">
                    <a:extLst>
                      <a:ext uri="{FF2B5EF4-FFF2-40B4-BE49-F238E27FC236}">
                        <a16:creationId xmlns:a16="http://schemas.microsoft.com/office/drawing/2014/main" id="{FA59E1B5-A6B5-4879-8EF6-E5716B1BDEE4}"/>
                      </a:ext>
                    </a:extLst>
                  </p:cNvPr>
                  <p:cNvSpPr/>
                  <p:nvPr/>
                </p:nvSpPr>
                <p:spPr>
                  <a:xfrm>
                    <a:off x="1355184" y="2714842"/>
                    <a:ext cx="1920468" cy="278779"/>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r>
                      <a:rPr lang="en-US" sz="1100" b="1" dirty="0">
                        <a:solidFill>
                          <a:schemeClr val="tx1">
                            <a:lumMod val="65000"/>
                            <a:lumOff val="35000"/>
                          </a:schemeClr>
                        </a:solidFill>
                      </a:rPr>
                      <a:t>Customer Support</a:t>
                    </a:r>
                  </a:p>
                </p:txBody>
              </p:sp>
              <p:sp>
                <p:nvSpPr>
                  <p:cNvPr id="105" name="Rectangle 104">
                    <a:extLst>
                      <a:ext uri="{FF2B5EF4-FFF2-40B4-BE49-F238E27FC236}">
                        <a16:creationId xmlns:a16="http://schemas.microsoft.com/office/drawing/2014/main" id="{0F830408-FD55-4DF8-9FAC-1E7BD475B1C3}"/>
                      </a:ext>
                    </a:extLst>
                  </p:cNvPr>
                  <p:cNvSpPr/>
                  <p:nvPr/>
                </p:nvSpPr>
                <p:spPr>
                  <a:xfrm>
                    <a:off x="311669" y="2720617"/>
                    <a:ext cx="548402" cy="278778"/>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400" b="1" dirty="0">
                        <a:solidFill>
                          <a:prstClr val="white"/>
                        </a:solidFill>
                      </a:rPr>
                      <a:t>86</a:t>
                    </a:r>
                  </a:p>
                </p:txBody>
              </p:sp>
              <p:sp>
                <p:nvSpPr>
                  <p:cNvPr id="106" name="Rectangle 105">
                    <a:extLst>
                      <a:ext uri="{FF2B5EF4-FFF2-40B4-BE49-F238E27FC236}">
                        <a16:creationId xmlns:a16="http://schemas.microsoft.com/office/drawing/2014/main" id="{FB58780D-467C-4398-9603-C1EA0C85070D}"/>
                      </a:ext>
                    </a:extLst>
                  </p:cNvPr>
                  <p:cNvSpPr/>
                  <p:nvPr/>
                </p:nvSpPr>
                <p:spPr>
                  <a:xfrm>
                    <a:off x="847618" y="2720686"/>
                    <a:ext cx="548403" cy="278777"/>
                  </a:xfrm>
                  <a:prstGeom prst="rect">
                    <a:avLst/>
                  </a:prstGeom>
                  <a:solidFill>
                    <a:srgbClr val="3C5BA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400" b="1" dirty="0">
                        <a:solidFill>
                          <a:prstClr val="white"/>
                        </a:solidFill>
                      </a:rPr>
                      <a:t>0.9</a:t>
                    </a:r>
                  </a:p>
                </p:txBody>
              </p:sp>
            </p:grpSp>
            <p:grpSp>
              <p:nvGrpSpPr>
                <p:cNvPr id="88" name="Group 45">
                  <a:extLst>
                    <a:ext uri="{FF2B5EF4-FFF2-40B4-BE49-F238E27FC236}">
                      <a16:creationId xmlns:a16="http://schemas.microsoft.com/office/drawing/2014/main" id="{904C7F05-C3A4-44F3-A0CD-88EB3C703825}"/>
                    </a:ext>
                  </a:extLst>
                </p:cNvPr>
                <p:cNvGrpSpPr>
                  <a:grpSpLocks/>
                </p:cNvGrpSpPr>
                <p:nvPr/>
              </p:nvGrpSpPr>
              <p:grpSpPr bwMode="auto">
                <a:xfrm>
                  <a:off x="1344207" y="1339074"/>
                  <a:ext cx="2226302" cy="210731"/>
                  <a:chOff x="303611" y="1637559"/>
                  <a:chExt cx="2969409" cy="280974"/>
                </a:xfrm>
              </p:grpSpPr>
              <p:sp>
                <p:nvSpPr>
                  <p:cNvPr id="101" name="Rectangle 100">
                    <a:extLst>
                      <a:ext uri="{FF2B5EF4-FFF2-40B4-BE49-F238E27FC236}">
                        <a16:creationId xmlns:a16="http://schemas.microsoft.com/office/drawing/2014/main" id="{A18DCEA1-E31E-4022-88FE-A841DD5AB4E0}"/>
                      </a:ext>
                    </a:extLst>
                  </p:cNvPr>
                  <p:cNvSpPr/>
                  <p:nvPr/>
                </p:nvSpPr>
                <p:spPr>
                  <a:xfrm>
                    <a:off x="1352552" y="1639757"/>
                    <a:ext cx="1920468" cy="278776"/>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r>
                      <a:rPr lang="en-US" sz="1100" b="1" dirty="0">
                        <a:solidFill>
                          <a:schemeClr val="tx1">
                            <a:lumMod val="65000"/>
                            <a:lumOff val="35000"/>
                          </a:schemeClr>
                        </a:solidFill>
                      </a:rPr>
                      <a:t>Product Quality</a:t>
                    </a:r>
                  </a:p>
                </p:txBody>
              </p:sp>
              <p:sp>
                <p:nvSpPr>
                  <p:cNvPr id="102" name="Rectangle 101">
                    <a:extLst>
                      <a:ext uri="{FF2B5EF4-FFF2-40B4-BE49-F238E27FC236}">
                        <a16:creationId xmlns:a16="http://schemas.microsoft.com/office/drawing/2014/main" id="{552942E3-91FC-4970-89D0-097C9F228B03}"/>
                      </a:ext>
                    </a:extLst>
                  </p:cNvPr>
                  <p:cNvSpPr/>
                  <p:nvPr/>
                </p:nvSpPr>
                <p:spPr>
                  <a:xfrm>
                    <a:off x="303611" y="1637559"/>
                    <a:ext cx="548402" cy="278777"/>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1400" b="1" dirty="0">
                        <a:solidFill>
                          <a:prstClr val="white"/>
                        </a:solidFill>
                      </a:rPr>
                      <a:t>85</a:t>
                    </a:r>
                  </a:p>
                </p:txBody>
              </p:sp>
              <p:sp>
                <p:nvSpPr>
                  <p:cNvPr id="103" name="Rectangle 102">
                    <a:extLst>
                      <a:ext uri="{FF2B5EF4-FFF2-40B4-BE49-F238E27FC236}">
                        <a16:creationId xmlns:a16="http://schemas.microsoft.com/office/drawing/2014/main" id="{119937F7-45A0-48F3-B922-65C41D5691DD}"/>
                      </a:ext>
                    </a:extLst>
                  </p:cNvPr>
                  <p:cNvSpPr/>
                  <p:nvPr/>
                </p:nvSpPr>
                <p:spPr>
                  <a:xfrm>
                    <a:off x="847617" y="1637678"/>
                    <a:ext cx="548403" cy="278776"/>
                  </a:xfrm>
                  <a:prstGeom prst="rect">
                    <a:avLst/>
                  </a:prstGeom>
                  <a:solidFill>
                    <a:srgbClr val="3C5BA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1400" b="1" dirty="0">
                        <a:solidFill>
                          <a:prstClr val="white"/>
                        </a:solidFill>
                      </a:rPr>
                      <a:t>1.1</a:t>
                    </a:r>
                  </a:p>
                </p:txBody>
              </p:sp>
            </p:grpSp>
            <p:grpSp>
              <p:nvGrpSpPr>
                <p:cNvPr id="89" name="Group 46">
                  <a:extLst>
                    <a:ext uri="{FF2B5EF4-FFF2-40B4-BE49-F238E27FC236}">
                      <a16:creationId xmlns:a16="http://schemas.microsoft.com/office/drawing/2014/main" id="{176F2C82-AF75-41B7-BCF4-FAFF525D3CB2}"/>
                    </a:ext>
                  </a:extLst>
                </p:cNvPr>
                <p:cNvGrpSpPr>
                  <a:grpSpLocks/>
                </p:cNvGrpSpPr>
                <p:nvPr/>
              </p:nvGrpSpPr>
              <p:grpSpPr bwMode="auto">
                <a:xfrm>
                  <a:off x="1344206" y="1646545"/>
                  <a:ext cx="2231836" cy="210922"/>
                  <a:chOff x="309940" y="2201366"/>
                  <a:chExt cx="2974698" cy="281224"/>
                </a:xfrm>
              </p:grpSpPr>
              <p:sp>
                <p:nvSpPr>
                  <p:cNvPr id="98" name="Rectangle 97">
                    <a:extLst>
                      <a:ext uri="{FF2B5EF4-FFF2-40B4-BE49-F238E27FC236}">
                        <a16:creationId xmlns:a16="http://schemas.microsoft.com/office/drawing/2014/main" id="{4E9F4F8F-6453-4DE3-AAA3-4B90866411C6}"/>
                      </a:ext>
                    </a:extLst>
                  </p:cNvPr>
                  <p:cNvSpPr/>
                  <p:nvPr/>
                </p:nvSpPr>
                <p:spPr>
                  <a:xfrm>
                    <a:off x="1363403" y="2201671"/>
                    <a:ext cx="1921235" cy="278772"/>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r>
                      <a:rPr lang="en-US" sz="1100" b="1" dirty="0">
                        <a:solidFill>
                          <a:schemeClr val="tx1">
                            <a:lumMod val="65000"/>
                            <a:lumOff val="35000"/>
                          </a:schemeClr>
                        </a:solidFill>
                      </a:rPr>
                      <a:t>Product Documentation</a:t>
                    </a:r>
                  </a:p>
                </p:txBody>
              </p:sp>
              <p:sp>
                <p:nvSpPr>
                  <p:cNvPr id="99" name="Rectangle 98">
                    <a:extLst>
                      <a:ext uri="{FF2B5EF4-FFF2-40B4-BE49-F238E27FC236}">
                        <a16:creationId xmlns:a16="http://schemas.microsoft.com/office/drawing/2014/main" id="{634FA910-3BA3-4FD2-8DA4-908EBC3729BF}"/>
                      </a:ext>
                    </a:extLst>
                  </p:cNvPr>
                  <p:cNvSpPr/>
                  <p:nvPr/>
                </p:nvSpPr>
                <p:spPr>
                  <a:xfrm>
                    <a:off x="309940" y="2202445"/>
                    <a:ext cx="548018" cy="280145"/>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400" b="1" dirty="0">
                        <a:solidFill>
                          <a:prstClr val="white"/>
                        </a:solidFill>
                      </a:rPr>
                      <a:t>81</a:t>
                    </a:r>
                  </a:p>
                </p:txBody>
              </p:sp>
              <p:sp>
                <p:nvSpPr>
                  <p:cNvPr id="100" name="Rectangle 99">
                    <a:extLst>
                      <a:ext uri="{FF2B5EF4-FFF2-40B4-BE49-F238E27FC236}">
                        <a16:creationId xmlns:a16="http://schemas.microsoft.com/office/drawing/2014/main" id="{AE17A58B-BB19-4E1D-8A47-02ADA29156F9}"/>
                      </a:ext>
                    </a:extLst>
                  </p:cNvPr>
                  <p:cNvSpPr/>
                  <p:nvPr/>
                </p:nvSpPr>
                <p:spPr>
                  <a:xfrm>
                    <a:off x="854430" y="2201366"/>
                    <a:ext cx="550133" cy="278772"/>
                  </a:xfrm>
                  <a:prstGeom prst="rect">
                    <a:avLst/>
                  </a:prstGeom>
                  <a:solidFill>
                    <a:srgbClr val="3C5BA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400" b="1" dirty="0">
                        <a:solidFill>
                          <a:prstClr val="white"/>
                        </a:solidFill>
                      </a:rPr>
                      <a:t>1.1</a:t>
                    </a:r>
                  </a:p>
                </p:txBody>
              </p:sp>
            </p:grpSp>
            <p:grpSp>
              <p:nvGrpSpPr>
                <p:cNvPr id="90" name="Group 48">
                  <a:extLst>
                    <a:ext uri="{FF2B5EF4-FFF2-40B4-BE49-F238E27FC236}">
                      <a16:creationId xmlns:a16="http://schemas.microsoft.com/office/drawing/2014/main" id="{2D244D6B-A1E4-4800-84F4-0A1543B66912}"/>
                    </a:ext>
                  </a:extLst>
                </p:cNvPr>
                <p:cNvGrpSpPr>
                  <a:grpSpLocks/>
                </p:cNvGrpSpPr>
                <p:nvPr/>
              </p:nvGrpSpPr>
              <p:grpSpPr bwMode="auto">
                <a:xfrm>
                  <a:off x="1346220" y="2620893"/>
                  <a:ext cx="2229822" cy="213620"/>
                  <a:chOff x="314741" y="3298170"/>
                  <a:chExt cx="2972012" cy="284824"/>
                </a:xfrm>
              </p:grpSpPr>
              <p:sp>
                <p:nvSpPr>
                  <p:cNvPr id="95" name="Rectangle 94">
                    <a:extLst>
                      <a:ext uri="{FF2B5EF4-FFF2-40B4-BE49-F238E27FC236}">
                        <a16:creationId xmlns:a16="http://schemas.microsoft.com/office/drawing/2014/main" id="{707FD13D-ED36-43A4-A739-82B3849433E8}"/>
                      </a:ext>
                    </a:extLst>
                  </p:cNvPr>
                  <p:cNvSpPr/>
                  <p:nvPr/>
                </p:nvSpPr>
                <p:spPr>
                  <a:xfrm>
                    <a:off x="1365520" y="3298170"/>
                    <a:ext cx="1921233" cy="278775"/>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r>
                      <a:rPr lang="en-US" sz="1100" b="1" dirty="0">
                        <a:solidFill>
                          <a:schemeClr val="tx1">
                            <a:lumMod val="65000"/>
                            <a:lumOff val="35000"/>
                          </a:schemeClr>
                        </a:solidFill>
                      </a:rPr>
                      <a:t>Delivery</a:t>
                    </a:r>
                  </a:p>
                </p:txBody>
              </p:sp>
              <p:sp>
                <p:nvSpPr>
                  <p:cNvPr id="96" name="Rectangle 95">
                    <a:extLst>
                      <a:ext uri="{FF2B5EF4-FFF2-40B4-BE49-F238E27FC236}">
                        <a16:creationId xmlns:a16="http://schemas.microsoft.com/office/drawing/2014/main" id="{D81107F8-91EC-4924-90AE-3C205D80EEC0}"/>
                      </a:ext>
                    </a:extLst>
                  </p:cNvPr>
                  <p:cNvSpPr/>
                  <p:nvPr/>
                </p:nvSpPr>
                <p:spPr>
                  <a:xfrm>
                    <a:off x="314741" y="3301654"/>
                    <a:ext cx="548017" cy="278774"/>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400" b="1" dirty="0">
                        <a:solidFill>
                          <a:prstClr val="white"/>
                        </a:solidFill>
                      </a:rPr>
                      <a:t>84</a:t>
                    </a:r>
                  </a:p>
                </p:txBody>
              </p:sp>
              <p:sp>
                <p:nvSpPr>
                  <p:cNvPr id="97" name="Rectangle 96">
                    <a:extLst>
                      <a:ext uri="{FF2B5EF4-FFF2-40B4-BE49-F238E27FC236}">
                        <a16:creationId xmlns:a16="http://schemas.microsoft.com/office/drawing/2014/main" id="{C2F823E5-14DA-47C3-AFB1-3B9E40C9159D}"/>
                      </a:ext>
                    </a:extLst>
                  </p:cNvPr>
                  <p:cNvSpPr/>
                  <p:nvPr/>
                </p:nvSpPr>
                <p:spPr>
                  <a:xfrm>
                    <a:off x="842944" y="3304220"/>
                    <a:ext cx="550133" cy="278774"/>
                  </a:xfrm>
                  <a:prstGeom prst="rect">
                    <a:avLst/>
                  </a:prstGeom>
                  <a:solidFill>
                    <a:srgbClr val="3C5BA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400" b="1" dirty="0">
                        <a:solidFill>
                          <a:prstClr val="white"/>
                        </a:solidFill>
                      </a:rPr>
                      <a:t>0.7</a:t>
                    </a:r>
                  </a:p>
                </p:txBody>
              </p:sp>
            </p:grpSp>
            <p:grpSp>
              <p:nvGrpSpPr>
                <p:cNvPr id="91" name="Group 45">
                  <a:extLst>
                    <a:ext uri="{FF2B5EF4-FFF2-40B4-BE49-F238E27FC236}">
                      <a16:creationId xmlns:a16="http://schemas.microsoft.com/office/drawing/2014/main" id="{D2CE8FA6-FD5B-451F-92AF-DF95C2169525}"/>
                    </a:ext>
                  </a:extLst>
                </p:cNvPr>
                <p:cNvGrpSpPr>
                  <a:grpSpLocks/>
                </p:cNvGrpSpPr>
                <p:nvPr/>
              </p:nvGrpSpPr>
              <p:grpSpPr bwMode="auto">
                <a:xfrm>
                  <a:off x="1350249" y="1971973"/>
                  <a:ext cx="2220259" cy="210590"/>
                  <a:chOff x="317994" y="1414621"/>
                  <a:chExt cx="2959269" cy="280786"/>
                </a:xfrm>
              </p:grpSpPr>
              <p:sp>
                <p:nvSpPr>
                  <p:cNvPr id="92" name="Rectangle 91">
                    <a:extLst>
                      <a:ext uri="{FF2B5EF4-FFF2-40B4-BE49-F238E27FC236}">
                        <a16:creationId xmlns:a16="http://schemas.microsoft.com/office/drawing/2014/main" id="{F1D78975-55AE-4428-884B-6FC275B229CD}"/>
                      </a:ext>
                    </a:extLst>
                  </p:cNvPr>
                  <p:cNvSpPr/>
                  <p:nvPr/>
                </p:nvSpPr>
                <p:spPr>
                  <a:xfrm>
                    <a:off x="1356029" y="1416629"/>
                    <a:ext cx="1921234" cy="278778"/>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r>
                      <a:rPr lang="en-US" sz="1100" b="1" dirty="0">
                        <a:solidFill>
                          <a:schemeClr val="tx1">
                            <a:lumMod val="65000"/>
                            <a:lumOff val="35000"/>
                          </a:schemeClr>
                        </a:solidFill>
                      </a:rPr>
                      <a:t>Product Selection and Order</a:t>
                    </a:r>
                  </a:p>
                </p:txBody>
              </p:sp>
              <p:sp>
                <p:nvSpPr>
                  <p:cNvPr id="93" name="Rectangle 92">
                    <a:extLst>
                      <a:ext uri="{FF2B5EF4-FFF2-40B4-BE49-F238E27FC236}">
                        <a16:creationId xmlns:a16="http://schemas.microsoft.com/office/drawing/2014/main" id="{26ED6426-7E08-4DCA-B2E9-BF8266AC9628}"/>
                      </a:ext>
                    </a:extLst>
                  </p:cNvPr>
                  <p:cNvSpPr/>
                  <p:nvPr/>
                </p:nvSpPr>
                <p:spPr>
                  <a:xfrm>
                    <a:off x="317994" y="1414621"/>
                    <a:ext cx="548018" cy="274987"/>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400" b="1" dirty="0">
                        <a:solidFill>
                          <a:prstClr val="white"/>
                        </a:solidFill>
                      </a:rPr>
                      <a:t>83</a:t>
                    </a:r>
                  </a:p>
                </p:txBody>
              </p:sp>
              <p:sp>
                <p:nvSpPr>
                  <p:cNvPr id="94" name="Rectangle 93">
                    <a:extLst>
                      <a:ext uri="{FF2B5EF4-FFF2-40B4-BE49-F238E27FC236}">
                        <a16:creationId xmlns:a16="http://schemas.microsoft.com/office/drawing/2014/main" id="{99C5836E-3C3B-4692-9AFD-9F58C240859D}"/>
                      </a:ext>
                    </a:extLst>
                  </p:cNvPr>
                  <p:cNvSpPr/>
                  <p:nvPr/>
                </p:nvSpPr>
                <p:spPr>
                  <a:xfrm>
                    <a:off x="851450" y="1416608"/>
                    <a:ext cx="550133" cy="278775"/>
                  </a:xfrm>
                  <a:prstGeom prst="rect">
                    <a:avLst/>
                  </a:prstGeom>
                  <a:solidFill>
                    <a:srgbClr val="3C5BA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400" b="1" dirty="0">
                        <a:solidFill>
                          <a:prstClr val="white"/>
                        </a:solidFill>
                      </a:rPr>
                      <a:t>1.0</a:t>
                    </a:r>
                  </a:p>
                </p:txBody>
              </p:sp>
            </p:grpSp>
          </p:grpSp>
        </p:grpSp>
        <p:sp>
          <p:nvSpPr>
            <p:cNvPr id="123" name="Rectangle 122">
              <a:extLst>
                <a:ext uri="{FF2B5EF4-FFF2-40B4-BE49-F238E27FC236}">
                  <a16:creationId xmlns:a16="http://schemas.microsoft.com/office/drawing/2014/main" id="{92086C61-D95B-4B54-A7FA-EEF21180D645}"/>
                </a:ext>
              </a:extLst>
            </p:cNvPr>
            <p:cNvSpPr/>
            <p:nvPr/>
          </p:nvSpPr>
          <p:spPr bwMode="auto">
            <a:xfrm>
              <a:off x="1442814" y="4727895"/>
              <a:ext cx="1863449" cy="363674"/>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r>
                <a:rPr lang="en-US" sz="1100" b="1" dirty="0">
                  <a:solidFill>
                    <a:schemeClr val="tx1">
                      <a:lumMod val="65000"/>
                      <a:lumOff val="35000"/>
                    </a:schemeClr>
                  </a:solidFill>
                </a:rPr>
                <a:t>Product Search</a:t>
              </a:r>
            </a:p>
          </p:txBody>
        </p:sp>
        <p:sp>
          <p:nvSpPr>
            <p:cNvPr id="124" name="Rectangle 123">
              <a:extLst>
                <a:ext uri="{FF2B5EF4-FFF2-40B4-BE49-F238E27FC236}">
                  <a16:creationId xmlns:a16="http://schemas.microsoft.com/office/drawing/2014/main" id="{47FCBC81-69DA-4927-A01C-9A4956EB586A}"/>
                </a:ext>
              </a:extLst>
            </p:cNvPr>
            <p:cNvSpPr/>
            <p:nvPr/>
          </p:nvSpPr>
          <p:spPr bwMode="auto">
            <a:xfrm>
              <a:off x="403339" y="4727844"/>
              <a:ext cx="537583" cy="363674"/>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400" b="1" dirty="0">
                  <a:solidFill>
                    <a:prstClr val="white"/>
                  </a:solidFill>
                </a:rPr>
                <a:t>81</a:t>
              </a:r>
            </a:p>
          </p:txBody>
        </p:sp>
        <p:sp>
          <p:nvSpPr>
            <p:cNvPr id="193" name="Rectangle 192">
              <a:extLst>
                <a:ext uri="{FF2B5EF4-FFF2-40B4-BE49-F238E27FC236}">
                  <a16:creationId xmlns:a16="http://schemas.microsoft.com/office/drawing/2014/main" id="{CE3CAFE8-1AEE-434C-836E-BDD5CF620260}"/>
                </a:ext>
              </a:extLst>
            </p:cNvPr>
            <p:cNvSpPr/>
            <p:nvPr/>
          </p:nvSpPr>
          <p:spPr bwMode="auto">
            <a:xfrm>
              <a:off x="918719" y="4735429"/>
              <a:ext cx="539658" cy="363674"/>
            </a:xfrm>
            <a:prstGeom prst="rect">
              <a:avLst/>
            </a:prstGeom>
            <a:solidFill>
              <a:srgbClr val="3C5BA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400" b="1" dirty="0">
                  <a:solidFill>
                    <a:prstClr val="white"/>
                  </a:solidFill>
                </a:rPr>
                <a:t>0.7</a:t>
              </a:r>
            </a:p>
          </p:txBody>
        </p:sp>
      </p:grpSp>
    </p:spTree>
    <p:extLst>
      <p:ext uri="{BB962C8B-B14F-4D97-AF65-F5344CB8AC3E}">
        <p14:creationId xmlns:p14="http://schemas.microsoft.com/office/powerpoint/2010/main" val="270146353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Priorities for NASA EOSDIS</a:t>
            </a:r>
          </a:p>
        </p:txBody>
      </p:sp>
      <p:grpSp>
        <p:nvGrpSpPr>
          <p:cNvPr id="3" name="Group 2">
            <a:extLst>
              <a:ext uri="{FF2B5EF4-FFF2-40B4-BE49-F238E27FC236}">
                <a16:creationId xmlns:a16="http://schemas.microsoft.com/office/drawing/2014/main" id="{F3A01655-2181-4A2E-970B-ECB47A8474C2}"/>
              </a:ext>
            </a:extLst>
          </p:cNvPr>
          <p:cNvGrpSpPr/>
          <p:nvPr/>
        </p:nvGrpSpPr>
        <p:grpSpPr>
          <a:xfrm>
            <a:off x="374527" y="1261872"/>
            <a:ext cx="7712518" cy="5178885"/>
            <a:chOff x="374527" y="1261872"/>
            <a:chExt cx="7712518" cy="5178885"/>
          </a:xfrm>
        </p:grpSpPr>
        <p:sp>
          <p:nvSpPr>
            <p:cNvPr id="10" name="TextBox 9"/>
            <p:cNvSpPr txBox="1"/>
            <p:nvPr/>
          </p:nvSpPr>
          <p:spPr>
            <a:xfrm>
              <a:off x="3726838" y="6163758"/>
              <a:ext cx="1827744" cy="276999"/>
            </a:xfrm>
            <a:prstGeom prst="rect">
              <a:avLst/>
            </a:prstGeom>
            <a:noFill/>
          </p:spPr>
          <p:txBody>
            <a:bodyPr wrap="none" rtlCol="0">
              <a:spAutoFit/>
            </a:bodyPr>
            <a:lstStyle/>
            <a:p>
              <a:r>
                <a:rPr lang="en-US" sz="1200" b="1" dirty="0"/>
                <a:t>Impact on Satisfaction</a:t>
              </a:r>
            </a:p>
          </p:txBody>
        </p:sp>
        <p:sp>
          <p:nvSpPr>
            <p:cNvPr id="11" name="TextBox 10"/>
            <p:cNvSpPr txBox="1"/>
            <p:nvPr/>
          </p:nvSpPr>
          <p:spPr>
            <a:xfrm>
              <a:off x="374527" y="3092115"/>
              <a:ext cx="369332" cy="1004442"/>
            </a:xfrm>
            <a:prstGeom prst="rect">
              <a:avLst/>
            </a:prstGeom>
            <a:noFill/>
          </p:spPr>
          <p:txBody>
            <a:bodyPr vert="vert270" wrap="none" rtlCol="0">
              <a:spAutoFit/>
            </a:bodyPr>
            <a:lstStyle/>
            <a:p>
              <a:r>
                <a:rPr lang="en-US" sz="1200" b="1" dirty="0"/>
                <a:t>Driver Score</a:t>
              </a:r>
            </a:p>
          </p:txBody>
        </p:sp>
        <p:sp>
          <p:nvSpPr>
            <p:cNvPr id="8" name="TextBox 1"/>
            <p:cNvSpPr txBox="1"/>
            <p:nvPr/>
          </p:nvSpPr>
          <p:spPr>
            <a:xfrm>
              <a:off x="1194376" y="1261872"/>
              <a:ext cx="1463040" cy="457200"/>
            </a:xfrm>
            <a:prstGeom prst="rect">
              <a:avLst/>
            </a:prstGeom>
            <a:solidFill>
              <a:srgbClr val="3C5BA2"/>
            </a:solidFill>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solidFill>
                    <a:schemeClr val="bg1"/>
                  </a:solidFill>
                  <a:latin typeface="Arial" panose="020B0604020202020204" pitchFamily="34" charset="0"/>
                  <a:cs typeface="Arial" panose="020B0604020202020204" pitchFamily="34" charset="0"/>
                </a:rPr>
                <a:t>Maintain</a:t>
              </a:r>
            </a:p>
          </p:txBody>
        </p:sp>
        <p:sp>
          <p:nvSpPr>
            <p:cNvPr id="9" name="TextBox 1"/>
            <p:cNvSpPr txBox="1"/>
            <p:nvPr/>
          </p:nvSpPr>
          <p:spPr>
            <a:xfrm>
              <a:off x="6624005" y="1261872"/>
              <a:ext cx="1463040" cy="457200"/>
            </a:xfrm>
            <a:prstGeom prst="rect">
              <a:avLst/>
            </a:prstGeom>
            <a:solidFill>
              <a:srgbClr val="99CC33"/>
            </a:solidFill>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solidFill>
                    <a:schemeClr val="bg1"/>
                  </a:solidFill>
                  <a:latin typeface="Arial" panose="020B0604020202020204" pitchFamily="34" charset="0"/>
                  <a:cs typeface="Arial" panose="020B0604020202020204" pitchFamily="34" charset="0"/>
                </a:rPr>
                <a:t>Strengths</a:t>
              </a:r>
            </a:p>
          </p:txBody>
        </p:sp>
        <p:sp>
          <p:nvSpPr>
            <p:cNvPr id="12" name="TextBox 1"/>
            <p:cNvSpPr txBox="1"/>
            <p:nvPr/>
          </p:nvSpPr>
          <p:spPr>
            <a:xfrm>
              <a:off x="6624005" y="5378381"/>
              <a:ext cx="1463040" cy="457200"/>
            </a:xfrm>
            <a:prstGeom prst="rect">
              <a:avLst/>
            </a:prstGeom>
            <a:solidFill>
              <a:srgbClr val="FF0000"/>
            </a:solidFill>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solidFill>
                    <a:schemeClr val="bg1"/>
                  </a:solidFill>
                  <a:latin typeface="Arial" panose="020B0604020202020204" pitchFamily="34" charset="0"/>
                  <a:cs typeface="Arial" panose="020B0604020202020204" pitchFamily="34" charset="0"/>
                </a:rPr>
                <a:t>Top Priority</a:t>
              </a:r>
            </a:p>
          </p:txBody>
        </p:sp>
        <p:sp>
          <p:nvSpPr>
            <p:cNvPr id="13" name="TextBox 1"/>
            <p:cNvSpPr txBox="1"/>
            <p:nvPr/>
          </p:nvSpPr>
          <p:spPr>
            <a:xfrm>
              <a:off x="1194376" y="5378381"/>
              <a:ext cx="1463040" cy="457200"/>
            </a:xfrm>
            <a:prstGeom prst="rect">
              <a:avLst/>
            </a:prstGeom>
            <a:solidFill>
              <a:srgbClr val="FFC000"/>
            </a:solidFill>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solidFill>
                    <a:schemeClr val="bg1"/>
                  </a:solidFill>
                  <a:latin typeface="Arial" panose="020B0604020202020204" pitchFamily="34" charset="0"/>
                  <a:cs typeface="Arial" panose="020B0604020202020204" pitchFamily="34" charset="0"/>
                </a:rPr>
                <a:t>Minimal Concern</a:t>
              </a:r>
            </a:p>
          </p:txBody>
        </p:sp>
        <p:cxnSp>
          <p:nvCxnSpPr>
            <p:cNvPr id="4" name="Straight Connector 3">
              <a:extLst>
                <a:ext uri="{FF2B5EF4-FFF2-40B4-BE49-F238E27FC236}">
                  <a16:creationId xmlns:a16="http://schemas.microsoft.com/office/drawing/2014/main" id="{09736454-5373-4D7D-AAC6-3B5DB16F6CF1}"/>
                </a:ext>
              </a:extLst>
            </p:cNvPr>
            <p:cNvCxnSpPr/>
            <p:nvPr/>
          </p:nvCxnSpPr>
          <p:spPr>
            <a:xfrm>
              <a:off x="5329985" y="1261872"/>
              <a:ext cx="0" cy="457370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EACE910-4FCF-40FB-89AF-22F9CA5FF0E4}"/>
                </a:ext>
              </a:extLst>
            </p:cNvPr>
            <p:cNvCxnSpPr>
              <a:cxnSpLocks/>
            </p:cNvCxnSpPr>
            <p:nvPr/>
          </p:nvCxnSpPr>
          <p:spPr>
            <a:xfrm flipH="1">
              <a:off x="1194376" y="3092115"/>
              <a:ext cx="6892669"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aphicFrame>
        <p:nvGraphicFramePr>
          <p:cNvPr id="16" name="Chart 15" descr="The NASA EOSDIS Priorty Matrix Graph shows the Satisfaction Driver scores and their impact on customer satisfaction. For a full read out of the scores and impacts reference appendix slide 46" title="NASA EOSDIS Priorty Matrix Graph"/>
          <p:cNvGraphicFramePr>
            <a:graphicFrameLocks noGrp="1"/>
          </p:cNvGraphicFramePr>
          <p:nvPr>
            <p:extLst>
              <p:ext uri="{D42A27DB-BD31-4B8C-83A1-F6EECF244321}">
                <p14:modId xmlns:p14="http://schemas.microsoft.com/office/powerpoint/2010/main" val="2847680041"/>
              </p:ext>
            </p:extLst>
          </p:nvPr>
        </p:nvGraphicFramePr>
        <p:xfrm>
          <a:off x="808074" y="1115234"/>
          <a:ext cx="7527852" cy="506690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9"/>
          </p:nvPr>
        </p:nvSpPr>
        <p:spPr>
          <a:xfrm>
            <a:off x="6814231" y="1149574"/>
            <a:ext cx="2101169" cy="5076000"/>
          </a:xfrm>
        </p:spPr>
        <p:txBody>
          <a:bodyPr>
            <a:normAutofit lnSpcReduction="10000"/>
          </a:bodyPr>
          <a:lstStyle/>
          <a:p>
            <a:r>
              <a:rPr lang="en-US" sz="1600" dirty="0"/>
              <a:t>Customer Satisfaction (CSI) and Future Behaviors have shown slight but consistent improvement over the last four years.</a:t>
            </a:r>
          </a:p>
          <a:p>
            <a:endParaRPr lang="en-US" sz="1600" dirty="0"/>
          </a:p>
          <a:p>
            <a:r>
              <a:rPr lang="en-US" sz="1600" dirty="0"/>
              <a:t>The CSI posted an all-time high score of 79 while both Likelihood to Recommend (88) and Likelihood to use Services in the Future (89) matched previous high scores.</a:t>
            </a:r>
          </a:p>
        </p:txBody>
      </p:sp>
      <p:sp>
        <p:nvSpPr>
          <p:cNvPr id="2" name="Title 1"/>
          <p:cNvSpPr>
            <a:spLocks noGrp="1"/>
          </p:cNvSpPr>
          <p:nvPr>
            <p:ph type="title"/>
          </p:nvPr>
        </p:nvSpPr>
        <p:spPr>
          <a:xfrm>
            <a:off x="228600" y="137160"/>
            <a:ext cx="8686800" cy="533400"/>
          </a:xfrm>
        </p:spPr>
        <p:txBody>
          <a:bodyPr/>
          <a:lstStyle/>
          <a:p>
            <a:r>
              <a:rPr lang="en-US" sz="2400" dirty="0">
                <a:cs typeface="Arial" pitchFamily="34" charset="0"/>
              </a:rPr>
              <a:t>CSI and Performance Outcomes: Four-year Trending</a:t>
            </a:r>
          </a:p>
        </p:txBody>
      </p:sp>
      <p:graphicFrame>
        <p:nvGraphicFramePr>
          <p:cNvPr id="6" name="Chart 5" descr="Bar chart showing the satisfaction, likelihood to recommend, and likelihood to use services in future scores for 2014-2017. for a full readout of scores, reference appendix slide 47&#10;" title="CSI and Performance Outcomes: 2016 - 2013"/>
          <p:cNvGraphicFramePr>
            <a:graphicFrameLocks noGrp="1"/>
          </p:cNvGraphicFramePr>
          <p:nvPr>
            <p:extLst>
              <p:ext uri="{D42A27DB-BD31-4B8C-83A1-F6EECF244321}">
                <p14:modId xmlns:p14="http://schemas.microsoft.com/office/powerpoint/2010/main" val="175442624"/>
              </p:ext>
            </p:extLst>
          </p:nvPr>
        </p:nvGraphicFramePr>
        <p:xfrm>
          <a:off x="111641" y="990600"/>
          <a:ext cx="6261932" cy="485681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9"/>
          </p:nvPr>
        </p:nvSpPr>
        <p:spPr>
          <a:xfrm>
            <a:off x="6814230" y="1156200"/>
            <a:ext cx="2101169" cy="5076000"/>
          </a:xfrm>
        </p:spPr>
        <p:txBody>
          <a:bodyPr>
            <a:normAutofit/>
          </a:bodyPr>
          <a:lstStyle/>
          <a:p>
            <a:r>
              <a:rPr lang="en-US" sz="1600" dirty="0"/>
              <a:t>At 79, NASA EOSDIS  is two points above the National ACSI average and nine points above the Federal Government average.</a:t>
            </a:r>
            <a:br>
              <a:rPr lang="en-US" sz="1600" dirty="0">
                <a:solidFill>
                  <a:srgbClr val="FF0000"/>
                </a:solidFill>
              </a:rPr>
            </a:br>
            <a:endParaRPr lang="en-US" sz="1600" dirty="0">
              <a:solidFill>
                <a:srgbClr val="FF0000"/>
              </a:solidFill>
            </a:endParaRPr>
          </a:p>
          <a:p>
            <a:r>
              <a:rPr lang="en-US" sz="1600" dirty="0"/>
              <a:t>Scores in green represent CSI scores  for other Federal Government Agencies while scores in gray represent summary scores.</a:t>
            </a:r>
          </a:p>
        </p:txBody>
      </p:sp>
      <p:sp>
        <p:nvSpPr>
          <p:cNvPr id="2" name="Title 1"/>
          <p:cNvSpPr>
            <a:spLocks noGrp="1"/>
          </p:cNvSpPr>
          <p:nvPr>
            <p:ph type="title"/>
          </p:nvPr>
        </p:nvSpPr>
        <p:spPr>
          <a:xfrm>
            <a:off x="228600" y="137160"/>
            <a:ext cx="8686800" cy="530352"/>
          </a:xfrm>
        </p:spPr>
        <p:txBody>
          <a:bodyPr/>
          <a:lstStyle/>
          <a:p>
            <a:r>
              <a:rPr lang="en-US" sz="2400" dirty="0">
                <a:cs typeface="Arial" pitchFamily="34" charset="0"/>
              </a:rPr>
              <a:t>Benchmarks</a:t>
            </a:r>
          </a:p>
        </p:txBody>
      </p:sp>
      <p:graphicFrame>
        <p:nvGraphicFramePr>
          <p:cNvPr id="5" name="Chart 4" descr="The Benchmarking Bar Chart shows the satisfaction scores for various organizations related to NASA. The name of the Organization followed by their satisfaction scores are as follows: &#10;National Weather Service - 2016: 82&#10;FEMA BSB Publications - 2016: 82&#10;NASA EOSDIS - Aggregate 2017: 78&#10;National ACSI - Q3 2017: 77&#10;US Department of Energy WAP Program-2016: 67&#10;Federal Government - Overall 2016: 68&#10;general services administration-2016:76&#10;Department of Education, FAFSA-2016: 78" title="Benchmarking Bar Chart"/>
          <p:cNvGraphicFramePr/>
          <p:nvPr>
            <p:extLst>
              <p:ext uri="{D42A27DB-BD31-4B8C-83A1-F6EECF244321}">
                <p14:modId xmlns:p14="http://schemas.microsoft.com/office/powerpoint/2010/main" val="33923849"/>
              </p:ext>
            </p:extLst>
          </p:nvPr>
        </p:nvGraphicFramePr>
        <p:xfrm>
          <a:off x="595745" y="1156200"/>
          <a:ext cx="5614555" cy="453723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1B418075-6BF6-4000-95E6-E325D771E05B}"/>
              </a:ext>
            </a:extLst>
          </p:cNvPr>
          <p:cNvSpPr txBox="1"/>
          <p:nvPr/>
        </p:nvSpPr>
        <p:spPr>
          <a:xfrm>
            <a:off x="228600" y="6160494"/>
            <a:ext cx="2916183" cy="215444"/>
          </a:xfrm>
          <a:prstGeom prst="rect">
            <a:avLst/>
          </a:prstGeom>
          <a:noFill/>
        </p:spPr>
        <p:txBody>
          <a:bodyPr wrap="none" rtlCol="0">
            <a:spAutoFit/>
          </a:bodyPr>
          <a:lstStyle/>
          <a:p>
            <a:r>
              <a:rPr lang="en-US" sz="800" dirty="0"/>
              <a:t>source: 2017 ACSI Government and Industry Benchmarks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99032" y="2514600"/>
            <a:ext cx="8681811" cy="533400"/>
          </a:xfrm>
        </p:spPr>
        <p:txBody>
          <a:bodyPr/>
          <a:lstStyle/>
          <a:p>
            <a:pPr rtl="0" eaLnBrk="1" fontAlgn="base" hangingPunct="1"/>
            <a:r>
              <a:rPr lang="en-US" sz="2800" b="1" kern="1200" baseline="0" dirty="0">
                <a:solidFill>
                  <a:srgbClr val="3C5BA2"/>
                </a:solidFill>
                <a:effectLst/>
                <a:latin typeface="Arial" panose="020B0604020202020204" pitchFamily="34" charset="0"/>
                <a:ea typeface="+mn-ea"/>
                <a:cs typeface="Calibri" panose="020F0502020204030204" pitchFamily="34" charset="0"/>
              </a:rPr>
              <a:t>CSI by DAAC and Other Segments</a:t>
            </a:r>
            <a:endParaRPr lang="en-US" dirty="0">
              <a:effectLst/>
            </a:endParaRP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32"/>
          <p:cNvSpPr>
            <a:spLocks noGrp="1" noChangeArrowheads="1"/>
          </p:cNvSpPr>
          <p:nvPr>
            <p:ph type="title"/>
          </p:nvPr>
        </p:nvSpPr>
        <p:spPr/>
        <p:txBody>
          <a:bodyPr/>
          <a:lstStyle/>
          <a:p>
            <a:pPr eaLnBrk="1" hangingPunct="1"/>
            <a:r>
              <a:rPr lang="en-US" sz="2400" dirty="0">
                <a:cs typeface="Arial" charset="0"/>
              </a:rPr>
              <a:t>CSI and Frequency by DAAC</a:t>
            </a:r>
          </a:p>
        </p:txBody>
      </p:sp>
      <p:sp>
        <p:nvSpPr>
          <p:cNvPr id="7" name="Rectangle 6"/>
          <p:cNvSpPr/>
          <p:nvPr/>
        </p:nvSpPr>
        <p:spPr>
          <a:xfrm>
            <a:off x="531627" y="759983"/>
            <a:ext cx="7642217" cy="1600951"/>
          </a:xfrm>
          <a:prstGeom prst="rect">
            <a:avLst/>
          </a:prstGeom>
        </p:spPr>
        <p:txBody>
          <a:bodyPr wrap="square">
            <a:spAutoFit/>
          </a:bodyPr>
          <a:lstStyle/>
          <a:p>
            <a:pPr marL="346075" indent="-346075">
              <a:lnSpc>
                <a:spcPct val="150000"/>
              </a:lnSpc>
              <a:spcBef>
                <a:spcPts val="600"/>
              </a:spcBef>
              <a:buClr>
                <a:schemeClr val="accent6"/>
              </a:buClr>
              <a:buSzPct val="85000"/>
              <a:buFont typeface="Wingdings 3" pitchFamily="18" charset="2"/>
              <a:buChar char=""/>
              <a:defRPr/>
            </a:pPr>
            <a:r>
              <a:rPr lang="en-US" sz="1600" dirty="0">
                <a:cs typeface="Calibri" pitchFamily="34" charset="0"/>
              </a:rPr>
              <a:t>LP DAAC was again the most frequently cited DAAC for evaluation (30%).</a:t>
            </a:r>
          </a:p>
          <a:p>
            <a:pPr marL="346075" indent="-346075">
              <a:lnSpc>
                <a:spcPct val="150000"/>
              </a:lnSpc>
              <a:spcBef>
                <a:spcPts val="600"/>
              </a:spcBef>
              <a:buClr>
                <a:schemeClr val="accent6"/>
              </a:buClr>
              <a:buSzPct val="85000"/>
              <a:buFont typeface="Wingdings 3" pitchFamily="18" charset="2"/>
              <a:buChar char=""/>
              <a:defRPr/>
            </a:pPr>
            <a:r>
              <a:rPr lang="en-US" sz="1600" dirty="0">
                <a:cs typeface="Calibri" pitchFamily="34" charset="0"/>
              </a:rPr>
              <a:t>Among DAACs with at least 50 responses, both ASF SAR DAAC and PO DAAC-JPL realized the largest score increases with two-point increases in CSI over the last year.</a:t>
            </a:r>
          </a:p>
        </p:txBody>
      </p:sp>
      <p:graphicFrame>
        <p:nvGraphicFramePr>
          <p:cNvPr id="3" name="Table 2" descr="Data Center Evaluated Table"/>
          <p:cNvGraphicFramePr>
            <a:graphicFrameLocks noGrp="1"/>
          </p:cNvGraphicFramePr>
          <p:nvPr>
            <p:extLst>
              <p:ext uri="{D42A27DB-BD31-4B8C-83A1-F6EECF244321}">
                <p14:modId xmlns:p14="http://schemas.microsoft.com/office/powerpoint/2010/main" val="2634498937"/>
              </p:ext>
            </p:extLst>
          </p:nvPr>
        </p:nvGraphicFramePr>
        <p:xfrm>
          <a:off x="750890" y="2660073"/>
          <a:ext cx="7642220" cy="3297536"/>
        </p:xfrm>
        <a:graphic>
          <a:graphicData uri="http://schemas.openxmlformats.org/drawingml/2006/table">
            <a:tbl>
              <a:tblPr firstRow="1"/>
              <a:tblGrid>
                <a:gridCol w="1781438">
                  <a:extLst>
                    <a:ext uri="{9D8B030D-6E8A-4147-A177-3AD203B41FA5}">
                      <a16:colId xmlns:a16="http://schemas.microsoft.com/office/drawing/2014/main" val="2206289840"/>
                    </a:ext>
                  </a:extLst>
                </a:gridCol>
                <a:gridCol w="976797">
                  <a:extLst>
                    <a:ext uri="{9D8B030D-6E8A-4147-A177-3AD203B41FA5}">
                      <a16:colId xmlns:a16="http://schemas.microsoft.com/office/drawing/2014/main" val="2259010791"/>
                    </a:ext>
                  </a:extLst>
                </a:gridCol>
                <a:gridCol w="976797">
                  <a:extLst>
                    <a:ext uri="{9D8B030D-6E8A-4147-A177-3AD203B41FA5}">
                      <a16:colId xmlns:a16="http://schemas.microsoft.com/office/drawing/2014/main" val="1436996872"/>
                    </a:ext>
                  </a:extLst>
                </a:gridCol>
                <a:gridCol w="976797">
                  <a:extLst>
                    <a:ext uri="{9D8B030D-6E8A-4147-A177-3AD203B41FA5}">
                      <a16:colId xmlns:a16="http://schemas.microsoft.com/office/drawing/2014/main" val="3073193997"/>
                    </a:ext>
                  </a:extLst>
                </a:gridCol>
                <a:gridCol w="976797">
                  <a:extLst>
                    <a:ext uri="{9D8B030D-6E8A-4147-A177-3AD203B41FA5}">
                      <a16:colId xmlns:a16="http://schemas.microsoft.com/office/drawing/2014/main" val="1318665282"/>
                    </a:ext>
                  </a:extLst>
                </a:gridCol>
                <a:gridCol w="976797">
                  <a:extLst>
                    <a:ext uri="{9D8B030D-6E8A-4147-A177-3AD203B41FA5}">
                      <a16:colId xmlns:a16="http://schemas.microsoft.com/office/drawing/2014/main" val="885836044"/>
                    </a:ext>
                  </a:extLst>
                </a:gridCol>
                <a:gridCol w="976797">
                  <a:extLst>
                    <a:ext uri="{9D8B030D-6E8A-4147-A177-3AD203B41FA5}">
                      <a16:colId xmlns:a16="http://schemas.microsoft.com/office/drawing/2014/main" val="1133942400"/>
                    </a:ext>
                  </a:extLst>
                </a:gridCol>
              </a:tblGrid>
              <a:tr h="206096">
                <a:tc>
                  <a:txBody>
                    <a:bodyPr/>
                    <a:lstStyle/>
                    <a:p>
                      <a:pPr algn="l" fontAlgn="b"/>
                      <a:endParaRPr lang="en-US" sz="900" b="0" i="0" u="none" strike="noStrike" dirty="0">
                        <a:effectLst/>
                        <a:latin typeface="Arial" panose="020B060402020202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dirty="0">
                          <a:effectLst/>
                          <a:latin typeface="Arial" panose="020B0604020202020204" pitchFamily="34" charset="0"/>
                        </a:rPr>
                        <a:t>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Arial" panose="020B0604020202020204" pitchFamily="34" charset="0"/>
                        </a:rPr>
                        <a:t>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Arial" panose="020B0604020202020204" pitchFamily="34" charset="0"/>
                        </a:rPr>
                        <a:t>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Arial" panose="020B0604020202020204" pitchFamily="34" charset="0"/>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Arial" panose="020B0604020202020204" pitchFamily="34" charset="0"/>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Arial" panose="020B0604020202020204" pitchFamily="34" charset="0"/>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4085064"/>
                  </a:ext>
                </a:extLst>
              </a:tr>
              <a:tr h="206096">
                <a:tc>
                  <a:txBody>
                    <a:bodyPr/>
                    <a:lstStyle/>
                    <a:p>
                      <a:pPr algn="l" fontAlgn="b"/>
                      <a:endParaRPr lang="en-US" sz="900" b="0" i="0" u="none" strike="noStrike" dirty="0">
                        <a:solidFill>
                          <a:schemeClr val="bg1"/>
                        </a:solidFill>
                        <a:effectLst/>
                        <a:latin typeface="Arial" panose="020B060402020202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CSI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CSI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018122"/>
                  </a:ext>
                </a:extLst>
              </a:tr>
              <a:tr h="206096">
                <a:tc>
                  <a:txBody>
                    <a:bodyPr/>
                    <a:lstStyle/>
                    <a:p>
                      <a:pPr algn="l" fontAlgn="ctr"/>
                      <a:r>
                        <a:rPr lang="en-US" sz="900" b="1" i="0" u="none" strike="noStrike" dirty="0">
                          <a:solidFill>
                            <a:srgbClr val="FFFFFF"/>
                          </a:solidFill>
                          <a:effectLst/>
                          <a:latin typeface="Arial" panose="020B0604020202020204" pitchFamily="34" charset="0"/>
                        </a:rPr>
                        <a:t>Data center evaluated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l" fontAlgn="ctr"/>
                      <a:endParaRPr lang="en-US" sz="900" b="0" i="0" u="none" strike="noStrike" dirty="0">
                        <a:solidFill>
                          <a:srgbClr val="3C5BA2"/>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l" fontAlgn="ctr"/>
                      <a:endParaRPr lang="en-US" sz="900" b="0" i="0" u="none" strike="noStrike" dirty="0">
                        <a:solidFill>
                          <a:srgbClr val="3C5BA2"/>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l" fontAlgn="ctr"/>
                      <a:endParaRPr lang="en-US" sz="900" b="0" i="0" u="none" strike="noStrike" dirty="0">
                        <a:solidFill>
                          <a:srgbClr val="3C5BA2"/>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l" fontAlgn="ctr"/>
                      <a:endParaRPr lang="en-US" sz="900" b="0" i="0" u="none" strike="noStrike" dirty="0">
                        <a:solidFill>
                          <a:srgbClr val="3C5BA2"/>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l" fontAlgn="ctr"/>
                      <a:endParaRPr lang="en-US" sz="900" b="0" i="0" u="none" strike="noStrike" dirty="0">
                        <a:solidFill>
                          <a:srgbClr val="3C5BA2"/>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l" fontAlgn="ctr"/>
                      <a:endParaRPr lang="en-US" sz="900" b="0" i="0" u="none" strike="noStrike" dirty="0">
                        <a:solidFill>
                          <a:srgbClr val="3C5BA2"/>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extLst>
                  <a:ext uri="{0D108BD9-81ED-4DB2-BD59-A6C34878D82A}">
                    <a16:rowId xmlns:a16="http://schemas.microsoft.com/office/drawing/2014/main" val="4131009890"/>
                  </a:ext>
                </a:extLst>
              </a:tr>
              <a:tr h="206096">
                <a:tc>
                  <a:txBody>
                    <a:bodyPr/>
                    <a:lstStyle/>
                    <a:p>
                      <a:pPr algn="l" fontAlgn="ctr"/>
                      <a:r>
                        <a:rPr lang="en-US" sz="900" b="0" i="0" u="none" strike="noStrike" dirty="0">
                          <a:effectLst/>
                          <a:latin typeface="Arial" panose="020B0604020202020204" pitchFamily="34" charset="0"/>
                        </a:rPr>
                        <a:t>ASDC-LaRC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548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217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92889153"/>
                  </a:ext>
                </a:extLst>
              </a:tr>
              <a:tr h="206096">
                <a:tc>
                  <a:txBody>
                    <a:bodyPr/>
                    <a:lstStyle/>
                    <a:p>
                      <a:pPr algn="l" fontAlgn="ctr"/>
                      <a:r>
                        <a:rPr lang="en-US" sz="900" b="0" i="0" u="none" strike="noStrike" dirty="0">
                          <a:effectLst/>
                          <a:latin typeface="Arial" panose="020B0604020202020204" pitchFamily="34" charset="0"/>
                        </a:rPr>
                        <a:t>ASF SAR DAAC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688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475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0327767"/>
                  </a:ext>
                </a:extLst>
              </a:tr>
              <a:tr h="206096">
                <a:tc>
                  <a:txBody>
                    <a:bodyPr/>
                    <a:lstStyle/>
                    <a:p>
                      <a:pPr algn="l" fontAlgn="ctr"/>
                      <a:r>
                        <a:rPr lang="en-US" sz="900" b="0" i="0" u="none" strike="noStrike" dirty="0">
                          <a:effectLst/>
                          <a:latin typeface="Arial" panose="020B0604020202020204" pitchFamily="34" charset="0"/>
                        </a:rPr>
                        <a:t>CDDIS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191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55160919"/>
                  </a:ext>
                </a:extLst>
              </a:tr>
              <a:tr h="206096">
                <a:tc>
                  <a:txBody>
                    <a:bodyPr/>
                    <a:lstStyle/>
                    <a:p>
                      <a:pPr algn="l" fontAlgn="ctr"/>
                      <a:r>
                        <a:rPr lang="en-US" sz="900" b="0" i="0" u="none" strike="noStrike" dirty="0">
                          <a:effectLst/>
                          <a:latin typeface="Arial" panose="020B0604020202020204" pitchFamily="34" charset="0"/>
                        </a:rPr>
                        <a:t>GES DISC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357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6250509"/>
                  </a:ext>
                </a:extLst>
              </a:tr>
              <a:tr h="206096">
                <a:tc>
                  <a:txBody>
                    <a:bodyPr/>
                    <a:lstStyle/>
                    <a:p>
                      <a:pPr algn="l" fontAlgn="ctr"/>
                      <a:r>
                        <a:rPr lang="en-US" sz="900" b="0" i="0" u="none" strike="noStrike" dirty="0">
                          <a:effectLst/>
                          <a:latin typeface="Arial" panose="020B0604020202020204" pitchFamily="34" charset="0"/>
                        </a:rPr>
                        <a:t>GHRC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405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148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8296037"/>
                  </a:ext>
                </a:extLst>
              </a:tr>
              <a:tr h="206096">
                <a:tc>
                  <a:txBody>
                    <a:bodyPr/>
                    <a:lstStyle/>
                    <a:p>
                      <a:pPr algn="l" fontAlgn="ctr"/>
                      <a:r>
                        <a:rPr lang="en-US" sz="900" b="0" i="0" u="none" strike="noStrike" dirty="0">
                          <a:effectLst/>
                          <a:latin typeface="Arial" panose="020B0604020202020204" pitchFamily="34" charset="0"/>
                        </a:rPr>
                        <a:t>LP DAAC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2,829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16557322"/>
                  </a:ext>
                </a:extLst>
              </a:tr>
              <a:tr h="206096">
                <a:tc>
                  <a:txBody>
                    <a:bodyPr/>
                    <a:lstStyle/>
                    <a:p>
                      <a:pPr algn="l" fontAlgn="ctr"/>
                      <a:r>
                        <a:rPr lang="en-US" sz="900" b="0" i="0" u="none" strike="noStrike" dirty="0">
                          <a:effectLst/>
                          <a:latin typeface="Arial" panose="020B0604020202020204" pitchFamily="34" charset="0"/>
                        </a:rPr>
                        <a:t>MODAPS LAADS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291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0333363"/>
                  </a:ext>
                </a:extLst>
              </a:tr>
              <a:tr h="206096">
                <a:tc>
                  <a:txBody>
                    <a:bodyPr/>
                    <a:lstStyle/>
                    <a:p>
                      <a:pPr algn="l" fontAlgn="ctr"/>
                      <a:r>
                        <a:rPr lang="en-US" sz="900" b="0" i="0" u="none" strike="noStrike" dirty="0">
                          <a:effectLst/>
                          <a:latin typeface="Arial" panose="020B0604020202020204" pitchFamily="34" charset="0"/>
                        </a:rPr>
                        <a:t>NSIDC DAAC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396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143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19364128"/>
                  </a:ext>
                </a:extLst>
              </a:tr>
              <a:tr h="206096">
                <a:tc>
                  <a:txBody>
                    <a:bodyPr/>
                    <a:lstStyle/>
                    <a:p>
                      <a:pPr algn="l" fontAlgn="ctr"/>
                      <a:r>
                        <a:rPr lang="en-US" sz="900" b="0" i="0" u="none" strike="noStrike" dirty="0">
                          <a:effectLst/>
                          <a:latin typeface="Arial" panose="020B0604020202020204" pitchFamily="34" charset="0"/>
                        </a:rPr>
                        <a:t>OB.DAAC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124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39286115"/>
                  </a:ext>
                </a:extLst>
              </a:tr>
              <a:tr h="206096">
                <a:tc>
                  <a:txBody>
                    <a:bodyPr/>
                    <a:lstStyle/>
                    <a:p>
                      <a:pPr algn="l" fontAlgn="ctr"/>
                      <a:r>
                        <a:rPr lang="en-US" sz="900" b="0" i="0" u="none" strike="noStrike" dirty="0">
                          <a:effectLst/>
                          <a:latin typeface="Arial" panose="020B0604020202020204" pitchFamily="34" charset="0"/>
                        </a:rPr>
                        <a:t>ORNL DAAC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164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54575852"/>
                  </a:ext>
                </a:extLst>
              </a:tr>
              <a:tr h="206096">
                <a:tc>
                  <a:txBody>
                    <a:bodyPr/>
                    <a:lstStyle/>
                    <a:p>
                      <a:pPr algn="l" fontAlgn="ctr"/>
                      <a:r>
                        <a:rPr lang="en-US" sz="900" b="0" i="0" u="none" strike="noStrike" dirty="0">
                          <a:effectLst/>
                          <a:latin typeface="Arial" panose="020B0604020202020204" pitchFamily="34" charset="0"/>
                        </a:rPr>
                        <a:t>PO DAAC-JPL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187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37680095"/>
                  </a:ext>
                </a:extLst>
              </a:tr>
              <a:tr h="206096">
                <a:tc>
                  <a:txBody>
                    <a:bodyPr/>
                    <a:lstStyle/>
                    <a:p>
                      <a:pPr algn="l" fontAlgn="ctr"/>
                      <a:r>
                        <a:rPr lang="en-US" sz="900" b="0" i="0" u="none" strike="noStrike" dirty="0">
                          <a:effectLst/>
                          <a:latin typeface="Arial" panose="020B0604020202020204" pitchFamily="34" charset="0"/>
                        </a:rPr>
                        <a:t>SEDAC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296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114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4309433"/>
                  </a:ext>
                </a:extLst>
              </a:tr>
              <a:tr h="206096">
                <a:tc>
                  <a:txBody>
                    <a:bodyPr/>
                    <a:lstStyle/>
                    <a:p>
                      <a:pPr algn="l" fontAlgn="ctr"/>
                      <a:r>
                        <a:rPr lang="en-US" sz="900" b="1" i="0" u="none" strike="noStrike" dirty="0">
                          <a:effectLst/>
                          <a:latin typeface="Arial" panose="020B0604020202020204" pitchFamily="34" charset="0"/>
                        </a:rPr>
                        <a:t>Number of Respondents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900" b="1" i="0" u="none" strike="noStrike" dirty="0">
                          <a:effectLst/>
                          <a:latin typeface="Arial" panose="020B0604020202020204" pitchFamily="34" charset="0"/>
                        </a:rPr>
                        <a:t>7,505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900" b="1" i="0" u="none" strike="noStrike" dirty="0">
                          <a:effectLst/>
                          <a:latin typeface="Arial" panose="020B0604020202020204" pitchFamily="34" charset="0"/>
                        </a:rPr>
                        <a:t>7,505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900" b="1" i="0" u="none" strike="noStrike" dirty="0">
                          <a:effectLst/>
                          <a:latin typeface="Arial" panose="020B0604020202020204" pitchFamily="34" charset="0"/>
                        </a:rPr>
                        <a:t>7,505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1" i="0" u="none" strike="noStrike" dirty="0">
                          <a:effectLst/>
                          <a:latin typeface="Arial" panose="020B0604020202020204" pitchFamily="34" charset="0"/>
                        </a:rPr>
                        <a:t>2,778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1" i="0" u="none" strike="noStrike" dirty="0">
                          <a:effectLst/>
                          <a:latin typeface="Arial" panose="020B0604020202020204" pitchFamily="34" charset="0"/>
                        </a:rPr>
                        <a:t>2,778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900" b="1" i="0" u="none" strike="noStrike" dirty="0">
                          <a:effectLst/>
                          <a:latin typeface="Arial" panose="020B0604020202020204" pitchFamily="34" charset="0"/>
                        </a:rPr>
                        <a:t>2,778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231442089"/>
                  </a:ext>
                </a:extLst>
              </a:tr>
            </a:tbl>
          </a:graphicData>
        </a:graphic>
      </p:graphicFrame>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32"/>
          <p:cNvSpPr>
            <a:spLocks noGrp="1" noChangeArrowheads="1"/>
          </p:cNvSpPr>
          <p:nvPr>
            <p:ph type="title"/>
          </p:nvPr>
        </p:nvSpPr>
        <p:spPr/>
        <p:txBody>
          <a:bodyPr/>
          <a:lstStyle/>
          <a:p>
            <a:pPr eaLnBrk="1" hangingPunct="1"/>
            <a:r>
              <a:rPr lang="en-US" sz="2400" dirty="0">
                <a:cs typeface="Arial" charset="0"/>
              </a:rPr>
              <a:t>Contents</a:t>
            </a:r>
          </a:p>
        </p:txBody>
      </p:sp>
      <p:sp>
        <p:nvSpPr>
          <p:cNvPr id="5" name="Text Placeholder 1"/>
          <p:cNvSpPr txBox="1">
            <a:spLocks/>
          </p:cNvSpPr>
          <p:nvPr/>
        </p:nvSpPr>
        <p:spPr>
          <a:xfrm>
            <a:off x="228600" y="762000"/>
            <a:ext cx="8499034" cy="5029200"/>
          </a:xfrm>
          <a:prstGeom prst="rect">
            <a:avLst/>
          </a:prstGeom>
        </p:spPr>
        <p:txBody>
          <a:bodyPr/>
          <a:lstStyle/>
          <a:p>
            <a:pPr marL="346075" marR="0" lvl="0" indent="-346075" algn="l" defTabSz="914400" rtl="0" eaLnBrk="1" fontAlgn="base" latinLnBrk="0" hangingPunct="1">
              <a:lnSpc>
                <a:spcPct val="150000"/>
              </a:lnSpc>
              <a:spcBef>
                <a:spcPts val="600"/>
              </a:spcBef>
              <a:spcAft>
                <a:spcPct val="0"/>
              </a:spcAft>
              <a:buClr>
                <a:schemeClr val="accent6"/>
              </a:buClr>
              <a:buSzPct val="85000"/>
              <a:buFont typeface="Wingdings 3" pitchFamily="18" charset="2"/>
              <a:buChar char=""/>
              <a:tabLst/>
              <a:defRPr/>
            </a:pPr>
            <a:r>
              <a:rPr lang="en-US" sz="2400" dirty="0">
                <a:latin typeface="+mn-lt"/>
                <a:cs typeface="Calibri" pitchFamily="34" charset="0"/>
              </a:rPr>
              <a:t>About CFI Group</a:t>
            </a:r>
          </a:p>
          <a:p>
            <a:pPr marL="346075" marR="0" lvl="0" indent="-346075" algn="l" defTabSz="914400" rtl="0" eaLnBrk="1" fontAlgn="base" latinLnBrk="0" hangingPunct="1">
              <a:lnSpc>
                <a:spcPct val="150000"/>
              </a:lnSpc>
              <a:spcBef>
                <a:spcPts val="600"/>
              </a:spcBef>
              <a:spcAft>
                <a:spcPct val="0"/>
              </a:spcAft>
              <a:buClr>
                <a:schemeClr val="accent6"/>
              </a:buClr>
              <a:buSzPct val="85000"/>
              <a:buFont typeface="Wingdings 3" pitchFamily="18" charset="2"/>
              <a:buChar char=""/>
              <a:tabLst/>
              <a:defRPr/>
            </a:pPr>
            <a:r>
              <a:rPr lang="en-US" sz="2400" dirty="0">
                <a:latin typeface="+mn-lt"/>
                <a:cs typeface="Calibri" pitchFamily="34" charset="0"/>
              </a:rPr>
              <a:t>Introduction and Methodology</a:t>
            </a:r>
          </a:p>
          <a:p>
            <a:pPr marL="346075" marR="0" lvl="0" indent="-346075" algn="l" defTabSz="914400" rtl="0" eaLnBrk="1" fontAlgn="base" latinLnBrk="0" hangingPunct="1">
              <a:lnSpc>
                <a:spcPct val="150000"/>
              </a:lnSpc>
              <a:spcBef>
                <a:spcPts val="600"/>
              </a:spcBef>
              <a:spcAft>
                <a:spcPct val="0"/>
              </a:spcAft>
              <a:buClr>
                <a:schemeClr val="accent6"/>
              </a:buClr>
              <a:buSzPct val="85000"/>
              <a:buFont typeface="Wingdings 3" pitchFamily="18" charset="2"/>
              <a:buChar char=""/>
              <a:tabLst/>
              <a:defRPr/>
            </a:pPr>
            <a:r>
              <a:rPr lang="en-US" sz="2400" dirty="0">
                <a:latin typeface="+mn-lt"/>
                <a:cs typeface="Calibri" pitchFamily="34" charset="0"/>
              </a:rPr>
              <a:t>Survey and Data Collection Summary</a:t>
            </a:r>
          </a:p>
          <a:p>
            <a:pPr marL="346075" marR="0" lvl="0" indent="-346075" algn="l" defTabSz="914400" rtl="0" eaLnBrk="1" fontAlgn="base" latinLnBrk="0" hangingPunct="1">
              <a:lnSpc>
                <a:spcPct val="150000"/>
              </a:lnSpc>
              <a:spcBef>
                <a:spcPts val="600"/>
              </a:spcBef>
              <a:spcAft>
                <a:spcPct val="0"/>
              </a:spcAft>
              <a:buClr>
                <a:schemeClr val="accent6"/>
              </a:buClr>
              <a:buSzPct val="85000"/>
              <a:buFont typeface="Wingdings 3" pitchFamily="18" charset="2"/>
              <a:buChar char=""/>
              <a:tabLst/>
              <a:defRPr/>
            </a:pPr>
            <a:r>
              <a:rPr lang="en-US" sz="2400" noProof="0" dirty="0">
                <a:solidFill>
                  <a:prstClr val="black"/>
                </a:solidFill>
                <a:latin typeface="+mn-lt"/>
                <a:cs typeface="Calibri" pitchFamily="34" charset="0"/>
              </a:rPr>
              <a:t>Executive Summary </a:t>
            </a:r>
          </a:p>
          <a:p>
            <a:pPr marL="346075" marR="0" lvl="0" indent="-346075" algn="l" defTabSz="914400" rtl="0" eaLnBrk="1" fontAlgn="base" latinLnBrk="0" hangingPunct="1">
              <a:lnSpc>
                <a:spcPct val="150000"/>
              </a:lnSpc>
              <a:spcBef>
                <a:spcPts val="600"/>
              </a:spcBef>
              <a:spcAft>
                <a:spcPct val="0"/>
              </a:spcAft>
              <a:buClr>
                <a:schemeClr val="accent6"/>
              </a:buClr>
              <a:buSzPct val="85000"/>
              <a:buFont typeface="Wingdings 3" pitchFamily="18" charset="2"/>
              <a:buChar char=""/>
              <a:tabLst/>
              <a:defRPr/>
            </a:pPr>
            <a:r>
              <a:rPr lang="en-US" sz="2400" dirty="0">
                <a:solidFill>
                  <a:prstClr val="black"/>
                </a:solidFill>
                <a:latin typeface="+mn-lt"/>
                <a:cs typeface="Calibri" pitchFamily="34" charset="0"/>
              </a:rPr>
              <a:t>Survey Results</a:t>
            </a:r>
          </a:p>
          <a:p>
            <a:pPr marL="803275" lvl="1" indent="-346075">
              <a:lnSpc>
                <a:spcPct val="150000"/>
              </a:lnSpc>
              <a:spcBef>
                <a:spcPts val="600"/>
              </a:spcBef>
              <a:buClr>
                <a:schemeClr val="accent6"/>
              </a:buClr>
              <a:buSzPct val="85000"/>
              <a:buFont typeface="Wingdings 3" pitchFamily="18" charset="2"/>
              <a:buChar char=""/>
              <a:defRPr/>
            </a:pPr>
            <a:r>
              <a:rPr lang="en-US" sz="1600" dirty="0">
                <a:solidFill>
                  <a:prstClr val="black"/>
                </a:solidFill>
                <a:latin typeface="+mn-lt"/>
                <a:cs typeface="Calibri" pitchFamily="34" charset="0"/>
              </a:rPr>
              <a:t>Customer Satisfaction Model Results</a:t>
            </a:r>
          </a:p>
          <a:p>
            <a:pPr marL="803275" lvl="1" indent="-346075">
              <a:lnSpc>
                <a:spcPct val="150000"/>
              </a:lnSpc>
              <a:spcBef>
                <a:spcPts val="600"/>
              </a:spcBef>
              <a:buClr>
                <a:schemeClr val="accent6"/>
              </a:buClr>
              <a:buSzPct val="85000"/>
              <a:buFont typeface="Wingdings 3" pitchFamily="18" charset="2"/>
              <a:buChar char=""/>
              <a:defRPr/>
            </a:pPr>
            <a:r>
              <a:rPr lang="en-US" sz="1600" dirty="0">
                <a:solidFill>
                  <a:prstClr val="black"/>
                </a:solidFill>
                <a:cs typeface="Calibri" pitchFamily="34" charset="0"/>
              </a:rPr>
              <a:t>CSI by DAAC and Other Segments</a:t>
            </a:r>
          </a:p>
          <a:p>
            <a:pPr marL="803275" lvl="1" indent="-346075">
              <a:lnSpc>
                <a:spcPct val="150000"/>
              </a:lnSpc>
              <a:spcBef>
                <a:spcPts val="600"/>
              </a:spcBef>
              <a:buClr>
                <a:schemeClr val="accent6"/>
              </a:buClr>
              <a:buSzPct val="85000"/>
              <a:buFont typeface="Wingdings 3" pitchFamily="18" charset="2"/>
              <a:buChar char=""/>
              <a:defRPr/>
            </a:pPr>
            <a:r>
              <a:rPr lang="en-US" sz="1600" noProof="0" dirty="0">
                <a:solidFill>
                  <a:prstClr val="black"/>
                </a:solidFill>
                <a:latin typeface="+mn-lt"/>
                <a:cs typeface="Calibri" pitchFamily="34" charset="0"/>
              </a:rPr>
              <a:t>Satisfaction Driver Detail</a:t>
            </a:r>
          </a:p>
          <a:p>
            <a:pPr marL="685801" marR="0" lvl="0" indent="-346075" algn="l" defTabSz="914400" rtl="0" eaLnBrk="1" fontAlgn="base" latinLnBrk="0" hangingPunct="1">
              <a:lnSpc>
                <a:spcPct val="100000"/>
              </a:lnSpc>
              <a:spcBef>
                <a:spcPts val="420"/>
              </a:spcBef>
              <a:spcAft>
                <a:spcPct val="0"/>
              </a:spcAft>
              <a:buClr>
                <a:schemeClr val="accent6"/>
              </a:buClr>
              <a:buSzPct val="85000"/>
              <a:buFont typeface="Arial" pitchFamily="34" charset="0"/>
              <a:buChar char="&gt;"/>
              <a:tabLst/>
              <a:defRPr/>
            </a:pPr>
            <a:endParaRPr kumimoji="0" lang="en-US" sz="2200" b="0" i="0" u="none" strike="noStrike" kern="1200" cap="none" spc="0" normalizeH="0" baseline="0" noProof="0" dirty="0">
              <a:ln>
                <a:noFill/>
              </a:ln>
              <a:solidFill>
                <a:prstClr val="black"/>
              </a:solidFill>
              <a:effectLst/>
              <a:uLnTx/>
              <a:uFillTx/>
              <a:latin typeface="+mn-lt"/>
              <a:ea typeface="+mn-ea"/>
              <a:cs typeface="Calibri" pitchFamily="34" charset="0"/>
            </a:endParaRPr>
          </a:p>
          <a:p>
            <a:pPr marL="282575" marR="0" lvl="1" indent="-282575" algn="l" defTabSz="914400" rtl="0" eaLnBrk="1" fontAlgn="base" latinLnBrk="0" hangingPunct="1">
              <a:lnSpc>
                <a:spcPct val="100000"/>
              </a:lnSpc>
              <a:spcBef>
                <a:spcPct val="0"/>
              </a:spcBef>
              <a:spcAft>
                <a:spcPct val="0"/>
              </a:spcAft>
              <a:buClr>
                <a:schemeClr val="accent6"/>
              </a:buClr>
              <a:buSzPct val="85000"/>
              <a:buFont typeface="Wingdings 3" pitchFamily="18" charset="2"/>
              <a:buChar char=""/>
              <a:tabLst/>
              <a:defRPr/>
            </a:pPr>
            <a:endParaRPr kumimoji="0" lang="en-US" sz="2200" b="0" i="0" u="none" strike="noStrike" kern="1200" cap="none" spc="0" normalizeH="0" baseline="0" noProof="0" dirty="0">
              <a:ln>
                <a:noFill/>
              </a:ln>
              <a:solidFill>
                <a:schemeClr val="tx1"/>
              </a:solidFill>
              <a:effectLst/>
              <a:uLnTx/>
              <a:uFillTx/>
              <a:latin typeface="+mn-lt"/>
              <a:ea typeface="+mn-ea"/>
              <a:cs typeface="Calibri" pitchFamily="34" charset="0"/>
            </a:endParaRPr>
          </a:p>
          <a:p>
            <a:pPr marL="568325" marR="0" lvl="2" indent="-222250" algn="l" defTabSz="914400" rtl="0" eaLnBrk="1" fontAlgn="base" latinLnBrk="0" hangingPunct="1">
              <a:lnSpc>
                <a:spcPct val="150000"/>
              </a:lnSpc>
              <a:spcBef>
                <a:spcPct val="0"/>
              </a:spcBef>
              <a:spcAft>
                <a:spcPct val="0"/>
              </a:spcAft>
              <a:buClr>
                <a:schemeClr val="accent6"/>
              </a:buClr>
              <a:buSzPct val="85000"/>
              <a:buFont typeface="Arial" pitchFamily="34" charset="0"/>
              <a:buChar char="&gt;"/>
              <a:tabLst/>
              <a:defRPr/>
            </a:pPr>
            <a:endParaRPr kumimoji="0" lang="en-US" sz="2000" b="0" i="0" u="none" strike="noStrike" kern="1200" cap="none" spc="0" normalizeH="0" baseline="0" noProof="0" dirty="0">
              <a:ln>
                <a:noFill/>
              </a:ln>
              <a:solidFill>
                <a:schemeClr val="tx1"/>
              </a:solidFill>
              <a:effectLst/>
              <a:uLnTx/>
              <a:uFillTx/>
              <a:latin typeface="+mn-lt"/>
              <a:ea typeface="+mn-ea"/>
              <a:cs typeface="Calibri" pitchFamily="34"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descr="Bar chart showing the CSI scores for 2014-2017 segmented by data center. for a full readout of scores, reference appendix slides 48 and 49">
            <a:extLst>
              <a:ext uri="{FF2B5EF4-FFF2-40B4-BE49-F238E27FC236}">
                <a16:creationId xmlns:a16="http://schemas.microsoft.com/office/drawing/2014/main" id="{00000000-0008-0000-0100-000002000000}"/>
              </a:ext>
            </a:extLst>
          </p:cNvPr>
          <p:cNvGraphicFramePr>
            <a:graphicFrameLocks noGrp="1"/>
          </p:cNvGraphicFramePr>
          <p:nvPr>
            <p:extLst>
              <p:ext uri="{D42A27DB-BD31-4B8C-83A1-F6EECF244321}">
                <p14:modId xmlns:p14="http://schemas.microsoft.com/office/powerpoint/2010/main" val="1003300613"/>
              </p:ext>
            </p:extLst>
          </p:nvPr>
        </p:nvGraphicFramePr>
        <p:xfrm>
          <a:off x="228600" y="685800"/>
          <a:ext cx="6359769" cy="589205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sz="2400" dirty="0">
                <a:latin typeface="Arial" pitchFamily="34" charset="0"/>
                <a:cs typeface="Arial" pitchFamily="34" charset="0"/>
              </a:rPr>
              <a:t>CSI: Four-year Comparison by DAAC</a:t>
            </a:r>
          </a:p>
        </p:txBody>
      </p:sp>
      <p:sp>
        <p:nvSpPr>
          <p:cNvPr id="11" name="Text Placeholder 4"/>
          <p:cNvSpPr txBox="1">
            <a:spLocks/>
          </p:cNvSpPr>
          <p:nvPr/>
        </p:nvSpPr>
        <p:spPr>
          <a:xfrm>
            <a:off x="6814229" y="1143500"/>
            <a:ext cx="2101169" cy="5076000"/>
          </a:xfrm>
          <a:prstGeom prst="rect">
            <a:avLst/>
          </a:prstGeom>
        </p:spPr>
        <p:txBody>
          <a:bodyPr vert="horz" lIns="91440" tIns="45720" rIns="91440" bIns="45720" rtlCol="0">
            <a:normAutofit/>
          </a:bodyPr>
          <a:lstStyle/>
          <a:p>
            <a:pPr marL="0" marR="0" lvl="0" indent="0" algn="l" defTabSz="914400" rtl="0" eaLnBrk="1" fontAlgn="base" latinLnBrk="0" hangingPunct="1">
              <a:lnSpc>
                <a:spcPct val="110000"/>
              </a:lnSpc>
              <a:spcBef>
                <a:spcPts val="420"/>
              </a:spcBef>
              <a:spcAft>
                <a:spcPct val="0"/>
              </a:spcAft>
              <a:buClr>
                <a:schemeClr val="accent6"/>
              </a:buClr>
              <a:buSzPct val="85000"/>
              <a:buFont typeface="Wingdings" pitchFamily="2" charset="2"/>
              <a:buNone/>
              <a:tabLst/>
              <a:defRPr/>
            </a:pPr>
            <a:r>
              <a:rPr lang="en-US" sz="1600" dirty="0">
                <a:latin typeface="+mn-lt"/>
                <a:cs typeface="Calibri" pitchFamily="34" charset="0"/>
              </a:rPr>
              <a:t>The CSI was stable across most DAACs over the last three years.</a:t>
            </a:r>
          </a:p>
          <a:p>
            <a:pPr marL="0" marR="0" lvl="0" indent="0" algn="l" defTabSz="914400" rtl="0" eaLnBrk="1" fontAlgn="base" latinLnBrk="0" hangingPunct="1">
              <a:lnSpc>
                <a:spcPct val="110000"/>
              </a:lnSpc>
              <a:spcBef>
                <a:spcPts val="420"/>
              </a:spcBef>
              <a:spcAft>
                <a:spcPct val="0"/>
              </a:spcAft>
              <a:buClr>
                <a:schemeClr val="accent6"/>
              </a:buClr>
              <a:buSzPct val="85000"/>
              <a:buFont typeface="Wingdings" pitchFamily="2" charset="2"/>
              <a:buNone/>
              <a:tabLst/>
              <a:defRPr/>
            </a:pPr>
            <a:endParaRPr lang="en-US" sz="1600" dirty="0">
              <a:latin typeface="+mn-lt"/>
              <a:cs typeface="Calibri" pitchFamily="34" charset="0"/>
            </a:endParaRPr>
          </a:p>
          <a:p>
            <a:pPr marL="0" marR="0" lvl="0" indent="0" algn="l" defTabSz="914400" rtl="0" eaLnBrk="1" fontAlgn="base" latinLnBrk="0" hangingPunct="1">
              <a:lnSpc>
                <a:spcPct val="110000"/>
              </a:lnSpc>
              <a:spcBef>
                <a:spcPts val="420"/>
              </a:spcBef>
              <a:spcAft>
                <a:spcPct val="0"/>
              </a:spcAft>
              <a:buClr>
                <a:schemeClr val="accent6"/>
              </a:buClr>
              <a:buSzPct val="85000"/>
              <a:buFont typeface="Wingdings" pitchFamily="2" charset="2"/>
              <a:buNone/>
              <a:tabLst/>
              <a:defRPr/>
            </a:pPr>
            <a:r>
              <a:rPr lang="en-US" sz="1600" dirty="0">
                <a:latin typeface="+mn-lt"/>
                <a:cs typeface="Calibri" pitchFamily="34" charset="0"/>
              </a:rPr>
              <a:t>ASF SAR DAAC, SEDAC, and PO DAAC-JPL have shown slight but consistent yearly improvement since 2015.  </a:t>
            </a:r>
          </a:p>
          <a:p>
            <a:pPr marL="0" marR="0" lvl="0" indent="0" algn="l" defTabSz="914400" rtl="0" eaLnBrk="1" fontAlgn="base" latinLnBrk="0" hangingPunct="1">
              <a:lnSpc>
                <a:spcPct val="110000"/>
              </a:lnSpc>
              <a:spcBef>
                <a:spcPts val="420"/>
              </a:spcBef>
              <a:spcAft>
                <a:spcPct val="0"/>
              </a:spcAft>
              <a:buClr>
                <a:schemeClr val="accent6"/>
              </a:buClr>
              <a:buSzPct val="85000"/>
              <a:buFont typeface="Wingdings" pitchFamily="2" charset="2"/>
              <a:buNone/>
              <a:tabLst/>
              <a:defRPr/>
            </a:pPr>
            <a:endParaRPr lang="en-US" sz="1600" dirty="0">
              <a:latin typeface="+mn-lt"/>
              <a:cs typeface="Calibri" pitchFamily="34" charset="0"/>
            </a:endParaRPr>
          </a:p>
          <a:p>
            <a:pPr marL="0" marR="0" lvl="0" indent="0" algn="l" defTabSz="914400" rtl="0" eaLnBrk="1" fontAlgn="base" latinLnBrk="0" hangingPunct="1">
              <a:lnSpc>
                <a:spcPct val="110000"/>
              </a:lnSpc>
              <a:spcBef>
                <a:spcPts val="420"/>
              </a:spcBef>
              <a:spcAft>
                <a:spcPct val="0"/>
              </a:spcAft>
              <a:buClr>
                <a:schemeClr val="accent6"/>
              </a:buClr>
              <a:buSzPct val="85000"/>
              <a:buFont typeface="Wingdings" pitchFamily="2" charset="2"/>
              <a:buNone/>
              <a:tabLst/>
              <a:defRPr/>
            </a:pPr>
            <a:endParaRPr kumimoji="0" lang="en-US" sz="1600" b="0" i="0" u="none" strike="noStrike" kern="1200" cap="none" spc="0" normalizeH="0" baseline="0" noProof="0" dirty="0">
              <a:ln>
                <a:noFill/>
              </a:ln>
              <a:solidFill>
                <a:schemeClr val="tx1"/>
              </a:solidFill>
              <a:effectLst/>
              <a:uLnTx/>
              <a:uFillTx/>
              <a:latin typeface="+mn-lt"/>
              <a:ea typeface="+mn-ea"/>
              <a:cs typeface="Calibri" pitchFamily="34" charset="0"/>
            </a:endParaRPr>
          </a:p>
          <a:p>
            <a:pPr marL="0" marR="0" lvl="0" indent="0" algn="l" defTabSz="914400" rtl="0" eaLnBrk="1" fontAlgn="base" latinLnBrk="0" hangingPunct="1">
              <a:lnSpc>
                <a:spcPct val="110000"/>
              </a:lnSpc>
              <a:spcBef>
                <a:spcPts val="420"/>
              </a:spcBef>
              <a:spcAft>
                <a:spcPct val="0"/>
              </a:spcAft>
              <a:buClr>
                <a:schemeClr val="accent6"/>
              </a:buClr>
              <a:buSzPct val="85000"/>
              <a:buFont typeface="Wingdings" pitchFamily="2" charset="2"/>
              <a:buNone/>
              <a:tabLst/>
              <a:defRPr/>
            </a:pPr>
            <a:endParaRPr kumimoji="0" lang="en-US" sz="1600" b="0" i="0" u="none" strike="noStrike" kern="1200" cap="none" spc="0" normalizeH="0" baseline="0" noProof="0" dirty="0">
              <a:ln>
                <a:noFill/>
              </a:ln>
              <a:solidFill>
                <a:schemeClr val="tx1"/>
              </a:solidFill>
              <a:effectLst/>
              <a:uLnTx/>
              <a:uFillTx/>
              <a:latin typeface="+mn-lt"/>
              <a:ea typeface="+mn-ea"/>
              <a:cs typeface="Calibri" pitchFamily="34" charset="0"/>
            </a:endParaRPr>
          </a:p>
          <a:p>
            <a:pPr marL="0" marR="0" lvl="0" indent="0" algn="l" defTabSz="914400" rtl="0" eaLnBrk="1" fontAlgn="base" latinLnBrk="0" hangingPunct="1">
              <a:lnSpc>
                <a:spcPct val="110000"/>
              </a:lnSpc>
              <a:spcBef>
                <a:spcPts val="420"/>
              </a:spcBef>
              <a:spcAft>
                <a:spcPct val="0"/>
              </a:spcAft>
              <a:buClr>
                <a:schemeClr val="accent6"/>
              </a:buClr>
              <a:buSzPct val="85000"/>
              <a:buFont typeface="Wingdings" pitchFamily="2" charset="2"/>
              <a:buNone/>
              <a:tabLst/>
              <a:defRPr/>
            </a:pPr>
            <a:endParaRPr kumimoji="0" lang="en-US" sz="1600" b="0" i="0" u="none" strike="noStrike" kern="1200" cap="none" spc="0" normalizeH="0" baseline="0" noProof="0" dirty="0">
              <a:ln>
                <a:noFill/>
              </a:ln>
              <a:solidFill>
                <a:schemeClr val="tx1"/>
              </a:solidFill>
              <a:effectLst/>
              <a:uLnTx/>
              <a:uFillTx/>
              <a:latin typeface="+mn-lt"/>
              <a:ea typeface="+mn-ea"/>
              <a:cs typeface="Calibri" pitchFamily="34" charset="0"/>
            </a:endParaRPr>
          </a:p>
        </p:txBody>
      </p:sp>
      <p:graphicFrame>
        <p:nvGraphicFramePr>
          <p:cNvPr id="8" name="Chart 7" descr="Bar chart showing the CSI scores for 2014-2017 segmented by data center. for a full readout of scores, reference appendix slides 48 and 49">
            <a:extLst>
              <a:ext uri="{FF2B5EF4-FFF2-40B4-BE49-F238E27FC236}">
                <a16:creationId xmlns:a16="http://schemas.microsoft.com/office/drawing/2014/main" id="{00000000-0008-0000-0000-000002000000}"/>
              </a:ext>
            </a:extLst>
          </p:cNvPr>
          <p:cNvGraphicFramePr>
            <a:graphicFrameLocks noGrp="1"/>
          </p:cNvGraphicFramePr>
          <p:nvPr>
            <p:extLst>
              <p:ext uri="{D42A27DB-BD31-4B8C-83A1-F6EECF244321}">
                <p14:modId xmlns:p14="http://schemas.microsoft.com/office/powerpoint/2010/main" val="1542948353"/>
              </p:ext>
            </p:extLst>
          </p:nvPr>
        </p:nvGraphicFramePr>
        <p:xfrm>
          <a:off x="228600" y="883371"/>
          <a:ext cx="2906461" cy="489388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9"/>
          </p:nvPr>
        </p:nvSpPr>
        <p:spPr>
          <a:xfrm>
            <a:off x="6814231" y="891000"/>
            <a:ext cx="2101169" cy="5076000"/>
          </a:xfrm>
        </p:spPr>
        <p:txBody>
          <a:bodyPr>
            <a:normAutofit/>
          </a:bodyPr>
          <a:lstStyle/>
          <a:p>
            <a:r>
              <a:rPr lang="en-US" sz="1600" dirty="0"/>
              <a:t>The CSI is two points higher for domestic respondents, driven primarily by significantly higher scores in Customer Support.</a:t>
            </a:r>
          </a:p>
          <a:p>
            <a:endParaRPr lang="en-US" sz="1600" dirty="0"/>
          </a:p>
          <a:p>
            <a:r>
              <a:rPr lang="en-US" sz="1600" dirty="0"/>
              <a:t>Product Search was an area where non-domestic respondents scored higher as USA respondents (78) lagged four points behind their non-USA counterparts.</a:t>
            </a:r>
          </a:p>
          <a:p>
            <a:endParaRPr lang="en-US" sz="1600" dirty="0"/>
          </a:p>
        </p:txBody>
      </p:sp>
      <p:sp>
        <p:nvSpPr>
          <p:cNvPr id="2" name="Title 1"/>
          <p:cNvSpPr>
            <a:spLocks noGrp="1"/>
          </p:cNvSpPr>
          <p:nvPr>
            <p:ph type="title"/>
          </p:nvPr>
        </p:nvSpPr>
        <p:spPr>
          <a:xfrm>
            <a:off x="228600" y="137160"/>
            <a:ext cx="8686800" cy="533400"/>
          </a:xfrm>
        </p:spPr>
        <p:txBody>
          <a:bodyPr/>
          <a:lstStyle/>
          <a:p>
            <a:r>
              <a:rPr lang="en-US" sz="2400" dirty="0">
                <a:cs typeface="Arial" pitchFamily="34" charset="0"/>
              </a:rPr>
              <a:t>CSI and Driver Scores: USA vs. All Other Countries</a:t>
            </a:r>
          </a:p>
        </p:txBody>
      </p:sp>
      <p:sp>
        <p:nvSpPr>
          <p:cNvPr id="8" name="TextBox 7"/>
          <p:cNvSpPr txBox="1"/>
          <p:nvPr/>
        </p:nvSpPr>
        <p:spPr>
          <a:xfrm>
            <a:off x="125670" y="4362903"/>
            <a:ext cx="4905657" cy="276999"/>
          </a:xfrm>
          <a:prstGeom prst="rect">
            <a:avLst/>
          </a:prstGeom>
          <a:noFill/>
        </p:spPr>
        <p:txBody>
          <a:bodyPr wrap="square" rtlCol="0">
            <a:spAutoFit/>
          </a:bodyPr>
          <a:lstStyle/>
          <a:p>
            <a:r>
              <a:rPr lang="en-US" sz="1200" b="1" dirty="0">
                <a:latin typeface="Calibri"/>
              </a:rPr>
              <a:t>*</a:t>
            </a:r>
            <a:r>
              <a:rPr lang="en-US" sz="1200" b="1" dirty="0">
                <a:solidFill>
                  <a:srgbClr val="00B050"/>
                </a:solidFill>
                <a:latin typeface="Calibri"/>
              </a:rPr>
              <a:t> </a:t>
            </a:r>
            <a:r>
              <a:rPr lang="en-US" sz="1000" dirty="0">
                <a:latin typeface="+mj-lt"/>
              </a:rPr>
              <a:t>Indicates a Significant Difference between scores at 90% confidence level</a:t>
            </a:r>
          </a:p>
        </p:txBody>
      </p:sp>
      <p:graphicFrame>
        <p:nvGraphicFramePr>
          <p:cNvPr id="4" name="Table 3" descr="CSI and Driver Scores: USA vs. All Other Countries"/>
          <p:cNvGraphicFramePr>
            <a:graphicFrameLocks noGrp="1"/>
          </p:cNvGraphicFramePr>
          <p:nvPr>
            <p:extLst>
              <p:ext uri="{D42A27DB-BD31-4B8C-83A1-F6EECF244321}">
                <p14:modId xmlns:p14="http://schemas.microsoft.com/office/powerpoint/2010/main" val="31854425"/>
              </p:ext>
            </p:extLst>
          </p:nvPr>
        </p:nvGraphicFramePr>
        <p:xfrm>
          <a:off x="125670" y="2167128"/>
          <a:ext cx="6489702" cy="2195775"/>
        </p:xfrm>
        <a:graphic>
          <a:graphicData uri="http://schemas.openxmlformats.org/drawingml/2006/table">
            <a:tbl>
              <a:tblPr firstRow="1"/>
              <a:tblGrid>
                <a:gridCol w="2275362">
                  <a:extLst>
                    <a:ext uri="{9D8B030D-6E8A-4147-A177-3AD203B41FA5}">
                      <a16:colId xmlns:a16="http://schemas.microsoft.com/office/drawing/2014/main" val="1744706594"/>
                    </a:ext>
                  </a:extLst>
                </a:gridCol>
                <a:gridCol w="1053585">
                  <a:extLst>
                    <a:ext uri="{9D8B030D-6E8A-4147-A177-3AD203B41FA5}">
                      <a16:colId xmlns:a16="http://schemas.microsoft.com/office/drawing/2014/main" val="65797959"/>
                    </a:ext>
                  </a:extLst>
                </a:gridCol>
                <a:gridCol w="1053585">
                  <a:extLst>
                    <a:ext uri="{9D8B030D-6E8A-4147-A177-3AD203B41FA5}">
                      <a16:colId xmlns:a16="http://schemas.microsoft.com/office/drawing/2014/main" val="2730816485"/>
                    </a:ext>
                  </a:extLst>
                </a:gridCol>
                <a:gridCol w="1053585">
                  <a:extLst>
                    <a:ext uri="{9D8B030D-6E8A-4147-A177-3AD203B41FA5}">
                      <a16:colId xmlns:a16="http://schemas.microsoft.com/office/drawing/2014/main" val="139860551"/>
                    </a:ext>
                  </a:extLst>
                </a:gridCol>
                <a:gridCol w="1053585">
                  <a:extLst>
                    <a:ext uri="{9D8B030D-6E8A-4147-A177-3AD203B41FA5}">
                      <a16:colId xmlns:a16="http://schemas.microsoft.com/office/drawing/2014/main" val="1801556617"/>
                    </a:ext>
                  </a:extLst>
                </a:gridCol>
              </a:tblGrid>
              <a:tr h="248958">
                <a:tc>
                  <a:txBody>
                    <a:bodyPr/>
                    <a:lstStyle/>
                    <a:p>
                      <a:pPr algn="l" fontAlgn="b"/>
                      <a:endParaRPr lang="en-US" sz="700" b="0" i="0" u="none" strike="noStrike" dirty="0">
                        <a:solidFill>
                          <a:schemeClr val="bg1"/>
                        </a:solidFill>
                        <a:effectLst/>
                        <a:latin typeface="Arial" panose="020B0604020202020204" pitchFamily="34" charset="0"/>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USA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All Others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Difference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Significant Difference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3358911"/>
                  </a:ext>
                </a:extLst>
              </a:tr>
              <a:tr h="191193">
                <a:tc>
                  <a:txBody>
                    <a:bodyPr/>
                    <a:lstStyle/>
                    <a:p>
                      <a:pPr algn="l" fontAlgn="b"/>
                      <a:r>
                        <a:rPr lang="en-US" sz="900" b="1" i="0" u="none" strike="noStrike" dirty="0">
                          <a:effectLst/>
                          <a:latin typeface="Arial" panose="020B0604020202020204" pitchFamily="34" charset="0"/>
                        </a:rPr>
                        <a:t>Sample Size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Arial" panose="020B0604020202020204" pitchFamily="34" charset="0"/>
                        </a:rPr>
                        <a:t>438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Arial" panose="020B0604020202020204" pitchFamily="34" charset="0"/>
                        </a:rPr>
                        <a:t>2,340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900" b="1" i="0" u="none" strike="noStrike" dirty="0">
                        <a:solidFill>
                          <a:schemeClr val="bg1"/>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900" b="1" i="0" u="none" strike="noStrike" dirty="0">
                        <a:solidFill>
                          <a:schemeClr val="bg1"/>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8671846"/>
                  </a:ext>
                </a:extLst>
              </a:tr>
              <a:tr h="191193">
                <a:tc>
                  <a:txBody>
                    <a:bodyPr/>
                    <a:lstStyle/>
                    <a:p>
                      <a:pPr algn="l" fontAlgn="b"/>
                      <a:r>
                        <a:rPr lang="en-US" sz="900" b="1" i="0" u="none" strike="noStrike" dirty="0">
                          <a:solidFill>
                            <a:srgbClr val="FFFFFF"/>
                          </a:solidFill>
                          <a:effectLst/>
                          <a:latin typeface="Arial" panose="020B0604020202020204" pitchFamily="34" charset="0"/>
                        </a:rPr>
                        <a:t>Product Search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3615564080"/>
                  </a:ext>
                </a:extLst>
              </a:tr>
              <a:tr h="191193">
                <a:tc>
                  <a:txBody>
                    <a:bodyPr/>
                    <a:lstStyle/>
                    <a:p>
                      <a:pPr algn="l" fontAlgn="b"/>
                      <a:r>
                        <a:rPr lang="en-US" sz="900" b="1" i="0" u="none" strike="noStrike" dirty="0">
                          <a:solidFill>
                            <a:srgbClr val="FFFFFF"/>
                          </a:solidFill>
                          <a:effectLst/>
                          <a:latin typeface="Arial" panose="020B0604020202020204" pitchFamily="34" charset="0"/>
                        </a:rPr>
                        <a:t>Product Selection and Order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1417958928"/>
                  </a:ext>
                </a:extLst>
              </a:tr>
              <a:tr h="191193">
                <a:tc>
                  <a:txBody>
                    <a:bodyPr/>
                    <a:lstStyle/>
                    <a:p>
                      <a:pPr algn="l" fontAlgn="b"/>
                      <a:r>
                        <a:rPr lang="en-US" sz="900" b="1" i="0" u="none" strike="noStrike" dirty="0">
                          <a:solidFill>
                            <a:srgbClr val="FFFFFF"/>
                          </a:solidFill>
                          <a:effectLst/>
                          <a:latin typeface="Arial" panose="020B0604020202020204" pitchFamily="34" charset="0"/>
                        </a:rPr>
                        <a:t>Delivery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3198208176"/>
                  </a:ext>
                </a:extLst>
              </a:tr>
              <a:tr h="191193">
                <a:tc>
                  <a:txBody>
                    <a:bodyPr/>
                    <a:lstStyle/>
                    <a:p>
                      <a:pPr algn="l" fontAlgn="b"/>
                      <a:r>
                        <a:rPr lang="en-US" sz="900" b="1" i="0" u="none" strike="noStrike" dirty="0">
                          <a:solidFill>
                            <a:srgbClr val="FFFFFF"/>
                          </a:solidFill>
                          <a:effectLst/>
                          <a:latin typeface="Arial" panose="020B0604020202020204" pitchFamily="34" charset="0"/>
                        </a:rPr>
                        <a:t>Product Quality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3732492260"/>
                  </a:ext>
                </a:extLst>
              </a:tr>
              <a:tr h="191193">
                <a:tc>
                  <a:txBody>
                    <a:bodyPr/>
                    <a:lstStyle/>
                    <a:p>
                      <a:pPr algn="l" fontAlgn="b"/>
                      <a:r>
                        <a:rPr lang="en-US" sz="900" b="1" i="0" u="none" strike="noStrike" dirty="0">
                          <a:solidFill>
                            <a:srgbClr val="FFFFFF"/>
                          </a:solidFill>
                          <a:effectLst/>
                          <a:latin typeface="Arial" panose="020B0604020202020204" pitchFamily="34" charset="0"/>
                        </a:rPr>
                        <a:t>Product Documentation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2615270524"/>
                  </a:ext>
                </a:extLst>
              </a:tr>
              <a:tr h="191193">
                <a:tc>
                  <a:txBody>
                    <a:bodyPr/>
                    <a:lstStyle/>
                    <a:p>
                      <a:pPr algn="l" fontAlgn="b"/>
                      <a:r>
                        <a:rPr lang="en-US" sz="900" b="1" i="0" u="none" strike="noStrike" dirty="0">
                          <a:solidFill>
                            <a:srgbClr val="FFFFFF"/>
                          </a:solidFill>
                          <a:effectLst/>
                          <a:latin typeface="Arial" panose="020B0604020202020204" pitchFamily="34" charset="0"/>
                        </a:rPr>
                        <a:t>Customer Support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3145614904"/>
                  </a:ext>
                </a:extLst>
              </a:tr>
              <a:tr h="191193">
                <a:tc>
                  <a:txBody>
                    <a:bodyPr/>
                    <a:lstStyle/>
                    <a:p>
                      <a:pPr algn="l" fontAlgn="b"/>
                      <a:r>
                        <a:rPr lang="en-US" sz="900" b="1" i="0" u="none" strike="noStrike" dirty="0">
                          <a:solidFill>
                            <a:srgbClr val="FFFFFF"/>
                          </a:solidFill>
                          <a:effectLst/>
                          <a:latin typeface="Arial" panose="020B0604020202020204" pitchFamily="34" charset="0"/>
                        </a:rPr>
                        <a:t>Customer Satisfaction Index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2318387674"/>
                  </a:ext>
                </a:extLst>
              </a:tr>
              <a:tr h="191193">
                <a:tc>
                  <a:txBody>
                    <a:bodyPr/>
                    <a:lstStyle/>
                    <a:p>
                      <a:pPr algn="l" fontAlgn="b"/>
                      <a:r>
                        <a:rPr lang="en-US" sz="900" b="1" i="0" u="none" strike="noStrike" dirty="0">
                          <a:solidFill>
                            <a:srgbClr val="FFFFFF"/>
                          </a:solidFill>
                          <a:effectLst/>
                          <a:latin typeface="Arial" panose="020B0604020202020204" pitchFamily="34" charset="0"/>
                        </a:rPr>
                        <a:t>Likelihood to Recommend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57644570"/>
                  </a:ext>
                </a:extLst>
              </a:tr>
              <a:tr h="191193">
                <a:tc>
                  <a:txBody>
                    <a:bodyPr/>
                    <a:lstStyle/>
                    <a:p>
                      <a:pPr algn="l" fontAlgn="b"/>
                      <a:r>
                        <a:rPr lang="en-US" sz="900" b="1" i="0" u="none" strike="noStrike" dirty="0">
                          <a:solidFill>
                            <a:srgbClr val="FFFFFF"/>
                          </a:solidFill>
                          <a:effectLst/>
                          <a:latin typeface="Arial" panose="020B0604020202020204" pitchFamily="34" charset="0"/>
                        </a:rPr>
                        <a:t>Likelihood to Use Services in Future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4277902036"/>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Yearly CSI Trend by Location</a:t>
            </a:r>
          </a:p>
        </p:txBody>
      </p:sp>
      <p:graphicFrame>
        <p:nvGraphicFramePr>
          <p:cNvPr id="7" name="Chart 6" descr="trend chart showing the yearly CSI scores for USA and All Others, as well as %USA for 2007-2017. USA CSI Score: 2007,74; 2008,75; 2009,77; 2010,77; 2011,77; 2012,79;2013,77; 2014,79; 2015,78; 2016,79; 2017,80. All Other Scores:  2007,76; 2008,77; 2009,76; 2010,77; 2011,77; 2012,76;2013,76; 2014,78; 2015,76; 2016,77; 2017,78. %USA: 2007,35%; 2008,32%; 2009,29%; 2010,27%; 2011,29%; 2012,25%;2013,24%; 2014,25%; 2015,19%; 2016,16%; 2017,17%.">
            <a:extLst>
              <a:ext uri="{FF2B5EF4-FFF2-40B4-BE49-F238E27FC236}">
                <a16:creationId xmlns:a16="http://schemas.microsoft.com/office/drawing/2014/main" id="{00000000-0008-0000-0000-000002000000}"/>
              </a:ext>
            </a:extLst>
          </p:cNvPr>
          <p:cNvGraphicFramePr>
            <a:graphicFrameLocks noGrp="1"/>
          </p:cNvGraphicFramePr>
          <p:nvPr>
            <p:extLst>
              <p:ext uri="{D42A27DB-BD31-4B8C-83A1-F6EECF244321}">
                <p14:modId xmlns:p14="http://schemas.microsoft.com/office/powerpoint/2010/main" val="289924929"/>
              </p:ext>
            </p:extLst>
          </p:nvPr>
        </p:nvGraphicFramePr>
        <p:xfrm>
          <a:off x="0" y="280987"/>
          <a:ext cx="8905875" cy="62960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07748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pitchFamily="34" charset="0"/>
                <a:cs typeface="Arial" pitchFamily="34" charset="0"/>
              </a:rPr>
              <a:t>CSI and Frequency by Type of User </a:t>
            </a:r>
            <a:endParaRPr lang="en-US" sz="2400" dirty="0">
              <a:solidFill>
                <a:srgbClr val="FF0000"/>
              </a:solidFill>
              <a:latin typeface="Arial" pitchFamily="34" charset="0"/>
              <a:cs typeface="Arial" pitchFamily="34" charset="0"/>
            </a:endParaRPr>
          </a:p>
        </p:txBody>
      </p:sp>
      <p:sp>
        <p:nvSpPr>
          <p:cNvPr id="4" name="Rounded Rectangle 3"/>
          <p:cNvSpPr/>
          <p:nvPr/>
        </p:nvSpPr>
        <p:spPr>
          <a:xfrm>
            <a:off x="0" y="762000"/>
            <a:ext cx="9144000" cy="304800"/>
          </a:xfrm>
          <a:prstGeom prst="roundRect">
            <a:avLst>
              <a:gd name="adj" fmla="val 0"/>
            </a:avLst>
          </a:prstGeom>
          <a:solidFill>
            <a:srgbClr val="7F7F7F"/>
          </a:solidFill>
          <a:ln>
            <a:no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US" sz="1200" b="1" dirty="0">
                <a:solidFill>
                  <a:schemeClr val="bg1"/>
                </a:solidFill>
                <a:latin typeface="Arial" pitchFamily="34" charset="0"/>
                <a:cs typeface="Arial" pitchFamily="34" charset="0"/>
              </a:rPr>
              <a:t>What type of user are you? Select all that apply.</a:t>
            </a:r>
          </a:p>
        </p:txBody>
      </p:sp>
      <p:sp>
        <p:nvSpPr>
          <p:cNvPr id="16" name="TextBox 15"/>
          <p:cNvSpPr txBox="1"/>
          <p:nvPr/>
        </p:nvSpPr>
        <p:spPr>
          <a:xfrm>
            <a:off x="126852" y="6053959"/>
            <a:ext cx="3011092" cy="246221"/>
          </a:xfrm>
          <a:prstGeom prst="rect">
            <a:avLst/>
          </a:prstGeom>
          <a:noFill/>
        </p:spPr>
        <p:txBody>
          <a:bodyPr wrap="square" rtlCol="0">
            <a:spAutoFit/>
          </a:bodyPr>
          <a:lstStyle/>
          <a:p>
            <a:r>
              <a:rPr lang="en-US" sz="1000" dirty="0"/>
              <a:t>~ Multiple responses allowed</a:t>
            </a:r>
          </a:p>
        </p:txBody>
      </p:sp>
      <p:sp>
        <p:nvSpPr>
          <p:cNvPr id="11" name="Text Placeholder 10"/>
          <p:cNvSpPr>
            <a:spLocks noGrp="1"/>
          </p:cNvSpPr>
          <p:nvPr>
            <p:ph type="body" sz="quarter" idx="19"/>
          </p:nvPr>
        </p:nvSpPr>
        <p:spPr>
          <a:xfrm>
            <a:off x="6814231" y="1295400"/>
            <a:ext cx="2101169" cy="5076000"/>
          </a:xfrm>
        </p:spPr>
        <p:txBody>
          <a:bodyPr>
            <a:noAutofit/>
          </a:bodyPr>
          <a:lstStyle/>
          <a:p>
            <a:r>
              <a:rPr lang="en-US" sz="1600" dirty="0"/>
              <a:t>Earth Science Researchers (34%) represented the single most common user type while various University-related users accounted for a total of 55%.</a:t>
            </a:r>
          </a:p>
          <a:p>
            <a:endParaRPr lang="en-US" sz="1600" dirty="0"/>
          </a:p>
          <a:p>
            <a:r>
              <a:rPr lang="en-US" sz="1600" dirty="0"/>
              <a:t>University Professors again report the highest level of satisfaction (81) with Earth Science Researchers scoring very close at 80.</a:t>
            </a:r>
          </a:p>
        </p:txBody>
      </p:sp>
      <p:graphicFrame>
        <p:nvGraphicFramePr>
          <p:cNvPr id="5" name="Table 4" descr="CSI and Frequency by Type of User table"/>
          <p:cNvGraphicFramePr>
            <a:graphicFrameLocks noGrp="1"/>
          </p:cNvGraphicFramePr>
          <p:nvPr>
            <p:extLst>
              <p:ext uri="{D42A27DB-BD31-4B8C-83A1-F6EECF244321}">
                <p14:modId xmlns:p14="http://schemas.microsoft.com/office/powerpoint/2010/main" val="2481358581"/>
              </p:ext>
            </p:extLst>
          </p:nvPr>
        </p:nvGraphicFramePr>
        <p:xfrm>
          <a:off x="126852" y="2169037"/>
          <a:ext cx="6486595" cy="3866288"/>
        </p:xfrm>
        <a:graphic>
          <a:graphicData uri="http://schemas.openxmlformats.org/drawingml/2006/table">
            <a:tbl>
              <a:tblPr firstRow="1"/>
              <a:tblGrid>
                <a:gridCol w="2452225">
                  <a:extLst>
                    <a:ext uri="{9D8B030D-6E8A-4147-A177-3AD203B41FA5}">
                      <a16:colId xmlns:a16="http://schemas.microsoft.com/office/drawing/2014/main" val="4178834119"/>
                    </a:ext>
                  </a:extLst>
                </a:gridCol>
                <a:gridCol w="672395">
                  <a:extLst>
                    <a:ext uri="{9D8B030D-6E8A-4147-A177-3AD203B41FA5}">
                      <a16:colId xmlns:a16="http://schemas.microsoft.com/office/drawing/2014/main" val="779773048"/>
                    </a:ext>
                  </a:extLst>
                </a:gridCol>
                <a:gridCol w="672395">
                  <a:extLst>
                    <a:ext uri="{9D8B030D-6E8A-4147-A177-3AD203B41FA5}">
                      <a16:colId xmlns:a16="http://schemas.microsoft.com/office/drawing/2014/main" val="358319220"/>
                    </a:ext>
                  </a:extLst>
                </a:gridCol>
                <a:gridCol w="672395">
                  <a:extLst>
                    <a:ext uri="{9D8B030D-6E8A-4147-A177-3AD203B41FA5}">
                      <a16:colId xmlns:a16="http://schemas.microsoft.com/office/drawing/2014/main" val="1452873001"/>
                    </a:ext>
                  </a:extLst>
                </a:gridCol>
                <a:gridCol w="672395">
                  <a:extLst>
                    <a:ext uri="{9D8B030D-6E8A-4147-A177-3AD203B41FA5}">
                      <a16:colId xmlns:a16="http://schemas.microsoft.com/office/drawing/2014/main" val="4086834260"/>
                    </a:ext>
                  </a:extLst>
                </a:gridCol>
                <a:gridCol w="672395">
                  <a:extLst>
                    <a:ext uri="{9D8B030D-6E8A-4147-A177-3AD203B41FA5}">
                      <a16:colId xmlns:a16="http://schemas.microsoft.com/office/drawing/2014/main" val="399520874"/>
                    </a:ext>
                  </a:extLst>
                </a:gridCol>
                <a:gridCol w="672395">
                  <a:extLst>
                    <a:ext uri="{9D8B030D-6E8A-4147-A177-3AD203B41FA5}">
                      <a16:colId xmlns:a16="http://schemas.microsoft.com/office/drawing/2014/main" val="2114460579"/>
                    </a:ext>
                  </a:extLst>
                </a:gridCol>
              </a:tblGrid>
              <a:tr h="183448">
                <a:tc>
                  <a:txBody>
                    <a:bodyPr/>
                    <a:lstStyle/>
                    <a:p>
                      <a:pPr algn="l" fontAlgn="b"/>
                      <a:endParaRPr lang="en-US" sz="1000" b="0" i="0" u="none" strike="noStrike" dirty="0">
                        <a:effectLst/>
                        <a:latin typeface="Arial" panose="020B060402020202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1" i="0" u="none" strike="noStrike" dirty="0">
                          <a:effectLst/>
                          <a:latin typeface="Arial" panose="020B0604020202020204" pitchFamily="34" charset="0"/>
                        </a:rPr>
                        <a:t>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effectLst/>
                          <a:latin typeface="Arial" panose="020B0604020202020204" pitchFamily="34" charset="0"/>
                        </a:rPr>
                        <a:t>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effectLst/>
                          <a:latin typeface="Arial" panose="020B0604020202020204" pitchFamily="34" charset="0"/>
                        </a:rPr>
                        <a:t>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effectLst/>
                          <a:latin typeface="Arial" panose="020B0604020202020204" pitchFamily="34" charset="0"/>
                        </a:rPr>
                        <a:t>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effectLst/>
                          <a:latin typeface="Arial" panose="020B0604020202020204" pitchFamily="34" charset="0"/>
                        </a:rPr>
                        <a:t>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effectLst/>
                          <a:latin typeface="Arial" panose="020B0604020202020204" pitchFamily="34" charset="0"/>
                        </a:rPr>
                        <a:t>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7229247"/>
                  </a:ext>
                </a:extLst>
              </a:tr>
              <a:tr h="183448">
                <a:tc>
                  <a:txBody>
                    <a:bodyPr/>
                    <a:lstStyle/>
                    <a:p>
                      <a:pPr algn="l" fontAlgn="b"/>
                      <a:endParaRPr lang="en-US" sz="1000" b="0" i="0" u="none" strike="noStrike" dirty="0">
                        <a:solidFill>
                          <a:srgbClr val="FFFFFF"/>
                        </a:solidFill>
                        <a:effectLst/>
                        <a:latin typeface="Arial" panose="020B0604020202020204" pitchFamily="34" charset="0"/>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effectLst/>
                          <a:latin typeface="Arial" panose="020B060402020202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effectLst/>
                          <a:latin typeface="Arial" panose="020B0604020202020204" pitchFamily="34" charset="0"/>
                        </a:rPr>
                        <a:t>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effectLst/>
                          <a:latin typeface="Arial" panose="020B0604020202020204" pitchFamily="34" charset="0"/>
                        </a:rPr>
                        <a:t>CSI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effectLst/>
                          <a:latin typeface="Arial" panose="020B060402020202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effectLst/>
                          <a:latin typeface="Arial" panose="020B0604020202020204" pitchFamily="34" charset="0"/>
                        </a:rPr>
                        <a:t>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effectLst/>
                          <a:latin typeface="Arial" panose="020B0604020202020204" pitchFamily="34" charset="0"/>
                        </a:rPr>
                        <a:t>CSI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5020251"/>
                  </a:ext>
                </a:extLst>
              </a:tr>
              <a:tr h="183448">
                <a:tc>
                  <a:txBody>
                    <a:bodyPr/>
                    <a:lstStyle/>
                    <a:p>
                      <a:pPr algn="l" fontAlgn="ctr"/>
                      <a:r>
                        <a:rPr lang="en-US" sz="1000" b="1" i="0" u="none" strike="noStrike" dirty="0">
                          <a:solidFill>
                            <a:srgbClr val="FFFFFF"/>
                          </a:solidFill>
                          <a:effectLst/>
                          <a:latin typeface="Arial" panose="020B0604020202020204" pitchFamily="34" charset="0"/>
                        </a:rPr>
                        <a:t>Type of User~</a:t>
                      </a:r>
                    </a:p>
                  </a:txBody>
                  <a:tcPr marL="6400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endParaRPr lang="en-US" sz="1000" b="0" i="0" u="none" strike="noStrike" dirty="0">
                        <a:solidFill>
                          <a:srgbClr val="3C5BA2"/>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endParaRPr lang="en-US" sz="1000" b="0" i="0" u="none" strike="noStrike" dirty="0">
                        <a:solidFill>
                          <a:srgbClr val="3C5BA2"/>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endParaRPr lang="en-US" sz="1000" b="0" i="0" u="none" strike="noStrike" dirty="0">
                        <a:solidFill>
                          <a:srgbClr val="3C5BA2"/>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endParaRPr lang="en-US" sz="1000" b="0" i="0" u="none" strike="noStrike" dirty="0">
                        <a:solidFill>
                          <a:srgbClr val="3C5BA2"/>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endParaRPr lang="en-US" sz="1000" b="0" i="0" u="none" strike="noStrike" dirty="0">
                        <a:solidFill>
                          <a:srgbClr val="3C5BA2"/>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endParaRPr lang="en-US" sz="1000" b="0" i="0" u="none" strike="noStrike" dirty="0">
                        <a:solidFill>
                          <a:srgbClr val="3C5BA2"/>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extLst>
                  <a:ext uri="{0D108BD9-81ED-4DB2-BD59-A6C34878D82A}">
                    <a16:rowId xmlns:a16="http://schemas.microsoft.com/office/drawing/2014/main" val="3776174322"/>
                  </a:ext>
                </a:extLst>
              </a:tr>
              <a:tr h="195781">
                <a:tc>
                  <a:txBody>
                    <a:bodyPr/>
                    <a:lstStyle/>
                    <a:p>
                      <a:pPr algn="l" fontAlgn="b"/>
                      <a:r>
                        <a:rPr lang="en-US" sz="1000" b="0" i="0" u="none" strike="noStrike" dirty="0">
                          <a:effectLst/>
                          <a:latin typeface="Arial" panose="020B0604020202020204" pitchFamily="34" charset="0"/>
                        </a:rPr>
                        <a:t>General Public</a:t>
                      </a:r>
                    </a:p>
                  </a:txBody>
                  <a:tcPr marL="4572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1,037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349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43377103"/>
                  </a:ext>
                </a:extLst>
              </a:tr>
              <a:tr h="195781">
                <a:tc>
                  <a:txBody>
                    <a:bodyPr/>
                    <a:lstStyle/>
                    <a:p>
                      <a:pPr algn="l" fontAlgn="b"/>
                      <a:r>
                        <a:rPr lang="en-US" sz="1000" b="0" i="0" u="none" strike="noStrike" dirty="0">
                          <a:effectLst/>
                          <a:latin typeface="Arial" panose="020B0604020202020204" pitchFamily="34" charset="0"/>
                        </a:rPr>
                        <a:t>Elementary, Middle, High School Teacher</a:t>
                      </a:r>
                    </a:p>
                  </a:txBody>
                  <a:tcPr marL="4572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34661438"/>
                  </a:ext>
                </a:extLst>
              </a:tr>
              <a:tr h="195781">
                <a:tc>
                  <a:txBody>
                    <a:bodyPr/>
                    <a:lstStyle/>
                    <a:p>
                      <a:pPr algn="l" fontAlgn="b"/>
                      <a:r>
                        <a:rPr lang="en-US" sz="1000" b="0" i="0" u="none" strike="noStrike" dirty="0">
                          <a:effectLst/>
                          <a:latin typeface="Arial" panose="020B0604020202020204" pitchFamily="34" charset="0"/>
                        </a:rPr>
                        <a:t>University Professor</a:t>
                      </a:r>
                    </a:p>
                  </a:txBody>
                  <a:tcPr marL="4572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1,193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446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1386825"/>
                  </a:ext>
                </a:extLst>
              </a:tr>
              <a:tr h="195781">
                <a:tc>
                  <a:txBody>
                    <a:bodyPr/>
                    <a:lstStyle/>
                    <a:p>
                      <a:pPr algn="l" fontAlgn="b"/>
                      <a:r>
                        <a:rPr lang="en-US" sz="1000" b="0" i="0" u="none" strike="noStrike" dirty="0">
                          <a:effectLst/>
                          <a:latin typeface="Arial" panose="020B0604020202020204" pitchFamily="34" charset="0"/>
                        </a:rPr>
                        <a:t>University Undergraduate Student</a:t>
                      </a:r>
                    </a:p>
                  </a:txBody>
                  <a:tcPr marL="4572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656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273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42608096"/>
                  </a:ext>
                </a:extLst>
              </a:tr>
              <a:tr h="195781">
                <a:tc>
                  <a:txBody>
                    <a:bodyPr/>
                    <a:lstStyle/>
                    <a:p>
                      <a:pPr algn="l" fontAlgn="b"/>
                      <a:r>
                        <a:rPr lang="en-US" sz="1000" b="0" i="0" u="none" strike="noStrike" dirty="0">
                          <a:effectLst/>
                          <a:latin typeface="Arial" panose="020B0604020202020204" pitchFamily="34" charset="0"/>
                        </a:rPr>
                        <a:t>University Graduate Student</a:t>
                      </a:r>
                    </a:p>
                  </a:txBody>
                  <a:tcPr marL="4572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2,204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93987431"/>
                  </a:ext>
                </a:extLst>
              </a:tr>
              <a:tr h="195781">
                <a:tc>
                  <a:txBody>
                    <a:bodyPr/>
                    <a:lstStyle/>
                    <a:p>
                      <a:pPr algn="l" fontAlgn="b"/>
                      <a:r>
                        <a:rPr lang="en-US" sz="1000" b="0" i="0" u="none" strike="noStrike" dirty="0">
                          <a:effectLst/>
                          <a:latin typeface="Arial" panose="020B0604020202020204" pitchFamily="34" charset="0"/>
                        </a:rPr>
                        <a:t>Other Education and Outreach</a:t>
                      </a:r>
                    </a:p>
                  </a:txBody>
                  <a:tcPr marL="4572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355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72430477"/>
                  </a:ext>
                </a:extLst>
              </a:tr>
              <a:tr h="195781">
                <a:tc>
                  <a:txBody>
                    <a:bodyPr/>
                    <a:lstStyle/>
                    <a:p>
                      <a:pPr algn="l" fontAlgn="b"/>
                      <a:r>
                        <a:rPr lang="en-US" sz="1000" b="0" i="0" u="none" strike="noStrike" dirty="0">
                          <a:effectLst/>
                          <a:latin typeface="Arial" panose="020B0604020202020204" pitchFamily="34" charset="0"/>
                        </a:rPr>
                        <a:t>Earth Science Researcher</a:t>
                      </a:r>
                    </a:p>
                  </a:txBody>
                  <a:tcPr marL="4572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2,409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932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92497415"/>
                  </a:ext>
                </a:extLst>
              </a:tr>
              <a:tr h="195781">
                <a:tc>
                  <a:txBody>
                    <a:bodyPr/>
                    <a:lstStyle/>
                    <a:p>
                      <a:pPr algn="l" fontAlgn="b"/>
                      <a:r>
                        <a:rPr lang="en-US" sz="1000" b="0" i="0" u="none" strike="noStrike" dirty="0">
                          <a:effectLst/>
                          <a:latin typeface="Arial" panose="020B0604020202020204" pitchFamily="34" charset="0"/>
                        </a:rPr>
                        <a:t>Earth Science Modeler</a:t>
                      </a:r>
                    </a:p>
                  </a:txBody>
                  <a:tcPr marL="4572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650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304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34982587"/>
                  </a:ext>
                </a:extLst>
              </a:tr>
              <a:tr h="195781">
                <a:tc>
                  <a:txBody>
                    <a:bodyPr/>
                    <a:lstStyle/>
                    <a:p>
                      <a:pPr algn="l" fontAlgn="b"/>
                      <a:r>
                        <a:rPr lang="en-US" sz="1000" b="0" i="0" u="none" strike="noStrike" dirty="0">
                          <a:effectLst/>
                          <a:latin typeface="Arial" panose="020B0604020202020204" pitchFamily="34" charset="0"/>
                        </a:rPr>
                        <a:t>NASA-affiliated Scientist</a:t>
                      </a:r>
                    </a:p>
                  </a:txBody>
                  <a:tcPr marL="4572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37561448"/>
                  </a:ext>
                </a:extLst>
              </a:tr>
              <a:tr h="195781">
                <a:tc>
                  <a:txBody>
                    <a:bodyPr/>
                    <a:lstStyle/>
                    <a:p>
                      <a:pPr algn="l" fontAlgn="b"/>
                      <a:r>
                        <a:rPr lang="en-US" sz="1000" b="0" i="0" u="none" strike="noStrike" dirty="0">
                          <a:effectLst/>
                          <a:latin typeface="Arial" panose="020B0604020202020204" pitchFamily="34" charset="0"/>
                        </a:rPr>
                        <a:t>Non-NASA-affiliated Scientist</a:t>
                      </a:r>
                    </a:p>
                  </a:txBody>
                  <a:tcPr marL="4572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320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52699223"/>
                  </a:ext>
                </a:extLst>
              </a:tr>
              <a:tr h="195781">
                <a:tc>
                  <a:txBody>
                    <a:bodyPr/>
                    <a:lstStyle/>
                    <a:p>
                      <a:pPr algn="l" fontAlgn="b"/>
                      <a:r>
                        <a:rPr lang="en-US" sz="1000" b="0" i="0" u="none" strike="noStrike" dirty="0">
                          <a:effectLst/>
                          <a:latin typeface="Arial" panose="020B0604020202020204" pitchFamily="34" charset="0"/>
                        </a:rPr>
                        <a:t>NASA Science Team Member</a:t>
                      </a:r>
                    </a:p>
                  </a:txBody>
                  <a:tcPr marL="4572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10437914"/>
                  </a:ext>
                </a:extLst>
              </a:tr>
              <a:tr h="195781">
                <a:tc>
                  <a:txBody>
                    <a:bodyPr/>
                    <a:lstStyle/>
                    <a:p>
                      <a:pPr algn="l" fontAlgn="b"/>
                      <a:r>
                        <a:rPr lang="en-US" sz="1000" b="0" i="0" u="none" strike="noStrike" dirty="0">
                          <a:effectLst/>
                          <a:latin typeface="Arial" panose="020B0604020202020204" pitchFamily="34" charset="0"/>
                        </a:rPr>
                        <a:t>Data Tool Developer/Provider</a:t>
                      </a:r>
                    </a:p>
                  </a:txBody>
                  <a:tcPr marL="4572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409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42567240"/>
                  </a:ext>
                </a:extLst>
              </a:tr>
              <a:tr h="195781">
                <a:tc>
                  <a:txBody>
                    <a:bodyPr/>
                    <a:lstStyle/>
                    <a:p>
                      <a:pPr algn="l" fontAlgn="b"/>
                      <a:r>
                        <a:rPr lang="en-US" sz="1000" b="0" i="0" u="none" strike="noStrike" dirty="0">
                          <a:effectLst/>
                          <a:latin typeface="Arial" panose="020B0604020202020204" pitchFamily="34" charset="0"/>
                        </a:rPr>
                        <a:t>Decision Support Systems Analyst</a:t>
                      </a:r>
                    </a:p>
                  </a:txBody>
                  <a:tcPr marL="4572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429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55592065"/>
                  </a:ext>
                </a:extLst>
              </a:tr>
              <a:tr h="195781">
                <a:tc>
                  <a:txBody>
                    <a:bodyPr/>
                    <a:lstStyle/>
                    <a:p>
                      <a:pPr algn="l" fontAlgn="b"/>
                      <a:r>
                        <a:rPr lang="en-US" sz="1000" b="0" i="0" u="none" strike="noStrike" dirty="0">
                          <a:effectLst/>
                          <a:latin typeface="Arial" panose="020B0604020202020204" pitchFamily="34" charset="0"/>
                        </a:rPr>
                        <a:t>Interdisciplinary user</a:t>
                      </a:r>
                    </a:p>
                  </a:txBody>
                  <a:tcPr marL="4572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335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81325795"/>
                  </a:ext>
                </a:extLst>
              </a:tr>
              <a:tr h="195781">
                <a:tc>
                  <a:txBody>
                    <a:bodyPr/>
                    <a:lstStyle/>
                    <a:p>
                      <a:pPr algn="l" fontAlgn="b"/>
                      <a:r>
                        <a:rPr lang="en-US" sz="1000" b="0" i="0" u="none" strike="noStrike" dirty="0">
                          <a:effectLst/>
                          <a:latin typeface="Arial" panose="020B0604020202020204" pitchFamily="34" charset="0"/>
                        </a:rPr>
                        <a:t>Applications Scientist</a:t>
                      </a:r>
                    </a:p>
                  </a:txBody>
                  <a:tcPr marL="4572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361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79519733"/>
                  </a:ext>
                </a:extLst>
              </a:tr>
              <a:tr h="195781">
                <a:tc>
                  <a:txBody>
                    <a:bodyPr/>
                    <a:lstStyle/>
                    <a:p>
                      <a:pPr algn="l" fontAlgn="b"/>
                      <a:r>
                        <a:rPr lang="en-US" sz="1000" b="0" i="0" u="none" strike="noStrike" dirty="0">
                          <a:effectLst/>
                          <a:latin typeface="Arial" panose="020B0604020202020204" pitchFamily="34" charset="0"/>
                        </a:rPr>
                        <a:t>Other User Type</a:t>
                      </a:r>
                    </a:p>
                  </a:txBody>
                  <a:tcPr marL="4572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656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202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48703495"/>
                  </a:ext>
                </a:extLst>
              </a:tr>
              <a:tr h="183448">
                <a:tc>
                  <a:txBody>
                    <a:bodyPr/>
                    <a:lstStyle/>
                    <a:p>
                      <a:pPr algn="l" fontAlgn="b"/>
                      <a:r>
                        <a:rPr lang="en-US" sz="1000" b="1" i="0" u="none" strike="noStrike" dirty="0">
                          <a:effectLst/>
                          <a:latin typeface="Arial" panose="020B0604020202020204" pitchFamily="34" charset="0"/>
                        </a:rPr>
                        <a:t>Number of Respondents</a:t>
                      </a:r>
                    </a:p>
                  </a:txBody>
                  <a:tcPr marL="6400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000" b="1" i="0" u="none" strike="noStrike" dirty="0">
                          <a:effectLst/>
                          <a:latin typeface="Arial" panose="020B0604020202020204" pitchFamily="34" charset="0"/>
                        </a:rPr>
                        <a:t>7,505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000" b="1" i="0" u="none" strike="noStrike" dirty="0">
                          <a:effectLst/>
                          <a:latin typeface="Arial" panose="020B0604020202020204" pitchFamily="34" charset="0"/>
                        </a:rPr>
                        <a:t>7,505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000" b="1" i="0" u="none" strike="noStrike" dirty="0">
                          <a:effectLst/>
                          <a:latin typeface="Arial" panose="020B0604020202020204" pitchFamily="34" charset="0"/>
                        </a:rPr>
                        <a:t>7,505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000" b="1" i="0" u="none" strike="noStrike" dirty="0">
                          <a:effectLst/>
                          <a:latin typeface="Arial" panose="020B0604020202020204" pitchFamily="34" charset="0"/>
                        </a:rPr>
                        <a:t>2,778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000" b="1" i="0" u="none" strike="noStrike" dirty="0">
                          <a:effectLst/>
                          <a:latin typeface="Arial" panose="020B0604020202020204" pitchFamily="34" charset="0"/>
                        </a:rPr>
                        <a:t>2,778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000" b="1" i="0" u="none" strike="noStrike" dirty="0">
                          <a:effectLst/>
                          <a:latin typeface="Arial" panose="020B0604020202020204" pitchFamily="34" charset="0"/>
                        </a:rPr>
                        <a:t>2,778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594344922"/>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9"/>
          </p:nvPr>
        </p:nvSpPr>
        <p:spPr>
          <a:xfrm>
            <a:off x="6814231" y="1295400"/>
            <a:ext cx="2101169" cy="5076000"/>
          </a:xfrm>
        </p:spPr>
        <p:txBody>
          <a:bodyPr>
            <a:normAutofit/>
          </a:bodyPr>
          <a:lstStyle/>
          <a:p>
            <a:r>
              <a:rPr lang="en-US" sz="1600" dirty="0"/>
              <a:t>Just under two-thirds (61%) of respondents indicated they use the data and services for Land study. Hydrology (38%), Natural Hazards (32%) and  Atmosphere (30%), were also common uses.</a:t>
            </a:r>
          </a:p>
          <a:p>
            <a:endParaRPr lang="en-US" sz="1600" dirty="0"/>
          </a:p>
          <a:p>
            <a:r>
              <a:rPr lang="en-US" sz="1600" dirty="0"/>
              <a:t>There is little satisfaction variation among the different areas/disciplines of use.</a:t>
            </a:r>
          </a:p>
        </p:txBody>
      </p:sp>
      <p:sp>
        <p:nvSpPr>
          <p:cNvPr id="2" name="Title 1"/>
          <p:cNvSpPr>
            <a:spLocks noGrp="1"/>
          </p:cNvSpPr>
          <p:nvPr>
            <p:ph type="title"/>
          </p:nvPr>
        </p:nvSpPr>
        <p:spPr>
          <a:xfrm>
            <a:off x="228600" y="137160"/>
            <a:ext cx="8686800" cy="533400"/>
          </a:xfrm>
        </p:spPr>
        <p:txBody>
          <a:bodyPr/>
          <a:lstStyle/>
          <a:p>
            <a:r>
              <a:rPr lang="en-US" sz="2200" dirty="0">
                <a:cs typeface="Arial" pitchFamily="34" charset="0"/>
              </a:rPr>
              <a:t>Areas/Disciplines Need/Use Earth Science Data and Services</a:t>
            </a:r>
            <a:endParaRPr lang="en-US" sz="2200" dirty="0">
              <a:solidFill>
                <a:srgbClr val="FF0000"/>
              </a:solidFill>
              <a:latin typeface="Arial" pitchFamily="34" charset="0"/>
              <a:cs typeface="Arial" pitchFamily="34" charset="0"/>
            </a:endParaRPr>
          </a:p>
        </p:txBody>
      </p:sp>
      <p:sp>
        <p:nvSpPr>
          <p:cNvPr id="4" name="Rounded Rectangle 3"/>
          <p:cNvSpPr/>
          <p:nvPr/>
        </p:nvSpPr>
        <p:spPr>
          <a:xfrm>
            <a:off x="0" y="762000"/>
            <a:ext cx="9144000" cy="304800"/>
          </a:xfrm>
          <a:prstGeom prst="roundRect">
            <a:avLst>
              <a:gd name="adj" fmla="val 0"/>
            </a:avLst>
          </a:prstGeom>
          <a:solidFill>
            <a:srgbClr val="7F7F7F"/>
          </a:solidFill>
          <a:ln>
            <a:no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US" sz="1200" b="1" dirty="0">
                <a:solidFill>
                  <a:schemeClr val="bg1"/>
                </a:solidFill>
                <a:latin typeface="Arial" pitchFamily="34" charset="0"/>
                <a:cs typeface="Arial" pitchFamily="34" charset="0"/>
              </a:rPr>
              <a:t>For which general areas/disciplines do you need or use Earth science data and services? Select all that apply.</a:t>
            </a:r>
          </a:p>
        </p:txBody>
      </p:sp>
      <p:sp>
        <p:nvSpPr>
          <p:cNvPr id="9" name="TextBox 8"/>
          <p:cNvSpPr txBox="1"/>
          <p:nvPr/>
        </p:nvSpPr>
        <p:spPr>
          <a:xfrm>
            <a:off x="91230" y="5444354"/>
            <a:ext cx="3011092" cy="246221"/>
          </a:xfrm>
          <a:prstGeom prst="rect">
            <a:avLst/>
          </a:prstGeom>
          <a:noFill/>
        </p:spPr>
        <p:txBody>
          <a:bodyPr wrap="square" rtlCol="0">
            <a:spAutoFit/>
          </a:bodyPr>
          <a:lstStyle/>
          <a:p>
            <a:r>
              <a:rPr lang="en-US" sz="1000" dirty="0"/>
              <a:t>~ Multiple responses allowed</a:t>
            </a:r>
          </a:p>
        </p:txBody>
      </p:sp>
      <p:graphicFrame>
        <p:nvGraphicFramePr>
          <p:cNvPr id="5" name="Table 4" descr="General areas need or use Earth science data and services table&#10;"/>
          <p:cNvGraphicFramePr>
            <a:graphicFrameLocks noGrp="1" noChangeAspect="1"/>
          </p:cNvGraphicFramePr>
          <p:nvPr>
            <p:extLst>
              <p:ext uri="{D42A27DB-BD31-4B8C-83A1-F6EECF244321}">
                <p14:modId xmlns:p14="http://schemas.microsoft.com/office/powerpoint/2010/main" val="3054896729"/>
              </p:ext>
            </p:extLst>
          </p:nvPr>
        </p:nvGraphicFramePr>
        <p:xfrm>
          <a:off x="128016" y="2167127"/>
          <a:ext cx="6494126" cy="3277227"/>
        </p:xfrm>
        <a:graphic>
          <a:graphicData uri="http://schemas.openxmlformats.org/drawingml/2006/table">
            <a:tbl>
              <a:tblPr firstRow="1"/>
              <a:tblGrid>
                <a:gridCol w="2628752">
                  <a:extLst>
                    <a:ext uri="{9D8B030D-6E8A-4147-A177-3AD203B41FA5}">
                      <a16:colId xmlns:a16="http://schemas.microsoft.com/office/drawing/2014/main" val="188480115"/>
                    </a:ext>
                  </a:extLst>
                </a:gridCol>
                <a:gridCol w="644229">
                  <a:extLst>
                    <a:ext uri="{9D8B030D-6E8A-4147-A177-3AD203B41FA5}">
                      <a16:colId xmlns:a16="http://schemas.microsoft.com/office/drawing/2014/main" val="1504948009"/>
                    </a:ext>
                  </a:extLst>
                </a:gridCol>
                <a:gridCol w="644229">
                  <a:extLst>
                    <a:ext uri="{9D8B030D-6E8A-4147-A177-3AD203B41FA5}">
                      <a16:colId xmlns:a16="http://schemas.microsoft.com/office/drawing/2014/main" val="1298033152"/>
                    </a:ext>
                  </a:extLst>
                </a:gridCol>
                <a:gridCol w="644229">
                  <a:extLst>
                    <a:ext uri="{9D8B030D-6E8A-4147-A177-3AD203B41FA5}">
                      <a16:colId xmlns:a16="http://schemas.microsoft.com/office/drawing/2014/main" val="1637236875"/>
                    </a:ext>
                  </a:extLst>
                </a:gridCol>
                <a:gridCol w="644229">
                  <a:extLst>
                    <a:ext uri="{9D8B030D-6E8A-4147-A177-3AD203B41FA5}">
                      <a16:colId xmlns:a16="http://schemas.microsoft.com/office/drawing/2014/main" val="1605622674"/>
                    </a:ext>
                  </a:extLst>
                </a:gridCol>
                <a:gridCol w="644229">
                  <a:extLst>
                    <a:ext uri="{9D8B030D-6E8A-4147-A177-3AD203B41FA5}">
                      <a16:colId xmlns:a16="http://schemas.microsoft.com/office/drawing/2014/main" val="1765555244"/>
                    </a:ext>
                  </a:extLst>
                </a:gridCol>
                <a:gridCol w="644229">
                  <a:extLst>
                    <a:ext uri="{9D8B030D-6E8A-4147-A177-3AD203B41FA5}">
                      <a16:colId xmlns:a16="http://schemas.microsoft.com/office/drawing/2014/main" val="1872802179"/>
                    </a:ext>
                  </a:extLst>
                </a:gridCol>
              </a:tblGrid>
              <a:tr h="176622">
                <a:tc>
                  <a:txBody>
                    <a:bodyPr/>
                    <a:lstStyle/>
                    <a:p>
                      <a:pPr algn="l" fontAlgn="b"/>
                      <a:endParaRPr lang="en-US" sz="1000" b="0" i="0" u="none" strike="noStrike" dirty="0">
                        <a:effectLst/>
                        <a:latin typeface="Arial" panose="020B060402020202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1" i="0" u="none" strike="noStrike" dirty="0">
                          <a:effectLst/>
                          <a:latin typeface="Arial" panose="020B0604020202020204" pitchFamily="34" charset="0"/>
                        </a:rPr>
                        <a:t>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effectLst/>
                          <a:latin typeface="Arial" panose="020B0604020202020204" pitchFamily="34" charset="0"/>
                        </a:rPr>
                        <a:t>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effectLst/>
                          <a:latin typeface="Arial" panose="020B0604020202020204" pitchFamily="34" charset="0"/>
                        </a:rPr>
                        <a:t>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effectLst/>
                          <a:latin typeface="Arial" panose="020B0604020202020204" pitchFamily="34" charset="0"/>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effectLst/>
                          <a:latin typeface="Arial" panose="020B0604020202020204" pitchFamily="34" charset="0"/>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effectLst/>
                          <a:latin typeface="Arial" panose="020B0604020202020204" pitchFamily="34" charset="0"/>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8153035"/>
                  </a:ext>
                </a:extLst>
              </a:tr>
              <a:tr h="199479">
                <a:tc>
                  <a:txBody>
                    <a:bodyPr/>
                    <a:lstStyle/>
                    <a:p>
                      <a:pPr algn="l" fontAlgn="b"/>
                      <a:endParaRPr lang="en-US" sz="1000" b="0" i="0" u="none" strike="noStrike" dirty="0">
                        <a:solidFill>
                          <a:srgbClr val="FFFFFF"/>
                        </a:solidFill>
                        <a:effectLst/>
                        <a:latin typeface="Arial" panose="020B0604020202020204" pitchFamily="34" charset="0"/>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effectLst/>
                          <a:latin typeface="Arial" panose="020B0604020202020204" pitchFamily="34" charset="0"/>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effectLst/>
                          <a:latin typeface="Arial" panose="020B0604020202020204" pitchFamily="34" charset="0"/>
                        </a:rPr>
                        <a:t>CSI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effectLst/>
                          <a:latin typeface="Arial" panose="020B0604020202020204" pitchFamily="34" charset="0"/>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effectLst/>
                          <a:latin typeface="Arial" panose="020B0604020202020204" pitchFamily="34" charset="0"/>
                        </a:rPr>
                        <a:t>CSI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7391664"/>
                  </a:ext>
                </a:extLst>
              </a:tr>
              <a:tr h="332464">
                <a:tc>
                  <a:txBody>
                    <a:bodyPr/>
                    <a:lstStyle/>
                    <a:p>
                      <a:pPr algn="l" fontAlgn="ctr"/>
                      <a:r>
                        <a:rPr lang="en-US" sz="1000" b="1" i="0" u="none" strike="noStrike" dirty="0">
                          <a:solidFill>
                            <a:srgbClr val="FFFFFF"/>
                          </a:solidFill>
                          <a:effectLst/>
                          <a:latin typeface="Arial" panose="020B0604020202020204" pitchFamily="34" charset="0"/>
                        </a:rPr>
                        <a:t>General areas need or use Earth science data and services~</a:t>
                      </a:r>
                    </a:p>
                  </a:txBody>
                  <a:tcPr marL="6400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endParaRPr lang="en-US" sz="1000" b="0" i="0" u="none" strike="noStrike" dirty="0">
                        <a:solidFill>
                          <a:srgbClr val="3C5BA2"/>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endParaRPr lang="en-US" sz="1000" b="0" i="0" u="none" strike="noStrike" dirty="0">
                        <a:solidFill>
                          <a:srgbClr val="3C5BA2"/>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endParaRPr lang="en-US" sz="1000" b="0" i="0" u="none" strike="noStrike" dirty="0">
                        <a:solidFill>
                          <a:srgbClr val="3C5BA2"/>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endParaRPr lang="en-US" sz="1000" b="0" i="0" u="none" strike="noStrike" dirty="0">
                        <a:solidFill>
                          <a:srgbClr val="3C5BA2"/>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endParaRPr lang="en-US" sz="1000" b="0" i="0" u="none" strike="noStrike" dirty="0">
                        <a:solidFill>
                          <a:srgbClr val="3C5BA2"/>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endParaRPr lang="en-US" sz="1000" b="0" i="0" u="none" strike="noStrike" dirty="0">
                        <a:solidFill>
                          <a:srgbClr val="3C5BA2"/>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extLst>
                  <a:ext uri="{0D108BD9-81ED-4DB2-BD59-A6C34878D82A}">
                    <a16:rowId xmlns:a16="http://schemas.microsoft.com/office/drawing/2014/main" val="103547466"/>
                  </a:ext>
                </a:extLst>
              </a:tr>
              <a:tr h="170860">
                <a:tc>
                  <a:txBody>
                    <a:bodyPr/>
                    <a:lstStyle/>
                    <a:p>
                      <a:pPr algn="l" fontAlgn="b"/>
                      <a:r>
                        <a:rPr lang="en-US" sz="1000" b="0" i="0" u="none" strike="noStrike" dirty="0">
                          <a:effectLst/>
                          <a:latin typeface="Arial" panose="020B0604020202020204" pitchFamily="34" charset="0"/>
                        </a:rPr>
                        <a:t>Atmosphere</a:t>
                      </a:r>
                    </a:p>
                  </a:txBody>
                  <a:tcPr marL="6400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2,206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55575210"/>
                  </a:ext>
                </a:extLst>
              </a:tr>
              <a:tr h="170860">
                <a:tc>
                  <a:txBody>
                    <a:bodyPr/>
                    <a:lstStyle/>
                    <a:p>
                      <a:pPr algn="l" fontAlgn="b"/>
                      <a:r>
                        <a:rPr lang="en-US" sz="1000" b="0" i="0" u="none" strike="noStrike" dirty="0">
                          <a:effectLst/>
                          <a:latin typeface="Arial" panose="020B0604020202020204" pitchFamily="34" charset="0"/>
                        </a:rPr>
                        <a:t>Biosphere</a:t>
                      </a:r>
                    </a:p>
                  </a:txBody>
                  <a:tcPr marL="6400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1,198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449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34706795"/>
                  </a:ext>
                </a:extLst>
              </a:tr>
              <a:tr h="170860">
                <a:tc>
                  <a:txBody>
                    <a:bodyPr/>
                    <a:lstStyle/>
                    <a:p>
                      <a:pPr algn="l" fontAlgn="b"/>
                      <a:r>
                        <a:rPr lang="en-US" sz="1000" b="0" i="0" u="none" strike="noStrike" dirty="0">
                          <a:effectLst/>
                          <a:latin typeface="Arial" panose="020B0604020202020204" pitchFamily="34" charset="0"/>
                        </a:rPr>
                        <a:t>Calibrated radiance</a:t>
                      </a:r>
                    </a:p>
                  </a:txBody>
                  <a:tcPr marL="6400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629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207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51614965"/>
                  </a:ext>
                </a:extLst>
              </a:tr>
              <a:tr h="170860">
                <a:tc>
                  <a:txBody>
                    <a:bodyPr/>
                    <a:lstStyle/>
                    <a:p>
                      <a:pPr algn="l" fontAlgn="b"/>
                      <a:r>
                        <a:rPr lang="en-US" sz="1000" b="0" i="0" u="none" strike="noStrike" dirty="0">
                          <a:effectLst/>
                          <a:latin typeface="Arial" panose="020B0604020202020204" pitchFamily="34" charset="0"/>
                        </a:rPr>
                        <a:t>Cryosphere</a:t>
                      </a:r>
                    </a:p>
                  </a:txBody>
                  <a:tcPr marL="6400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556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225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88506853"/>
                  </a:ext>
                </a:extLst>
              </a:tr>
              <a:tr h="170860">
                <a:tc>
                  <a:txBody>
                    <a:bodyPr/>
                    <a:lstStyle/>
                    <a:p>
                      <a:pPr algn="l" fontAlgn="b"/>
                      <a:r>
                        <a:rPr lang="en-US" sz="1000" b="0" i="0" u="none" strike="noStrike" dirty="0">
                          <a:effectLst/>
                          <a:latin typeface="Arial" panose="020B0604020202020204" pitchFamily="34" charset="0"/>
                        </a:rPr>
                        <a:t>Human dimensions</a:t>
                      </a:r>
                    </a:p>
                  </a:txBody>
                  <a:tcPr marL="6400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984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345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58899831"/>
                  </a:ext>
                </a:extLst>
              </a:tr>
              <a:tr h="170860">
                <a:tc>
                  <a:txBody>
                    <a:bodyPr/>
                    <a:lstStyle/>
                    <a:p>
                      <a:pPr algn="l" fontAlgn="b"/>
                      <a:r>
                        <a:rPr lang="en-US" sz="1000" b="0" i="0" u="none" strike="noStrike" dirty="0">
                          <a:effectLst/>
                          <a:latin typeface="Arial" panose="020B0604020202020204" pitchFamily="34" charset="0"/>
                        </a:rPr>
                        <a:t>Land</a:t>
                      </a:r>
                    </a:p>
                  </a:txBody>
                  <a:tcPr marL="6400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5,062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1,695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26222846"/>
                  </a:ext>
                </a:extLst>
              </a:tr>
              <a:tr h="170860">
                <a:tc>
                  <a:txBody>
                    <a:bodyPr/>
                    <a:lstStyle/>
                    <a:p>
                      <a:pPr algn="l" fontAlgn="b"/>
                      <a:r>
                        <a:rPr lang="en-US" sz="1000" b="0" i="0" u="none" strike="noStrike" dirty="0">
                          <a:effectLst/>
                          <a:latin typeface="Arial" panose="020B0604020202020204" pitchFamily="34" charset="0"/>
                        </a:rPr>
                        <a:t>Near-real-time applications</a:t>
                      </a:r>
                    </a:p>
                  </a:txBody>
                  <a:tcPr marL="6400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1,008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355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83369991"/>
                  </a:ext>
                </a:extLst>
              </a:tr>
              <a:tr h="170860">
                <a:tc>
                  <a:txBody>
                    <a:bodyPr/>
                    <a:lstStyle/>
                    <a:p>
                      <a:pPr algn="l" fontAlgn="b"/>
                      <a:r>
                        <a:rPr lang="en-US" sz="1000" b="0" i="0" u="none" strike="noStrike" dirty="0">
                          <a:effectLst/>
                          <a:latin typeface="Arial" panose="020B0604020202020204" pitchFamily="34" charset="0"/>
                        </a:rPr>
                        <a:t>Ocean</a:t>
                      </a:r>
                    </a:p>
                  </a:txBody>
                  <a:tcPr marL="6400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1,072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380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13740261"/>
                  </a:ext>
                </a:extLst>
              </a:tr>
              <a:tr h="170860">
                <a:tc>
                  <a:txBody>
                    <a:bodyPr/>
                    <a:lstStyle/>
                    <a:p>
                      <a:pPr algn="l" fontAlgn="b"/>
                      <a:r>
                        <a:rPr lang="en-US" sz="1000" b="0" i="0" u="none" strike="noStrike" dirty="0">
                          <a:effectLst/>
                          <a:latin typeface="Arial" panose="020B0604020202020204" pitchFamily="34" charset="0"/>
                        </a:rPr>
                        <a:t>Space geodesy</a:t>
                      </a:r>
                    </a:p>
                  </a:txBody>
                  <a:tcPr marL="6400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692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245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43050182"/>
                  </a:ext>
                </a:extLst>
              </a:tr>
              <a:tr h="170860">
                <a:tc>
                  <a:txBody>
                    <a:bodyPr/>
                    <a:lstStyle/>
                    <a:p>
                      <a:pPr algn="l" fontAlgn="b"/>
                      <a:r>
                        <a:rPr lang="en-US" sz="1000" b="0" i="0" u="none" strike="noStrike" dirty="0">
                          <a:effectLst/>
                          <a:latin typeface="Arial" panose="020B0604020202020204" pitchFamily="34" charset="0"/>
                        </a:rPr>
                        <a:t>Emergency/Planning Management</a:t>
                      </a:r>
                    </a:p>
                  </a:txBody>
                  <a:tcPr marL="6400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403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19805271"/>
                  </a:ext>
                </a:extLst>
              </a:tr>
              <a:tr h="170860">
                <a:tc>
                  <a:txBody>
                    <a:bodyPr/>
                    <a:lstStyle/>
                    <a:p>
                      <a:pPr algn="l" fontAlgn="b"/>
                      <a:r>
                        <a:rPr lang="en-US" sz="1000" b="0" i="0" u="none" strike="noStrike" dirty="0">
                          <a:effectLst/>
                          <a:latin typeface="Arial" panose="020B0604020202020204" pitchFamily="34" charset="0"/>
                        </a:rPr>
                        <a:t>Hydrology</a:t>
                      </a:r>
                    </a:p>
                  </a:txBody>
                  <a:tcPr marL="6400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1,066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30113328"/>
                  </a:ext>
                </a:extLst>
              </a:tr>
              <a:tr h="170860">
                <a:tc>
                  <a:txBody>
                    <a:bodyPr/>
                    <a:lstStyle/>
                    <a:p>
                      <a:pPr algn="l" fontAlgn="b"/>
                      <a:r>
                        <a:rPr lang="en-US" sz="1000" b="0" i="0" u="none" strike="noStrike" dirty="0">
                          <a:effectLst/>
                          <a:latin typeface="Arial" panose="020B0604020202020204" pitchFamily="34" charset="0"/>
                        </a:rPr>
                        <a:t>Natural hazards</a:t>
                      </a:r>
                    </a:p>
                  </a:txBody>
                  <a:tcPr marL="6400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54851896"/>
                  </a:ext>
                </a:extLst>
              </a:tr>
              <a:tr h="170860">
                <a:tc>
                  <a:txBody>
                    <a:bodyPr/>
                    <a:lstStyle/>
                    <a:p>
                      <a:pPr algn="l" fontAlgn="b"/>
                      <a:r>
                        <a:rPr lang="en-US" sz="1000" b="0" i="0" u="none" strike="noStrike" dirty="0">
                          <a:effectLst/>
                          <a:latin typeface="Arial" panose="020B0604020202020204" pitchFamily="34" charset="0"/>
                        </a:rPr>
                        <a:t>Other general area</a:t>
                      </a:r>
                    </a:p>
                  </a:txBody>
                  <a:tcPr marL="6400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630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223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86735886"/>
                  </a:ext>
                </a:extLst>
              </a:tr>
              <a:tr h="170860">
                <a:tc>
                  <a:txBody>
                    <a:bodyPr/>
                    <a:lstStyle/>
                    <a:p>
                      <a:pPr algn="l" fontAlgn="b"/>
                      <a:r>
                        <a:rPr lang="en-US" sz="1000" b="0" i="0" u="none" strike="noStrike" dirty="0">
                          <a:effectLst/>
                          <a:latin typeface="Arial" panose="020B0604020202020204" pitchFamily="34" charset="0"/>
                        </a:rPr>
                        <a:t>Not applicable</a:t>
                      </a:r>
                    </a:p>
                  </a:txBody>
                  <a:tcPr marL="6400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71291589"/>
                  </a:ext>
                </a:extLst>
              </a:tr>
              <a:tr h="176622">
                <a:tc>
                  <a:txBody>
                    <a:bodyPr/>
                    <a:lstStyle/>
                    <a:p>
                      <a:pPr algn="l" fontAlgn="ctr"/>
                      <a:r>
                        <a:rPr lang="en-US" sz="1000" b="1" i="0" u="none" strike="noStrike" dirty="0">
                          <a:effectLst/>
                          <a:latin typeface="Arial" panose="020B0604020202020204" pitchFamily="34" charset="0"/>
                        </a:rPr>
                        <a:t>Number of Respondents</a:t>
                      </a:r>
                    </a:p>
                  </a:txBody>
                  <a:tcPr marL="6400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000" b="1" i="0" u="none" strike="noStrike" dirty="0">
                          <a:effectLst/>
                          <a:latin typeface="Arial" panose="020B0604020202020204" pitchFamily="34" charset="0"/>
                        </a:rPr>
                        <a:t>7,505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000" b="1" i="0" u="none" strike="noStrike" dirty="0">
                          <a:effectLst/>
                          <a:latin typeface="Arial" panose="020B0604020202020204" pitchFamily="34" charset="0"/>
                        </a:rPr>
                        <a:t>7,505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000" b="1" i="0" u="none" strike="noStrike" dirty="0">
                          <a:effectLst/>
                          <a:latin typeface="Arial" panose="020B0604020202020204" pitchFamily="34" charset="0"/>
                        </a:rPr>
                        <a:t>7,505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000" b="1" i="0" u="none" strike="noStrike" dirty="0">
                          <a:effectLst/>
                          <a:latin typeface="Arial" panose="020B0604020202020204" pitchFamily="34" charset="0"/>
                        </a:rPr>
                        <a:t>2,778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000" b="1" i="0" u="none" strike="noStrike" dirty="0">
                          <a:effectLst/>
                          <a:latin typeface="Arial" panose="020B0604020202020204" pitchFamily="34" charset="0"/>
                        </a:rPr>
                        <a:t>2,778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000" b="1" i="0" u="none" strike="noStrike" dirty="0">
                          <a:effectLst/>
                          <a:latin typeface="Arial" panose="020B0604020202020204" pitchFamily="34" charset="0"/>
                        </a:rPr>
                        <a:t>2,778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784088926"/>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396539" y="2514600"/>
            <a:ext cx="8681811" cy="533400"/>
          </a:xfrm>
        </p:spPr>
        <p:txBody>
          <a:bodyPr/>
          <a:lstStyle/>
          <a:p>
            <a:pPr rtl="0" eaLnBrk="1" fontAlgn="base" hangingPunct="1"/>
            <a:r>
              <a:rPr lang="en-US" sz="2800" b="1" kern="1200" baseline="0" dirty="0">
                <a:solidFill>
                  <a:srgbClr val="3C5BA2"/>
                </a:solidFill>
                <a:effectLst/>
                <a:latin typeface="Arial" panose="020B0604020202020204" pitchFamily="34" charset="0"/>
                <a:ea typeface="+mn-ea"/>
                <a:cs typeface="Calibri" panose="020F0502020204030204" pitchFamily="34" charset="0"/>
              </a:rPr>
              <a:t>Driver Detail: Product Quality</a:t>
            </a:r>
            <a:endParaRPr lang="en-US" dirty="0">
              <a:effectLst/>
            </a:endParaRPr>
          </a:p>
          <a:p>
            <a:endParaRPr lang="en-US" dirty="0"/>
          </a:p>
        </p:txBody>
      </p:sp>
    </p:spTree>
    <p:extLst>
      <p:ext uri="{BB962C8B-B14F-4D97-AF65-F5344CB8AC3E}">
        <p14:creationId xmlns:p14="http://schemas.microsoft.com/office/powerpoint/2010/main" val="16306848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9"/>
          </p:nvPr>
        </p:nvSpPr>
        <p:spPr>
          <a:xfrm>
            <a:off x="6814230" y="1143500"/>
            <a:ext cx="2101169" cy="5381286"/>
          </a:xfrm>
        </p:spPr>
        <p:txBody>
          <a:bodyPr>
            <a:normAutofit/>
          </a:bodyPr>
          <a:lstStyle/>
          <a:p>
            <a:r>
              <a:rPr lang="en-US" sz="1600" dirty="0"/>
              <a:t>Product Quality (85) held onto the gains made last year and scored 85 for the second straight year.</a:t>
            </a:r>
          </a:p>
          <a:p>
            <a:endParaRPr lang="en-US" sz="1600" dirty="0"/>
          </a:p>
          <a:p>
            <a:r>
              <a:rPr lang="en-US" sz="1600" dirty="0"/>
              <a:t>With an impact of 1.1 on CSI, Product Quality, along with Product Documentation were the satisfaction drivers with the highest impact on the CSI in 2018.</a:t>
            </a:r>
            <a:endParaRPr lang="en-US" sz="1600" dirty="0">
              <a:solidFill>
                <a:srgbClr val="FF0000"/>
              </a:solidFill>
            </a:endParaRPr>
          </a:p>
        </p:txBody>
      </p:sp>
      <p:sp>
        <p:nvSpPr>
          <p:cNvPr id="2" name="Title 1"/>
          <p:cNvSpPr>
            <a:spLocks noGrp="1"/>
          </p:cNvSpPr>
          <p:nvPr>
            <p:ph type="title"/>
          </p:nvPr>
        </p:nvSpPr>
        <p:spPr/>
        <p:txBody>
          <a:bodyPr/>
          <a:lstStyle/>
          <a:p>
            <a:r>
              <a:rPr lang="en-US" sz="2400" dirty="0">
                <a:cs typeface="Arial" pitchFamily="34" charset="0"/>
              </a:rPr>
              <a:t>Product Quality</a:t>
            </a:r>
          </a:p>
        </p:txBody>
      </p:sp>
      <p:sp>
        <p:nvSpPr>
          <p:cNvPr id="4" name="Rounded Rectangle 3"/>
          <p:cNvSpPr/>
          <p:nvPr/>
        </p:nvSpPr>
        <p:spPr>
          <a:xfrm>
            <a:off x="0" y="762000"/>
            <a:ext cx="9144000" cy="304800"/>
          </a:xfrm>
          <a:prstGeom prst="roundRect">
            <a:avLst>
              <a:gd name="adj" fmla="val 0"/>
            </a:avLst>
          </a:prstGeom>
          <a:solidFill>
            <a:srgbClr val="7F7F7F"/>
          </a:solidFill>
          <a:ln>
            <a:no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US" b="1" dirty="0">
                <a:solidFill>
                  <a:schemeClr val="bg1"/>
                </a:solidFill>
                <a:latin typeface="Arial" pitchFamily="34" charset="0"/>
                <a:cs typeface="Arial" pitchFamily="34" charset="0"/>
              </a:rPr>
              <a:t>Impact = 1.1</a:t>
            </a:r>
          </a:p>
        </p:txBody>
      </p:sp>
      <p:graphicFrame>
        <p:nvGraphicFramePr>
          <p:cNvPr id="6" name="Chart 5" descr="Bar chart showing Product quality and product quelity manifest scores for 2014-2017. for a full readout of scores, reference appendix slide 47&#10;" title="Product Quality"/>
          <p:cNvGraphicFramePr>
            <a:graphicFrameLocks noGrp="1"/>
          </p:cNvGraphicFramePr>
          <p:nvPr>
            <p:extLst>
              <p:ext uri="{D42A27DB-BD31-4B8C-83A1-F6EECF244321}">
                <p14:modId xmlns:p14="http://schemas.microsoft.com/office/powerpoint/2010/main" val="3679348"/>
              </p:ext>
            </p:extLst>
          </p:nvPr>
        </p:nvGraphicFramePr>
        <p:xfrm>
          <a:off x="99647" y="1454273"/>
          <a:ext cx="5959113" cy="47115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20966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9"/>
          </p:nvPr>
        </p:nvSpPr>
        <p:spPr>
          <a:xfrm>
            <a:off x="6814231" y="1167129"/>
            <a:ext cx="2101169" cy="5076000"/>
          </a:xfrm>
        </p:spPr>
        <p:txBody>
          <a:bodyPr>
            <a:normAutofit/>
          </a:bodyPr>
          <a:lstStyle/>
          <a:p>
            <a:r>
              <a:rPr lang="en-US" sz="1600" dirty="0"/>
              <a:t>Product Quality performance by DAAC has remained fairly consistent over the years. </a:t>
            </a:r>
          </a:p>
          <a:p>
            <a:endParaRPr lang="en-US" sz="1600" dirty="0"/>
          </a:p>
          <a:p>
            <a:r>
              <a:rPr lang="en-US" sz="1600" dirty="0"/>
              <a:t>This consistency is reflected by only four DAACs having declined slightly this year while eight DAACs either increased or held steady.</a:t>
            </a:r>
          </a:p>
        </p:txBody>
      </p:sp>
      <p:sp>
        <p:nvSpPr>
          <p:cNvPr id="2" name="Title 1"/>
          <p:cNvSpPr>
            <a:spLocks noGrp="1"/>
          </p:cNvSpPr>
          <p:nvPr>
            <p:ph type="title"/>
          </p:nvPr>
        </p:nvSpPr>
        <p:spPr/>
        <p:txBody>
          <a:bodyPr/>
          <a:lstStyle/>
          <a:p>
            <a:r>
              <a:rPr lang="en-US" sz="2400" dirty="0">
                <a:cs typeface="Arial" pitchFamily="34" charset="0"/>
              </a:rPr>
              <a:t>Product Quality: Four-year Comparison by DAAC</a:t>
            </a:r>
          </a:p>
        </p:txBody>
      </p:sp>
      <p:graphicFrame>
        <p:nvGraphicFramePr>
          <p:cNvPr id="9" name="Chart 8" descr="The Product Quality: Four-year Comparison by DAAC graph shows the scores for 2017 through 2014 for each DAAC. for a full readout of scores, reference appendix slides 48 and 49" title="Product Quality: Four-year Comparison by DAAC"/>
          <p:cNvGraphicFramePr>
            <a:graphicFrameLocks noGrp="1"/>
          </p:cNvGraphicFramePr>
          <p:nvPr>
            <p:extLst>
              <p:ext uri="{D42A27DB-BD31-4B8C-83A1-F6EECF244321}">
                <p14:modId xmlns:p14="http://schemas.microsoft.com/office/powerpoint/2010/main" val="1660877990"/>
              </p:ext>
            </p:extLst>
          </p:nvPr>
        </p:nvGraphicFramePr>
        <p:xfrm>
          <a:off x="1" y="1135106"/>
          <a:ext cx="6687786" cy="50787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descr="The Product Quality: Four-year Comparison by DAAC graph shows the scores for 2017 through 2014 for each DAAC. for a full readout of scores, reference appendix slides 48 and 49" title="Product Quality: Four-year Comparison by DAAC"/>
          <p:cNvGraphicFramePr>
            <a:graphicFrameLocks noGrp="1"/>
          </p:cNvGraphicFramePr>
          <p:nvPr>
            <p:extLst>
              <p:ext uri="{D42A27DB-BD31-4B8C-83A1-F6EECF244321}">
                <p14:modId xmlns:p14="http://schemas.microsoft.com/office/powerpoint/2010/main" val="3118865751"/>
              </p:ext>
            </p:extLst>
          </p:nvPr>
        </p:nvGraphicFramePr>
        <p:xfrm>
          <a:off x="0" y="1141732"/>
          <a:ext cx="3344925" cy="50787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804337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9"/>
          </p:nvPr>
        </p:nvSpPr>
        <p:spPr>
          <a:xfrm>
            <a:off x="6814230" y="1156200"/>
            <a:ext cx="2101169" cy="5076000"/>
          </a:xfrm>
        </p:spPr>
        <p:txBody>
          <a:bodyPr>
            <a:normAutofit/>
          </a:bodyPr>
          <a:lstStyle/>
          <a:p>
            <a:r>
              <a:rPr lang="en-029" sz="1600" dirty="0"/>
              <a:t>The percentage of respondents who reported using software tools/packages to work with the data rose three percentage points to 81%.   </a:t>
            </a:r>
          </a:p>
          <a:p>
            <a:endParaRPr lang="en-029" sz="1600" dirty="0"/>
          </a:p>
          <a:p>
            <a:r>
              <a:rPr lang="en-029" sz="1600" dirty="0"/>
              <a:t>For the 30% of respondents who made their own tool using a programming language, Python was the clear </a:t>
            </a:r>
            <a:r>
              <a:rPr lang="en-029" sz="1600" dirty="0" err="1"/>
              <a:t>favorite</a:t>
            </a:r>
            <a:r>
              <a:rPr lang="en-029" sz="1600" dirty="0"/>
              <a:t>.</a:t>
            </a:r>
            <a:endParaRPr lang="en-US" sz="1600" dirty="0"/>
          </a:p>
        </p:txBody>
      </p:sp>
      <p:sp>
        <p:nvSpPr>
          <p:cNvPr id="2" name="Title 1"/>
          <p:cNvSpPr>
            <a:spLocks noGrp="1"/>
          </p:cNvSpPr>
          <p:nvPr>
            <p:ph type="title"/>
          </p:nvPr>
        </p:nvSpPr>
        <p:spPr/>
        <p:txBody>
          <a:bodyPr/>
          <a:lstStyle/>
          <a:p>
            <a:r>
              <a:rPr lang="en-US" sz="2400" dirty="0">
                <a:cs typeface="Arial" pitchFamily="34" charset="0"/>
              </a:rPr>
              <a:t>Software Tools/Packages Used to Work with Data</a:t>
            </a:r>
            <a:endParaRPr lang="en-US" sz="2400" dirty="0">
              <a:solidFill>
                <a:srgbClr val="FF0000"/>
              </a:solidFill>
              <a:cs typeface="Arial" pitchFamily="34" charset="0"/>
            </a:endParaRPr>
          </a:p>
        </p:txBody>
      </p:sp>
      <p:sp>
        <p:nvSpPr>
          <p:cNvPr id="4" name="Rounded Rectangle 3"/>
          <p:cNvSpPr/>
          <p:nvPr/>
        </p:nvSpPr>
        <p:spPr>
          <a:xfrm>
            <a:off x="0" y="762000"/>
            <a:ext cx="9144000" cy="304800"/>
          </a:xfrm>
          <a:prstGeom prst="roundRect">
            <a:avLst>
              <a:gd name="adj" fmla="val 0"/>
            </a:avLst>
          </a:prstGeom>
          <a:solidFill>
            <a:srgbClr val="7F7F7F"/>
          </a:solidFill>
          <a:ln>
            <a:no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US" sz="1200" b="1" dirty="0">
                <a:solidFill>
                  <a:schemeClr val="bg1"/>
                </a:solidFill>
                <a:latin typeface="Arial" pitchFamily="34" charset="0"/>
                <a:cs typeface="Arial" pitchFamily="34" charset="0"/>
              </a:rPr>
              <a:t>Did you use software tools/packages to work with the data?</a:t>
            </a:r>
          </a:p>
        </p:txBody>
      </p:sp>
      <p:graphicFrame>
        <p:nvGraphicFramePr>
          <p:cNvPr id="5" name="Table 4" descr="Software Tools/Packages Used to Work with Data Table"/>
          <p:cNvGraphicFramePr>
            <a:graphicFrameLocks noGrp="1"/>
          </p:cNvGraphicFramePr>
          <p:nvPr>
            <p:extLst>
              <p:ext uri="{D42A27DB-BD31-4B8C-83A1-F6EECF244321}">
                <p14:modId xmlns:p14="http://schemas.microsoft.com/office/powerpoint/2010/main" val="2873273070"/>
              </p:ext>
            </p:extLst>
          </p:nvPr>
        </p:nvGraphicFramePr>
        <p:xfrm>
          <a:off x="93785" y="1632857"/>
          <a:ext cx="6492241" cy="1534885"/>
        </p:xfrm>
        <a:graphic>
          <a:graphicData uri="http://schemas.openxmlformats.org/drawingml/2006/table">
            <a:tbl>
              <a:tblPr firstRow="1"/>
              <a:tblGrid>
                <a:gridCol w="3259015">
                  <a:extLst>
                    <a:ext uri="{9D8B030D-6E8A-4147-A177-3AD203B41FA5}">
                      <a16:colId xmlns:a16="http://schemas.microsoft.com/office/drawing/2014/main" val="3961938520"/>
                    </a:ext>
                  </a:extLst>
                </a:gridCol>
                <a:gridCol w="538871">
                  <a:extLst>
                    <a:ext uri="{9D8B030D-6E8A-4147-A177-3AD203B41FA5}">
                      <a16:colId xmlns:a16="http://schemas.microsoft.com/office/drawing/2014/main" val="4135993695"/>
                    </a:ext>
                  </a:extLst>
                </a:gridCol>
                <a:gridCol w="538871">
                  <a:extLst>
                    <a:ext uri="{9D8B030D-6E8A-4147-A177-3AD203B41FA5}">
                      <a16:colId xmlns:a16="http://schemas.microsoft.com/office/drawing/2014/main" val="2482445642"/>
                    </a:ext>
                  </a:extLst>
                </a:gridCol>
                <a:gridCol w="538871">
                  <a:extLst>
                    <a:ext uri="{9D8B030D-6E8A-4147-A177-3AD203B41FA5}">
                      <a16:colId xmlns:a16="http://schemas.microsoft.com/office/drawing/2014/main" val="270752049"/>
                    </a:ext>
                  </a:extLst>
                </a:gridCol>
                <a:gridCol w="538871">
                  <a:extLst>
                    <a:ext uri="{9D8B030D-6E8A-4147-A177-3AD203B41FA5}">
                      <a16:colId xmlns:a16="http://schemas.microsoft.com/office/drawing/2014/main" val="1847832205"/>
                    </a:ext>
                  </a:extLst>
                </a:gridCol>
                <a:gridCol w="538871">
                  <a:extLst>
                    <a:ext uri="{9D8B030D-6E8A-4147-A177-3AD203B41FA5}">
                      <a16:colId xmlns:a16="http://schemas.microsoft.com/office/drawing/2014/main" val="2512206066"/>
                    </a:ext>
                  </a:extLst>
                </a:gridCol>
                <a:gridCol w="538871">
                  <a:extLst>
                    <a:ext uri="{9D8B030D-6E8A-4147-A177-3AD203B41FA5}">
                      <a16:colId xmlns:a16="http://schemas.microsoft.com/office/drawing/2014/main" val="1298148334"/>
                    </a:ext>
                  </a:extLst>
                </a:gridCol>
              </a:tblGrid>
              <a:tr h="195945">
                <a:tc>
                  <a:txBody>
                    <a:bodyPr/>
                    <a:lstStyle/>
                    <a:p>
                      <a:pPr algn="l" fontAlgn="ctr"/>
                      <a:endParaRPr lang="en-US" sz="1000" b="0" i="0" u="none" strike="noStrike" dirty="0">
                        <a:effectLst/>
                        <a:latin typeface="Arial" panose="020B0604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1000" b="1" i="0" u="none" strike="noStrike" dirty="0">
                          <a:effectLst/>
                          <a:latin typeface="Arial" panose="020B0604020202020204" pitchFamily="34" charset="0"/>
                        </a:rPr>
                        <a:t>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US" sz="1000" b="1" i="0" u="none" strike="noStrike" dirty="0">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US" sz="1000" b="1" i="0" u="none" strike="noStrike" dirty="0">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1000" b="1" i="0" u="none" strike="noStrike" dirty="0">
                          <a:effectLst/>
                          <a:latin typeface="Arial" panose="020B0604020202020204" pitchFamily="34" charset="0"/>
                        </a:rPr>
                        <a:t>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US" sz="1000" b="1" i="0" u="none" strike="noStrike" dirty="0">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US" sz="1000" b="1" i="0" u="none" strike="noStrike" dirty="0">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1546029"/>
                  </a:ext>
                </a:extLst>
              </a:tr>
              <a:tr h="195945">
                <a:tc>
                  <a:txBody>
                    <a:bodyPr/>
                    <a:lstStyle/>
                    <a:p>
                      <a:pPr algn="l" fontAlgn="ctr"/>
                      <a:endParaRPr lang="en-US" sz="1000" b="0" i="0" u="none" strike="noStrike" dirty="0">
                        <a:solidFill>
                          <a:srgbClr val="FFFFFF"/>
                        </a:solidFill>
                        <a:effectLst/>
                        <a:latin typeface="Arial" panose="020B0604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effectLst/>
                          <a:latin typeface="Arial" panose="020B060402020202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effectLst/>
                          <a:latin typeface="Arial" panose="020B0604020202020204" pitchFamily="34" charset="0"/>
                        </a:rPr>
                        <a:t>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effectLst/>
                          <a:latin typeface="Arial" panose="020B0604020202020204" pitchFamily="34" charset="0"/>
                        </a:rPr>
                        <a:t>CSI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effectLst/>
                          <a:latin typeface="Arial" panose="020B060402020202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effectLst/>
                          <a:latin typeface="Arial" panose="020B0604020202020204" pitchFamily="34" charset="0"/>
                        </a:rPr>
                        <a:t>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effectLst/>
                          <a:latin typeface="Arial" panose="020B0604020202020204" pitchFamily="34" charset="0"/>
                        </a:rPr>
                        <a:t>CSI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4758106"/>
                  </a:ext>
                </a:extLst>
              </a:tr>
              <a:tr h="163285">
                <a:tc>
                  <a:txBody>
                    <a:bodyPr/>
                    <a:lstStyle/>
                    <a:p>
                      <a:pPr algn="l" fontAlgn="ctr"/>
                      <a:r>
                        <a:rPr lang="en-US" sz="1000" b="1" i="0" u="none" strike="noStrike" dirty="0">
                          <a:solidFill>
                            <a:srgbClr val="FFFFFF"/>
                          </a:solidFill>
                          <a:effectLst/>
                          <a:latin typeface="Arial" panose="020B0604020202020204" pitchFamily="34" charset="0"/>
                        </a:rPr>
                        <a:t>Used software tools or packages to work with data ~</a:t>
                      </a:r>
                    </a:p>
                  </a:txBody>
                  <a:tcPr marL="6400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r>
                        <a:rPr lang="en-US" sz="1000" b="0" i="0" u="none" strike="noStrike" dirty="0">
                          <a:solidFill>
                            <a:srgbClr val="3C5BA2"/>
                          </a:solidFill>
                          <a:effectLst/>
                          <a:latin typeface="Arial" panose="020B060402020202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r>
                        <a:rPr lang="en-US" sz="1000" b="0" i="0" u="none" strike="noStrike" dirty="0">
                          <a:solidFill>
                            <a:srgbClr val="3C5BA2"/>
                          </a:solidFill>
                          <a:effectLst/>
                          <a:latin typeface="Arial" panose="020B0604020202020204" pitchFamily="34" charset="0"/>
                        </a:rPr>
                        <a:t>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r>
                        <a:rPr lang="en-US" sz="1000" b="0" i="0" u="none" strike="noStrike" dirty="0">
                          <a:solidFill>
                            <a:srgbClr val="3C5BA2"/>
                          </a:solidFill>
                          <a:effectLst/>
                          <a:latin typeface="Arial" panose="020B0604020202020204" pitchFamily="34" charset="0"/>
                        </a:rPr>
                        <a:t>CSI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r>
                        <a:rPr lang="en-US" sz="1000" b="0" i="0" u="none" strike="noStrike" dirty="0">
                          <a:solidFill>
                            <a:srgbClr val="3C5BA2"/>
                          </a:solidFill>
                          <a:effectLst/>
                          <a:latin typeface="Arial" panose="020B060402020202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r>
                        <a:rPr lang="en-US" sz="1000" b="0" i="0" u="none" strike="noStrike" dirty="0">
                          <a:solidFill>
                            <a:srgbClr val="3C5BA2"/>
                          </a:solidFill>
                          <a:effectLst/>
                          <a:latin typeface="Arial" panose="020B0604020202020204" pitchFamily="34" charset="0"/>
                        </a:rPr>
                        <a:t>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r>
                        <a:rPr lang="en-US" sz="1000" b="0" i="0" u="none" strike="noStrike" dirty="0">
                          <a:solidFill>
                            <a:srgbClr val="3C5BA2"/>
                          </a:solidFill>
                          <a:effectLst/>
                          <a:latin typeface="Arial" panose="020B0604020202020204" pitchFamily="34" charset="0"/>
                        </a:rPr>
                        <a:t>CSI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extLst>
                  <a:ext uri="{0D108BD9-81ED-4DB2-BD59-A6C34878D82A}">
                    <a16:rowId xmlns:a16="http://schemas.microsoft.com/office/drawing/2014/main" val="2207326566"/>
                  </a:ext>
                </a:extLst>
              </a:tr>
              <a:tr h="163285">
                <a:tc>
                  <a:txBody>
                    <a:bodyPr/>
                    <a:lstStyle/>
                    <a:p>
                      <a:pPr algn="l" fontAlgn="ctr"/>
                      <a:r>
                        <a:rPr lang="en-US" sz="1000" b="0" i="0" u="none" strike="noStrike" dirty="0">
                          <a:effectLst/>
                          <a:latin typeface="Arial" panose="020B0604020202020204" pitchFamily="34" charset="0"/>
                        </a:rPr>
                        <a:t>Yes, used software tools or packages to work with data</a:t>
                      </a:r>
                    </a:p>
                  </a:txBody>
                  <a:tcPr marL="6400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3,656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1,410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4221727"/>
                  </a:ext>
                </a:extLst>
              </a:tr>
              <a:tr h="163285">
                <a:tc>
                  <a:txBody>
                    <a:bodyPr/>
                    <a:lstStyle/>
                    <a:p>
                      <a:pPr algn="l" fontAlgn="ctr"/>
                      <a:r>
                        <a:rPr lang="en-US" sz="1000" b="0" i="0" u="none" strike="noStrike" dirty="0">
                          <a:effectLst/>
                          <a:latin typeface="Arial" panose="020B0604020202020204" pitchFamily="34" charset="0"/>
                        </a:rPr>
                        <a:t>Yes, made own using a programming language</a:t>
                      </a:r>
                    </a:p>
                  </a:txBody>
                  <a:tcPr marL="6400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1,286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516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93168937"/>
                  </a:ext>
                </a:extLst>
              </a:tr>
              <a:tr h="163285">
                <a:tc>
                  <a:txBody>
                    <a:bodyPr/>
                    <a:lstStyle/>
                    <a:p>
                      <a:pPr algn="l" fontAlgn="ctr"/>
                      <a:r>
                        <a:rPr lang="en-US" sz="1000" b="0" i="0" u="none" strike="noStrike" dirty="0">
                          <a:effectLst/>
                          <a:latin typeface="Arial" panose="020B0604020202020204" pitchFamily="34" charset="0"/>
                        </a:rPr>
                        <a:t>No, couldn´t find what I needed</a:t>
                      </a:r>
                    </a:p>
                  </a:txBody>
                  <a:tcPr marL="6400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55084283"/>
                  </a:ext>
                </a:extLst>
              </a:tr>
              <a:tr h="163285">
                <a:tc>
                  <a:txBody>
                    <a:bodyPr/>
                    <a:lstStyle/>
                    <a:p>
                      <a:pPr algn="l" fontAlgn="ctr"/>
                      <a:r>
                        <a:rPr lang="en-US" sz="1000" b="0" i="0" u="none" strike="noStrike" dirty="0">
                          <a:effectLst/>
                          <a:latin typeface="Arial" panose="020B0604020202020204" pitchFamily="34" charset="0"/>
                        </a:rPr>
                        <a:t>No, couldn´t understand how to use it</a:t>
                      </a:r>
                    </a:p>
                  </a:txBody>
                  <a:tcPr marL="6400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31571325"/>
                  </a:ext>
                </a:extLst>
              </a:tr>
              <a:tr h="163285">
                <a:tc>
                  <a:txBody>
                    <a:bodyPr/>
                    <a:lstStyle/>
                    <a:p>
                      <a:pPr algn="l" fontAlgn="ctr"/>
                      <a:r>
                        <a:rPr lang="en-US" sz="1000" b="0" i="0" u="none" strike="noStrike" dirty="0">
                          <a:effectLst/>
                          <a:latin typeface="Arial" panose="020B0604020202020204" pitchFamily="34" charset="0"/>
                        </a:rPr>
                        <a:t>No, did not need software tools</a:t>
                      </a:r>
                    </a:p>
                  </a:txBody>
                  <a:tcPr marL="6400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266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08379852"/>
                  </a:ext>
                </a:extLst>
              </a:tr>
              <a:tr h="163285">
                <a:tc>
                  <a:txBody>
                    <a:bodyPr/>
                    <a:lstStyle/>
                    <a:p>
                      <a:pPr algn="l" fontAlgn="ctr"/>
                      <a:r>
                        <a:rPr lang="en-US" sz="1000" b="1" i="0" u="none" strike="noStrike" dirty="0">
                          <a:effectLst/>
                          <a:latin typeface="Arial" panose="020B0604020202020204" pitchFamily="34" charset="0"/>
                        </a:rPr>
                        <a:t>Number of Respondents</a:t>
                      </a:r>
                    </a:p>
                  </a:txBody>
                  <a:tcPr marL="6400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1" i="0" u="none" strike="noStrike" dirty="0">
                          <a:effectLst/>
                          <a:latin typeface="Arial" panose="020B0604020202020204" pitchFamily="34" charset="0"/>
                        </a:rPr>
                        <a:t>4,711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1" i="0" u="none" strike="noStrike" dirty="0">
                          <a:effectLst/>
                          <a:latin typeface="Arial" panose="020B0604020202020204" pitchFamily="34" charset="0"/>
                        </a:rPr>
                        <a:t>4,711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1" i="0" u="none" strike="noStrike" dirty="0">
                          <a:effectLst/>
                          <a:latin typeface="Arial" panose="020B0604020202020204" pitchFamily="34" charset="0"/>
                        </a:rPr>
                        <a:t>4,711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1" i="0" u="none" strike="noStrike" dirty="0">
                          <a:effectLst/>
                          <a:latin typeface="Arial" panose="020B0604020202020204" pitchFamily="34" charset="0"/>
                        </a:rPr>
                        <a:t>1,748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1" i="0" u="none" strike="noStrike" dirty="0">
                          <a:effectLst/>
                          <a:latin typeface="Arial" panose="020B0604020202020204" pitchFamily="34" charset="0"/>
                        </a:rPr>
                        <a:t>1,748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1" i="0" u="none" strike="noStrike" dirty="0">
                          <a:effectLst/>
                          <a:latin typeface="Arial" panose="020B0604020202020204" pitchFamily="34" charset="0"/>
                        </a:rPr>
                        <a:t>1,748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840271401"/>
                  </a:ext>
                </a:extLst>
              </a:tr>
            </a:tbl>
          </a:graphicData>
        </a:graphic>
      </p:graphicFrame>
      <p:graphicFrame>
        <p:nvGraphicFramePr>
          <p:cNvPr id="3" name="Table 2">
            <a:extLst>
              <a:ext uri="{FF2B5EF4-FFF2-40B4-BE49-F238E27FC236}">
                <a16:creationId xmlns:a16="http://schemas.microsoft.com/office/drawing/2014/main" id="{4A0D30E2-C85D-49D2-A87D-489D4AE92EAE}"/>
              </a:ext>
            </a:extLst>
          </p:cNvPr>
          <p:cNvGraphicFramePr>
            <a:graphicFrameLocks noGrp="1"/>
          </p:cNvGraphicFramePr>
          <p:nvPr>
            <p:extLst>
              <p:ext uri="{D42A27DB-BD31-4B8C-83A1-F6EECF244321}">
                <p14:modId xmlns:p14="http://schemas.microsoft.com/office/powerpoint/2010/main" val="2581765314"/>
              </p:ext>
            </p:extLst>
          </p:nvPr>
        </p:nvGraphicFramePr>
        <p:xfrm>
          <a:off x="93785" y="3733800"/>
          <a:ext cx="6492241" cy="2590800"/>
        </p:xfrm>
        <a:graphic>
          <a:graphicData uri="http://schemas.openxmlformats.org/drawingml/2006/table">
            <a:tbl>
              <a:tblPr/>
              <a:tblGrid>
                <a:gridCol w="4856587">
                  <a:extLst>
                    <a:ext uri="{9D8B030D-6E8A-4147-A177-3AD203B41FA5}">
                      <a16:colId xmlns:a16="http://schemas.microsoft.com/office/drawing/2014/main" val="427041898"/>
                    </a:ext>
                  </a:extLst>
                </a:gridCol>
                <a:gridCol w="545218">
                  <a:extLst>
                    <a:ext uri="{9D8B030D-6E8A-4147-A177-3AD203B41FA5}">
                      <a16:colId xmlns:a16="http://schemas.microsoft.com/office/drawing/2014/main" val="4293859368"/>
                    </a:ext>
                  </a:extLst>
                </a:gridCol>
                <a:gridCol w="545218">
                  <a:extLst>
                    <a:ext uri="{9D8B030D-6E8A-4147-A177-3AD203B41FA5}">
                      <a16:colId xmlns:a16="http://schemas.microsoft.com/office/drawing/2014/main" val="3309555958"/>
                    </a:ext>
                  </a:extLst>
                </a:gridCol>
                <a:gridCol w="545218">
                  <a:extLst>
                    <a:ext uri="{9D8B030D-6E8A-4147-A177-3AD203B41FA5}">
                      <a16:colId xmlns:a16="http://schemas.microsoft.com/office/drawing/2014/main" val="2450156490"/>
                    </a:ext>
                  </a:extLst>
                </a:gridCol>
              </a:tblGrid>
              <a:tr h="161925">
                <a:tc>
                  <a:txBody>
                    <a:bodyPr/>
                    <a:lstStyle/>
                    <a:p>
                      <a:pPr algn="l" fontAlgn="b"/>
                      <a:endParaRPr lang="en-US" sz="1000" b="0" i="0" u="none" strike="noStrike" dirty="0">
                        <a:effectLst/>
                        <a:latin typeface="Arial" panose="020B060402020202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en-US" sz="1000" b="1" i="0" u="none" strike="noStrike" dirty="0">
                          <a:effectLst/>
                          <a:latin typeface="Arial" panose="020B0604020202020204" pitchFamily="34" charset="0"/>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33531754"/>
                  </a:ext>
                </a:extLst>
              </a:tr>
              <a:tr h="161925">
                <a:tc>
                  <a:txBody>
                    <a:bodyPr/>
                    <a:lstStyle/>
                    <a:p>
                      <a:pPr algn="l" fontAlgn="b"/>
                      <a:endParaRPr lang="en-US" sz="1000" b="0" i="0" u="none" strike="noStrike" dirty="0">
                        <a:effectLst/>
                        <a:latin typeface="Arial" panose="020B060402020202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effectLst/>
                          <a:latin typeface="Arial" panose="020B060402020202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effectLst/>
                          <a:latin typeface="Arial" panose="020B0604020202020204" pitchFamily="34" charset="0"/>
                        </a:rPr>
                        <a:t>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effectLst/>
                          <a:latin typeface="Arial" panose="020B0604020202020204" pitchFamily="34" charset="0"/>
                        </a:rPr>
                        <a:t>CSI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2562915"/>
                  </a:ext>
                </a:extLst>
              </a:tr>
              <a:tr h="161925">
                <a:tc>
                  <a:txBody>
                    <a:bodyPr/>
                    <a:lstStyle/>
                    <a:p>
                      <a:pPr algn="l" fontAlgn="b"/>
                      <a:r>
                        <a:rPr lang="en-US" sz="1000" b="1" i="0" u="none" strike="noStrike" dirty="0">
                          <a:solidFill>
                            <a:srgbClr val="FFFFFF"/>
                          </a:solidFill>
                          <a:effectLst/>
                          <a:latin typeface="Arial" panose="020B0604020202020204" pitchFamily="34" charset="0"/>
                        </a:rPr>
                        <a:t>Programming languages generally use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l" fontAlgn="b"/>
                      <a:r>
                        <a:rPr lang="en-US" sz="1000" b="0" i="0" u="none" strike="noStrike" dirty="0">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l" fontAlgn="b"/>
                      <a:r>
                        <a:rPr lang="en-US" sz="1000" b="0" i="0" u="none" strike="noStrike" dirty="0">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l" fontAlgn="b"/>
                      <a:r>
                        <a:rPr lang="en-US" sz="1000" b="0" i="0" u="none" strike="noStrike" dirty="0">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extLst>
                  <a:ext uri="{0D108BD9-81ED-4DB2-BD59-A6C34878D82A}">
                    <a16:rowId xmlns:a16="http://schemas.microsoft.com/office/drawing/2014/main" val="1297428396"/>
                  </a:ext>
                </a:extLst>
              </a:tr>
              <a:tr h="161925">
                <a:tc>
                  <a:txBody>
                    <a:bodyPr/>
                    <a:lstStyle/>
                    <a:p>
                      <a:pPr algn="l" fontAlgn="b"/>
                      <a:r>
                        <a:rPr lang="en-US" sz="1000" b="0" i="0" u="none" strike="noStrike" dirty="0">
                          <a:effectLst/>
                          <a:latin typeface="Arial" panose="020B0604020202020204" pitchFamily="34" charset="0"/>
                        </a:rPr>
                        <a:t>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47498322"/>
                  </a:ext>
                </a:extLst>
              </a:tr>
              <a:tr h="161925">
                <a:tc>
                  <a:txBody>
                    <a:bodyPr/>
                    <a:lstStyle/>
                    <a:p>
                      <a:pPr algn="l" fontAlgn="b"/>
                      <a:r>
                        <a:rPr lang="en-US" sz="1000" b="0" i="0" u="none" strike="noStrike" dirty="0">
                          <a:effectLst/>
                          <a:latin typeface="Arial" panose="020B0604020202020204" pitchFamily="34" charset="0"/>
                        </a:rPr>
                        <a:t>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34969709"/>
                  </a:ext>
                </a:extLst>
              </a:tr>
              <a:tr h="161925">
                <a:tc>
                  <a:txBody>
                    <a:bodyPr/>
                    <a:lstStyle/>
                    <a:p>
                      <a:pPr algn="l" fontAlgn="b"/>
                      <a:r>
                        <a:rPr lang="en-US" sz="1000" b="0" i="0" u="none" strike="noStrike" dirty="0">
                          <a:effectLst/>
                          <a:latin typeface="Arial" panose="020B0604020202020204" pitchFamily="34" charset="0"/>
                        </a:rPr>
                        <a:t>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01246025"/>
                  </a:ext>
                </a:extLst>
              </a:tr>
              <a:tr h="161925">
                <a:tc>
                  <a:txBody>
                    <a:bodyPr/>
                    <a:lstStyle/>
                    <a:p>
                      <a:pPr algn="l" fontAlgn="b"/>
                      <a:r>
                        <a:rPr lang="en-US" sz="1000" b="0" i="0" u="none" strike="noStrike" dirty="0">
                          <a:effectLst/>
                          <a:latin typeface="Arial" panose="020B0604020202020204" pitchFamily="34" charset="0"/>
                        </a:rPr>
                        <a:t>Fortran 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0698615"/>
                  </a:ext>
                </a:extLst>
              </a:tr>
              <a:tr h="161925">
                <a:tc>
                  <a:txBody>
                    <a:bodyPr/>
                    <a:lstStyle/>
                    <a:p>
                      <a:pPr algn="l" fontAlgn="b"/>
                      <a:r>
                        <a:rPr lang="en-US" sz="1000" b="0" i="0" u="none" strike="noStrike" dirty="0">
                          <a:effectLst/>
                          <a:latin typeface="Arial" panose="020B0604020202020204" pitchFamily="34" charset="0"/>
                        </a:rPr>
                        <a:t>Fortran 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17281033"/>
                  </a:ext>
                </a:extLst>
              </a:tr>
              <a:tr h="161925">
                <a:tc>
                  <a:txBody>
                    <a:bodyPr/>
                    <a:lstStyle/>
                    <a:p>
                      <a:pPr algn="l" fontAlgn="b"/>
                      <a:r>
                        <a:rPr lang="en-US" sz="1000" b="0" i="0" u="none" strike="noStrike" dirty="0">
                          <a:effectLst/>
                          <a:latin typeface="Arial" panose="020B0604020202020204" pitchFamily="34" charset="0"/>
                        </a:rPr>
                        <a:t>IDL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32948222"/>
                  </a:ext>
                </a:extLst>
              </a:tr>
              <a:tr h="161925">
                <a:tc>
                  <a:txBody>
                    <a:bodyPr/>
                    <a:lstStyle/>
                    <a:p>
                      <a:pPr algn="l" fontAlgn="b"/>
                      <a:r>
                        <a:rPr lang="en-US" sz="1000" b="0" i="0" u="none" strike="noStrike" dirty="0">
                          <a:effectLst/>
                          <a:latin typeface="Arial" panose="020B0604020202020204" pitchFamily="34" charset="0"/>
                        </a:rPr>
                        <a:t>Java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23029894"/>
                  </a:ext>
                </a:extLst>
              </a:tr>
              <a:tr h="161925">
                <a:tc>
                  <a:txBody>
                    <a:bodyPr/>
                    <a:lstStyle/>
                    <a:p>
                      <a:pPr algn="l" fontAlgn="b"/>
                      <a:r>
                        <a:rPr lang="en-US" sz="1000" b="0" i="0" u="none" strike="noStrike" dirty="0">
                          <a:effectLst/>
                          <a:latin typeface="Arial" panose="020B0604020202020204" pitchFamily="34" charset="0"/>
                        </a:rPr>
                        <a:t>Perl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81287996"/>
                  </a:ext>
                </a:extLst>
              </a:tr>
              <a:tr h="161925">
                <a:tc>
                  <a:txBody>
                    <a:bodyPr/>
                    <a:lstStyle/>
                    <a:p>
                      <a:pPr algn="l" fontAlgn="b"/>
                      <a:r>
                        <a:rPr lang="en-US" sz="1000" b="0" i="0" u="none" strike="noStrike" dirty="0">
                          <a:effectLst/>
                          <a:latin typeface="Arial" panose="020B0604020202020204" pitchFamily="34" charset="0"/>
                        </a:rPr>
                        <a:t>PHP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71816686"/>
                  </a:ext>
                </a:extLst>
              </a:tr>
              <a:tr h="161925">
                <a:tc>
                  <a:txBody>
                    <a:bodyPr/>
                    <a:lstStyle/>
                    <a:p>
                      <a:pPr algn="l" fontAlgn="b"/>
                      <a:r>
                        <a:rPr lang="en-US" sz="1000" b="0" i="0" u="none" strike="noStrike" dirty="0">
                          <a:effectLst/>
                          <a:latin typeface="Arial" panose="020B0604020202020204" pitchFamily="34" charset="0"/>
                        </a:rPr>
                        <a:t>Python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326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22279914"/>
                  </a:ext>
                </a:extLst>
              </a:tr>
              <a:tr h="161925">
                <a:tc>
                  <a:txBody>
                    <a:bodyPr/>
                    <a:lstStyle/>
                    <a:p>
                      <a:pPr algn="l" fontAlgn="b"/>
                      <a:r>
                        <a:rPr lang="en-US" sz="1000" b="0" i="0" u="none" strike="noStrike" dirty="0">
                          <a:effectLst/>
                          <a:latin typeface="Arial" panose="020B0604020202020204" pitchFamily="34" charset="0"/>
                        </a:rPr>
                        <a:t>Other programming languages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53191413"/>
                  </a:ext>
                </a:extLst>
              </a:tr>
              <a:tr h="161925">
                <a:tc>
                  <a:txBody>
                    <a:bodyPr/>
                    <a:lstStyle/>
                    <a:p>
                      <a:pPr algn="l" fontAlgn="b"/>
                      <a:r>
                        <a:rPr lang="en-US" sz="1000" b="0" i="0" u="none" strike="noStrike" dirty="0">
                          <a:effectLst/>
                          <a:latin typeface="Arial" panose="020B0604020202020204" pitchFamily="34" charset="0"/>
                        </a:rPr>
                        <a:t>Don´t know/Not applicable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70004915"/>
                  </a:ext>
                </a:extLst>
              </a:tr>
              <a:tr h="161925">
                <a:tc>
                  <a:txBody>
                    <a:bodyPr/>
                    <a:lstStyle/>
                    <a:p>
                      <a:pPr algn="l" fontAlgn="b"/>
                      <a:r>
                        <a:rPr lang="en-US" sz="1000" b="1" i="0" u="none" strike="noStrike" dirty="0">
                          <a:effectLst/>
                          <a:latin typeface="Arial" panose="020B0604020202020204" pitchFamily="34" charset="0"/>
                        </a:rPr>
                        <a:t>Number of Respondents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1" i="0" u="none" strike="noStrike" dirty="0">
                          <a:effectLst/>
                          <a:latin typeface="Arial" panose="020B0604020202020204" pitchFamily="34" charset="0"/>
                        </a:rPr>
                        <a:t>516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1" i="0" u="none" strike="noStrike" dirty="0">
                          <a:effectLst/>
                          <a:latin typeface="Arial" panose="020B0604020202020204" pitchFamily="34" charset="0"/>
                        </a:rPr>
                        <a:t>516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1" i="0" u="none" strike="noStrike" dirty="0">
                          <a:effectLst/>
                          <a:latin typeface="Arial" panose="020B0604020202020204" pitchFamily="34" charset="0"/>
                        </a:rPr>
                        <a:t>516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792276054"/>
                  </a:ext>
                </a:extLst>
              </a:tr>
            </a:tbl>
          </a:graphicData>
        </a:graphic>
      </p:graphicFrame>
    </p:spTree>
    <p:extLst>
      <p:ext uri="{BB962C8B-B14F-4D97-AF65-F5344CB8AC3E}">
        <p14:creationId xmlns:p14="http://schemas.microsoft.com/office/powerpoint/2010/main" val="22846550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9"/>
          </p:nvPr>
        </p:nvSpPr>
        <p:spPr>
          <a:xfrm>
            <a:off x="6814231" y="1354022"/>
            <a:ext cx="2101169" cy="5076000"/>
          </a:xfrm>
        </p:spPr>
        <p:txBody>
          <a:bodyPr>
            <a:normAutofit/>
          </a:bodyPr>
          <a:lstStyle/>
          <a:p>
            <a:r>
              <a:rPr lang="en-029" sz="1600" dirty="0"/>
              <a:t>ArcGIS is the most used software tool/package at 64%, followed by Quantum GIS (42%), ENVI (32%) and Excel (29%).</a:t>
            </a:r>
          </a:p>
          <a:p>
            <a:br>
              <a:rPr lang="en-029" sz="1600" dirty="0"/>
            </a:br>
            <a:r>
              <a:rPr lang="en-029" sz="1600" dirty="0"/>
              <a:t>There only minimal differences in the CSI among the most popular tools. </a:t>
            </a:r>
            <a:endParaRPr lang="en-US" sz="1600" dirty="0"/>
          </a:p>
        </p:txBody>
      </p:sp>
      <p:sp>
        <p:nvSpPr>
          <p:cNvPr id="2" name="Title 1"/>
          <p:cNvSpPr>
            <a:spLocks noGrp="1"/>
          </p:cNvSpPr>
          <p:nvPr>
            <p:ph type="title"/>
          </p:nvPr>
        </p:nvSpPr>
        <p:spPr/>
        <p:txBody>
          <a:bodyPr/>
          <a:lstStyle/>
          <a:p>
            <a:r>
              <a:rPr lang="en-US" sz="2400" dirty="0">
                <a:cs typeface="Arial" pitchFamily="34" charset="0"/>
              </a:rPr>
              <a:t>Tools Used to Work with Data</a:t>
            </a:r>
            <a:endParaRPr lang="en-US" sz="2400" dirty="0">
              <a:solidFill>
                <a:srgbClr val="FF0000"/>
              </a:solidFill>
              <a:cs typeface="Arial" pitchFamily="34" charset="0"/>
            </a:endParaRPr>
          </a:p>
        </p:txBody>
      </p:sp>
      <p:sp>
        <p:nvSpPr>
          <p:cNvPr id="4" name="Rounded Rectangle 3"/>
          <p:cNvSpPr/>
          <p:nvPr/>
        </p:nvSpPr>
        <p:spPr>
          <a:xfrm>
            <a:off x="0" y="762000"/>
            <a:ext cx="9144000" cy="304800"/>
          </a:xfrm>
          <a:prstGeom prst="roundRect">
            <a:avLst>
              <a:gd name="adj" fmla="val 0"/>
            </a:avLst>
          </a:prstGeom>
          <a:solidFill>
            <a:srgbClr val="7F7F7F"/>
          </a:solidFill>
          <a:ln>
            <a:no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US" sz="1200" b="1" dirty="0">
                <a:solidFill>
                  <a:schemeClr val="bg1"/>
                </a:solidFill>
                <a:latin typeface="Arial" pitchFamily="34" charset="0"/>
                <a:cs typeface="Arial" pitchFamily="34" charset="0"/>
              </a:rPr>
              <a:t>Please select the tool or tools you used to work with the data from &lt;DAAC&gt;.</a:t>
            </a:r>
          </a:p>
        </p:txBody>
      </p:sp>
      <p:graphicFrame>
        <p:nvGraphicFramePr>
          <p:cNvPr id="5" name="Table 4" descr="Software Tools/Packages Used to Work with Data Table"/>
          <p:cNvGraphicFramePr>
            <a:graphicFrameLocks noGrp="1"/>
          </p:cNvGraphicFramePr>
          <p:nvPr>
            <p:extLst>
              <p:ext uri="{D42A27DB-BD31-4B8C-83A1-F6EECF244321}">
                <p14:modId xmlns:p14="http://schemas.microsoft.com/office/powerpoint/2010/main" val="3730786059"/>
              </p:ext>
            </p:extLst>
          </p:nvPr>
        </p:nvGraphicFramePr>
        <p:xfrm>
          <a:off x="123455" y="1247784"/>
          <a:ext cx="6372594" cy="5029200"/>
        </p:xfrm>
        <a:graphic>
          <a:graphicData uri="http://schemas.openxmlformats.org/drawingml/2006/table">
            <a:tbl>
              <a:tblPr firstRow="1"/>
              <a:tblGrid>
                <a:gridCol w="3647448">
                  <a:extLst>
                    <a:ext uri="{9D8B030D-6E8A-4147-A177-3AD203B41FA5}">
                      <a16:colId xmlns:a16="http://schemas.microsoft.com/office/drawing/2014/main" val="3961938520"/>
                    </a:ext>
                  </a:extLst>
                </a:gridCol>
                <a:gridCol w="908382">
                  <a:extLst>
                    <a:ext uri="{9D8B030D-6E8A-4147-A177-3AD203B41FA5}">
                      <a16:colId xmlns:a16="http://schemas.microsoft.com/office/drawing/2014/main" val="1847832205"/>
                    </a:ext>
                  </a:extLst>
                </a:gridCol>
                <a:gridCol w="908382">
                  <a:extLst>
                    <a:ext uri="{9D8B030D-6E8A-4147-A177-3AD203B41FA5}">
                      <a16:colId xmlns:a16="http://schemas.microsoft.com/office/drawing/2014/main" val="2512206066"/>
                    </a:ext>
                  </a:extLst>
                </a:gridCol>
                <a:gridCol w="908382">
                  <a:extLst>
                    <a:ext uri="{9D8B030D-6E8A-4147-A177-3AD203B41FA5}">
                      <a16:colId xmlns:a16="http://schemas.microsoft.com/office/drawing/2014/main" val="1298148334"/>
                    </a:ext>
                  </a:extLst>
                </a:gridCol>
              </a:tblGrid>
              <a:tr h="167640">
                <a:tc>
                  <a:txBody>
                    <a:bodyPr/>
                    <a:lstStyle/>
                    <a:p>
                      <a:pPr algn="l" fontAlgn="ctr"/>
                      <a:endParaRPr lang="en-US" sz="1000" b="0" i="0" u="none" strike="noStrike" dirty="0">
                        <a:effectLst/>
                        <a:latin typeface="Arial" panose="020B0604020202020204" pitchFamily="34" charset="0"/>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1" i="0" u="none" strike="noStrike" dirty="0">
                          <a:effectLst/>
                          <a:latin typeface="Arial" panose="020B0604020202020204" pitchFamily="34" charset="0"/>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effectLst/>
                          <a:latin typeface="Arial" panose="020B0604020202020204" pitchFamily="34" charset="0"/>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effectLst/>
                          <a:latin typeface="Arial" panose="020B0604020202020204" pitchFamily="34" charset="0"/>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1546029"/>
                  </a:ext>
                </a:extLst>
              </a:tr>
              <a:tr h="167640">
                <a:tc>
                  <a:txBody>
                    <a:bodyPr/>
                    <a:lstStyle/>
                    <a:p>
                      <a:pPr algn="l" fontAlgn="ctr"/>
                      <a:r>
                        <a:rPr lang="en-US" sz="1000" b="0" i="0" u="none" strike="noStrike" dirty="0">
                          <a:solidFill>
                            <a:srgbClr val="FFFFFF"/>
                          </a:solidFill>
                          <a:effectLst/>
                          <a:latin typeface="Arial" panose="020B0604020202020204" pitchFamily="34" charset="0"/>
                        </a:rPr>
                        <a:t>Used software tools or packages to work with data ~~</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effectLst/>
                          <a:latin typeface="Arial" panose="020B0604020202020204" pitchFamily="34" charset="0"/>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effectLst/>
                          <a:latin typeface="Arial" panose="020B0604020202020204" pitchFamily="34" charset="0"/>
                        </a:rPr>
                        <a:t>CSI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4758106"/>
                  </a:ext>
                </a:extLst>
              </a:tr>
              <a:tr h="167640">
                <a:tc>
                  <a:txBody>
                    <a:bodyPr/>
                    <a:lstStyle/>
                    <a:p>
                      <a:pPr algn="l" fontAlgn="ctr"/>
                      <a:r>
                        <a:rPr lang="en-US" sz="1000" b="1" i="0" u="none" strike="noStrike" dirty="0">
                          <a:solidFill>
                            <a:srgbClr val="FFFFFF"/>
                          </a:solidFill>
                          <a:effectLst/>
                          <a:latin typeface="Arial" panose="020B0604020202020204" pitchFamily="34" charset="0"/>
                        </a:rPr>
                        <a:t>Tool(s)</a:t>
                      </a:r>
                      <a:r>
                        <a:rPr lang="en-US" sz="1000" b="1" i="0" u="none" strike="noStrike" baseline="0" dirty="0">
                          <a:solidFill>
                            <a:srgbClr val="FFFFFF"/>
                          </a:solidFill>
                          <a:effectLst/>
                          <a:latin typeface="Arial" panose="020B0604020202020204" pitchFamily="34" charset="0"/>
                        </a:rPr>
                        <a:t> used to work with data~</a:t>
                      </a:r>
                      <a:endParaRPr lang="en-US" sz="1000" b="1" i="0" u="none" strike="noStrike" dirty="0">
                        <a:solidFill>
                          <a:srgbClr val="FFFFFF"/>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r>
                        <a:rPr lang="en-US" sz="1000" b="0" i="0" u="none" strike="noStrike" dirty="0">
                          <a:solidFill>
                            <a:srgbClr val="3C5BA2"/>
                          </a:solidFill>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r>
                        <a:rPr lang="en-US" sz="1000" b="0" i="0" u="none" strike="noStrike" dirty="0">
                          <a:solidFill>
                            <a:srgbClr val="3C5BA2"/>
                          </a:solidFill>
                          <a:effectLst/>
                          <a:latin typeface="Arial" panose="020B0604020202020204" pitchFamily="34" charset="0"/>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r>
                        <a:rPr lang="en-US" sz="1000" b="0" i="0" u="none" strike="noStrike" dirty="0">
                          <a:solidFill>
                            <a:srgbClr val="3C5BA2"/>
                          </a:solidFill>
                          <a:effectLst/>
                          <a:latin typeface="Arial" panose="020B0604020202020204" pitchFamily="34" charset="0"/>
                        </a:rPr>
                        <a:t>CSI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extLst>
                  <a:ext uri="{0D108BD9-81ED-4DB2-BD59-A6C34878D82A}">
                    <a16:rowId xmlns:a16="http://schemas.microsoft.com/office/drawing/2014/main" val="3323327103"/>
                  </a:ext>
                </a:extLst>
              </a:tr>
              <a:tr h="167640">
                <a:tc>
                  <a:txBody>
                    <a:bodyPr/>
                    <a:lstStyle/>
                    <a:p>
                      <a:pPr algn="l" fontAlgn="b"/>
                      <a:r>
                        <a:rPr lang="en-US" sz="1000" b="0" i="0" u="none" strike="noStrike" dirty="0">
                          <a:effectLst/>
                          <a:latin typeface="Arial" panose="020B0604020202020204" pitchFamily="34" charset="0"/>
                        </a:rPr>
                        <a:t>ArcGIS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898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43178166"/>
                  </a:ext>
                </a:extLst>
              </a:tr>
              <a:tr h="167640">
                <a:tc>
                  <a:txBody>
                    <a:bodyPr/>
                    <a:lstStyle/>
                    <a:p>
                      <a:pPr algn="l" fontAlgn="b"/>
                      <a:r>
                        <a:rPr lang="en-US" sz="1000" b="0" i="0" u="none" strike="noStrike" dirty="0">
                          <a:effectLst/>
                          <a:latin typeface="Arial" panose="020B0604020202020204" pitchFamily="34" charset="0"/>
                        </a:rPr>
                        <a:t>Convert to Vector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06690407"/>
                  </a:ext>
                </a:extLst>
              </a:tr>
              <a:tr h="167640">
                <a:tc>
                  <a:txBody>
                    <a:bodyPr/>
                    <a:lstStyle/>
                    <a:p>
                      <a:pPr algn="l" fontAlgn="b"/>
                      <a:r>
                        <a:rPr lang="en-US" sz="1000" b="0" i="0" u="none" strike="noStrike" dirty="0">
                          <a:effectLst/>
                          <a:latin typeface="Arial" panose="020B0604020202020204" pitchFamily="34" charset="0"/>
                        </a:rPr>
                        <a:t>ENVI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450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19654936"/>
                  </a:ext>
                </a:extLst>
              </a:tr>
              <a:tr h="167640">
                <a:tc>
                  <a:txBody>
                    <a:bodyPr/>
                    <a:lstStyle/>
                    <a:p>
                      <a:pPr algn="l" fontAlgn="b"/>
                      <a:r>
                        <a:rPr lang="en-US" sz="1000" b="0" i="0" u="none" strike="noStrike" dirty="0">
                          <a:effectLst/>
                          <a:latin typeface="Arial" panose="020B0604020202020204" pitchFamily="34" charset="0"/>
                        </a:rPr>
                        <a:t>ERDAS/IMAGINE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278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14618717"/>
                  </a:ext>
                </a:extLst>
              </a:tr>
              <a:tr h="167640">
                <a:tc>
                  <a:txBody>
                    <a:bodyPr/>
                    <a:lstStyle/>
                    <a:p>
                      <a:pPr algn="l" fontAlgn="b"/>
                      <a:r>
                        <a:rPr lang="en-US" sz="1000" b="0" i="0" u="none" strike="noStrike" dirty="0">
                          <a:effectLst/>
                          <a:latin typeface="Arial" panose="020B0604020202020204" pitchFamily="34" charset="0"/>
                        </a:rPr>
                        <a:t>Excel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409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65956689"/>
                  </a:ext>
                </a:extLst>
              </a:tr>
              <a:tr h="167640">
                <a:tc>
                  <a:txBody>
                    <a:bodyPr/>
                    <a:lstStyle/>
                    <a:p>
                      <a:pPr algn="l" fontAlgn="b"/>
                      <a:r>
                        <a:rPr lang="en-US" sz="1000" b="0" i="0" u="none" strike="noStrike" dirty="0">
                          <a:effectLst/>
                          <a:latin typeface="Arial" panose="020B0604020202020204" pitchFamily="34" charset="0"/>
                        </a:rPr>
                        <a:t>Ferret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36509848"/>
                  </a:ext>
                </a:extLst>
              </a:tr>
              <a:tr h="167640">
                <a:tc>
                  <a:txBody>
                    <a:bodyPr/>
                    <a:lstStyle/>
                    <a:p>
                      <a:pPr algn="l" fontAlgn="b"/>
                      <a:r>
                        <a:rPr lang="en-US" sz="1000" b="0" i="0" u="none" strike="noStrike" dirty="0" err="1">
                          <a:effectLst/>
                          <a:latin typeface="Arial" panose="020B0604020202020204" pitchFamily="34" charset="0"/>
                        </a:rPr>
                        <a:t>Geomatica</a:t>
                      </a:r>
                      <a:endParaRPr lang="en-US" sz="1000" b="0" i="0" u="none" strike="noStrike" dirty="0">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21792696"/>
                  </a:ext>
                </a:extLst>
              </a:tr>
              <a:tr h="167640">
                <a:tc>
                  <a:txBody>
                    <a:bodyPr/>
                    <a:lstStyle/>
                    <a:p>
                      <a:pPr algn="l" fontAlgn="b"/>
                      <a:r>
                        <a:rPr lang="en-US" sz="1000" b="0" i="0" u="none" strike="noStrike" dirty="0">
                          <a:effectLst/>
                          <a:latin typeface="Arial" panose="020B0604020202020204" pitchFamily="34" charset="0"/>
                        </a:rPr>
                        <a:t>Global Mapper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206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8232099"/>
                  </a:ext>
                </a:extLst>
              </a:tr>
              <a:tr h="167640">
                <a:tc>
                  <a:txBody>
                    <a:bodyPr/>
                    <a:lstStyle/>
                    <a:p>
                      <a:pPr algn="l" fontAlgn="b"/>
                      <a:r>
                        <a:rPr lang="en-US" sz="1000" b="0" i="0" u="none" strike="noStrike">
                          <a:effectLst/>
                          <a:latin typeface="Arial" panose="020B0604020202020204" pitchFamily="34" charset="0"/>
                        </a:rPr>
                        <a:t>GrADS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52343449"/>
                  </a:ext>
                </a:extLst>
              </a:tr>
              <a:tr h="167640">
                <a:tc>
                  <a:txBody>
                    <a:bodyPr/>
                    <a:lstStyle/>
                    <a:p>
                      <a:pPr algn="l" fontAlgn="b"/>
                      <a:r>
                        <a:rPr lang="en-US" sz="1000" b="0" i="0" u="none" strike="noStrike">
                          <a:effectLst/>
                          <a:latin typeface="Arial" panose="020B0604020202020204" pitchFamily="34" charset="0"/>
                        </a:rPr>
                        <a:t>GRASS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174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47154410"/>
                  </a:ext>
                </a:extLst>
              </a:tr>
              <a:tr h="167640">
                <a:tc>
                  <a:txBody>
                    <a:bodyPr/>
                    <a:lstStyle/>
                    <a:p>
                      <a:pPr algn="l" fontAlgn="b"/>
                      <a:r>
                        <a:rPr lang="en-US" sz="1000" b="0" i="0" u="none" strike="noStrike">
                          <a:effectLst/>
                          <a:latin typeface="Arial" panose="020B0604020202020204" pitchFamily="34" charset="0"/>
                        </a:rPr>
                        <a:t>HDFLook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02590584"/>
                  </a:ext>
                </a:extLst>
              </a:tr>
              <a:tr h="167640">
                <a:tc>
                  <a:txBody>
                    <a:bodyPr/>
                    <a:lstStyle/>
                    <a:p>
                      <a:pPr algn="l" fontAlgn="b"/>
                      <a:r>
                        <a:rPr lang="en-US" sz="1000" b="0" i="0" u="none" strike="noStrike">
                          <a:effectLst/>
                          <a:latin typeface="Arial" panose="020B0604020202020204" pitchFamily="34" charset="0"/>
                        </a:rPr>
                        <a:t>HDFView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138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27294246"/>
                  </a:ext>
                </a:extLst>
              </a:tr>
              <a:tr h="167640">
                <a:tc>
                  <a:txBody>
                    <a:bodyPr/>
                    <a:lstStyle/>
                    <a:p>
                      <a:pPr algn="l" fontAlgn="b"/>
                      <a:r>
                        <a:rPr lang="en-US" sz="1000" b="0" i="0" u="none" strike="noStrike">
                          <a:effectLst/>
                          <a:latin typeface="Arial" panose="020B0604020202020204" pitchFamily="34" charset="0"/>
                        </a:rPr>
                        <a:t>HEG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55160837"/>
                  </a:ext>
                </a:extLst>
              </a:tr>
              <a:tr h="167640">
                <a:tc>
                  <a:txBody>
                    <a:bodyPr/>
                    <a:lstStyle/>
                    <a:p>
                      <a:pPr algn="l" fontAlgn="b"/>
                      <a:r>
                        <a:rPr lang="en-US" sz="1000" b="0" i="0" u="none" strike="noStrike">
                          <a:effectLst/>
                          <a:latin typeface="Arial" panose="020B0604020202020204" pitchFamily="34" charset="0"/>
                        </a:rPr>
                        <a:t>IDL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11204391"/>
                  </a:ext>
                </a:extLst>
              </a:tr>
              <a:tr h="167640">
                <a:tc>
                  <a:txBody>
                    <a:bodyPr/>
                    <a:lstStyle/>
                    <a:p>
                      <a:pPr algn="l" fontAlgn="b"/>
                      <a:r>
                        <a:rPr lang="en-US" sz="1000" b="0" i="0" u="none" strike="noStrike">
                          <a:effectLst/>
                          <a:latin typeface="Arial" panose="020B0604020202020204" pitchFamily="34" charset="0"/>
                        </a:rPr>
                        <a:t>IDV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14428225"/>
                  </a:ext>
                </a:extLst>
              </a:tr>
              <a:tr h="167640">
                <a:tc>
                  <a:txBody>
                    <a:bodyPr/>
                    <a:lstStyle/>
                    <a:p>
                      <a:pPr algn="l" fontAlgn="b"/>
                      <a:r>
                        <a:rPr lang="en-US" sz="1000" b="0" i="0" u="none" strike="noStrike">
                          <a:effectLst/>
                          <a:latin typeface="Arial" panose="020B0604020202020204" pitchFamily="34" charset="0"/>
                        </a:rPr>
                        <a:t>IDRISI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0632860"/>
                  </a:ext>
                </a:extLst>
              </a:tr>
              <a:tr h="167640">
                <a:tc>
                  <a:txBody>
                    <a:bodyPr/>
                    <a:lstStyle/>
                    <a:p>
                      <a:pPr algn="l" fontAlgn="b"/>
                      <a:r>
                        <a:rPr lang="en-US" sz="1000" b="0" i="0" u="none" strike="noStrike">
                          <a:effectLst/>
                          <a:latin typeface="Arial" panose="020B0604020202020204" pitchFamily="34" charset="0"/>
                        </a:rPr>
                        <a:t>MapReady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57084937"/>
                  </a:ext>
                </a:extLst>
              </a:tr>
              <a:tr h="167640">
                <a:tc>
                  <a:txBody>
                    <a:bodyPr/>
                    <a:lstStyle/>
                    <a:p>
                      <a:pPr algn="l" fontAlgn="b"/>
                      <a:r>
                        <a:rPr lang="en-US" sz="1000" b="0" i="0" u="none" strike="noStrike">
                          <a:effectLst/>
                          <a:latin typeface="Arial" panose="020B0604020202020204" pitchFamily="34" charset="0"/>
                        </a:rPr>
                        <a:t>MATLAB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255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20662302"/>
                  </a:ext>
                </a:extLst>
              </a:tr>
              <a:tr h="167640">
                <a:tc>
                  <a:txBody>
                    <a:bodyPr/>
                    <a:lstStyle/>
                    <a:p>
                      <a:pPr algn="l" fontAlgn="b"/>
                      <a:r>
                        <a:rPr lang="en-US" sz="1000" b="0" i="0" u="none" strike="noStrike">
                          <a:effectLst/>
                          <a:latin typeface="Arial" panose="020B0604020202020204" pitchFamily="34" charset="0"/>
                        </a:rPr>
                        <a:t>MODIS Reprojection Tool (MRT)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126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98190473"/>
                  </a:ext>
                </a:extLst>
              </a:tr>
              <a:tr h="167640">
                <a:tc>
                  <a:txBody>
                    <a:bodyPr/>
                    <a:lstStyle/>
                    <a:p>
                      <a:pPr algn="l" fontAlgn="b"/>
                      <a:r>
                        <a:rPr lang="en-US" sz="1000" b="0" i="0" u="none" strike="noStrike">
                          <a:effectLst/>
                          <a:latin typeface="Arial" panose="020B0604020202020204" pitchFamily="34" charset="0"/>
                        </a:rPr>
                        <a:t>NCL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42477228"/>
                  </a:ext>
                </a:extLst>
              </a:tr>
              <a:tr h="167640">
                <a:tc>
                  <a:txBody>
                    <a:bodyPr/>
                    <a:lstStyle/>
                    <a:p>
                      <a:pPr algn="l" fontAlgn="b"/>
                      <a:r>
                        <a:rPr lang="en-US" sz="1000" b="0" i="0" u="none" strike="noStrike">
                          <a:effectLst/>
                          <a:latin typeface="Arial" panose="020B0604020202020204" pitchFamily="34" charset="0"/>
                        </a:rPr>
                        <a:t>Panoply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121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95345513"/>
                  </a:ext>
                </a:extLst>
              </a:tr>
              <a:tr h="167640">
                <a:tc>
                  <a:txBody>
                    <a:bodyPr/>
                    <a:lstStyle/>
                    <a:p>
                      <a:pPr algn="l" fontAlgn="b"/>
                      <a:r>
                        <a:rPr lang="en-US" sz="1000" b="0" i="0" u="none" strike="noStrike">
                          <a:effectLst/>
                          <a:latin typeface="Arial" panose="020B0604020202020204" pitchFamily="34" charset="0"/>
                        </a:rPr>
                        <a:t>Quantum GIS (QGIS)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587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85110760"/>
                  </a:ext>
                </a:extLst>
              </a:tr>
              <a:tr h="167640">
                <a:tc>
                  <a:txBody>
                    <a:bodyPr/>
                    <a:lstStyle/>
                    <a:p>
                      <a:pPr algn="l" fontAlgn="b"/>
                      <a:r>
                        <a:rPr lang="en-US" sz="1000" b="0" i="0" u="none" strike="noStrike">
                          <a:effectLst/>
                          <a:latin typeface="Arial" panose="020B0604020202020204" pitchFamily="34" charset="0"/>
                        </a:rPr>
                        <a:t>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315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19439520"/>
                  </a:ext>
                </a:extLst>
              </a:tr>
              <a:tr h="167640">
                <a:tc>
                  <a:txBody>
                    <a:bodyPr/>
                    <a:lstStyle/>
                    <a:p>
                      <a:pPr algn="l" fontAlgn="b"/>
                      <a:r>
                        <a:rPr lang="en-US" sz="1000" b="0" i="0" u="none" strike="noStrike" dirty="0" err="1">
                          <a:effectLst/>
                          <a:latin typeface="Arial" panose="020B0604020202020204" pitchFamily="34" charset="0"/>
                        </a:rPr>
                        <a:t>SeaDAS</a:t>
                      </a:r>
                      <a:endParaRPr lang="en-US" sz="1000" b="0" i="0" u="none" strike="noStrike" dirty="0">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18104325"/>
                  </a:ext>
                </a:extLst>
              </a:tr>
              <a:tr h="167640">
                <a:tc>
                  <a:txBody>
                    <a:bodyPr/>
                    <a:lstStyle/>
                    <a:p>
                      <a:pPr algn="l" fontAlgn="b"/>
                      <a:r>
                        <a:rPr lang="en-US" sz="1000" b="0" i="0" u="none" strike="noStrike" dirty="0">
                          <a:effectLst/>
                          <a:latin typeface="Arial" panose="020B0604020202020204" pitchFamily="34" charset="0"/>
                        </a:rPr>
                        <a:t>Other/open source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320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83076260"/>
                  </a:ext>
                </a:extLst>
              </a:tr>
              <a:tr h="16764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effectLst/>
                          <a:latin typeface="Arial" panose="020B0604020202020204" pitchFamily="34" charset="0"/>
                        </a:rPr>
                        <a:t>Don´t know/Not applicable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1766644"/>
                  </a:ext>
                </a:extLst>
              </a:tr>
              <a:tr h="167640">
                <a:tc>
                  <a:txBody>
                    <a:bodyPr/>
                    <a:lstStyle/>
                    <a:p>
                      <a:pPr algn="l" fontAlgn="b"/>
                      <a:r>
                        <a:rPr lang="en-US" sz="1000" b="0" i="0" u="none" strike="noStrike" dirty="0">
                          <a:effectLst/>
                          <a:latin typeface="Arial" panose="020B0604020202020204" pitchFamily="34" charset="0"/>
                        </a:rPr>
                        <a:t>Number of Respondents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1" i="0" u="none" strike="noStrike" dirty="0">
                          <a:effectLst/>
                          <a:latin typeface="Arial" panose="020B0604020202020204" pitchFamily="34" charset="0"/>
                        </a:rPr>
                        <a:t>3,656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1" i="0" u="none" strike="noStrike" dirty="0">
                          <a:effectLst/>
                          <a:latin typeface="Arial" panose="020B0604020202020204" pitchFamily="34" charset="0"/>
                        </a:rPr>
                        <a:t>3,656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1" i="0" u="none" strike="noStrike" dirty="0">
                          <a:effectLst/>
                          <a:latin typeface="Arial" panose="020B0604020202020204" pitchFamily="34" charset="0"/>
                        </a:rPr>
                        <a:t>3,656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562748452"/>
                  </a:ext>
                </a:extLst>
              </a:tr>
            </a:tbl>
          </a:graphicData>
        </a:graphic>
      </p:graphicFrame>
      <p:sp>
        <p:nvSpPr>
          <p:cNvPr id="6" name="TextBox 5"/>
          <p:cNvSpPr txBox="1"/>
          <p:nvPr/>
        </p:nvSpPr>
        <p:spPr>
          <a:xfrm>
            <a:off x="0" y="6276984"/>
            <a:ext cx="3011092" cy="246221"/>
          </a:xfrm>
          <a:prstGeom prst="rect">
            <a:avLst/>
          </a:prstGeom>
          <a:noFill/>
        </p:spPr>
        <p:txBody>
          <a:bodyPr wrap="square" rtlCol="0">
            <a:spAutoFit/>
          </a:bodyPr>
          <a:lstStyle/>
          <a:p>
            <a:r>
              <a:rPr lang="en-US" sz="1000" dirty="0"/>
              <a:t>~ Multiple responses allowed</a:t>
            </a:r>
          </a:p>
        </p:txBody>
      </p:sp>
    </p:spTree>
    <p:extLst>
      <p:ext uri="{BB962C8B-B14F-4D97-AF65-F5344CB8AC3E}">
        <p14:creationId xmlns:p14="http://schemas.microsoft.com/office/powerpoint/2010/main" val="1328809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32"/>
          <p:cNvSpPr>
            <a:spLocks noGrp="1" noChangeArrowheads="1"/>
          </p:cNvSpPr>
          <p:nvPr>
            <p:ph type="title"/>
          </p:nvPr>
        </p:nvSpPr>
        <p:spPr/>
        <p:txBody>
          <a:bodyPr/>
          <a:lstStyle/>
          <a:p>
            <a:pPr eaLnBrk="1" hangingPunct="1"/>
            <a:r>
              <a:rPr lang="en-US" sz="2400" dirty="0">
                <a:cs typeface="Arial" charset="0"/>
              </a:rPr>
              <a:t>About CFI Group</a:t>
            </a:r>
          </a:p>
        </p:txBody>
      </p:sp>
      <p:sp>
        <p:nvSpPr>
          <p:cNvPr id="5" name="Text Placeholder 1"/>
          <p:cNvSpPr txBox="1">
            <a:spLocks/>
          </p:cNvSpPr>
          <p:nvPr/>
        </p:nvSpPr>
        <p:spPr>
          <a:xfrm>
            <a:off x="228600" y="762000"/>
            <a:ext cx="8499034" cy="5029200"/>
          </a:xfrm>
          <a:prstGeom prst="rect">
            <a:avLst/>
          </a:prstGeom>
        </p:spPr>
        <p:txBody>
          <a:bodyPr/>
          <a:lstStyle/>
          <a:p>
            <a:pPr marL="346075" marR="0" lvl="0" indent="-346075" algn="l" defTabSz="914400" rtl="0" eaLnBrk="1" fontAlgn="base" latinLnBrk="0" hangingPunct="1">
              <a:lnSpc>
                <a:spcPct val="150000"/>
              </a:lnSpc>
              <a:spcBef>
                <a:spcPts val="600"/>
              </a:spcBef>
              <a:spcAft>
                <a:spcPct val="0"/>
              </a:spcAft>
              <a:buClr>
                <a:schemeClr val="accent6"/>
              </a:buClr>
              <a:buSzPct val="85000"/>
              <a:buFont typeface="Wingdings 3" pitchFamily="18" charset="2"/>
              <a:buChar char=""/>
              <a:tabLst/>
              <a:defRPr/>
            </a:pPr>
            <a:r>
              <a:rPr lang="en-US" sz="1600" dirty="0">
                <a:latin typeface="+mn-lt"/>
                <a:cs typeface="Calibri" pitchFamily="34" charset="0"/>
              </a:rPr>
              <a:t>Founded in 1988</a:t>
            </a:r>
          </a:p>
          <a:p>
            <a:pPr marL="346075" marR="0" lvl="0" indent="-346075" algn="l" defTabSz="914400" rtl="0" eaLnBrk="1" fontAlgn="base" latinLnBrk="0" hangingPunct="1">
              <a:lnSpc>
                <a:spcPct val="150000"/>
              </a:lnSpc>
              <a:spcBef>
                <a:spcPts val="600"/>
              </a:spcBef>
              <a:spcAft>
                <a:spcPct val="0"/>
              </a:spcAft>
              <a:buClr>
                <a:schemeClr val="accent6"/>
              </a:buClr>
              <a:buSzPct val="85000"/>
              <a:buFont typeface="Wingdings 3" pitchFamily="18" charset="2"/>
              <a:buChar char=""/>
              <a:tabLst/>
              <a:defRPr/>
            </a:pPr>
            <a:r>
              <a:rPr lang="en-US" sz="1600" dirty="0">
                <a:latin typeface="+mn-lt"/>
                <a:cs typeface="Calibri" pitchFamily="34" charset="0"/>
              </a:rPr>
              <a:t>Founding partner of the ACSI</a:t>
            </a:r>
          </a:p>
          <a:p>
            <a:pPr marL="346075" marR="0" lvl="0" indent="-346075" algn="l" defTabSz="914400" rtl="0" eaLnBrk="1" fontAlgn="base" latinLnBrk="0" hangingPunct="1">
              <a:lnSpc>
                <a:spcPct val="150000"/>
              </a:lnSpc>
              <a:spcBef>
                <a:spcPts val="600"/>
              </a:spcBef>
              <a:spcAft>
                <a:spcPct val="0"/>
              </a:spcAft>
              <a:buClr>
                <a:schemeClr val="accent6"/>
              </a:buClr>
              <a:buSzPct val="85000"/>
              <a:buFont typeface="Wingdings 3" pitchFamily="18" charset="2"/>
              <a:buChar char=""/>
              <a:tabLst/>
              <a:defRPr/>
            </a:pPr>
            <a:r>
              <a:rPr lang="en-US" sz="1600" dirty="0">
                <a:latin typeface="+mn-lt"/>
                <a:cs typeface="Calibri" pitchFamily="34" charset="0"/>
              </a:rPr>
              <a:t>Patent holder of the modeling engine used to compute the ACSI</a:t>
            </a:r>
          </a:p>
          <a:p>
            <a:pPr marL="346075" marR="0" lvl="0" indent="-346075" algn="l" defTabSz="914400" rtl="0" eaLnBrk="1" fontAlgn="base" latinLnBrk="0" hangingPunct="1">
              <a:lnSpc>
                <a:spcPct val="150000"/>
              </a:lnSpc>
              <a:spcBef>
                <a:spcPts val="600"/>
              </a:spcBef>
              <a:spcAft>
                <a:spcPct val="0"/>
              </a:spcAft>
              <a:buClr>
                <a:schemeClr val="accent6"/>
              </a:buClr>
              <a:buSzPct val="85000"/>
              <a:buFont typeface="Wingdings 3" pitchFamily="18" charset="2"/>
              <a:buChar char=""/>
              <a:tabLst/>
              <a:defRPr/>
            </a:pPr>
            <a:r>
              <a:rPr lang="en-US" sz="1600" dirty="0">
                <a:latin typeface="+mn-lt"/>
                <a:cs typeface="Calibri" pitchFamily="34" charset="0"/>
              </a:rPr>
              <a:t>Predictive analytics software and professional services</a:t>
            </a:r>
          </a:p>
          <a:p>
            <a:pPr marL="346075" marR="0" lvl="0" indent="-346075" algn="l" defTabSz="914400" rtl="0" eaLnBrk="1" fontAlgn="base" latinLnBrk="0" hangingPunct="1">
              <a:lnSpc>
                <a:spcPct val="150000"/>
              </a:lnSpc>
              <a:spcBef>
                <a:spcPts val="600"/>
              </a:spcBef>
              <a:spcAft>
                <a:spcPct val="0"/>
              </a:spcAft>
              <a:buClr>
                <a:schemeClr val="accent6"/>
              </a:buClr>
              <a:buSzPct val="85000"/>
              <a:buFont typeface="Wingdings 3" pitchFamily="18" charset="2"/>
              <a:buChar char=""/>
              <a:tabLst/>
              <a:defRPr/>
            </a:pPr>
            <a:r>
              <a:rPr lang="en-US" sz="1600" dirty="0">
                <a:latin typeface="+mn-lt"/>
                <a:cs typeface="Calibri" pitchFamily="34" charset="0"/>
              </a:rPr>
              <a:t>Serving a global list of clients </a:t>
            </a:r>
            <a:r>
              <a:rPr lang="en-US" sz="1600">
                <a:latin typeface="+mn-lt"/>
                <a:cs typeface="Calibri" pitchFamily="34" charset="0"/>
              </a:rPr>
              <a:t>from 5 offices on 3 </a:t>
            </a:r>
            <a:r>
              <a:rPr lang="en-US" sz="1600" dirty="0">
                <a:latin typeface="+mn-lt"/>
                <a:cs typeface="Calibri" pitchFamily="34" charset="0"/>
              </a:rPr>
              <a:t>continents</a:t>
            </a:r>
          </a:p>
          <a:p>
            <a:pPr marL="346075" marR="0" lvl="0" indent="-346075" algn="l" defTabSz="914400" rtl="0" eaLnBrk="1" fontAlgn="base" latinLnBrk="0" hangingPunct="1">
              <a:lnSpc>
                <a:spcPct val="150000"/>
              </a:lnSpc>
              <a:spcBef>
                <a:spcPts val="600"/>
              </a:spcBef>
              <a:spcAft>
                <a:spcPct val="0"/>
              </a:spcAft>
              <a:buClr>
                <a:schemeClr val="accent6"/>
              </a:buClr>
              <a:buSzPct val="85000"/>
              <a:buFont typeface="Wingdings 3" pitchFamily="18" charset="2"/>
              <a:buChar char=""/>
              <a:tabLst/>
              <a:defRPr/>
            </a:pPr>
            <a:r>
              <a:rPr lang="en-US" sz="1600" dirty="0">
                <a:latin typeface="+mn-lt"/>
                <a:cs typeface="Calibri" pitchFamily="34" charset="0"/>
              </a:rPr>
              <a:t>Providing “actionable” customer feedback insights based on the science of the ACSI</a:t>
            </a:r>
          </a:p>
          <a:p>
            <a:pPr marL="685801" marR="0" lvl="0" indent="-346075" algn="l" defTabSz="914400" rtl="0" eaLnBrk="1" fontAlgn="base" latinLnBrk="0" hangingPunct="1">
              <a:lnSpc>
                <a:spcPct val="100000"/>
              </a:lnSpc>
              <a:spcBef>
                <a:spcPts val="420"/>
              </a:spcBef>
              <a:spcAft>
                <a:spcPct val="0"/>
              </a:spcAft>
              <a:buClr>
                <a:schemeClr val="accent6"/>
              </a:buClr>
              <a:buSzPct val="85000"/>
              <a:buFont typeface="Arial" pitchFamily="34" charset="0"/>
              <a:buChar char="&gt;"/>
              <a:tabLst/>
              <a:defRPr/>
            </a:pPr>
            <a:endParaRPr kumimoji="0" lang="en-US" sz="2200" b="0" i="0" u="none" strike="noStrike" kern="1200" cap="none" spc="0" normalizeH="0" baseline="0" noProof="0" dirty="0">
              <a:ln>
                <a:noFill/>
              </a:ln>
              <a:solidFill>
                <a:prstClr val="black"/>
              </a:solidFill>
              <a:effectLst/>
              <a:uLnTx/>
              <a:uFillTx/>
              <a:latin typeface="+mn-lt"/>
              <a:ea typeface="+mn-ea"/>
              <a:cs typeface="Calibri" pitchFamily="34" charset="0"/>
            </a:endParaRPr>
          </a:p>
          <a:p>
            <a:pPr marL="282575" marR="0" lvl="1" indent="-282575" algn="l" defTabSz="914400" rtl="0" eaLnBrk="1" fontAlgn="base" latinLnBrk="0" hangingPunct="1">
              <a:lnSpc>
                <a:spcPct val="100000"/>
              </a:lnSpc>
              <a:spcBef>
                <a:spcPct val="0"/>
              </a:spcBef>
              <a:spcAft>
                <a:spcPct val="0"/>
              </a:spcAft>
              <a:buClr>
                <a:schemeClr val="accent6"/>
              </a:buClr>
              <a:buSzPct val="85000"/>
              <a:buFont typeface="Wingdings 3" pitchFamily="18" charset="2"/>
              <a:buChar char=""/>
              <a:tabLst/>
              <a:defRPr/>
            </a:pPr>
            <a:endParaRPr kumimoji="0" lang="en-US" sz="2200" b="0" i="0" u="none" strike="noStrike" kern="1200" cap="none" spc="0" normalizeH="0" baseline="0" noProof="0" dirty="0">
              <a:ln>
                <a:noFill/>
              </a:ln>
              <a:solidFill>
                <a:schemeClr val="tx1"/>
              </a:solidFill>
              <a:effectLst/>
              <a:uLnTx/>
              <a:uFillTx/>
              <a:latin typeface="+mn-lt"/>
              <a:ea typeface="+mn-ea"/>
              <a:cs typeface="Calibri" pitchFamily="34" charset="0"/>
            </a:endParaRPr>
          </a:p>
          <a:p>
            <a:pPr marL="568325" marR="0" lvl="2" indent="-222250" algn="l" defTabSz="914400" rtl="0" eaLnBrk="1" fontAlgn="base" latinLnBrk="0" hangingPunct="1">
              <a:lnSpc>
                <a:spcPct val="150000"/>
              </a:lnSpc>
              <a:spcBef>
                <a:spcPct val="0"/>
              </a:spcBef>
              <a:spcAft>
                <a:spcPct val="0"/>
              </a:spcAft>
              <a:buClr>
                <a:schemeClr val="accent6"/>
              </a:buClr>
              <a:buSzPct val="85000"/>
              <a:buFont typeface="Arial" pitchFamily="34" charset="0"/>
              <a:buChar char="&gt;"/>
              <a:tabLst/>
              <a:defRPr/>
            </a:pPr>
            <a:endParaRPr kumimoji="0" lang="en-US" sz="2000" b="0" i="0" u="none" strike="noStrike" kern="1200" cap="none" spc="0" normalizeH="0" baseline="0" noProof="0" dirty="0">
              <a:ln>
                <a:noFill/>
              </a:ln>
              <a:solidFill>
                <a:schemeClr val="tx1"/>
              </a:solidFill>
              <a:effectLst/>
              <a:uLnTx/>
              <a:uFillTx/>
              <a:latin typeface="+mn-lt"/>
              <a:ea typeface="+mn-ea"/>
              <a:cs typeface="Calibri" pitchFamily="34" charset="0"/>
            </a:endParaRPr>
          </a:p>
        </p:txBody>
      </p:sp>
      <p:pic>
        <p:nvPicPr>
          <p:cNvPr id="6" name="Picture 5"/>
          <p:cNvPicPr>
            <a:picLocks noChangeAspect="1"/>
          </p:cNvPicPr>
          <p:nvPr/>
        </p:nvPicPr>
        <p:blipFill>
          <a:blip r:embed="rId3" cstate="print"/>
          <a:srcRect/>
          <a:stretch>
            <a:fillRect/>
          </a:stretch>
        </p:blipFill>
        <p:spPr bwMode="auto">
          <a:xfrm>
            <a:off x="867937" y="3978197"/>
            <a:ext cx="4267200" cy="1671638"/>
          </a:xfrm>
          <a:prstGeom prst="rect">
            <a:avLst/>
          </a:prstGeom>
          <a:noFill/>
          <a:ln w="9525">
            <a:noFill/>
            <a:miter lim="800000"/>
            <a:headEnd/>
            <a:tailEnd/>
          </a:ln>
        </p:spPr>
      </p:pic>
      <p:sp>
        <p:nvSpPr>
          <p:cNvPr id="8" name="Text Box 16"/>
          <p:cNvSpPr txBox="1">
            <a:spLocks noChangeArrowheads="1"/>
          </p:cNvSpPr>
          <p:nvPr/>
        </p:nvSpPr>
        <p:spPr bwMode="auto">
          <a:xfrm>
            <a:off x="5854390" y="4006078"/>
            <a:ext cx="2228850" cy="1311128"/>
          </a:xfrm>
          <a:prstGeom prst="rect">
            <a:avLst/>
          </a:prstGeom>
          <a:noFill/>
          <a:ln w="9525">
            <a:noFill/>
            <a:miter lim="800000"/>
            <a:headEnd/>
            <a:tailEnd/>
          </a:ln>
        </p:spPr>
        <p:txBody>
          <a:bodyPr>
            <a:spAutoFit/>
          </a:bodyPr>
          <a:lstStyle/>
          <a:p>
            <a:pPr>
              <a:lnSpc>
                <a:spcPct val="120000"/>
              </a:lnSpc>
            </a:pPr>
            <a:r>
              <a:rPr lang="it-IT" sz="1100" b="1" dirty="0">
                <a:solidFill>
                  <a:schemeClr val="bg2"/>
                </a:solidFill>
                <a:ea typeface="ＭＳ Ｐゴシック" pitchFamily="34" charset="-128"/>
              </a:rPr>
              <a:t>CFI GROUP WORLDWIDE</a:t>
            </a:r>
            <a:endParaRPr lang="it-IT" sz="1100" b="1" i="1" dirty="0">
              <a:solidFill>
                <a:schemeClr val="bg2"/>
              </a:solidFill>
              <a:ea typeface="ＭＳ Ｐゴシック" pitchFamily="34" charset="-128"/>
            </a:endParaRPr>
          </a:p>
          <a:p>
            <a:pPr>
              <a:lnSpc>
                <a:spcPct val="120000"/>
              </a:lnSpc>
            </a:pPr>
            <a:r>
              <a:rPr lang="it-IT" sz="1100" dirty="0">
                <a:solidFill>
                  <a:schemeClr val="bg2"/>
                </a:solidFill>
                <a:ea typeface="ＭＳ Ｐゴシック" pitchFamily="34" charset="-128"/>
              </a:rPr>
              <a:t>USA – Ann Arbor, MI</a:t>
            </a:r>
          </a:p>
          <a:p>
            <a:pPr>
              <a:lnSpc>
                <a:spcPct val="120000"/>
              </a:lnSpc>
            </a:pPr>
            <a:r>
              <a:rPr lang="it-IT" sz="1100" dirty="0">
                <a:solidFill>
                  <a:schemeClr val="bg2"/>
                </a:solidFill>
                <a:ea typeface="ＭＳ Ｐゴシック" pitchFamily="34" charset="-128"/>
              </a:rPr>
              <a:t>ENGLAND – London</a:t>
            </a:r>
          </a:p>
          <a:p>
            <a:pPr>
              <a:lnSpc>
                <a:spcPct val="120000"/>
              </a:lnSpc>
            </a:pPr>
            <a:r>
              <a:rPr lang="it-IT" sz="1100" dirty="0">
                <a:solidFill>
                  <a:schemeClr val="bg2"/>
                </a:solidFill>
                <a:ea typeface="ＭＳ Ｐゴシック" pitchFamily="34" charset="-128"/>
              </a:rPr>
              <a:t>ITALY – Milan</a:t>
            </a:r>
          </a:p>
          <a:p>
            <a:pPr>
              <a:lnSpc>
                <a:spcPct val="120000"/>
              </a:lnSpc>
            </a:pPr>
            <a:r>
              <a:rPr lang="it-IT" sz="1100" dirty="0">
                <a:solidFill>
                  <a:schemeClr val="bg2"/>
                </a:solidFill>
                <a:ea typeface="ＭＳ Ｐゴシック" pitchFamily="34" charset="-128"/>
              </a:rPr>
              <a:t>CHINA – Shanghai</a:t>
            </a:r>
          </a:p>
          <a:p>
            <a:pPr>
              <a:lnSpc>
                <a:spcPct val="120000"/>
              </a:lnSpc>
            </a:pPr>
            <a:r>
              <a:rPr lang="it-IT" sz="1100" dirty="0">
                <a:solidFill>
                  <a:schemeClr val="bg2"/>
                </a:solidFill>
                <a:ea typeface="ＭＳ Ｐゴシック" pitchFamily="34" charset="-128"/>
              </a:rPr>
              <a:t>SWEDEN – Stockholm</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399032" y="2514600"/>
            <a:ext cx="8681811" cy="533400"/>
          </a:xfrm>
        </p:spPr>
        <p:txBody>
          <a:bodyPr/>
          <a:lstStyle/>
          <a:p>
            <a:pPr rtl="0" eaLnBrk="1" fontAlgn="base" hangingPunct="1"/>
            <a:r>
              <a:rPr lang="en-US" sz="2800" b="1" kern="1200" baseline="0" dirty="0">
                <a:solidFill>
                  <a:srgbClr val="3C5BA2"/>
                </a:solidFill>
                <a:effectLst/>
                <a:latin typeface="Arial" panose="020B0604020202020204" pitchFamily="34" charset="0"/>
                <a:ea typeface="+mn-ea"/>
                <a:cs typeface="Calibri" panose="020F0502020204030204" pitchFamily="34" charset="0"/>
              </a:rPr>
              <a:t>Driver Detail: Product Documentation</a:t>
            </a:r>
            <a:endParaRPr lang="en-US" dirty="0">
              <a:effectLst/>
            </a:endParaRP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9"/>
          </p:nvPr>
        </p:nvSpPr>
        <p:spPr>
          <a:xfrm>
            <a:off x="6814230" y="1143500"/>
            <a:ext cx="2101169" cy="5076000"/>
          </a:xfrm>
        </p:spPr>
        <p:txBody>
          <a:bodyPr>
            <a:normAutofit lnSpcReduction="10000"/>
          </a:bodyPr>
          <a:lstStyle/>
          <a:p>
            <a:r>
              <a:rPr lang="en-US" sz="1600" dirty="0"/>
              <a:t>Seventy-three percent of respondents looked for or obtained documentation related to the data, which is consistent with last year.  </a:t>
            </a:r>
          </a:p>
          <a:p>
            <a:endParaRPr lang="en-US" sz="1600" dirty="0"/>
          </a:p>
          <a:p>
            <a:r>
              <a:rPr lang="en-US" sz="1600" dirty="0"/>
              <a:t>Scores have increased slowly but steadily over the last three years while new attributes of ‘Organization’, ‘Clarity’, and ‘Technical level’ all posted high initial scores.</a:t>
            </a:r>
          </a:p>
          <a:p>
            <a:endParaRPr lang="en-US" sz="1600" dirty="0"/>
          </a:p>
        </p:txBody>
      </p:sp>
      <p:sp>
        <p:nvSpPr>
          <p:cNvPr id="2" name="Title 1"/>
          <p:cNvSpPr>
            <a:spLocks noGrp="1"/>
          </p:cNvSpPr>
          <p:nvPr>
            <p:ph type="title"/>
          </p:nvPr>
        </p:nvSpPr>
        <p:spPr/>
        <p:txBody>
          <a:bodyPr/>
          <a:lstStyle/>
          <a:p>
            <a:r>
              <a:rPr lang="en-US" sz="2400" dirty="0">
                <a:cs typeface="Arial" pitchFamily="34" charset="0"/>
              </a:rPr>
              <a:t>Product Documentation</a:t>
            </a:r>
          </a:p>
        </p:txBody>
      </p:sp>
      <p:sp>
        <p:nvSpPr>
          <p:cNvPr id="4" name="Rounded Rectangle 3"/>
          <p:cNvSpPr/>
          <p:nvPr/>
        </p:nvSpPr>
        <p:spPr>
          <a:xfrm>
            <a:off x="0" y="824774"/>
            <a:ext cx="9144000" cy="304800"/>
          </a:xfrm>
          <a:prstGeom prst="roundRect">
            <a:avLst>
              <a:gd name="adj" fmla="val 0"/>
            </a:avLst>
          </a:prstGeom>
          <a:solidFill>
            <a:srgbClr val="7F7F7F"/>
          </a:solidFill>
          <a:ln>
            <a:no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US" b="1" dirty="0">
                <a:solidFill>
                  <a:schemeClr val="bg1"/>
                </a:solidFill>
                <a:latin typeface="Arial" pitchFamily="34" charset="0"/>
                <a:cs typeface="Arial" pitchFamily="34" charset="0"/>
              </a:rPr>
              <a:t>Impact = 1.1</a:t>
            </a:r>
          </a:p>
        </p:txBody>
      </p:sp>
      <p:graphicFrame>
        <p:nvGraphicFramePr>
          <p:cNvPr id="6" name="Chart 5" descr="The Product Documentation graph shows the scores for 2017 through 2014. for a full readout of scores, reference appendix slide 47" title="Product Documentation"/>
          <p:cNvGraphicFramePr>
            <a:graphicFrameLocks noGrp="1"/>
          </p:cNvGraphicFramePr>
          <p:nvPr>
            <p:extLst>
              <p:ext uri="{D42A27DB-BD31-4B8C-83A1-F6EECF244321}">
                <p14:modId xmlns:p14="http://schemas.microsoft.com/office/powerpoint/2010/main" val="2914786130"/>
              </p:ext>
            </p:extLst>
          </p:nvPr>
        </p:nvGraphicFramePr>
        <p:xfrm>
          <a:off x="314317" y="1439158"/>
          <a:ext cx="6220941" cy="472669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9"/>
          </p:nvPr>
        </p:nvSpPr>
        <p:spPr>
          <a:xfrm>
            <a:off x="6814230" y="1259339"/>
            <a:ext cx="2197795" cy="5076000"/>
          </a:xfrm>
        </p:spPr>
        <p:txBody>
          <a:bodyPr>
            <a:normAutofit/>
          </a:bodyPr>
          <a:lstStyle/>
          <a:p>
            <a:endParaRPr lang="en-US" sz="1600" dirty="0"/>
          </a:p>
          <a:p>
            <a:r>
              <a:rPr lang="en-US" sz="1600" dirty="0"/>
              <a:t>DAAC scores have been relatively consistent over the last four years and range from 78 to 85 in 2018. </a:t>
            </a:r>
          </a:p>
        </p:txBody>
      </p:sp>
      <p:sp>
        <p:nvSpPr>
          <p:cNvPr id="2" name="Title 1"/>
          <p:cNvSpPr>
            <a:spLocks noGrp="1"/>
          </p:cNvSpPr>
          <p:nvPr>
            <p:ph type="title"/>
          </p:nvPr>
        </p:nvSpPr>
        <p:spPr/>
        <p:txBody>
          <a:bodyPr/>
          <a:lstStyle/>
          <a:p>
            <a:r>
              <a:rPr lang="en-US" sz="2400" dirty="0">
                <a:cs typeface="Arial" pitchFamily="34" charset="0"/>
              </a:rPr>
              <a:t>Product Documentation: Four-year Comparison by DAAC</a:t>
            </a:r>
          </a:p>
        </p:txBody>
      </p:sp>
      <p:graphicFrame>
        <p:nvGraphicFramePr>
          <p:cNvPr id="9" name="Chart 8" descr="The Product Documentation: Four-year Comparison by DAAC graph shows the scores for 2017 through 2014 for each DAAC. for a full readout of scores, reference appendix slides 48 and 49" title="Product Documentation: Four-year Comparison by DAAC"/>
          <p:cNvGraphicFramePr>
            <a:graphicFrameLocks noGrp="1"/>
          </p:cNvGraphicFramePr>
          <p:nvPr>
            <p:extLst>
              <p:ext uri="{D42A27DB-BD31-4B8C-83A1-F6EECF244321}">
                <p14:modId xmlns:p14="http://schemas.microsoft.com/office/powerpoint/2010/main" val="2999990538"/>
              </p:ext>
            </p:extLst>
          </p:nvPr>
        </p:nvGraphicFramePr>
        <p:xfrm>
          <a:off x="1" y="1135106"/>
          <a:ext cx="6687786" cy="50787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descr="The Product Documentation: Four-year Comparison by DAAC graph shows the scores for 2017 through 2014 for each DAAC. for a full readout of scores, reference appendix slides 48 and 49" title="Product Documentation: Four-year Comparison by DAAC"/>
          <p:cNvGraphicFramePr>
            <a:graphicFrameLocks noGrp="1"/>
          </p:cNvGraphicFramePr>
          <p:nvPr>
            <p:extLst>
              <p:ext uri="{D42A27DB-BD31-4B8C-83A1-F6EECF244321}">
                <p14:modId xmlns:p14="http://schemas.microsoft.com/office/powerpoint/2010/main" val="1096279200"/>
              </p:ext>
            </p:extLst>
          </p:nvPr>
        </p:nvGraphicFramePr>
        <p:xfrm>
          <a:off x="0" y="1141732"/>
          <a:ext cx="3344925" cy="507874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399032" y="2514600"/>
            <a:ext cx="8681811" cy="533400"/>
          </a:xfrm>
        </p:spPr>
        <p:txBody>
          <a:bodyPr/>
          <a:lstStyle/>
          <a:p>
            <a:pPr rtl="0" eaLnBrk="1" fontAlgn="base" hangingPunct="1"/>
            <a:r>
              <a:rPr lang="en-US" sz="2800" b="1" kern="1200" baseline="0" dirty="0">
                <a:solidFill>
                  <a:srgbClr val="3C5BA2"/>
                </a:solidFill>
                <a:effectLst/>
                <a:latin typeface="Arial" panose="020B0604020202020204" pitchFamily="34" charset="0"/>
                <a:ea typeface="+mn-ea"/>
                <a:cs typeface="Arial" panose="020B0604020202020204" pitchFamily="34" charset="0"/>
              </a:rPr>
              <a:t>Driver Detail: Product Selection and Order</a:t>
            </a:r>
            <a:endParaRPr lang="en-US" dirty="0">
              <a:effectLst/>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036829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9"/>
          </p:nvPr>
        </p:nvSpPr>
        <p:spPr>
          <a:xfrm>
            <a:off x="6814230" y="1259338"/>
            <a:ext cx="2101169" cy="5076000"/>
          </a:xfrm>
        </p:spPr>
        <p:txBody>
          <a:bodyPr>
            <a:normAutofit lnSpcReduction="10000"/>
          </a:bodyPr>
          <a:lstStyle/>
          <a:p>
            <a:r>
              <a:rPr lang="en-US" sz="1600" dirty="0"/>
              <a:t>Seventy-nine percent of respondents requested/acquired data products from a DAAC in the last year.  Product Selection and Order has a strong influence on  the CSI score (1.0), and has been very consistent over the last four years.</a:t>
            </a:r>
          </a:p>
          <a:p>
            <a:endParaRPr lang="en-US" sz="1600" dirty="0"/>
          </a:p>
          <a:p>
            <a:r>
              <a:rPr lang="en-US" sz="1600" dirty="0"/>
              <a:t>All attribute areas show very little score variation in the last four years.</a:t>
            </a:r>
            <a:endParaRPr lang="en-US" sz="1600" dirty="0">
              <a:solidFill>
                <a:srgbClr val="FF0000"/>
              </a:solidFill>
            </a:endParaRPr>
          </a:p>
        </p:txBody>
      </p:sp>
      <p:sp>
        <p:nvSpPr>
          <p:cNvPr id="2" name="Title 1"/>
          <p:cNvSpPr>
            <a:spLocks noGrp="1"/>
          </p:cNvSpPr>
          <p:nvPr>
            <p:ph type="title"/>
          </p:nvPr>
        </p:nvSpPr>
        <p:spPr>
          <a:xfrm>
            <a:off x="228600" y="137160"/>
            <a:ext cx="8686800" cy="533400"/>
          </a:xfrm>
        </p:spPr>
        <p:txBody>
          <a:bodyPr/>
          <a:lstStyle/>
          <a:p>
            <a:r>
              <a:rPr lang="en-US" sz="2400" dirty="0">
                <a:cs typeface="Arial" pitchFamily="34" charset="0"/>
              </a:rPr>
              <a:t>Product Selection and Order</a:t>
            </a:r>
          </a:p>
        </p:txBody>
      </p:sp>
      <p:sp>
        <p:nvSpPr>
          <p:cNvPr id="4" name="Rounded Rectangle 3"/>
          <p:cNvSpPr/>
          <p:nvPr/>
        </p:nvSpPr>
        <p:spPr>
          <a:xfrm>
            <a:off x="0" y="762000"/>
            <a:ext cx="9144000" cy="304800"/>
          </a:xfrm>
          <a:prstGeom prst="roundRect">
            <a:avLst>
              <a:gd name="adj" fmla="val 0"/>
            </a:avLst>
          </a:prstGeom>
          <a:solidFill>
            <a:srgbClr val="7F7F7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bg1"/>
                </a:solidFill>
                <a:latin typeface="Arial" pitchFamily="34" charset="0"/>
                <a:cs typeface="Arial" pitchFamily="34" charset="0"/>
              </a:rPr>
              <a:t>Impact = 1.0</a:t>
            </a:r>
          </a:p>
        </p:txBody>
      </p:sp>
      <p:graphicFrame>
        <p:nvGraphicFramePr>
          <p:cNvPr id="6" name="Chart 5" descr="The Product Selection and Order graph shows the scores for 2017 through 2014. For a full readout of scores, reference appendix slide 47" title="Product Selection and Order"/>
          <p:cNvGraphicFramePr>
            <a:graphicFrameLocks noGrp="1"/>
          </p:cNvGraphicFramePr>
          <p:nvPr>
            <p:extLst>
              <p:ext uri="{D42A27DB-BD31-4B8C-83A1-F6EECF244321}">
                <p14:modId xmlns:p14="http://schemas.microsoft.com/office/powerpoint/2010/main" val="1572207456"/>
              </p:ext>
            </p:extLst>
          </p:nvPr>
        </p:nvGraphicFramePr>
        <p:xfrm>
          <a:off x="522628" y="1368929"/>
          <a:ext cx="6261932" cy="485681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D42F79CF-7360-4456-8FC8-1C501F817970}"/>
              </a:ext>
            </a:extLst>
          </p:cNvPr>
          <p:cNvSpPr txBox="1"/>
          <p:nvPr/>
        </p:nvSpPr>
        <p:spPr>
          <a:xfrm>
            <a:off x="393187" y="5927002"/>
            <a:ext cx="2004646" cy="230832"/>
          </a:xfrm>
          <a:prstGeom prst="rect">
            <a:avLst/>
          </a:prstGeom>
          <a:noFill/>
        </p:spPr>
        <p:txBody>
          <a:bodyPr wrap="square" rtlCol="0">
            <a:spAutoFit/>
          </a:bodyPr>
          <a:lstStyle/>
          <a:p>
            <a:r>
              <a:rPr lang="en-US" sz="900" i="1" dirty="0"/>
              <a:t>* Response option new in 2017</a:t>
            </a:r>
          </a:p>
        </p:txBody>
      </p:sp>
    </p:spTree>
    <p:extLst>
      <p:ext uri="{BB962C8B-B14F-4D97-AF65-F5344CB8AC3E}">
        <p14:creationId xmlns:p14="http://schemas.microsoft.com/office/powerpoint/2010/main" val="16197354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9"/>
          </p:nvPr>
        </p:nvSpPr>
        <p:spPr>
          <a:xfrm>
            <a:off x="6814230" y="1235275"/>
            <a:ext cx="2101169" cy="5076000"/>
          </a:xfrm>
        </p:spPr>
        <p:txBody>
          <a:bodyPr>
            <a:normAutofit/>
          </a:bodyPr>
          <a:lstStyle/>
          <a:p>
            <a:r>
              <a:rPr lang="en-US" sz="1600" dirty="0"/>
              <a:t>Product Selection and Order scores by DAAC have remained relatively consistent over the past several years.</a:t>
            </a:r>
          </a:p>
          <a:p>
            <a:endParaRPr lang="en-US" sz="1600" dirty="0"/>
          </a:p>
          <a:p>
            <a:r>
              <a:rPr lang="en-US" sz="1600" dirty="0"/>
              <a:t>Individual 2018 DAAC scores ranged from 79 to 87.</a:t>
            </a:r>
          </a:p>
        </p:txBody>
      </p:sp>
      <p:sp>
        <p:nvSpPr>
          <p:cNvPr id="2" name="Title 1"/>
          <p:cNvSpPr>
            <a:spLocks noGrp="1"/>
          </p:cNvSpPr>
          <p:nvPr>
            <p:ph type="title"/>
          </p:nvPr>
        </p:nvSpPr>
        <p:spPr>
          <a:xfrm>
            <a:off x="228600" y="133546"/>
            <a:ext cx="8686800" cy="457200"/>
          </a:xfrm>
        </p:spPr>
        <p:txBody>
          <a:bodyPr/>
          <a:lstStyle/>
          <a:p>
            <a:r>
              <a:rPr lang="en-US" sz="2200" dirty="0">
                <a:cs typeface="Arial" pitchFamily="34" charset="0"/>
              </a:rPr>
              <a:t>Product Selection and Order: Four-year Comparison by DAAC</a:t>
            </a:r>
          </a:p>
        </p:txBody>
      </p:sp>
      <p:graphicFrame>
        <p:nvGraphicFramePr>
          <p:cNvPr id="8" name="Chart 7" descr="The Product Selection and Order: Four-year Comparison by DAAC graph shows the scores for 2017 through 2014 for each DAAC. For a full readout of scores, reference appendix slides 48 and 49" title="Product Selection and Order: Four-year Comparison by DAAC"/>
          <p:cNvGraphicFramePr>
            <a:graphicFrameLocks noGrp="1"/>
          </p:cNvGraphicFramePr>
          <p:nvPr>
            <p:extLst>
              <p:ext uri="{D42A27DB-BD31-4B8C-83A1-F6EECF244321}">
                <p14:modId xmlns:p14="http://schemas.microsoft.com/office/powerpoint/2010/main" val="3475616868"/>
              </p:ext>
            </p:extLst>
          </p:nvPr>
        </p:nvGraphicFramePr>
        <p:xfrm>
          <a:off x="1" y="1135106"/>
          <a:ext cx="6687786" cy="50787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descr="The Product Selection and Order: Four-year Comparison by DAAC graph shows the scores for 2017 through 2014 for each DAAC. For a full readout of scores, reference appendix slides 48 and 49" title="Product Selection and Order: Four-year Comparison by DAAC"/>
          <p:cNvGraphicFramePr>
            <a:graphicFrameLocks noGrp="1"/>
          </p:cNvGraphicFramePr>
          <p:nvPr>
            <p:extLst>
              <p:ext uri="{D42A27DB-BD31-4B8C-83A1-F6EECF244321}">
                <p14:modId xmlns:p14="http://schemas.microsoft.com/office/powerpoint/2010/main" val="1871410974"/>
              </p:ext>
            </p:extLst>
          </p:nvPr>
        </p:nvGraphicFramePr>
        <p:xfrm>
          <a:off x="0" y="1141732"/>
          <a:ext cx="3344925" cy="50787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982777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396539" y="2514600"/>
            <a:ext cx="8681811" cy="533400"/>
          </a:xfrm>
        </p:spPr>
        <p:txBody>
          <a:bodyPr/>
          <a:lstStyle/>
          <a:p>
            <a:pPr rtl="0" eaLnBrk="1" fontAlgn="base" hangingPunct="1"/>
            <a:r>
              <a:rPr lang="en-US" sz="2800" b="1" kern="1200" baseline="0" dirty="0">
                <a:solidFill>
                  <a:srgbClr val="3C5BA2"/>
                </a:solidFill>
                <a:effectLst/>
                <a:latin typeface="Arial" panose="020B0604020202020204" pitchFamily="34" charset="0"/>
                <a:ea typeface="+mn-ea"/>
                <a:cs typeface="Calibri" panose="020F0502020204030204" pitchFamily="34" charset="0"/>
              </a:rPr>
              <a:t>Driver Detail: Customer Support</a:t>
            </a:r>
            <a:endParaRPr lang="en-US" dirty="0">
              <a:effectLst/>
            </a:endParaRP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9"/>
          </p:nvPr>
        </p:nvSpPr>
        <p:spPr>
          <a:xfrm>
            <a:off x="6759018" y="1143500"/>
            <a:ext cx="2156381" cy="5379848"/>
          </a:xfrm>
        </p:spPr>
        <p:txBody>
          <a:bodyPr>
            <a:normAutofit/>
          </a:bodyPr>
          <a:lstStyle/>
          <a:p>
            <a:r>
              <a:rPr lang="en-US" sz="1600" dirty="0"/>
              <a:t>Sixteen percent of respondents indicated that they contacted a DAAC user services office or interacted with DAAC personnel in the past year, which is on par with last year.</a:t>
            </a:r>
          </a:p>
          <a:p>
            <a:endParaRPr lang="en-US" sz="1600" dirty="0"/>
          </a:p>
          <a:p>
            <a:r>
              <a:rPr lang="en-US" sz="1600" dirty="0"/>
              <a:t>Although Customer Support dipped slightly this year, scores remain steady over the last four years.</a:t>
            </a:r>
          </a:p>
        </p:txBody>
      </p:sp>
      <p:sp>
        <p:nvSpPr>
          <p:cNvPr id="2" name="Title 1"/>
          <p:cNvSpPr>
            <a:spLocks noGrp="1"/>
          </p:cNvSpPr>
          <p:nvPr>
            <p:ph type="title"/>
          </p:nvPr>
        </p:nvSpPr>
        <p:spPr>
          <a:xfrm>
            <a:off x="228600" y="133546"/>
            <a:ext cx="8686800" cy="533400"/>
          </a:xfrm>
        </p:spPr>
        <p:txBody>
          <a:bodyPr/>
          <a:lstStyle/>
          <a:p>
            <a:r>
              <a:rPr lang="en-US" sz="2400" dirty="0">
                <a:cs typeface="Arial" pitchFamily="34" charset="0"/>
              </a:rPr>
              <a:t>Customer Support </a:t>
            </a:r>
          </a:p>
        </p:txBody>
      </p:sp>
      <p:sp>
        <p:nvSpPr>
          <p:cNvPr id="4" name="Rounded Rectangle 3"/>
          <p:cNvSpPr/>
          <p:nvPr/>
        </p:nvSpPr>
        <p:spPr>
          <a:xfrm>
            <a:off x="0" y="762000"/>
            <a:ext cx="9144000" cy="304800"/>
          </a:xfrm>
          <a:prstGeom prst="roundRect">
            <a:avLst>
              <a:gd name="adj" fmla="val 0"/>
            </a:avLst>
          </a:prstGeom>
          <a:solidFill>
            <a:srgbClr val="7F7F7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bg1"/>
                </a:solidFill>
                <a:latin typeface="Arial" pitchFamily="34" charset="0"/>
                <a:cs typeface="Arial" pitchFamily="34" charset="0"/>
              </a:rPr>
              <a:t>Impact = 0.9</a:t>
            </a:r>
          </a:p>
        </p:txBody>
      </p:sp>
      <p:graphicFrame>
        <p:nvGraphicFramePr>
          <p:cNvPr id="6" name="Chart 5" descr="The Customer Support graph shows the scores for 2017 through 2014. for a full readout of scores, reference appendix slide 47" title="Customer Support "/>
          <p:cNvGraphicFramePr>
            <a:graphicFrameLocks noGrp="1"/>
          </p:cNvGraphicFramePr>
          <p:nvPr>
            <p:extLst>
              <p:ext uri="{D42A27DB-BD31-4B8C-83A1-F6EECF244321}">
                <p14:modId xmlns:p14="http://schemas.microsoft.com/office/powerpoint/2010/main" val="4236451761"/>
              </p:ext>
            </p:extLst>
          </p:nvPr>
        </p:nvGraphicFramePr>
        <p:xfrm>
          <a:off x="653213" y="1424869"/>
          <a:ext cx="6105805" cy="474098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9"/>
          </p:nvPr>
        </p:nvSpPr>
        <p:spPr>
          <a:xfrm>
            <a:off x="6814230" y="1259339"/>
            <a:ext cx="2101169" cy="5076000"/>
          </a:xfrm>
        </p:spPr>
        <p:txBody>
          <a:bodyPr>
            <a:normAutofit/>
          </a:bodyPr>
          <a:lstStyle/>
          <a:p>
            <a:r>
              <a:rPr lang="en-US" sz="1600" dirty="0"/>
              <a:t>Among DAACs with at least 50 responses, Customer Support scores dropped slightly for ASDC, ASF and GES and rose for MODAPS.</a:t>
            </a:r>
          </a:p>
          <a:p>
            <a:endParaRPr lang="en-US" sz="1600" dirty="0"/>
          </a:p>
        </p:txBody>
      </p:sp>
      <p:sp>
        <p:nvSpPr>
          <p:cNvPr id="2" name="Title 1"/>
          <p:cNvSpPr>
            <a:spLocks noGrp="1"/>
          </p:cNvSpPr>
          <p:nvPr>
            <p:ph type="title"/>
          </p:nvPr>
        </p:nvSpPr>
        <p:spPr/>
        <p:txBody>
          <a:bodyPr/>
          <a:lstStyle/>
          <a:p>
            <a:r>
              <a:rPr lang="en-US" sz="2400" dirty="0">
                <a:latin typeface="Arial" pitchFamily="34" charset="0"/>
                <a:cs typeface="Arial" pitchFamily="34" charset="0"/>
              </a:rPr>
              <a:t>Customer Support: Four-year Comparison by DAAC</a:t>
            </a:r>
          </a:p>
        </p:txBody>
      </p:sp>
      <p:graphicFrame>
        <p:nvGraphicFramePr>
          <p:cNvPr id="9" name="Chart 8" descr="The Customer Support: Four-year Comparison by DAAC graph shows the scores for 2016 through 2013 for each DAAC. for a full readout of scores, reference appendix slides 48 and 49&#10;" title="Customer Support: Four-year Comparison by DAAC"/>
          <p:cNvGraphicFramePr>
            <a:graphicFrameLocks noGrp="1"/>
          </p:cNvGraphicFramePr>
          <p:nvPr>
            <p:extLst>
              <p:ext uri="{D42A27DB-BD31-4B8C-83A1-F6EECF244321}">
                <p14:modId xmlns:p14="http://schemas.microsoft.com/office/powerpoint/2010/main" val="3093236370"/>
              </p:ext>
            </p:extLst>
          </p:nvPr>
        </p:nvGraphicFramePr>
        <p:xfrm>
          <a:off x="1" y="1135106"/>
          <a:ext cx="6687786" cy="50787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descr="The Customer Support: Four-year Comparison by DAAC graph shows the scores for 2016 through 2013 for each DAAC. for a full readout of scores, reference appendix slides 48 and 49" title="Customer Support: Four-year Comparison by DAAC"/>
          <p:cNvGraphicFramePr>
            <a:graphicFrameLocks noGrp="1"/>
          </p:cNvGraphicFramePr>
          <p:nvPr>
            <p:extLst>
              <p:ext uri="{D42A27DB-BD31-4B8C-83A1-F6EECF244321}">
                <p14:modId xmlns:p14="http://schemas.microsoft.com/office/powerpoint/2010/main" val="2889045845"/>
              </p:ext>
            </p:extLst>
          </p:nvPr>
        </p:nvGraphicFramePr>
        <p:xfrm>
          <a:off x="0" y="1141732"/>
          <a:ext cx="3344925" cy="507874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396539" y="2514600"/>
            <a:ext cx="8681811" cy="533400"/>
          </a:xfrm>
        </p:spPr>
        <p:txBody>
          <a:bodyPr/>
          <a:lstStyle/>
          <a:p>
            <a:pPr rtl="0" eaLnBrk="1" fontAlgn="base" hangingPunct="1"/>
            <a:r>
              <a:rPr lang="en-US" sz="2800" b="1" kern="1200" baseline="0" dirty="0">
                <a:solidFill>
                  <a:srgbClr val="3C5BA2"/>
                </a:solidFill>
                <a:effectLst/>
                <a:latin typeface="Arial" panose="020B0604020202020204" pitchFamily="34" charset="0"/>
                <a:ea typeface="+mn-ea"/>
                <a:cs typeface="Calibri" panose="020F0502020204030204" pitchFamily="34" charset="0"/>
              </a:rPr>
              <a:t>Driver Detail: Product Search</a:t>
            </a:r>
            <a:endParaRPr lang="en-US" dirty="0">
              <a:effectLst/>
            </a:endParaRPr>
          </a:p>
          <a:p>
            <a:endParaRPr lang="en-US" dirty="0"/>
          </a:p>
        </p:txBody>
      </p:sp>
    </p:spTree>
    <p:extLst>
      <p:ext uri="{BB962C8B-B14F-4D97-AF65-F5344CB8AC3E}">
        <p14:creationId xmlns:p14="http://schemas.microsoft.com/office/powerpoint/2010/main" val="1059511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96539" y="2514600"/>
            <a:ext cx="8681811" cy="533400"/>
          </a:xfrm>
        </p:spPr>
        <p:txBody>
          <a:bodyPr/>
          <a:lstStyle/>
          <a:p>
            <a:pPr rtl="0" eaLnBrk="1" fontAlgn="base" hangingPunct="1"/>
            <a:r>
              <a:rPr lang="en-US" sz="2800" b="1" kern="1200" baseline="0" dirty="0">
                <a:solidFill>
                  <a:srgbClr val="3C5BA2"/>
                </a:solidFill>
                <a:effectLst/>
                <a:latin typeface="Arial" panose="020B0604020202020204" pitchFamily="34" charset="0"/>
                <a:ea typeface="+mn-ea"/>
                <a:cs typeface="Calibri" panose="020F0502020204030204" pitchFamily="34" charset="0"/>
              </a:rPr>
              <a:t>Introduction &amp; Methodology</a:t>
            </a:r>
            <a:endParaRPr lang="en-US" dirty="0">
              <a:effectLst/>
            </a:endParaRP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9"/>
          </p:nvPr>
        </p:nvSpPr>
        <p:spPr>
          <a:xfrm>
            <a:off x="6814231" y="1550284"/>
            <a:ext cx="2101169" cy="5076000"/>
          </a:xfrm>
        </p:spPr>
        <p:txBody>
          <a:bodyPr>
            <a:normAutofit/>
          </a:bodyPr>
          <a:lstStyle/>
          <a:p>
            <a:r>
              <a:rPr lang="en-029" sz="1600" dirty="0"/>
              <a:t>Despite dropping one-point in 2018, Product Search scores have been consistent over the last four years.</a:t>
            </a:r>
          </a:p>
          <a:p>
            <a:endParaRPr lang="en-029" sz="1600" dirty="0"/>
          </a:p>
          <a:p>
            <a:r>
              <a:rPr lang="en-029" sz="1600" dirty="0"/>
              <a:t>With an impact of 0.7, Product Search has a moderate impact on the CSI.  </a:t>
            </a:r>
            <a:endParaRPr lang="en-US" sz="1600" b="1" dirty="0"/>
          </a:p>
        </p:txBody>
      </p:sp>
      <p:sp>
        <p:nvSpPr>
          <p:cNvPr id="2" name="Title 1"/>
          <p:cNvSpPr>
            <a:spLocks noGrp="1"/>
          </p:cNvSpPr>
          <p:nvPr>
            <p:ph type="title"/>
          </p:nvPr>
        </p:nvSpPr>
        <p:spPr/>
        <p:txBody>
          <a:bodyPr/>
          <a:lstStyle/>
          <a:p>
            <a:r>
              <a:rPr lang="en-US" sz="2400" dirty="0">
                <a:cs typeface="Arial" pitchFamily="34" charset="0"/>
              </a:rPr>
              <a:t>Product Search</a:t>
            </a:r>
          </a:p>
        </p:txBody>
      </p:sp>
      <p:sp>
        <p:nvSpPr>
          <p:cNvPr id="4" name="Rounded Rectangle 3"/>
          <p:cNvSpPr/>
          <p:nvPr/>
        </p:nvSpPr>
        <p:spPr>
          <a:xfrm>
            <a:off x="0" y="762000"/>
            <a:ext cx="9144000" cy="304800"/>
          </a:xfrm>
          <a:prstGeom prst="roundRect">
            <a:avLst>
              <a:gd name="adj" fmla="val 0"/>
            </a:avLst>
          </a:prstGeom>
          <a:solidFill>
            <a:srgbClr val="7F7F7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bg1"/>
                </a:solidFill>
                <a:latin typeface="Arial" pitchFamily="34" charset="0"/>
                <a:cs typeface="Arial" pitchFamily="34" charset="0"/>
              </a:rPr>
              <a:t>Impact = 0.7</a:t>
            </a:r>
          </a:p>
        </p:txBody>
      </p:sp>
      <p:graphicFrame>
        <p:nvGraphicFramePr>
          <p:cNvPr id="6" name="Chart 5" descr="The Product Search graph shows the scores for 2017 through 2014. for a full readout of scores, reference appendix slide 47&#10;" title="Product Search"/>
          <p:cNvGraphicFramePr>
            <a:graphicFrameLocks noGrp="1"/>
          </p:cNvGraphicFramePr>
          <p:nvPr>
            <p:extLst>
              <p:ext uri="{D42A27DB-BD31-4B8C-83A1-F6EECF244321}">
                <p14:modId xmlns:p14="http://schemas.microsoft.com/office/powerpoint/2010/main" val="2796062343"/>
              </p:ext>
            </p:extLst>
          </p:nvPr>
        </p:nvGraphicFramePr>
        <p:xfrm>
          <a:off x="438671" y="1376073"/>
          <a:ext cx="6220941" cy="48425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718748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9"/>
          </p:nvPr>
        </p:nvSpPr>
        <p:spPr>
          <a:xfrm>
            <a:off x="6814230" y="1259339"/>
            <a:ext cx="2101170" cy="5076000"/>
          </a:xfrm>
        </p:spPr>
        <p:txBody>
          <a:bodyPr>
            <a:normAutofit/>
          </a:bodyPr>
          <a:lstStyle/>
          <a:p>
            <a:r>
              <a:rPr lang="en-US" sz="1600" dirty="0"/>
              <a:t>Although OB DAAC rose six points and ORNL dipped five points in 2018, these changes should be viewed with caution due to low sample size (N&lt;50).</a:t>
            </a:r>
            <a:endParaRPr lang="en-US" sz="1600" b="1" dirty="0"/>
          </a:p>
        </p:txBody>
      </p:sp>
      <p:sp>
        <p:nvSpPr>
          <p:cNvPr id="2" name="Title 1"/>
          <p:cNvSpPr>
            <a:spLocks noGrp="1"/>
          </p:cNvSpPr>
          <p:nvPr>
            <p:ph type="title"/>
          </p:nvPr>
        </p:nvSpPr>
        <p:spPr/>
        <p:txBody>
          <a:bodyPr/>
          <a:lstStyle/>
          <a:p>
            <a:r>
              <a:rPr lang="en-US" sz="2400" dirty="0">
                <a:cs typeface="Arial" pitchFamily="34" charset="0"/>
              </a:rPr>
              <a:t>Product Search: Four-year Comparison by DAAC</a:t>
            </a:r>
          </a:p>
        </p:txBody>
      </p:sp>
      <p:graphicFrame>
        <p:nvGraphicFramePr>
          <p:cNvPr id="8" name="Chart 7" descr="The Product Search: Four-year Comparison by DAAC graph shows the scores for 2016 through 2013 for each DAAC. for a full readout of score, reference appendix slides 48 and 49" title="Product Search: Four-year Comparison by DAAC"/>
          <p:cNvGraphicFramePr>
            <a:graphicFrameLocks noGrp="1"/>
          </p:cNvGraphicFramePr>
          <p:nvPr>
            <p:extLst>
              <p:ext uri="{D42A27DB-BD31-4B8C-83A1-F6EECF244321}">
                <p14:modId xmlns:p14="http://schemas.microsoft.com/office/powerpoint/2010/main" val="767193379"/>
              </p:ext>
            </p:extLst>
          </p:nvPr>
        </p:nvGraphicFramePr>
        <p:xfrm>
          <a:off x="1" y="1135106"/>
          <a:ext cx="6687786" cy="50787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descr="The Product Search: Four-year Comparison by DAAC graph shows the scores for 2016 through 2013 for each DAAC. for a full readout of score, reference appendix slides 48 and 49" title="Product Search: Four-year Comparison by DAAC"/>
          <p:cNvGraphicFramePr>
            <a:graphicFrameLocks noGrp="1"/>
          </p:cNvGraphicFramePr>
          <p:nvPr>
            <p:extLst>
              <p:ext uri="{D42A27DB-BD31-4B8C-83A1-F6EECF244321}">
                <p14:modId xmlns:p14="http://schemas.microsoft.com/office/powerpoint/2010/main" val="1481531015"/>
              </p:ext>
            </p:extLst>
          </p:nvPr>
        </p:nvGraphicFramePr>
        <p:xfrm>
          <a:off x="0" y="1141732"/>
          <a:ext cx="3344925" cy="50787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053355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396539" y="2514600"/>
            <a:ext cx="8681811" cy="533400"/>
          </a:xfrm>
        </p:spPr>
        <p:txBody>
          <a:bodyPr/>
          <a:lstStyle/>
          <a:p>
            <a:pPr rtl="0" eaLnBrk="1" fontAlgn="base" hangingPunct="1"/>
            <a:r>
              <a:rPr lang="en-US" sz="2800" b="1" kern="1200" baseline="0" dirty="0">
                <a:solidFill>
                  <a:srgbClr val="3C5BA2"/>
                </a:solidFill>
                <a:effectLst/>
                <a:latin typeface="Arial" panose="020B0604020202020204" pitchFamily="34" charset="0"/>
                <a:ea typeface="+mn-ea"/>
                <a:cs typeface="Calibri" panose="020F0502020204030204" pitchFamily="34" charset="0"/>
              </a:rPr>
              <a:t>Driver Detail: Delivery</a:t>
            </a:r>
            <a:endParaRPr lang="en-US" dirty="0">
              <a:effectLst/>
            </a:endParaRPr>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9"/>
          </p:nvPr>
        </p:nvSpPr>
        <p:spPr>
          <a:xfrm>
            <a:off x="6814231" y="1590385"/>
            <a:ext cx="2101169" cy="5076000"/>
          </a:xfrm>
        </p:spPr>
        <p:txBody>
          <a:bodyPr>
            <a:normAutofit/>
          </a:bodyPr>
          <a:lstStyle/>
          <a:p>
            <a:r>
              <a:rPr lang="en-US" sz="1600" dirty="0"/>
              <a:t>Ninety-four percent of respondents downloaded or received data.</a:t>
            </a:r>
          </a:p>
          <a:p>
            <a:endParaRPr lang="en-US" sz="1600" dirty="0"/>
          </a:p>
          <a:p>
            <a:r>
              <a:rPr lang="en-US" sz="1600" dirty="0"/>
              <a:t>All facets of Delivery have been consistent over the last four years.</a:t>
            </a:r>
          </a:p>
          <a:p>
            <a:endParaRPr lang="en-US" sz="1600" dirty="0"/>
          </a:p>
        </p:txBody>
      </p:sp>
      <p:sp>
        <p:nvSpPr>
          <p:cNvPr id="2" name="Title 1"/>
          <p:cNvSpPr>
            <a:spLocks noGrp="1"/>
          </p:cNvSpPr>
          <p:nvPr>
            <p:ph type="title"/>
          </p:nvPr>
        </p:nvSpPr>
        <p:spPr/>
        <p:txBody>
          <a:bodyPr/>
          <a:lstStyle/>
          <a:p>
            <a:r>
              <a:rPr lang="en-US" sz="2400" dirty="0">
                <a:cs typeface="Arial" pitchFamily="34" charset="0"/>
              </a:rPr>
              <a:t>Delivery </a:t>
            </a:r>
          </a:p>
        </p:txBody>
      </p:sp>
      <p:sp>
        <p:nvSpPr>
          <p:cNvPr id="4" name="Rounded Rectangle 3"/>
          <p:cNvSpPr/>
          <p:nvPr/>
        </p:nvSpPr>
        <p:spPr>
          <a:xfrm>
            <a:off x="0" y="762000"/>
            <a:ext cx="9144000" cy="304800"/>
          </a:xfrm>
          <a:prstGeom prst="roundRect">
            <a:avLst>
              <a:gd name="adj" fmla="val 0"/>
            </a:avLst>
          </a:prstGeom>
          <a:solidFill>
            <a:srgbClr val="7F7F7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bg1"/>
                </a:solidFill>
                <a:latin typeface="Arial" pitchFamily="34" charset="0"/>
                <a:cs typeface="Arial" pitchFamily="34" charset="0"/>
              </a:rPr>
              <a:t>Impact = 0.7</a:t>
            </a:r>
          </a:p>
        </p:txBody>
      </p:sp>
      <p:graphicFrame>
        <p:nvGraphicFramePr>
          <p:cNvPr id="6" name="Chart 5" descr="The Delivery graph shows the scores for 2017 through 2014. For a full readout of scores, reference appendixs slide 47" title="Delivery"/>
          <p:cNvGraphicFramePr>
            <a:graphicFrameLocks noGrp="1"/>
          </p:cNvGraphicFramePr>
          <p:nvPr>
            <p:extLst>
              <p:ext uri="{D42A27DB-BD31-4B8C-83A1-F6EECF244321}">
                <p14:modId xmlns:p14="http://schemas.microsoft.com/office/powerpoint/2010/main" val="3954813533"/>
              </p:ext>
            </p:extLst>
          </p:nvPr>
        </p:nvGraphicFramePr>
        <p:xfrm>
          <a:off x="397231" y="1449511"/>
          <a:ext cx="6248269" cy="471633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descr="The Delivery: Four-year Comparison by DAAC graph shows the scores for 2017 through 2014 for each DAAC. for a full readout of scores, reference appendix slides 48 and 49 " title="Delivery: Four-year Comparison by DAAC"/>
          <p:cNvGraphicFramePr>
            <a:graphicFrameLocks noGrp="1"/>
          </p:cNvGraphicFramePr>
          <p:nvPr>
            <p:extLst>
              <p:ext uri="{D42A27DB-BD31-4B8C-83A1-F6EECF244321}">
                <p14:modId xmlns:p14="http://schemas.microsoft.com/office/powerpoint/2010/main" val="3584309822"/>
              </p:ext>
            </p:extLst>
          </p:nvPr>
        </p:nvGraphicFramePr>
        <p:xfrm>
          <a:off x="1" y="1135106"/>
          <a:ext cx="6687786" cy="507874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p:cNvSpPr>
            <a:spLocks noGrp="1"/>
          </p:cNvSpPr>
          <p:nvPr>
            <p:ph type="body" sz="quarter" idx="19"/>
          </p:nvPr>
        </p:nvSpPr>
        <p:spPr>
          <a:xfrm>
            <a:off x="6814230" y="1259339"/>
            <a:ext cx="2101169" cy="5076000"/>
          </a:xfrm>
        </p:spPr>
        <p:txBody>
          <a:bodyPr>
            <a:normAutofit/>
          </a:bodyPr>
          <a:lstStyle/>
          <a:p>
            <a:r>
              <a:rPr lang="en-US" sz="1600" dirty="0"/>
              <a:t>Delivery scores remain consistently strong across DAACs. </a:t>
            </a:r>
          </a:p>
          <a:p>
            <a:endParaRPr lang="en-US" sz="1600" dirty="0"/>
          </a:p>
          <a:p>
            <a:r>
              <a:rPr lang="en-US" sz="1600" dirty="0"/>
              <a:t>PO DAAC-JPL led all DAACs with a score of 89.</a:t>
            </a:r>
          </a:p>
        </p:txBody>
      </p:sp>
      <p:sp>
        <p:nvSpPr>
          <p:cNvPr id="2" name="Title 1"/>
          <p:cNvSpPr>
            <a:spLocks noGrp="1"/>
          </p:cNvSpPr>
          <p:nvPr>
            <p:ph type="title"/>
          </p:nvPr>
        </p:nvSpPr>
        <p:spPr/>
        <p:txBody>
          <a:bodyPr/>
          <a:lstStyle/>
          <a:p>
            <a:r>
              <a:rPr lang="en-US" sz="2400" dirty="0">
                <a:latin typeface="Arial" pitchFamily="34" charset="0"/>
                <a:cs typeface="Arial" pitchFamily="34" charset="0"/>
              </a:rPr>
              <a:t>Delivery: Four-year Comparison by DAAC</a:t>
            </a:r>
          </a:p>
        </p:txBody>
      </p:sp>
      <p:graphicFrame>
        <p:nvGraphicFramePr>
          <p:cNvPr id="12" name="Chart 11" descr="The Delivery: Four-year Comparison by DAAC graph shows the scores for 2017 through 2014 for each DAAC. for a full readout of scores, reference appendix slides 48 and 49 " title="Delivery: Four-year Comparison by DAAC"/>
          <p:cNvGraphicFramePr>
            <a:graphicFrameLocks noGrp="1"/>
          </p:cNvGraphicFramePr>
          <p:nvPr>
            <p:extLst>
              <p:ext uri="{D42A27DB-BD31-4B8C-83A1-F6EECF244321}">
                <p14:modId xmlns:p14="http://schemas.microsoft.com/office/powerpoint/2010/main" val="480870412"/>
              </p:ext>
            </p:extLst>
          </p:nvPr>
        </p:nvGraphicFramePr>
        <p:xfrm>
          <a:off x="0" y="1141732"/>
          <a:ext cx="3344925" cy="507874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C5BCE24-CD9C-4E69-BF83-ECA4ECFBD5D2}"/>
              </a:ext>
            </a:extLst>
          </p:cNvPr>
          <p:cNvSpPr>
            <a:spLocks noGrp="1"/>
          </p:cNvSpPr>
          <p:nvPr>
            <p:ph type="body" sz="quarter" idx="10"/>
          </p:nvPr>
        </p:nvSpPr>
        <p:spPr/>
        <p:txBody>
          <a:bodyPr/>
          <a:lstStyle/>
          <a:p>
            <a:r>
              <a:rPr lang="en-US" dirty="0"/>
              <a:t>Appendix</a:t>
            </a:r>
          </a:p>
        </p:txBody>
      </p:sp>
    </p:spTree>
    <p:extLst>
      <p:ext uri="{BB962C8B-B14F-4D97-AF65-F5344CB8AC3E}">
        <p14:creationId xmlns:p14="http://schemas.microsoft.com/office/powerpoint/2010/main" val="20804015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2C5568-3FC3-43ED-8DCC-99CFC07933C2}"/>
              </a:ext>
            </a:extLst>
          </p:cNvPr>
          <p:cNvSpPr>
            <a:spLocks noGrp="1"/>
          </p:cNvSpPr>
          <p:nvPr>
            <p:ph type="title"/>
          </p:nvPr>
        </p:nvSpPr>
        <p:spPr/>
        <p:txBody>
          <a:bodyPr/>
          <a:lstStyle/>
          <a:p>
            <a:r>
              <a:rPr lang="en-US" dirty="0"/>
              <a:t>Appendix</a:t>
            </a:r>
          </a:p>
        </p:txBody>
      </p:sp>
      <p:graphicFrame>
        <p:nvGraphicFramePr>
          <p:cNvPr id="6" name="Table 5">
            <a:extLst>
              <a:ext uri="{FF2B5EF4-FFF2-40B4-BE49-F238E27FC236}">
                <a16:creationId xmlns:a16="http://schemas.microsoft.com/office/drawing/2014/main" id="{01EB51D7-DE7B-49B2-B695-160D5A6CE4D1}"/>
              </a:ext>
            </a:extLst>
          </p:cNvPr>
          <p:cNvGraphicFramePr>
            <a:graphicFrameLocks noGrp="1"/>
          </p:cNvGraphicFramePr>
          <p:nvPr>
            <p:extLst>
              <p:ext uri="{D42A27DB-BD31-4B8C-83A1-F6EECF244321}">
                <p14:modId xmlns:p14="http://schemas.microsoft.com/office/powerpoint/2010/main" val="598646895"/>
              </p:ext>
            </p:extLst>
          </p:nvPr>
        </p:nvGraphicFramePr>
        <p:xfrm>
          <a:off x="1066800" y="1104900"/>
          <a:ext cx="7010401" cy="4457696"/>
        </p:xfrm>
        <a:graphic>
          <a:graphicData uri="http://schemas.openxmlformats.org/drawingml/2006/table">
            <a:tbl>
              <a:tblPr/>
              <a:tblGrid>
                <a:gridCol w="4406985">
                  <a:extLst>
                    <a:ext uri="{9D8B030D-6E8A-4147-A177-3AD203B41FA5}">
                      <a16:colId xmlns:a16="http://schemas.microsoft.com/office/drawing/2014/main" val="2588381255"/>
                    </a:ext>
                  </a:extLst>
                </a:gridCol>
                <a:gridCol w="1301708">
                  <a:extLst>
                    <a:ext uri="{9D8B030D-6E8A-4147-A177-3AD203B41FA5}">
                      <a16:colId xmlns:a16="http://schemas.microsoft.com/office/drawing/2014/main" val="459800172"/>
                    </a:ext>
                  </a:extLst>
                </a:gridCol>
                <a:gridCol w="1301708">
                  <a:extLst>
                    <a:ext uri="{9D8B030D-6E8A-4147-A177-3AD203B41FA5}">
                      <a16:colId xmlns:a16="http://schemas.microsoft.com/office/drawing/2014/main" val="2552973151"/>
                    </a:ext>
                  </a:extLst>
                </a:gridCol>
              </a:tblGrid>
              <a:tr h="209774">
                <a:tc>
                  <a:txBody>
                    <a:bodyPr/>
                    <a:lstStyle/>
                    <a:p>
                      <a:pPr algn="l" fontAlgn="b"/>
                      <a:endParaRPr lang="en-US" sz="900" b="0" i="0" u="none" strike="noStrike" dirty="0">
                        <a:effectLst/>
                        <a:latin typeface="Arial" panose="020B0604020202020204" pitchFamily="34" charset="0"/>
                      </a:endParaRPr>
                    </a:p>
                  </a:txBody>
                  <a:tcPr marL="64008"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dirty="0">
                          <a:effectLst/>
                          <a:latin typeface="Arial" panose="020B0604020202020204" pitchFamily="34" charset="0"/>
                        </a:rPr>
                        <a:t>Scores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en-US" sz="900" b="1" i="0" u="none" strike="noStrike" dirty="0">
                          <a:effectLst/>
                          <a:latin typeface="Arial" panose="020B0604020202020204" pitchFamily="34" charset="0"/>
                        </a:rPr>
                        <a:t>Aggregate Impact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330620"/>
                  </a:ext>
                </a:extLst>
              </a:tr>
              <a:tr h="202282">
                <a:tc>
                  <a:txBody>
                    <a:bodyPr/>
                    <a:lstStyle/>
                    <a:p>
                      <a:pPr algn="l" fontAlgn="b"/>
                      <a:r>
                        <a:rPr lang="en-US" sz="900" b="1" i="0" u="none" strike="noStrike" dirty="0">
                          <a:effectLst/>
                          <a:latin typeface="Arial" panose="020B0604020202020204" pitchFamily="34" charset="0"/>
                        </a:rPr>
                        <a:t>Sample Size</a:t>
                      </a:r>
                    </a:p>
                  </a:txBody>
                  <a:tcPr marL="64008"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Arial" panose="020B0604020202020204" pitchFamily="34" charset="0"/>
                        </a:rPr>
                        <a:t>2,778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991702322"/>
                  </a:ext>
                </a:extLst>
              </a:tr>
              <a:tr h="202282">
                <a:tc>
                  <a:txBody>
                    <a:bodyPr/>
                    <a:lstStyle/>
                    <a:p>
                      <a:pPr algn="l" fontAlgn="b"/>
                      <a:r>
                        <a:rPr lang="en-US" sz="900" b="1" i="0" u="none" strike="noStrike" dirty="0">
                          <a:solidFill>
                            <a:srgbClr val="FFFFFF"/>
                          </a:solidFill>
                          <a:effectLst/>
                          <a:latin typeface="Arial" panose="020B0604020202020204" pitchFamily="34" charset="0"/>
                        </a:rPr>
                        <a:t>Product Search</a:t>
                      </a:r>
                    </a:p>
                  </a:txBody>
                  <a:tcPr marL="64008"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extLst>
                  <a:ext uri="{0D108BD9-81ED-4DB2-BD59-A6C34878D82A}">
                    <a16:rowId xmlns:a16="http://schemas.microsoft.com/office/drawing/2014/main" val="251717963"/>
                  </a:ext>
                </a:extLst>
              </a:tr>
              <a:tr h="202282">
                <a:tc>
                  <a:txBody>
                    <a:bodyPr/>
                    <a:lstStyle/>
                    <a:p>
                      <a:pPr algn="l" fontAlgn="b"/>
                      <a:r>
                        <a:rPr lang="en-US" sz="900" b="0" i="0" u="none" strike="noStrike" dirty="0">
                          <a:effectLst/>
                          <a:latin typeface="Arial" panose="020B0604020202020204" pitchFamily="34" charset="0"/>
                        </a:rPr>
                        <a:t>Ease of using search capability</a:t>
                      </a:r>
                    </a:p>
                  </a:txBody>
                  <a:tcPr marL="64008"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02243521"/>
                  </a:ext>
                </a:extLst>
              </a:tr>
              <a:tr h="202282">
                <a:tc>
                  <a:txBody>
                    <a:bodyPr/>
                    <a:lstStyle/>
                    <a:p>
                      <a:pPr algn="l" fontAlgn="b"/>
                      <a:r>
                        <a:rPr lang="en-US" sz="900" b="0" i="0" u="none" strike="noStrike" dirty="0">
                          <a:effectLst/>
                          <a:latin typeface="Arial" panose="020B0604020202020204" pitchFamily="34" charset="0"/>
                        </a:rPr>
                        <a:t>How well the search results met your needs</a:t>
                      </a:r>
                    </a:p>
                  </a:txBody>
                  <a:tcPr marL="64008"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6038175"/>
                  </a:ext>
                </a:extLst>
              </a:tr>
              <a:tr h="202282">
                <a:tc>
                  <a:txBody>
                    <a:bodyPr/>
                    <a:lstStyle/>
                    <a:p>
                      <a:pPr algn="l" fontAlgn="b"/>
                      <a:r>
                        <a:rPr lang="en-US" sz="900" b="1" i="0" u="none" strike="noStrike" dirty="0">
                          <a:solidFill>
                            <a:srgbClr val="FFFFFF"/>
                          </a:solidFill>
                          <a:effectLst/>
                          <a:latin typeface="Arial" panose="020B0604020202020204" pitchFamily="34" charset="0"/>
                        </a:rPr>
                        <a:t>Product Selection and Order</a:t>
                      </a:r>
                    </a:p>
                  </a:txBody>
                  <a:tcPr marL="64008"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extLst>
                  <a:ext uri="{0D108BD9-81ED-4DB2-BD59-A6C34878D82A}">
                    <a16:rowId xmlns:a16="http://schemas.microsoft.com/office/drawing/2014/main" val="729984509"/>
                  </a:ext>
                </a:extLst>
              </a:tr>
              <a:tr h="202282">
                <a:tc>
                  <a:txBody>
                    <a:bodyPr/>
                    <a:lstStyle/>
                    <a:p>
                      <a:pPr algn="l" fontAlgn="b"/>
                      <a:r>
                        <a:rPr lang="en-US" sz="900" b="0" i="0" u="none" strike="noStrike" dirty="0">
                          <a:effectLst/>
                          <a:latin typeface="Arial" panose="020B0604020202020204" pitchFamily="34" charset="0"/>
                        </a:rPr>
                        <a:t>Ease of selecting data products</a:t>
                      </a:r>
                    </a:p>
                  </a:txBody>
                  <a:tcPr marL="64008"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71180911"/>
                  </a:ext>
                </a:extLst>
              </a:tr>
              <a:tr h="202282">
                <a:tc>
                  <a:txBody>
                    <a:bodyPr/>
                    <a:lstStyle/>
                    <a:p>
                      <a:pPr algn="l" fontAlgn="b"/>
                      <a:r>
                        <a:rPr lang="en-US" sz="900" b="0" i="0" u="none" strike="noStrike" dirty="0">
                          <a:effectLst/>
                          <a:latin typeface="Arial" panose="020B0604020202020204" pitchFamily="34" charset="0"/>
                        </a:rPr>
                        <a:t>Ease of requesting or ordering data products</a:t>
                      </a:r>
                    </a:p>
                  </a:txBody>
                  <a:tcPr marL="64008"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89427201"/>
                  </a:ext>
                </a:extLst>
              </a:tr>
              <a:tr h="202282">
                <a:tc>
                  <a:txBody>
                    <a:bodyPr/>
                    <a:lstStyle/>
                    <a:p>
                      <a:pPr algn="l" fontAlgn="b"/>
                      <a:r>
                        <a:rPr lang="en-US" sz="900" b="0" i="0" u="none" strike="noStrike" dirty="0">
                          <a:effectLst/>
                          <a:latin typeface="Arial" panose="020B0604020202020204" pitchFamily="34" charset="0"/>
                        </a:rPr>
                        <a:t>Direct downloads</a:t>
                      </a:r>
                    </a:p>
                  </a:txBody>
                  <a:tcPr marL="64008"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8539796"/>
                  </a:ext>
                </a:extLst>
              </a:tr>
              <a:tr h="202282">
                <a:tc>
                  <a:txBody>
                    <a:bodyPr/>
                    <a:lstStyle/>
                    <a:p>
                      <a:pPr algn="l" fontAlgn="b"/>
                      <a:r>
                        <a:rPr lang="en-US" sz="900" b="1" i="0" u="none" strike="noStrike" dirty="0">
                          <a:solidFill>
                            <a:srgbClr val="FFFFFF"/>
                          </a:solidFill>
                          <a:effectLst/>
                          <a:latin typeface="Arial" panose="020B0604020202020204" pitchFamily="34" charset="0"/>
                        </a:rPr>
                        <a:t>Delivery</a:t>
                      </a:r>
                    </a:p>
                  </a:txBody>
                  <a:tcPr marL="64008"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extLst>
                  <a:ext uri="{0D108BD9-81ED-4DB2-BD59-A6C34878D82A}">
                    <a16:rowId xmlns:a16="http://schemas.microsoft.com/office/drawing/2014/main" val="748933192"/>
                  </a:ext>
                </a:extLst>
              </a:tr>
              <a:tr h="202282">
                <a:tc>
                  <a:txBody>
                    <a:bodyPr/>
                    <a:lstStyle/>
                    <a:p>
                      <a:pPr algn="l" fontAlgn="b"/>
                      <a:r>
                        <a:rPr lang="en-US" sz="900" b="0" i="0" u="none" strike="noStrike" dirty="0">
                          <a:effectLst/>
                          <a:latin typeface="Arial" panose="020B0604020202020204" pitchFamily="34" charset="0"/>
                        </a:rPr>
                        <a:t>Convenience of delivery method</a:t>
                      </a:r>
                    </a:p>
                  </a:txBody>
                  <a:tcPr marL="64008"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58806274"/>
                  </a:ext>
                </a:extLst>
              </a:tr>
              <a:tr h="202282">
                <a:tc>
                  <a:txBody>
                    <a:bodyPr/>
                    <a:lstStyle/>
                    <a:p>
                      <a:pPr algn="l" fontAlgn="b"/>
                      <a:r>
                        <a:rPr lang="en-US" sz="900" b="0" i="0" u="none" strike="noStrike" dirty="0">
                          <a:effectLst/>
                          <a:latin typeface="Arial" panose="020B0604020202020204" pitchFamily="34" charset="0"/>
                        </a:rPr>
                        <a:t>Speed of delivery method</a:t>
                      </a:r>
                    </a:p>
                  </a:txBody>
                  <a:tcPr marL="64008"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3456416"/>
                  </a:ext>
                </a:extLst>
              </a:tr>
              <a:tr h="202282">
                <a:tc>
                  <a:txBody>
                    <a:bodyPr/>
                    <a:lstStyle/>
                    <a:p>
                      <a:pPr algn="l" fontAlgn="b"/>
                      <a:r>
                        <a:rPr lang="en-US" sz="900" b="1" i="0" u="none" strike="noStrike" dirty="0">
                          <a:solidFill>
                            <a:srgbClr val="FFFFFF"/>
                          </a:solidFill>
                          <a:effectLst/>
                          <a:latin typeface="Arial" panose="020B0604020202020204" pitchFamily="34" charset="0"/>
                        </a:rPr>
                        <a:t>Product Quality</a:t>
                      </a:r>
                    </a:p>
                  </a:txBody>
                  <a:tcPr marL="64008"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extLst>
                  <a:ext uri="{0D108BD9-81ED-4DB2-BD59-A6C34878D82A}">
                    <a16:rowId xmlns:a16="http://schemas.microsoft.com/office/drawing/2014/main" val="3182179813"/>
                  </a:ext>
                </a:extLst>
              </a:tr>
              <a:tr h="202282">
                <a:tc>
                  <a:txBody>
                    <a:bodyPr/>
                    <a:lstStyle/>
                    <a:p>
                      <a:pPr algn="l" fontAlgn="b"/>
                      <a:r>
                        <a:rPr lang="en-US" sz="900" b="0" i="0" u="none" strike="noStrike" dirty="0">
                          <a:effectLst/>
                          <a:latin typeface="Arial" panose="020B0604020202020204" pitchFamily="34" charset="0"/>
                        </a:rPr>
                        <a:t>Ease of using the data product in the delivered format</a:t>
                      </a:r>
                    </a:p>
                  </a:txBody>
                  <a:tcPr marL="64008"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16996374"/>
                  </a:ext>
                </a:extLst>
              </a:tr>
              <a:tr h="202282">
                <a:tc>
                  <a:txBody>
                    <a:bodyPr/>
                    <a:lstStyle/>
                    <a:p>
                      <a:pPr algn="l" fontAlgn="b"/>
                      <a:r>
                        <a:rPr lang="en-US" sz="900" b="0" i="0" u="none" strike="noStrike" dirty="0">
                          <a:effectLst/>
                          <a:latin typeface="Arial" panose="020B0604020202020204" pitchFamily="34" charset="0"/>
                        </a:rPr>
                        <a:t>How well data product matched intended order</a:t>
                      </a:r>
                    </a:p>
                  </a:txBody>
                  <a:tcPr marL="64008"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63014345"/>
                  </a:ext>
                </a:extLst>
              </a:tr>
              <a:tr h="202282">
                <a:tc>
                  <a:txBody>
                    <a:bodyPr/>
                    <a:lstStyle/>
                    <a:p>
                      <a:pPr algn="l" fontAlgn="b"/>
                      <a:r>
                        <a:rPr lang="en-US" sz="900" b="0" i="0" u="none" strike="noStrike" dirty="0">
                          <a:effectLst/>
                          <a:latin typeface="Arial" panose="020B0604020202020204" pitchFamily="34" charset="0"/>
                        </a:rPr>
                        <a:t>How data products helped accomplish intended goals</a:t>
                      </a:r>
                    </a:p>
                  </a:txBody>
                  <a:tcPr marL="64008"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7960325"/>
                  </a:ext>
                </a:extLst>
              </a:tr>
              <a:tr h="202282">
                <a:tc>
                  <a:txBody>
                    <a:bodyPr/>
                    <a:lstStyle/>
                    <a:p>
                      <a:pPr algn="l" fontAlgn="b"/>
                      <a:r>
                        <a:rPr lang="en-US" sz="900" b="1" i="0" u="none" strike="noStrike" dirty="0">
                          <a:solidFill>
                            <a:srgbClr val="FFFFFF"/>
                          </a:solidFill>
                          <a:effectLst/>
                          <a:latin typeface="Arial" panose="020B0604020202020204" pitchFamily="34" charset="0"/>
                        </a:rPr>
                        <a:t>Product Documentation</a:t>
                      </a:r>
                    </a:p>
                  </a:txBody>
                  <a:tcPr marL="64008"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extLst>
                  <a:ext uri="{0D108BD9-81ED-4DB2-BD59-A6C34878D82A}">
                    <a16:rowId xmlns:a16="http://schemas.microsoft.com/office/drawing/2014/main" val="2222445083"/>
                  </a:ext>
                </a:extLst>
              </a:tr>
              <a:tr h="202282">
                <a:tc>
                  <a:txBody>
                    <a:bodyPr/>
                    <a:lstStyle/>
                    <a:p>
                      <a:pPr algn="l" fontAlgn="b"/>
                      <a:r>
                        <a:rPr lang="en-US" sz="900" b="0" i="0" u="none" strike="noStrike" dirty="0">
                          <a:effectLst/>
                          <a:latin typeface="Arial" panose="020B0604020202020204" pitchFamily="34" charset="0"/>
                        </a:rPr>
                        <a:t>Overall quality of the document</a:t>
                      </a:r>
                    </a:p>
                  </a:txBody>
                  <a:tcPr marL="64008"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85461070"/>
                  </a:ext>
                </a:extLst>
              </a:tr>
              <a:tr h="202282">
                <a:tc>
                  <a:txBody>
                    <a:bodyPr/>
                    <a:lstStyle/>
                    <a:p>
                      <a:pPr algn="l" fontAlgn="b"/>
                      <a:r>
                        <a:rPr lang="en-US" sz="900" b="0" i="0" u="none" strike="noStrike" dirty="0">
                          <a:effectLst/>
                          <a:latin typeface="Arial" panose="020B0604020202020204" pitchFamily="34" charset="0"/>
                        </a:rPr>
                        <a:t>Technical level</a:t>
                      </a:r>
                    </a:p>
                  </a:txBody>
                  <a:tcPr marL="64008"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51171748"/>
                  </a:ext>
                </a:extLst>
              </a:tr>
              <a:tr h="202282">
                <a:tc>
                  <a:txBody>
                    <a:bodyPr/>
                    <a:lstStyle/>
                    <a:p>
                      <a:pPr algn="l" fontAlgn="b"/>
                      <a:r>
                        <a:rPr lang="en-US" sz="900" b="0" i="0" u="none" strike="noStrike" dirty="0">
                          <a:effectLst/>
                          <a:latin typeface="Arial" panose="020B0604020202020204" pitchFamily="34" charset="0"/>
                        </a:rPr>
                        <a:t>Organization</a:t>
                      </a:r>
                    </a:p>
                  </a:txBody>
                  <a:tcPr marL="64008"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1309321"/>
                  </a:ext>
                </a:extLst>
              </a:tr>
              <a:tr h="202282">
                <a:tc>
                  <a:txBody>
                    <a:bodyPr/>
                    <a:lstStyle/>
                    <a:p>
                      <a:pPr algn="l" fontAlgn="b"/>
                      <a:r>
                        <a:rPr lang="en-US" sz="900" b="0" i="0" u="none" strike="noStrike" dirty="0">
                          <a:effectLst/>
                          <a:latin typeface="Arial" panose="020B0604020202020204" pitchFamily="34" charset="0"/>
                        </a:rPr>
                        <a:t>Clarity and usefulness</a:t>
                      </a:r>
                    </a:p>
                  </a:txBody>
                  <a:tcPr marL="64008"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24559782"/>
                  </a:ext>
                </a:extLst>
              </a:tr>
              <a:tr h="202282">
                <a:tc>
                  <a:txBody>
                    <a:bodyPr/>
                    <a:lstStyle/>
                    <a:p>
                      <a:pPr algn="l" fontAlgn="b"/>
                      <a:r>
                        <a:rPr lang="en-US" sz="900" b="0" i="0" u="none" strike="noStrike" dirty="0">
                          <a:effectLst/>
                          <a:latin typeface="Arial" panose="020B0604020202020204" pitchFamily="34" charset="0"/>
                        </a:rPr>
                        <a:t>Data documentation helped you use the data</a:t>
                      </a:r>
                    </a:p>
                  </a:txBody>
                  <a:tcPr marL="64008"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7975222"/>
                  </a:ext>
                </a:extLst>
              </a:tr>
            </a:tbl>
          </a:graphicData>
        </a:graphic>
      </p:graphicFrame>
    </p:spTree>
    <p:extLst>
      <p:ext uri="{BB962C8B-B14F-4D97-AF65-F5344CB8AC3E}">
        <p14:creationId xmlns:p14="http://schemas.microsoft.com/office/powerpoint/2010/main" val="42148331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2C5568-3FC3-43ED-8DCC-99CFC07933C2}"/>
              </a:ext>
            </a:extLst>
          </p:cNvPr>
          <p:cNvSpPr>
            <a:spLocks noGrp="1"/>
          </p:cNvSpPr>
          <p:nvPr>
            <p:ph type="title"/>
          </p:nvPr>
        </p:nvSpPr>
        <p:spPr/>
        <p:txBody>
          <a:bodyPr/>
          <a:lstStyle/>
          <a:p>
            <a:r>
              <a:rPr lang="en-US" dirty="0"/>
              <a:t>Appendix</a:t>
            </a:r>
          </a:p>
        </p:txBody>
      </p:sp>
      <p:graphicFrame>
        <p:nvGraphicFramePr>
          <p:cNvPr id="2" name="Table 1">
            <a:extLst>
              <a:ext uri="{FF2B5EF4-FFF2-40B4-BE49-F238E27FC236}">
                <a16:creationId xmlns:a16="http://schemas.microsoft.com/office/drawing/2014/main" id="{9B5F5D9F-08B5-438D-8416-CC3E5B0F01DF}"/>
              </a:ext>
            </a:extLst>
          </p:cNvPr>
          <p:cNvGraphicFramePr>
            <a:graphicFrameLocks noGrp="1"/>
          </p:cNvGraphicFramePr>
          <p:nvPr>
            <p:extLst>
              <p:ext uri="{D42A27DB-BD31-4B8C-83A1-F6EECF244321}">
                <p14:modId xmlns:p14="http://schemas.microsoft.com/office/powerpoint/2010/main" val="223293768"/>
              </p:ext>
            </p:extLst>
          </p:nvPr>
        </p:nvGraphicFramePr>
        <p:xfrm>
          <a:off x="1066800" y="1104900"/>
          <a:ext cx="7010401" cy="4457696"/>
        </p:xfrm>
        <a:graphic>
          <a:graphicData uri="http://schemas.openxmlformats.org/drawingml/2006/table">
            <a:tbl>
              <a:tblPr/>
              <a:tblGrid>
                <a:gridCol w="4406985">
                  <a:extLst>
                    <a:ext uri="{9D8B030D-6E8A-4147-A177-3AD203B41FA5}">
                      <a16:colId xmlns:a16="http://schemas.microsoft.com/office/drawing/2014/main" val="890234877"/>
                    </a:ext>
                  </a:extLst>
                </a:gridCol>
                <a:gridCol w="1301708">
                  <a:extLst>
                    <a:ext uri="{9D8B030D-6E8A-4147-A177-3AD203B41FA5}">
                      <a16:colId xmlns:a16="http://schemas.microsoft.com/office/drawing/2014/main" val="197867272"/>
                    </a:ext>
                  </a:extLst>
                </a:gridCol>
                <a:gridCol w="1301708">
                  <a:extLst>
                    <a:ext uri="{9D8B030D-6E8A-4147-A177-3AD203B41FA5}">
                      <a16:colId xmlns:a16="http://schemas.microsoft.com/office/drawing/2014/main" val="2331659292"/>
                    </a:ext>
                  </a:extLst>
                </a:gridCol>
              </a:tblGrid>
              <a:tr h="229778">
                <a:tc>
                  <a:txBody>
                    <a:bodyPr/>
                    <a:lstStyle/>
                    <a:p>
                      <a:pPr algn="l" fontAlgn="b"/>
                      <a:endParaRPr lang="en-US" sz="900" b="0" i="0" u="none" strike="noStrike" dirty="0">
                        <a:effectLst/>
                        <a:latin typeface="Arial" panose="020B0604020202020204" pitchFamily="34" charset="0"/>
                      </a:endParaRPr>
                    </a:p>
                  </a:txBody>
                  <a:tcPr marL="64008"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dirty="0">
                          <a:effectLst/>
                          <a:latin typeface="Arial" panose="020B0604020202020204" pitchFamily="34" charset="0"/>
                        </a:rPr>
                        <a:t>Scores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en-US" sz="900" b="1" i="0" u="none" strike="noStrike" dirty="0">
                          <a:effectLst/>
                          <a:latin typeface="Arial" panose="020B0604020202020204" pitchFamily="34" charset="0"/>
                        </a:rPr>
                        <a:t>Aggregate Impact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4074090"/>
                  </a:ext>
                </a:extLst>
              </a:tr>
              <a:tr h="222522">
                <a:tc>
                  <a:txBody>
                    <a:bodyPr/>
                    <a:lstStyle/>
                    <a:p>
                      <a:pPr algn="l" fontAlgn="b"/>
                      <a:r>
                        <a:rPr lang="en-US" sz="900" b="1" i="0" u="none" strike="noStrike" dirty="0">
                          <a:effectLst/>
                          <a:latin typeface="Arial" panose="020B0604020202020204" pitchFamily="34" charset="0"/>
                        </a:rPr>
                        <a:t>Sample Size</a:t>
                      </a:r>
                    </a:p>
                  </a:txBody>
                  <a:tcPr marL="64008"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Arial" panose="020B0604020202020204" pitchFamily="34" charset="0"/>
                        </a:rPr>
                        <a:t>2,778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219495472"/>
                  </a:ext>
                </a:extLst>
              </a:tr>
              <a:tr h="222522">
                <a:tc>
                  <a:txBody>
                    <a:bodyPr/>
                    <a:lstStyle/>
                    <a:p>
                      <a:pPr algn="l" fontAlgn="b"/>
                      <a:r>
                        <a:rPr lang="en-US" sz="900" b="1" i="0" u="none" strike="noStrike" dirty="0">
                          <a:solidFill>
                            <a:srgbClr val="FFFFFF"/>
                          </a:solidFill>
                          <a:effectLst/>
                          <a:latin typeface="Arial" panose="020B0604020202020204" pitchFamily="34" charset="0"/>
                        </a:rPr>
                        <a:t>Customer Support</a:t>
                      </a:r>
                    </a:p>
                  </a:txBody>
                  <a:tcPr marL="64008"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extLst>
                  <a:ext uri="{0D108BD9-81ED-4DB2-BD59-A6C34878D82A}">
                    <a16:rowId xmlns:a16="http://schemas.microsoft.com/office/drawing/2014/main" val="2133105181"/>
                  </a:ext>
                </a:extLst>
              </a:tr>
              <a:tr h="222522">
                <a:tc>
                  <a:txBody>
                    <a:bodyPr/>
                    <a:lstStyle/>
                    <a:p>
                      <a:pPr algn="l" fontAlgn="b"/>
                      <a:r>
                        <a:rPr lang="en-US" sz="900" b="0" i="0" u="none" strike="noStrike" dirty="0">
                          <a:effectLst/>
                          <a:latin typeface="Arial" panose="020B0604020202020204" pitchFamily="34" charset="0"/>
                        </a:rPr>
                        <a:t>Professionalism</a:t>
                      </a:r>
                    </a:p>
                  </a:txBody>
                  <a:tcPr marL="64008"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39328670"/>
                  </a:ext>
                </a:extLst>
              </a:tr>
              <a:tr h="222522">
                <a:tc>
                  <a:txBody>
                    <a:bodyPr/>
                    <a:lstStyle/>
                    <a:p>
                      <a:pPr algn="l" fontAlgn="b"/>
                      <a:r>
                        <a:rPr lang="en-US" sz="900" b="0" i="0" u="none" strike="noStrike" dirty="0">
                          <a:effectLst/>
                          <a:latin typeface="Arial" panose="020B0604020202020204" pitchFamily="34" charset="0"/>
                        </a:rPr>
                        <a:t>Technical knowledge</a:t>
                      </a:r>
                    </a:p>
                  </a:txBody>
                  <a:tcPr marL="64008"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07011897"/>
                  </a:ext>
                </a:extLst>
              </a:tr>
              <a:tr h="222522">
                <a:tc>
                  <a:txBody>
                    <a:bodyPr/>
                    <a:lstStyle/>
                    <a:p>
                      <a:pPr algn="l" fontAlgn="b"/>
                      <a:r>
                        <a:rPr lang="en-US" sz="900" b="0" i="0" u="none" strike="noStrike" dirty="0">
                          <a:effectLst/>
                          <a:latin typeface="Arial" panose="020B0604020202020204" pitchFamily="34" charset="0"/>
                        </a:rPr>
                        <a:t>Helpfulness in resolving a problem</a:t>
                      </a:r>
                    </a:p>
                  </a:txBody>
                  <a:tcPr marL="64008"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49903047"/>
                  </a:ext>
                </a:extLst>
              </a:tr>
              <a:tr h="222522">
                <a:tc>
                  <a:txBody>
                    <a:bodyPr/>
                    <a:lstStyle/>
                    <a:p>
                      <a:pPr algn="l" fontAlgn="b"/>
                      <a:r>
                        <a:rPr lang="en-US" sz="900" b="0" i="0" u="none" strike="noStrike" dirty="0">
                          <a:effectLst/>
                          <a:latin typeface="Arial" panose="020B0604020202020204" pitchFamily="34" charset="0"/>
                        </a:rPr>
                        <a:t>Speed of response</a:t>
                      </a:r>
                    </a:p>
                  </a:txBody>
                  <a:tcPr marL="64008"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4491759"/>
                  </a:ext>
                </a:extLst>
              </a:tr>
              <a:tr h="222522">
                <a:tc>
                  <a:txBody>
                    <a:bodyPr/>
                    <a:lstStyle/>
                    <a:p>
                      <a:pPr algn="l" fontAlgn="b"/>
                      <a:r>
                        <a:rPr lang="en-US" sz="900" b="1" i="0" u="none" strike="noStrike" dirty="0">
                          <a:solidFill>
                            <a:srgbClr val="FFFFFF"/>
                          </a:solidFill>
                          <a:effectLst/>
                          <a:latin typeface="Arial" panose="020B0604020202020204" pitchFamily="34" charset="0"/>
                        </a:rPr>
                        <a:t>GES DISC - Data How-To</a:t>
                      </a:r>
                    </a:p>
                  </a:txBody>
                  <a:tcPr marL="64008"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extLst>
                  <a:ext uri="{0D108BD9-81ED-4DB2-BD59-A6C34878D82A}">
                    <a16:rowId xmlns:a16="http://schemas.microsoft.com/office/drawing/2014/main" val="1747691533"/>
                  </a:ext>
                </a:extLst>
              </a:tr>
              <a:tr h="222522">
                <a:tc>
                  <a:txBody>
                    <a:bodyPr/>
                    <a:lstStyle/>
                    <a:p>
                      <a:pPr algn="l" fontAlgn="b"/>
                      <a:r>
                        <a:rPr lang="en-US" sz="900" b="0" i="0" u="none" strike="noStrike" dirty="0">
                          <a:effectLst/>
                          <a:latin typeface="Arial" panose="020B0604020202020204" pitchFamily="34" charset="0"/>
                        </a:rPr>
                        <a:t>GES DISC - Ease of using Data How-to</a:t>
                      </a:r>
                    </a:p>
                  </a:txBody>
                  <a:tcPr marL="64008"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41236058"/>
                  </a:ext>
                </a:extLst>
              </a:tr>
              <a:tr h="222522">
                <a:tc>
                  <a:txBody>
                    <a:bodyPr/>
                    <a:lstStyle/>
                    <a:p>
                      <a:pPr algn="l" fontAlgn="b"/>
                      <a:r>
                        <a:rPr lang="en-US" sz="900" b="0" i="0" u="none" strike="noStrike" dirty="0">
                          <a:effectLst/>
                          <a:latin typeface="Arial" panose="020B0604020202020204" pitchFamily="34" charset="0"/>
                        </a:rPr>
                        <a:t>GES DISC - How Data How-to helped accomplish intended goals</a:t>
                      </a:r>
                    </a:p>
                  </a:txBody>
                  <a:tcPr marL="64008"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3700838"/>
                  </a:ext>
                </a:extLst>
              </a:tr>
              <a:tr h="222522">
                <a:tc>
                  <a:txBody>
                    <a:bodyPr/>
                    <a:lstStyle/>
                    <a:p>
                      <a:pPr algn="l" fontAlgn="b"/>
                      <a:r>
                        <a:rPr lang="en-US" sz="900" b="1" i="0" u="none" strike="noStrike" dirty="0">
                          <a:solidFill>
                            <a:srgbClr val="FFFFFF"/>
                          </a:solidFill>
                          <a:effectLst/>
                          <a:latin typeface="Arial" panose="020B0604020202020204" pitchFamily="34" charset="0"/>
                        </a:rPr>
                        <a:t>GHRC - Data Recipes</a:t>
                      </a:r>
                    </a:p>
                  </a:txBody>
                  <a:tcPr marL="64008"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extLst>
                  <a:ext uri="{0D108BD9-81ED-4DB2-BD59-A6C34878D82A}">
                    <a16:rowId xmlns:a16="http://schemas.microsoft.com/office/drawing/2014/main" val="1002817463"/>
                  </a:ext>
                </a:extLst>
              </a:tr>
              <a:tr h="222522">
                <a:tc>
                  <a:txBody>
                    <a:bodyPr/>
                    <a:lstStyle/>
                    <a:p>
                      <a:pPr algn="l" fontAlgn="b"/>
                      <a:r>
                        <a:rPr lang="en-US" sz="900" b="0" i="0" u="none" strike="noStrike" dirty="0">
                          <a:effectLst/>
                          <a:latin typeface="Arial" panose="020B0604020202020204" pitchFamily="34" charset="0"/>
                        </a:rPr>
                        <a:t>GHRC - Ease of using the Data Recipes</a:t>
                      </a:r>
                    </a:p>
                  </a:txBody>
                  <a:tcPr marL="64008"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4883566"/>
                  </a:ext>
                </a:extLst>
              </a:tr>
              <a:tr h="222522">
                <a:tc>
                  <a:txBody>
                    <a:bodyPr/>
                    <a:lstStyle/>
                    <a:p>
                      <a:pPr algn="l" fontAlgn="b"/>
                      <a:r>
                        <a:rPr lang="en-US" sz="900" b="0" i="0" u="none" strike="noStrike" dirty="0">
                          <a:effectLst/>
                          <a:latin typeface="Arial" panose="020B0604020202020204" pitchFamily="34" charset="0"/>
                        </a:rPr>
                        <a:t>GHRC - Correctness of steps</a:t>
                      </a:r>
                    </a:p>
                  </a:txBody>
                  <a:tcPr marL="64008"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26827836"/>
                  </a:ext>
                </a:extLst>
              </a:tr>
              <a:tr h="222522">
                <a:tc>
                  <a:txBody>
                    <a:bodyPr/>
                    <a:lstStyle/>
                    <a:p>
                      <a:pPr algn="l" fontAlgn="b"/>
                      <a:r>
                        <a:rPr lang="en-US" sz="900" b="0" i="0" u="none" strike="noStrike" dirty="0">
                          <a:effectLst/>
                          <a:latin typeface="Arial" panose="020B0604020202020204" pitchFamily="34" charset="0"/>
                        </a:rPr>
                        <a:t>GHRC - How Data Recipes helped accomplish intended goal</a:t>
                      </a:r>
                    </a:p>
                  </a:txBody>
                  <a:tcPr marL="64008"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984890"/>
                  </a:ext>
                </a:extLst>
              </a:tr>
              <a:tr h="222522">
                <a:tc>
                  <a:txBody>
                    <a:bodyPr/>
                    <a:lstStyle/>
                    <a:p>
                      <a:pPr algn="l" fontAlgn="b"/>
                      <a:r>
                        <a:rPr lang="en-US" sz="900" b="1" i="0" u="none" strike="noStrike" dirty="0">
                          <a:solidFill>
                            <a:srgbClr val="FFFFFF"/>
                          </a:solidFill>
                          <a:effectLst/>
                          <a:latin typeface="Arial" panose="020B0604020202020204" pitchFamily="34" charset="0"/>
                        </a:rPr>
                        <a:t>Customer Satisfaction Index</a:t>
                      </a:r>
                    </a:p>
                  </a:txBody>
                  <a:tcPr marL="64008"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extLst>
                  <a:ext uri="{0D108BD9-81ED-4DB2-BD59-A6C34878D82A}">
                    <a16:rowId xmlns:a16="http://schemas.microsoft.com/office/drawing/2014/main" val="169055263"/>
                  </a:ext>
                </a:extLst>
              </a:tr>
              <a:tr h="222522">
                <a:tc>
                  <a:txBody>
                    <a:bodyPr/>
                    <a:lstStyle/>
                    <a:p>
                      <a:pPr algn="l" fontAlgn="b"/>
                      <a:r>
                        <a:rPr lang="en-US" sz="900" b="0" i="0" u="none" strike="noStrike" dirty="0">
                          <a:effectLst/>
                          <a:latin typeface="Arial" panose="020B0604020202020204" pitchFamily="34" charset="0"/>
                        </a:rPr>
                        <a:t>Overall Satisfaction</a:t>
                      </a:r>
                    </a:p>
                  </a:txBody>
                  <a:tcPr marL="64008"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69655393"/>
                  </a:ext>
                </a:extLst>
              </a:tr>
              <a:tr h="222522">
                <a:tc>
                  <a:txBody>
                    <a:bodyPr/>
                    <a:lstStyle/>
                    <a:p>
                      <a:pPr algn="l" fontAlgn="b"/>
                      <a:r>
                        <a:rPr lang="en-US" sz="900" b="0" i="0" u="none" strike="noStrike" dirty="0">
                          <a:effectLst/>
                          <a:latin typeface="Arial" panose="020B0604020202020204" pitchFamily="34" charset="0"/>
                        </a:rPr>
                        <a:t>Expectations</a:t>
                      </a:r>
                    </a:p>
                  </a:txBody>
                  <a:tcPr marL="64008"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23781555"/>
                  </a:ext>
                </a:extLst>
              </a:tr>
              <a:tr h="222522">
                <a:tc>
                  <a:txBody>
                    <a:bodyPr/>
                    <a:lstStyle/>
                    <a:p>
                      <a:pPr algn="l" fontAlgn="b"/>
                      <a:r>
                        <a:rPr lang="en-US" sz="900" b="0" i="0" u="none" strike="noStrike" dirty="0">
                          <a:effectLst/>
                          <a:latin typeface="Arial" panose="020B0604020202020204" pitchFamily="34" charset="0"/>
                        </a:rPr>
                        <a:t>Ideal</a:t>
                      </a:r>
                    </a:p>
                  </a:txBody>
                  <a:tcPr marL="64008"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7345439"/>
                  </a:ext>
                </a:extLst>
              </a:tr>
              <a:tr h="222522">
                <a:tc>
                  <a:txBody>
                    <a:bodyPr/>
                    <a:lstStyle/>
                    <a:p>
                      <a:pPr algn="l" fontAlgn="b"/>
                      <a:r>
                        <a:rPr lang="en-US" sz="900" b="1" i="0" u="none" strike="noStrike" dirty="0">
                          <a:solidFill>
                            <a:srgbClr val="FFFFFF"/>
                          </a:solidFill>
                          <a:effectLst/>
                          <a:latin typeface="Arial" panose="020B0604020202020204" pitchFamily="34" charset="0"/>
                        </a:rPr>
                        <a:t>Likelihood to Recommend</a:t>
                      </a:r>
                    </a:p>
                  </a:txBody>
                  <a:tcPr marL="64008"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3230180817"/>
                  </a:ext>
                </a:extLst>
              </a:tr>
              <a:tr h="222522">
                <a:tc>
                  <a:txBody>
                    <a:bodyPr/>
                    <a:lstStyle/>
                    <a:p>
                      <a:pPr algn="l" fontAlgn="b"/>
                      <a:r>
                        <a:rPr lang="en-US" sz="900" b="1" i="0" u="none" strike="noStrike" dirty="0">
                          <a:solidFill>
                            <a:srgbClr val="FFFFFF"/>
                          </a:solidFill>
                          <a:effectLst/>
                          <a:latin typeface="Arial" panose="020B0604020202020204" pitchFamily="34" charset="0"/>
                        </a:rPr>
                        <a:t>Likelihood to Use Services in Future</a:t>
                      </a:r>
                    </a:p>
                  </a:txBody>
                  <a:tcPr marL="64008"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extLst>
                  <a:ext uri="{0D108BD9-81ED-4DB2-BD59-A6C34878D82A}">
                    <a16:rowId xmlns:a16="http://schemas.microsoft.com/office/drawing/2014/main" val="4173941858"/>
                  </a:ext>
                </a:extLst>
              </a:tr>
            </a:tbl>
          </a:graphicData>
        </a:graphic>
      </p:graphicFrame>
    </p:spTree>
    <p:extLst>
      <p:ext uri="{BB962C8B-B14F-4D97-AF65-F5344CB8AC3E}">
        <p14:creationId xmlns:p14="http://schemas.microsoft.com/office/powerpoint/2010/main" val="35976373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2C5568-3FC3-43ED-8DCC-99CFC07933C2}"/>
              </a:ext>
            </a:extLst>
          </p:cNvPr>
          <p:cNvSpPr>
            <a:spLocks noGrp="1"/>
          </p:cNvSpPr>
          <p:nvPr>
            <p:ph type="title"/>
          </p:nvPr>
        </p:nvSpPr>
        <p:spPr/>
        <p:txBody>
          <a:bodyPr/>
          <a:lstStyle/>
          <a:p>
            <a:r>
              <a:rPr lang="en-US" dirty="0"/>
              <a:t>Appendix</a:t>
            </a:r>
          </a:p>
        </p:txBody>
      </p:sp>
      <p:graphicFrame>
        <p:nvGraphicFramePr>
          <p:cNvPr id="2" name="Table 1">
            <a:extLst>
              <a:ext uri="{FF2B5EF4-FFF2-40B4-BE49-F238E27FC236}">
                <a16:creationId xmlns:a16="http://schemas.microsoft.com/office/drawing/2014/main" id="{F5A5C1E1-8E54-4D3E-A8F0-8C7C8E52F096}"/>
              </a:ext>
            </a:extLst>
          </p:cNvPr>
          <p:cNvGraphicFramePr>
            <a:graphicFrameLocks noGrp="1"/>
          </p:cNvGraphicFramePr>
          <p:nvPr>
            <p:extLst>
              <p:ext uri="{D42A27DB-BD31-4B8C-83A1-F6EECF244321}">
                <p14:modId xmlns:p14="http://schemas.microsoft.com/office/powerpoint/2010/main" val="1106290828"/>
              </p:ext>
            </p:extLst>
          </p:nvPr>
        </p:nvGraphicFramePr>
        <p:xfrm>
          <a:off x="1098376" y="984370"/>
          <a:ext cx="6947248" cy="5407267"/>
        </p:xfrm>
        <a:graphic>
          <a:graphicData uri="http://schemas.openxmlformats.org/drawingml/2006/table">
            <a:tbl>
              <a:tblPr/>
              <a:tblGrid>
                <a:gridCol w="3184628">
                  <a:extLst>
                    <a:ext uri="{9D8B030D-6E8A-4147-A177-3AD203B41FA5}">
                      <a16:colId xmlns:a16="http://schemas.microsoft.com/office/drawing/2014/main" val="283754380"/>
                    </a:ext>
                  </a:extLst>
                </a:gridCol>
                <a:gridCol w="940655">
                  <a:extLst>
                    <a:ext uri="{9D8B030D-6E8A-4147-A177-3AD203B41FA5}">
                      <a16:colId xmlns:a16="http://schemas.microsoft.com/office/drawing/2014/main" val="2381273563"/>
                    </a:ext>
                  </a:extLst>
                </a:gridCol>
                <a:gridCol w="940655">
                  <a:extLst>
                    <a:ext uri="{9D8B030D-6E8A-4147-A177-3AD203B41FA5}">
                      <a16:colId xmlns:a16="http://schemas.microsoft.com/office/drawing/2014/main" val="1065854925"/>
                    </a:ext>
                  </a:extLst>
                </a:gridCol>
                <a:gridCol w="940655">
                  <a:extLst>
                    <a:ext uri="{9D8B030D-6E8A-4147-A177-3AD203B41FA5}">
                      <a16:colId xmlns:a16="http://schemas.microsoft.com/office/drawing/2014/main" val="2626649381"/>
                    </a:ext>
                  </a:extLst>
                </a:gridCol>
                <a:gridCol w="940655">
                  <a:extLst>
                    <a:ext uri="{9D8B030D-6E8A-4147-A177-3AD203B41FA5}">
                      <a16:colId xmlns:a16="http://schemas.microsoft.com/office/drawing/2014/main" val="3894723005"/>
                    </a:ext>
                  </a:extLst>
                </a:gridCol>
              </a:tblGrid>
              <a:tr h="154493">
                <a:tc>
                  <a:txBody>
                    <a:bodyPr/>
                    <a:lstStyle/>
                    <a:p>
                      <a:pPr algn="l" fontAlgn="b"/>
                      <a:endParaRPr lang="en-US" sz="900" b="0" i="0" u="none" strike="noStrike" dirty="0">
                        <a:effectLst/>
                        <a:latin typeface="Arial" panose="020B0604020202020204" pitchFamily="34" charset="0"/>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900" b="1" i="0" u="none" strike="noStrike" dirty="0">
                          <a:effectLst/>
                          <a:latin typeface="Arial" panose="020B0604020202020204" pitchFamily="34" charset="0"/>
                        </a:rPr>
                        <a:t>2015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dirty="0">
                          <a:effectLst/>
                          <a:latin typeface="Arial" panose="020B0604020202020204" pitchFamily="34" charset="0"/>
                        </a:rPr>
                        <a:t>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dirty="0">
                          <a:effectLst/>
                          <a:latin typeface="Arial" panose="020B0604020202020204" pitchFamily="34" charset="0"/>
                        </a:rPr>
                        <a:t>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dirty="0">
                          <a:effectLst/>
                          <a:latin typeface="Arial" panose="020B0604020202020204" pitchFamily="34" charset="0"/>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9174664"/>
                  </a:ext>
                </a:extLst>
              </a:tr>
              <a:tr h="154493">
                <a:tc>
                  <a:txBody>
                    <a:bodyPr/>
                    <a:lstStyle/>
                    <a:p>
                      <a:pPr algn="l" fontAlgn="b"/>
                      <a:endParaRPr lang="en-US" sz="900" b="0" i="0" u="none" strike="noStrike" dirty="0">
                        <a:effectLst/>
                        <a:latin typeface="Arial" panose="020B0604020202020204" pitchFamily="34" charset="0"/>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4">
                  <a:txBody>
                    <a:bodyPr/>
                    <a:lstStyle/>
                    <a:p>
                      <a:pPr algn="ctr" fontAlgn="t"/>
                      <a:r>
                        <a:rPr lang="en-US" sz="900" b="1" i="0" u="none" strike="noStrike" dirty="0">
                          <a:effectLst/>
                          <a:latin typeface="Arial" panose="020B0604020202020204" pitchFamily="34" charset="0"/>
                        </a:rPr>
                        <a:t>Scores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79429078"/>
                  </a:ext>
                </a:extLst>
              </a:tr>
              <a:tr h="181757">
                <a:tc>
                  <a:txBody>
                    <a:bodyPr/>
                    <a:lstStyle/>
                    <a:p>
                      <a:pPr algn="l" fontAlgn="b"/>
                      <a:r>
                        <a:rPr lang="en-US" sz="900" b="1" i="0" u="none" strike="noStrike" dirty="0">
                          <a:effectLst/>
                          <a:latin typeface="Arial" panose="020B0604020202020204" pitchFamily="34" charset="0"/>
                        </a:rPr>
                        <a:t>Sample Size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Arial" panose="020B0604020202020204" pitchFamily="34" charset="0"/>
                        </a:rPr>
                        <a:t>5,346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Arial" panose="020B0604020202020204" pitchFamily="34" charset="0"/>
                        </a:rPr>
                        <a:t>7,133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Arial" panose="020B0604020202020204" pitchFamily="34" charset="0"/>
                        </a:rPr>
                        <a:t>7,505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Arial" panose="020B0604020202020204" pitchFamily="34" charset="0"/>
                        </a:rPr>
                        <a:t>2,778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5172852"/>
                  </a:ext>
                </a:extLst>
              </a:tr>
              <a:tr h="181757">
                <a:tc>
                  <a:txBody>
                    <a:bodyPr/>
                    <a:lstStyle/>
                    <a:p>
                      <a:pPr algn="l" fontAlgn="b"/>
                      <a:r>
                        <a:rPr lang="en-US" sz="900" b="1" i="0" u="none" strike="noStrike" dirty="0">
                          <a:solidFill>
                            <a:srgbClr val="FFFFFF"/>
                          </a:solidFill>
                          <a:effectLst/>
                          <a:latin typeface="Arial" panose="020B0604020202020204" pitchFamily="34" charset="0"/>
                        </a:rPr>
                        <a:t>Product Search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extLst>
                  <a:ext uri="{0D108BD9-81ED-4DB2-BD59-A6C34878D82A}">
                    <a16:rowId xmlns:a16="http://schemas.microsoft.com/office/drawing/2014/main" val="3909252297"/>
                  </a:ext>
                </a:extLst>
              </a:tr>
              <a:tr h="172669">
                <a:tc>
                  <a:txBody>
                    <a:bodyPr/>
                    <a:lstStyle/>
                    <a:p>
                      <a:pPr algn="l" fontAlgn="b"/>
                      <a:r>
                        <a:rPr lang="en-US" sz="900" b="0" i="0" u="none" strike="noStrike" dirty="0">
                          <a:effectLst/>
                          <a:latin typeface="Arial" panose="020B0604020202020204" pitchFamily="34" charset="0"/>
                        </a:rPr>
                        <a:t>Ease of using search capability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34295528"/>
                  </a:ext>
                </a:extLst>
              </a:tr>
              <a:tr h="172669">
                <a:tc>
                  <a:txBody>
                    <a:bodyPr/>
                    <a:lstStyle/>
                    <a:p>
                      <a:pPr algn="l" fontAlgn="b"/>
                      <a:r>
                        <a:rPr lang="en-US" sz="900" b="0" i="0" u="none" strike="noStrike" dirty="0">
                          <a:effectLst/>
                          <a:latin typeface="Arial" panose="020B0604020202020204" pitchFamily="34" charset="0"/>
                        </a:rPr>
                        <a:t>How well the search results met your needs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3737036"/>
                  </a:ext>
                </a:extLst>
              </a:tr>
              <a:tr h="181757">
                <a:tc>
                  <a:txBody>
                    <a:bodyPr/>
                    <a:lstStyle/>
                    <a:p>
                      <a:pPr algn="l" fontAlgn="b"/>
                      <a:r>
                        <a:rPr lang="en-US" sz="900" b="1" i="0" u="none" strike="noStrike" dirty="0">
                          <a:solidFill>
                            <a:srgbClr val="FFFFFF"/>
                          </a:solidFill>
                          <a:effectLst/>
                          <a:latin typeface="Arial" panose="020B0604020202020204" pitchFamily="34" charset="0"/>
                        </a:rPr>
                        <a:t>Product Selection and Order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extLst>
                  <a:ext uri="{0D108BD9-81ED-4DB2-BD59-A6C34878D82A}">
                    <a16:rowId xmlns:a16="http://schemas.microsoft.com/office/drawing/2014/main" val="48640743"/>
                  </a:ext>
                </a:extLst>
              </a:tr>
              <a:tr h="172669">
                <a:tc>
                  <a:txBody>
                    <a:bodyPr/>
                    <a:lstStyle/>
                    <a:p>
                      <a:pPr algn="l" fontAlgn="b"/>
                      <a:r>
                        <a:rPr lang="en-US" sz="900" b="0" i="0" u="none" strike="noStrike" dirty="0">
                          <a:effectLst/>
                          <a:latin typeface="Arial" panose="020B0604020202020204" pitchFamily="34" charset="0"/>
                        </a:rPr>
                        <a:t>Ease of selecting data products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59600128"/>
                  </a:ext>
                </a:extLst>
              </a:tr>
              <a:tr h="172669">
                <a:tc>
                  <a:txBody>
                    <a:bodyPr/>
                    <a:lstStyle/>
                    <a:p>
                      <a:pPr algn="l" fontAlgn="b"/>
                      <a:r>
                        <a:rPr lang="en-US" sz="900" b="0" i="0" u="none" strike="noStrike" dirty="0">
                          <a:effectLst/>
                          <a:latin typeface="Arial" panose="020B0604020202020204" pitchFamily="34" charset="0"/>
                        </a:rPr>
                        <a:t>Ease of requesting or ordering data products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32862310"/>
                  </a:ext>
                </a:extLst>
              </a:tr>
              <a:tr h="172669">
                <a:tc>
                  <a:txBody>
                    <a:bodyPr/>
                    <a:lstStyle/>
                    <a:p>
                      <a:pPr algn="l" fontAlgn="b"/>
                      <a:r>
                        <a:rPr lang="en-US" sz="900" b="0" i="0" u="none" strike="noStrike" dirty="0">
                          <a:effectLst/>
                          <a:latin typeface="Arial" panose="020B0604020202020204" pitchFamily="34" charset="0"/>
                        </a:rPr>
                        <a:t>Direct downloads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9990348"/>
                  </a:ext>
                </a:extLst>
              </a:tr>
              <a:tr h="181757">
                <a:tc>
                  <a:txBody>
                    <a:bodyPr/>
                    <a:lstStyle/>
                    <a:p>
                      <a:pPr algn="l" fontAlgn="b"/>
                      <a:r>
                        <a:rPr lang="en-US" sz="900" b="1" i="0" u="none" strike="noStrike" dirty="0">
                          <a:solidFill>
                            <a:srgbClr val="FFFFFF"/>
                          </a:solidFill>
                          <a:effectLst/>
                          <a:latin typeface="Arial" panose="020B0604020202020204" pitchFamily="34" charset="0"/>
                        </a:rPr>
                        <a:t>Delivery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extLst>
                  <a:ext uri="{0D108BD9-81ED-4DB2-BD59-A6C34878D82A}">
                    <a16:rowId xmlns:a16="http://schemas.microsoft.com/office/drawing/2014/main" val="3153154123"/>
                  </a:ext>
                </a:extLst>
              </a:tr>
              <a:tr h="172669">
                <a:tc>
                  <a:txBody>
                    <a:bodyPr/>
                    <a:lstStyle/>
                    <a:p>
                      <a:pPr algn="l" fontAlgn="b"/>
                      <a:r>
                        <a:rPr lang="en-US" sz="900" b="0" i="0" u="none" strike="noStrike" dirty="0">
                          <a:effectLst/>
                          <a:latin typeface="Arial" panose="020B0604020202020204" pitchFamily="34" charset="0"/>
                        </a:rPr>
                        <a:t>Convenience of delivery method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54008048"/>
                  </a:ext>
                </a:extLst>
              </a:tr>
              <a:tr h="172669">
                <a:tc>
                  <a:txBody>
                    <a:bodyPr/>
                    <a:lstStyle/>
                    <a:p>
                      <a:pPr algn="l" fontAlgn="b"/>
                      <a:r>
                        <a:rPr lang="en-US" sz="900" b="0" i="0" u="none" strike="noStrike" dirty="0">
                          <a:effectLst/>
                          <a:latin typeface="Arial" panose="020B0604020202020204" pitchFamily="34" charset="0"/>
                        </a:rPr>
                        <a:t>Speed of delivery method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0624011"/>
                  </a:ext>
                </a:extLst>
              </a:tr>
              <a:tr h="181757">
                <a:tc>
                  <a:txBody>
                    <a:bodyPr/>
                    <a:lstStyle/>
                    <a:p>
                      <a:pPr algn="l" fontAlgn="b"/>
                      <a:r>
                        <a:rPr lang="en-US" sz="900" b="1" i="0" u="none" strike="noStrike" dirty="0">
                          <a:solidFill>
                            <a:srgbClr val="FFFFFF"/>
                          </a:solidFill>
                          <a:effectLst/>
                          <a:latin typeface="Arial" panose="020B0604020202020204" pitchFamily="34" charset="0"/>
                        </a:rPr>
                        <a:t>Product Quality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extLst>
                  <a:ext uri="{0D108BD9-81ED-4DB2-BD59-A6C34878D82A}">
                    <a16:rowId xmlns:a16="http://schemas.microsoft.com/office/drawing/2014/main" val="2086411928"/>
                  </a:ext>
                </a:extLst>
              </a:tr>
              <a:tr h="172669">
                <a:tc>
                  <a:txBody>
                    <a:bodyPr/>
                    <a:lstStyle/>
                    <a:p>
                      <a:pPr algn="l" fontAlgn="b"/>
                      <a:r>
                        <a:rPr lang="en-US" sz="900" b="0" i="0" u="none" strike="noStrike" dirty="0">
                          <a:effectLst/>
                          <a:latin typeface="Arial" panose="020B0604020202020204" pitchFamily="34" charset="0"/>
                        </a:rPr>
                        <a:t>Ease of using the data product in the delivered format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98495411"/>
                  </a:ext>
                </a:extLst>
              </a:tr>
              <a:tr h="172669">
                <a:tc>
                  <a:txBody>
                    <a:bodyPr/>
                    <a:lstStyle/>
                    <a:p>
                      <a:pPr algn="l" fontAlgn="b"/>
                      <a:r>
                        <a:rPr lang="en-US" sz="900" b="0" i="0" u="none" strike="noStrike" dirty="0">
                          <a:effectLst/>
                          <a:latin typeface="Arial" panose="020B0604020202020204" pitchFamily="34" charset="0"/>
                        </a:rPr>
                        <a:t>How well data product matched intended order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66280833"/>
                  </a:ext>
                </a:extLst>
              </a:tr>
              <a:tr h="172669">
                <a:tc>
                  <a:txBody>
                    <a:bodyPr/>
                    <a:lstStyle/>
                    <a:p>
                      <a:pPr algn="l" fontAlgn="b"/>
                      <a:r>
                        <a:rPr lang="en-US" sz="900" b="0" i="0" u="none" strike="noStrike" dirty="0">
                          <a:effectLst/>
                          <a:latin typeface="Arial" panose="020B0604020202020204" pitchFamily="34" charset="0"/>
                        </a:rPr>
                        <a:t>How data products helped accomplish intended goals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0348100"/>
                  </a:ext>
                </a:extLst>
              </a:tr>
              <a:tr h="181757">
                <a:tc>
                  <a:txBody>
                    <a:bodyPr/>
                    <a:lstStyle/>
                    <a:p>
                      <a:pPr algn="l" fontAlgn="b"/>
                      <a:r>
                        <a:rPr lang="en-US" sz="900" b="1" i="0" u="none" strike="noStrike" dirty="0">
                          <a:solidFill>
                            <a:srgbClr val="FFFFFF"/>
                          </a:solidFill>
                          <a:effectLst/>
                          <a:latin typeface="Arial" panose="020B0604020202020204" pitchFamily="34" charset="0"/>
                        </a:rPr>
                        <a:t>Product Documentation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extLst>
                  <a:ext uri="{0D108BD9-81ED-4DB2-BD59-A6C34878D82A}">
                    <a16:rowId xmlns:a16="http://schemas.microsoft.com/office/drawing/2014/main" val="2516554074"/>
                  </a:ext>
                </a:extLst>
              </a:tr>
              <a:tr h="172669">
                <a:tc>
                  <a:txBody>
                    <a:bodyPr/>
                    <a:lstStyle/>
                    <a:p>
                      <a:pPr algn="l" fontAlgn="b"/>
                      <a:r>
                        <a:rPr lang="en-US" sz="900" b="0" i="0" u="none" strike="noStrike" dirty="0">
                          <a:effectLst/>
                          <a:latin typeface="Arial" panose="020B0604020202020204" pitchFamily="34" charset="0"/>
                        </a:rPr>
                        <a:t>Overall quality of the document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33934847"/>
                  </a:ext>
                </a:extLst>
              </a:tr>
              <a:tr h="172669">
                <a:tc>
                  <a:txBody>
                    <a:bodyPr/>
                    <a:lstStyle/>
                    <a:p>
                      <a:pPr algn="l" fontAlgn="b"/>
                      <a:r>
                        <a:rPr lang="en-US" sz="900" b="0" i="0" u="none" strike="noStrike" dirty="0">
                          <a:effectLst/>
                          <a:latin typeface="Arial" panose="020B0604020202020204" pitchFamily="34" charset="0"/>
                        </a:rPr>
                        <a:t>Data documentation helped you use the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tcPr>
                </a:tc>
                <a:extLst>
                  <a:ext uri="{0D108BD9-81ED-4DB2-BD59-A6C34878D82A}">
                    <a16:rowId xmlns:a16="http://schemas.microsoft.com/office/drawing/2014/main" val="237740699"/>
                  </a:ext>
                </a:extLst>
              </a:tr>
              <a:tr h="172669">
                <a:tc>
                  <a:txBody>
                    <a:bodyPr/>
                    <a:lstStyle/>
                    <a:p>
                      <a:pPr algn="l" fontAlgn="b"/>
                      <a:r>
                        <a:rPr lang="en-US" sz="900" b="0" i="0" u="none" strike="noStrike" dirty="0">
                          <a:effectLst/>
                          <a:latin typeface="Arial" panose="020B0604020202020204" pitchFamily="34" charset="0"/>
                        </a:rPr>
                        <a:t>Organization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701949760"/>
                  </a:ext>
                </a:extLst>
              </a:tr>
              <a:tr h="172669">
                <a:tc>
                  <a:txBody>
                    <a:bodyPr/>
                    <a:lstStyle/>
                    <a:p>
                      <a:pPr algn="l" fontAlgn="b"/>
                      <a:r>
                        <a:rPr lang="en-US" sz="900" b="0" i="0" u="none" strike="noStrike" dirty="0">
                          <a:effectLst/>
                          <a:latin typeface="Arial" panose="020B0604020202020204" pitchFamily="34" charset="0"/>
                        </a:rPr>
                        <a:t>Clarity and usefulness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23951627"/>
                  </a:ext>
                </a:extLst>
              </a:tr>
              <a:tr h="172669">
                <a:tc>
                  <a:txBody>
                    <a:bodyPr/>
                    <a:lstStyle/>
                    <a:p>
                      <a:pPr algn="l" fontAlgn="b"/>
                      <a:r>
                        <a:rPr lang="en-US" sz="900" b="0" i="0" u="none" strike="noStrike" dirty="0">
                          <a:effectLst/>
                          <a:latin typeface="Arial" panose="020B0604020202020204" pitchFamily="34" charset="0"/>
                        </a:rPr>
                        <a:t>Data documentation helped you use the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665596"/>
                  </a:ext>
                </a:extLst>
              </a:tr>
              <a:tr h="181757">
                <a:tc>
                  <a:txBody>
                    <a:bodyPr/>
                    <a:lstStyle/>
                    <a:p>
                      <a:pPr algn="l" fontAlgn="b"/>
                      <a:r>
                        <a:rPr lang="en-US" sz="900" b="1" i="0" u="none" strike="noStrike" dirty="0">
                          <a:solidFill>
                            <a:srgbClr val="FFFFFF"/>
                          </a:solidFill>
                          <a:effectLst/>
                          <a:latin typeface="Arial" panose="020B0604020202020204" pitchFamily="34" charset="0"/>
                        </a:rPr>
                        <a:t>Customer Support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extLst>
                  <a:ext uri="{0D108BD9-81ED-4DB2-BD59-A6C34878D82A}">
                    <a16:rowId xmlns:a16="http://schemas.microsoft.com/office/drawing/2014/main" val="2624757147"/>
                  </a:ext>
                </a:extLst>
              </a:tr>
              <a:tr h="172669">
                <a:tc>
                  <a:txBody>
                    <a:bodyPr/>
                    <a:lstStyle/>
                    <a:p>
                      <a:pPr algn="l" fontAlgn="b"/>
                      <a:r>
                        <a:rPr lang="en-US" sz="900" b="0" i="0" u="none" strike="noStrike" dirty="0">
                          <a:effectLst/>
                          <a:latin typeface="Arial" panose="020B0604020202020204" pitchFamily="34" charset="0"/>
                        </a:rPr>
                        <a:t>Professionalism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47036719"/>
                  </a:ext>
                </a:extLst>
              </a:tr>
              <a:tr h="172669">
                <a:tc>
                  <a:txBody>
                    <a:bodyPr/>
                    <a:lstStyle/>
                    <a:p>
                      <a:pPr algn="l" fontAlgn="b"/>
                      <a:r>
                        <a:rPr lang="en-US" sz="900" b="0" i="0" u="none" strike="noStrike" dirty="0">
                          <a:effectLst/>
                          <a:latin typeface="Arial" panose="020B0604020202020204" pitchFamily="34" charset="0"/>
                        </a:rPr>
                        <a:t>Technical knowledge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34926658"/>
                  </a:ext>
                </a:extLst>
              </a:tr>
              <a:tr h="172669">
                <a:tc>
                  <a:txBody>
                    <a:bodyPr/>
                    <a:lstStyle/>
                    <a:p>
                      <a:pPr algn="l" fontAlgn="b"/>
                      <a:r>
                        <a:rPr lang="en-US" sz="900" b="0" i="0" u="none" strike="noStrike" dirty="0">
                          <a:effectLst/>
                          <a:latin typeface="Arial" panose="020B0604020202020204" pitchFamily="34" charset="0"/>
                        </a:rPr>
                        <a:t>Helpfulness in resolving a problem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33987829"/>
                  </a:ext>
                </a:extLst>
              </a:tr>
              <a:tr h="172669">
                <a:tc>
                  <a:txBody>
                    <a:bodyPr/>
                    <a:lstStyle/>
                    <a:p>
                      <a:pPr algn="l" fontAlgn="b"/>
                      <a:r>
                        <a:rPr lang="en-US" sz="900" b="0" i="0" u="none" strike="noStrike" dirty="0">
                          <a:effectLst/>
                          <a:latin typeface="Arial" panose="020B0604020202020204" pitchFamily="34" charset="0"/>
                        </a:rPr>
                        <a:t>Speed of response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9517313"/>
                  </a:ext>
                </a:extLst>
              </a:tr>
              <a:tr h="181757">
                <a:tc>
                  <a:txBody>
                    <a:bodyPr/>
                    <a:lstStyle/>
                    <a:p>
                      <a:pPr algn="l" fontAlgn="b"/>
                      <a:r>
                        <a:rPr lang="en-US" sz="900" b="1" i="0" u="none" strike="noStrike" dirty="0">
                          <a:solidFill>
                            <a:srgbClr val="FFFFFF"/>
                          </a:solidFill>
                          <a:effectLst/>
                          <a:latin typeface="Arial" panose="020B0604020202020204" pitchFamily="34" charset="0"/>
                        </a:rPr>
                        <a:t>Customer Satisfaction Index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3890955008"/>
                  </a:ext>
                </a:extLst>
              </a:tr>
              <a:tr h="181757">
                <a:tc>
                  <a:txBody>
                    <a:bodyPr/>
                    <a:lstStyle/>
                    <a:p>
                      <a:pPr algn="l" fontAlgn="b"/>
                      <a:r>
                        <a:rPr lang="en-US" sz="900" b="1" i="0" u="none" strike="noStrike" dirty="0">
                          <a:solidFill>
                            <a:srgbClr val="FFFFFF"/>
                          </a:solidFill>
                          <a:effectLst/>
                          <a:latin typeface="Arial" panose="020B0604020202020204" pitchFamily="34" charset="0"/>
                        </a:rPr>
                        <a:t>Likelihood to Recommend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1123849118"/>
                  </a:ext>
                </a:extLst>
              </a:tr>
              <a:tr h="181757">
                <a:tc>
                  <a:txBody>
                    <a:bodyPr/>
                    <a:lstStyle/>
                    <a:p>
                      <a:pPr algn="l" fontAlgn="b"/>
                      <a:r>
                        <a:rPr lang="en-US" sz="900" b="1" i="0" u="none" strike="noStrike" dirty="0">
                          <a:solidFill>
                            <a:srgbClr val="FFFFFF"/>
                          </a:solidFill>
                          <a:effectLst/>
                          <a:latin typeface="Arial" panose="020B0604020202020204" pitchFamily="34" charset="0"/>
                        </a:rPr>
                        <a:t>Likelihood to Use Services in Future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extLst>
                  <a:ext uri="{0D108BD9-81ED-4DB2-BD59-A6C34878D82A}">
                    <a16:rowId xmlns:a16="http://schemas.microsoft.com/office/drawing/2014/main" val="2305326335"/>
                  </a:ext>
                </a:extLst>
              </a:tr>
            </a:tbl>
          </a:graphicData>
        </a:graphic>
      </p:graphicFrame>
    </p:spTree>
    <p:extLst>
      <p:ext uri="{BB962C8B-B14F-4D97-AF65-F5344CB8AC3E}">
        <p14:creationId xmlns:p14="http://schemas.microsoft.com/office/powerpoint/2010/main" val="37741332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2C5568-3FC3-43ED-8DCC-99CFC07933C2}"/>
              </a:ext>
            </a:extLst>
          </p:cNvPr>
          <p:cNvSpPr>
            <a:spLocks noGrp="1"/>
          </p:cNvSpPr>
          <p:nvPr>
            <p:ph type="title"/>
          </p:nvPr>
        </p:nvSpPr>
        <p:spPr/>
        <p:txBody>
          <a:bodyPr/>
          <a:lstStyle/>
          <a:p>
            <a:r>
              <a:rPr lang="en-US" dirty="0"/>
              <a:t>Appendix</a:t>
            </a:r>
          </a:p>
        </p:txBody>
      </p:sp>
      <p:graphicFrame>
        <p:nvGraphicFramePr>
          <p:cNvPr id="4" name="Table 3">
            <a:extLst>
              <a:ext uri="{FF2B5EF4-FFF2-40B4-BE49-F238E27FC236}">
                <a16:creationId xmlns:a16="http://schemas.microsoft.com/office/drawing/2014/main" id="{88D22B33-B06A-4887-8C0B-78C9BF966D22}"/>
              </a:ext>
            </a:extLst>
          </p:cNvPr>
          <p:cNvGraphicFramePr>
            <a:graphicFrameLocks noGrp="1"/>
          </p:cNvGraphicFramePr>
          <p:nvPr>
            <p:extLst>
              <p:ext uri="{D42A27DB-BD31-4B8C-83A1-F6EECF244321}">
                <p14:modId xmlns:p14="http://schemas.microsoft.com/office/powerpoint/2010/main" val="1854148260"/>
              </p:ext>
            </p:extLst>
          </p:nvPr>
        </p:nvGraphicFramePr>
        <p:xfrm>
          <a:off x="419101" y="1104899"/>
          <a:ext cx="8305803" cy="5032617"/>
        </p:xfrm>
        <a:graphic>
          <a:graphicData uri="http://schemas.openxmlformats.org/drawingml/2006/table">
            <a:tbl>
              <a:tblPr/>
              <a:tblGrid>
                <a:gridCol w="1745507">
                  <a:extLst>
                    <a:ext uri="{9D8B030D-6E8A-4147-A177-3AD203B41FA5}">
                      <a16:colId xmlns:a16="http://schemas.microsoft.com/office/drawing/2014/main" val="1173041635"/>
                    </a:ext>
                  </a:extLst>
                </a:gridCol>
                <a:gridCol w="820037">
                  <a:extLst>
                    <a:ext uri="{9D8B030D-6E8A-4147-A177-3AD203B41FA5}">
                      <a16:colId xmlns:a16="http://schemas.microsoft.com/office/drawing/2014/main" val="1192334873"/>
                    </a:ext>
                  </a:extLst>
                </a:gridCol>
                <a:gridCol w="820037">
                  <a:extLst>
                    <a:ext uri="{9D8B030D-6E8A-4147-A177-3AD203B41FA5}">
                      <a16:colId xmlns:a16="http://schemas.microsoft.com/office/drawing/2014/main" val="3928977203"/>
                    </a:ext>
                  </a:extLst>
                </a:gridCol>
                <a:gridCol w="820037">
                  <a:extLst>
                    <a:ext uri="{9D8B030D-6E8A-4147-A177-3AD203B41FA5}">
                      <a16:colId xmlns:a16="http://schemas.microsoft.com/office/drawing/2014/main" val="1742382748"/>
                    </a:ext>
                  </a:extLst>
                </a:gridCol>
                <a:gridCol w="820037">
                  <a:extLst>
                    <a:ext uri="{9D8B030D-6E8A-4147-A177-3AD203B41FA5}">
                      <a16:colId xmlns:a16="http://schemas.microsoft.com/office/drawing/2014/main" val="2941435722"/>
                    </a:ext>
                  </a:extLst>
                </a:gridCol>
                <a:gridCol w="820037">
                  <a:extLst>
                    <a:ext uri="{9D8B030D-6E8A-4147-A177-3AD203B41FA5}">
                      <a16:colId xmlns:a16="http://schemas.microsoft.com/office/drawing/2014/main" val="1035029767"/>
                    </a:ext>
                  </a:extLst>
                </a:gridCol>
                <a:gridCol w="820037">
                  <a:extLst>
                    <a:ext uri="{9D8B030D-6E8A-4147-A177-3AD203B41FA5}">
                      <a16:colId xmlns:a16="http://schemas.microsoft.com/office/drawing/2014/main" val="858546007"/>
                    </a:ext>
                  </a:extLst>
                </a:gridCol>
                <a:gridCol w="820037">
                  <a:extLst>
                    <a:ext uri="{9D8B030D-6E8A-4147-A177-3AD203B41FA5}">
                      <a16:colId xmlns:a16="http://schemas.microsoft.com/office/drawing/2014/main" val="1262160522"/>
                    </a:ext>
                  </a:extLst>
                </a:gridCol>
                <a:gridCol w="820037">
                  <a:extLst>
                    <a:ext uri="{9D8B030D-6E8A-4147-A177-3AD203B41FA5}">
                      <a16:colId xmlns:a16="http://schemas.microsoft.com/office/drawing/2014/main" val="3338039558"/>
                    </a:ext>
                  </a:extLst>
                </a:gridCol>
              </a:tblGrid>
              <a:tr h="151145">
                <a:tc>
                  <a:txBody>
                    <a:bodyPr/>
                    <a:lstStyle/>
                    <a:p>
                      <a:pPr algn="l" fontAlgn="b"/>
                      <a:endParaRPr lang="en-US" sz="900" b="0" i="0" u="none" strike="noStrike" dirty="0">
                        <a:effectLst/>
                        <a:latin typeface="Arial" panose="020B0604020202020204" pitchFamily="34" charset="0"/>
                      </a:endParaRPr>
                    </a:p>
                  </a:txBody>
                  <a:tcPr marL="9176" marR="9176" marT="9176" marB="0" anchor="b">
                    <a:lnL>
                      <a:noFill/>
                    </a:lnL>
                    <a:lnR w="6350" cap="flat" cmpd="sng" algn="ctr">
                      <a:solidFill>
                        <a:srgbClr val="000000"/>
                      </a:solidFill>
                      <a:prstDash val="solid"/>
                      <a:round/>
                      <a:headEnd type="none" w="med" len="med"/>
                      <a:tailEnd type="none" w="med" len="med"/>
                    </a:lnR>
                    <a:lnT>
                      <a:noFill/>
                    </a:lnT>
                    <a:lnB>
                      <a:noFill/>
                    </a:lnB>
                  </a:tcPr>
                </a:tc>
                <a:tc gridSpan="4">
                  <a:txBody>
                    <a:bodyPr/>
                    <a:lstStyle/>
                    <a:p>
                      <a:pPr algn="ctr" fontAlgn="t"/>
                      <a:r>
                        <a:rPr lang="en-US" sz="900" b="1" i="0" u="none" strike="noStrike" dirty="0">
                          <a:effectLst/>
                          <a:latin typeface="Arial" panose="020B0604020202020204" pitchFamily="34" charset="0"/>
                        </a:rPr>
                        <a:t>ASDC-</a:t>
                      </a:r>
                      <a:r>
                        <a:rPr lang="en-US" sz="900" b="1" i="0" u="none" strike="noStrike" dirty="0" err="1">
                          <a:effectLst/>
                          <a:latin typeface="Arial" panose="020B0604020202020204" pitchFamily="34" charset="0"/>
                        </a:rPr>
                        <a:t>LaRC</a:t>
                      </a:r>
                      <a:endParaRPr lang="en-US" sz="900" b="1" i="0" u="none" strike="noStrike" dirty="0">
                        <a:effectLst/>
                        <a:latin typeface="Arial" panose="020B0604020202020204" pitchFamily="34" charset="0"/>
                      </a:endParaRPr>
                    </a:p>
                  </a:txBody>
                  <a:tcPr marL="9176" marR="9176" marT="91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t"/>
                      <a:r>
                        <a:rPr lang="en-US" sz="900" b="1" i="0" u="none" strike="noStrike" dirty="0">
                          <a:effectLst/>
                          <a:latin typeface="Arial" panose="020B0604020202020204" pitchFamily="34" charset="0"/>
                        </a:rPr>
                        <a:t>ASF SAR DAAC</a:t>
                      </a:r>
                    </a:p>
                  </a:txBody>
                  <a:tcPr marL="9176" marR="9176" marT="91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02032314"/>
                  </a:ext>
                </a:extLst>
              </a:tr>
              <a:tr h="152546">
                <a:tc>
                  <a:txBody>
                    <a:bodyPr/>
                    <a:lstStyle/>
                    <a:p>
                      <a:pPr algn="l" fontAlgn="b"/>
                      <a:endParaRPr lang="en-US" sz="900" b="0" i="0" u="none" strike="noStrike" dirty="0">
                        <a:effectLst/>
                        <a:latin typeface="Arial" panose="020B0604020202020204" pitchFamily="34" charset="0"/>
                      </a:endParaRPr>
                    </a:p>
                  </a:txBody>
                  <a:tcPr marL="9176" marR="9176" marT="91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900" b="1" i="0" u="none" strike="noStrike" dirty="0">
                          <a:effectLst/>
                          <a:latin typeface="Arial" panose="020B0604020202020204" pitchFamily="34" charset="0"/>
                        </a:rPr>
                        <a:t>2015</a:t>
                      </a:r>
                    </a:p>
                  </a:txBody>
                  <a:tcPr marL="9176" marR="9176" marT="91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dirty="0">
                          <a:effectLst/>
                          <a:latin typeface="Arial" panose="020B0604020202020204" pitchFamily="34" charset="0"/>
                        </a:rPr>
                        <a:t>2016</a:t>
                      </a:r>
                    </a:p>
                  </a:txBody>
                  <a:tcPr marL="9176" marR="9176" marT="91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dirty="0">
                          <a:effectLst/>
                          <a:latin typeface="Arial" panose="020B0604020202020204" pitchFamily="34" charset="0"/>
                        </a:rPr>
                        <a:t>2017</a:t>
                      </a:r>
                    </a:p>
                  </a:txBody>
                  <a:tcPr marL="9176" marR="9176" marT="91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dirty="0">
                          <a:effectLst/>
                          <a:latin typeface="Arial" panose="020B0604020202020204" pitchFamily="34" charset="0"/>
                        </a:rPr>
                        <a:t>2018</a:t>
                      </a:r>
                    </a:p>
                  </a:txBody>
                  <a:tcPr marL="9176" marR="9176" marT="91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dirty="0">
                          <a:effectLst/>
                          <a:latin typeface="Arial" panose="020B0604020202020204" pitchFamily="34" charset="0"/>
                        </a:rPr>
                        <a:t>2015</a:t>
                      </a:r>
                    </a:p>
                  </a:txBody>
                  <a:tcPr marL="9176" marR="9176" marT="91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dirty="0">
                          <a:effectLst/>
                          <a:latin typeface="Arial" panose="020B0604020202020204" pitchFamily="34" charset="0"/>
                        </a:rPr>
                        <a:t>2016</a:t>
                      </a:r>
                    </a:p>
                  </a:txBody>
                  <a:tcPr marL="9176" marR="9176" marT="91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dirty="0">
                          <a:effectLst/>
                          <a:latin typeface="Arial" panose="020B0604020202020204" pitchFamily="34" charset="0"/>
                        </a:rPr>
                        <a:t>2017</a:t>
                      </a:r>
                    </a:p>
                  </a:txBody>
                  <a:tcPr marL="9176" marR="9176" marT="91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dirty="0">
                          <a:effectLst/>
                          <a:latin typeface="Arial" panose="020B0604020202020204" pitchFamily="34" charset="0"/>
                        </a:rPr>
                        <a:t>2018</a:t>
                      </a:r>
                    </a:p>
                  </a:txBody>
                  <a:tcPr marL="9176" marR="9176" marT="91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1126463"/>
                  </a:ext>
                </a:extLst>
              </a:tr>
              <a:tr h="152546">
                <a:tc>
                  <a:txBody>
                    <a:bodyPr/>
                    <a:lstStyle/>
                    <a:p>
                      <a:pPr algn="l" fontAlgn="b"/>
                      <a:endParaRPr lang="en-US" sz="900" b="0" i="0" u="none" strike="noStrike">
                        <a:effectLst/>
                        <a:latin typeface="Arial" panose="020B0604020202020204" pitchFamily="34" charset="0"/>
                      </a:endParaRPr>
                    </a:p>
                  </a:txBody>
                  <a:tcPr marL="9176" marR="9176" marT="917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4">
                  <a:txBody>
                    <a:bodyPr/>
                    <a:lstStyle/>
                    <a:p>
                      <a:pPr algn="ctr" fontAlgn="t"/>
                      <a:r>
                        <a:rPr lang="en-US" sz="900" b="1" i="0" u="none" strike="noStrike">
                          <a:effectLst/>
                          <a:latin typeface="Arial" panose="020B0604020202020204" pitchFamily="34" charset="0"/>
                        </a:rPr>
                        <a:t>Scores</a:t>
                      </a:r>
                    </a:p>
                  </a:txBody>
                  <a:tcPr marL="9176" marR="9176" marT="91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t"/>
                      <a:r>
                        <a:rPr lang="en-US" sz="900" b="1" i="0" u="none" strike="noStrike">
                          <a:effectLst/>
                          <a:latin typeface="Arial" panose="020B0604020202020204" pitchFamily="34" charset="0"/>
                        </a:rPr>
                        <a:t>Scores</a:t>
                      </a:r>
                    </a:p>
                  </a:txBody>
                  <a:tcPr marL="9176" marR="9176" marT="91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46975053"/>
                  </a:ext>
                </a:extLst>
              </a:tr>
              <a:tr h="152546">
                <a:tc>
                  <a:txBody>
                    <a:bodyPr/>
                    <a:lstStyle/>
                    <a:p>
                      <a:pPr algn="l" fontAlgn="b"/>
                      <a:r>
                        <a:rPr lang="en-US" sz="900" b="1" i="0" u="none" strike="noStrike">
                          <a:effectLst/>
                          <a:latin typeface="Arial" panose="020B0604020202020204" pitchFamily="34" charset="0"/>
                        </a:rPr>
                        <a:t>Sample Size</a:t>
                      </a:r>
                    </a:p>
                  </a:txBody>
                  <a:tcPr marL="9176" marR="9176" marT="9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530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effectLst/>
                          <a:latin typeface="Arial" panose="020B0604020202020204" pitchFamily="34" charset="0"/>
                        </a:rPr>
                        <a:t>640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effectLst/>
                          <a:latin typeface="Arial" panose="020B0604020202020204" pitchFamily="34" charset="0"/>
                        </a:rPr>
                        <a:t>548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effectLst/>
                          <a:latin typeface="Arial" panose="020B0604020202020204" pitchFamily="34" charset="0"/>
                        </a:rPr>
                        <a:t>217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effectLst/>
                          <a:latin typeface="Arial" panose="020B0604020202020204" pitchFamily="34" charset="0"/>
                        </a:rPr>
                        <a:t>198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effectLst/>
                          <a:latin typeface="Arial" panose="020B0604020202020204" pitchFamily="34" charset="0"/>
                        </a:rPr>
                        <a:t>412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effectLst/>
                          <a:latin typeface="Arial" panose="020B0604020202020204" pitchFamily="34" charset="0"/>
                        </a:rPr>
                        <a:t>688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effectLst/>
                          <a:latin typeface="Arial" panose="020B0604020202020204" pitchFamily="34" charset="0"/>
                        </a:rPr>
                        <a:t>475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5185971"/>
                  </a:ext>
                </a:extLst>
              </a:tr>
              <a:tr h="152546">
                <a:tc>
                  <a:txBody>
                    <a:bodyPr/>
                    <a:lstStyle/>
                    <a:p>
                      <a:pPr algn="l" fontAlgn="b"/>
                      <a:r>
                        <a:rPr lang="en-US" sz="900" b="1" i="0" u="none" strike="noStrike">
                          <a:solidFill>
                            <a:srgbClr val="FFFFFF"/>
                          </a:solidFill>
                          <a:effectLst/>
                          <a:latin typeface="Arial" panose="020B0604020202020204" pitchFamily="34" charset="0"/>
                        </a:rPr>
                        <a:t>Product Search</a:t>
                      </a:r>
                    </a:p>
                  </a:txBody>
                  <a:tcPr marL="9176" marR="9176" marT="9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4153295114"/>
                  </a:ext>
                </a:extLst>
              </a:tr>
              <a:tr h="152546">
                <a:tc>
                  <a:txBody>
                    <a:bodyPr/>
                    <a:lstStyle/>
                    <a:p>
                      <a:pPr algn="l" fontAlgn="b"/>
                      <a:r>
                        <a:rPr lang="en-US" sz="900" b="1" i="0" u="none" strike="noStrike">
                          <a:solidFill>
                            <a:srgbClr val="FFFFFF"/>
                          </a:solidFill>
                          <a:effectLst/>
                          <a:latin typeface="Arial" panose="020B0604020202020204" pitchFamily="34" charset="0"/>
                        </a:rPr>
                        <a:t>Product Selection and Order</a:t>
                      </a:r>
                    </a:p>
                  </a:txBody>
                  <a:tcPr marL="9176" marR="9176" marT="9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599408830"/>
                  </a:ext>
                </a:extLst>
              </a:tr>
              <a:tr h="152546">
                <a:tc>
                  <a:txBody>
                    <a:bodyPr/>
                    <a:lstStyle/>
                    <a:p>
                      <a:pPr algn="l" fontAlgn="b"/>
                      <a:r>
                        <a:rPr lang="en-US" sz="900" b="1" i="0" u="none" strike="noStrike">
                          <a:solidFill>
                            <a:srgbClr val="FFFFFF"/>
                          </a:solidFill>
                          <a:effectLst/>
                          <a:latin typeface="Arial" panose="020B0604020202020204" pitchFamily="34" charset="0"/>
                        </a:rPr>
                        <a:t>Delivery</a:t>
                      </a:r>
                    </a:p>
                  </a:txBody>
                  <a:tcPr marL="9176" marR="9176" marT="9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3681255129"/>
                  </a:ext>
                </a:extLst>
              </a:tr>
              <a:tr h="152546">
                <a:tc>
                  <a:txBody>
                    <a:bodyPr/>
                    <a:lstStyle/>
                    <a:p>
                      <a:pPr algn="l" fontAlgn="b"/>
                      <a:r>
                        <a:rPr lang="en-US" sz="900" b="1" i="0" u="none" strike="noStrike">
                          <a:solidFill>
                            <a:srgbClr val="FFFFFF"/>
                          </a:solidFill>
                          <a:effectLst/>
                          <a:latin typeface="Arial" panose="020B0604020202020204" pitchFamily="34" charset="0"/>
                        </a:rPr>
                        <a:t>Product Quality</a:t>
                      </a:r>
                    </a:p>
                  </a:txBody>
                  <a:tcPr marL="9176" marR="9176" marT="9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1670984237"/>
                  </a:ext>
                </a:extLst>
              </a:tr>
              <a:tr h="152546">
                <a:tc>
                  <a:txBody>
                    <a:bodyPr/>
                    <a:lstStyle/>
                    <a:p>
                      <a:pPr algn="l" fontAlgn="b"/>
                      <a:r>
                        <a:rPr lang="en-US" sz="900" b="1" i="0" u="none" strike="noStrike">
                          <a:solidFill>
                            <a:srgbClr val="FFFFFF"/>
                          </a:solidFill>
                          <a:effectLst/>
                          <a:latin typeface="Arial" panose="020B0604020202020204" pitchFamily="34" charset="0"/>
                        </a:rPr>
                        <a:t>Product Documentation</a:t>
                      </a:r>
                    </a:p>
                  </a:txBody>
                  <a:tcPr marL="9176" marR="9176" marT="9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451179216"/>
                  </a:ext>
                </a:extLst>
              </a:tr>
              <a:tr h="152546">
                <a:tc>
                  <a:txBody>
                    <a:bodyPr/>
                    <a:lstStyle/>
                    <a:p>
                      <a:pPr algn="l" fontAlgn="b"/>
                      <a:r>
                        <a:rPr lang="en-US" sz="900" b="1" i="0" u="none" strike="noStrike">
                          <a:solidFill>
                            <a:srgbClr val="FFFFFF"/>
                          </a:solidFill>
                          <a:effectLst/>
                          <a:latin typeface="Arial" panose="020B0604020202020204" pitchFamily="34" charset="0"/>
                        </a:rPr>
                        <a:t>Customer Support</a:t>
                      </a:r>
                    </a:p>
                  </a:txBody>
                  <a:tcPr marL="9176" marR="9176" marT="9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1022867011"/>
                  </a:ext>
                </a:extLst>
              </a:tr>
              <a:tr h="152546">
                <a:tc>
                  <a:txBody>
                    <a:bodyPr/>
                    <a:lstStyle/>
                    <a:p>
                      <a:pPr algn="l" fontAlgn="b"/>
                      <a:r>
                        <a:rPr lang="en-US" sz="900" b="1" i="0" u="none" strike="noStrike">
                          <a:solidFill>
                            <a:srgbClr val="FFFFFF"/>
                          </a:solidFill>
                          <a:effectLst/>
                          <a:latin typeface="Arial" panose="020B0604020202020204" pitchFamily="34" charset="0"/>
                        </a:rPr>
                        <a:t>Customer Satisfaction Index</a:t>
                      </a:r>
                    </a:p>
                  </a:txBody>
                  <a:tcPr marL="9176" marR="9176" marT="9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dirty="0">
                          <a:solidFill>
                            <a:srgbClr val="FFFFFF"/>
                          </a:solidFill>
                          <a:effectLst/>
                          <a:latin typeface="Arial" panose="020B060402020202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1880221029"/>
                  </a:ext>
                </a:extLst>
              </a:tr>
              <a:tr h="152546">
                <a:tc>
                  <a:txBody>
                    <a:bodyPr/>
                    <a:lstStyle/>
                    <a:p>
                      <a:pPr algn="l" fontAlgn="b"/>
                      <a:endParaRPr lang="en-US" sz="900" b="0" i="0" u="none" strike="noStrike">
                        <a:effectLst/>
                        <a:latin typeface="Arial" panose="020B0604020202020204" pitchFamily="34" charset="0"/>
                      </a:endParaRPr>
                    </a:p>
                  </a:txBody>
                  <a:tcPr marL="9176" marR="9176" marT="9176" marB="0" anchor="b">
                    <a:lnL>
                      <a:noFill/>
                    </a:lnL>
                    <a:lnR w="6350" cap="flat" cmpd="sng" algn="ctr">
                      <a:solidFill>
                        <a:srgbClr val="000000"/>
                      </a:solidFill>
                      <a:prstDash val="solid"/>
                      <a:round/>
                      <a:headEnd type="none" w="med" len="med"/>
                      <a:tailEnd type="none" w="med" len="med"/>
                    </a:lnR>
                    <a:lnT>
                      <a:noFill/>
                    </a:lnT>
                    <a:lnB>
                      <a:noFill/>
                    </a:lnB>
                  </a:tcPr>
                </a:tc>
                <a:tc gridSpan="4">
                  <a:txBody>
                    <a:bodyPr/>
                    <a:lstStyle/>
                    <a:p>
                      <a:pPr algn="ctr" fontAlgn="t"/>
                      <a:r>
                        <a:rPr lang="en-US" sz="900" b="1" i="0" u="none" strike="noStrike">
                          <a:effectLst/>
                          <a:latin typeface="Arial" panose="020B0604020202020204" pitchFamily="34" charset="0"/>
                        </a:rPr>
                        <a:t>CDDIS</a:t>
                      </a:r>
                    </a:p>
                  </a:txBody>
                  <a:tcPr marL="9176" marR="9176" marT="91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t"/>
                      <a:r>
                        <a:rPr lang="en-US" sz="900" b="1" i="0" u="none" strike="noStrike">
                          <a:effectLst/>
                          <a:latin typeface="Arial" panose="020B0604020202020204" pitchFamily="34" charset="0"/>
                        </a:rPr>
                        <a:t>GES DISC</a:t>
                      </a:r>
                    </a:p>
                  </a:txBody>
                  <a:tcPr marL="9176" marR="9176" marT="91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04173303"/>
                  </a:ext>
                </a:extLst>
              </a:tr>
              <a:tr h="152546">
                <a:tc>
                  <a:txBody>
                    <a:bodyPr/>
                    <a:lstStyle/>
                    <a:p>
                      <a:pPr algn="l" fontAlgn="b"/>
                      <a:endParaRPr lang="en-US" sz="900" b="0" i="0" u="none" strike="noStrike">
                        <a:effectLst/>
                        <a:latin typeface="Arial" panose="020B0604020202020204" pitchFamily="34" charset="0"/>
                      </a:endParaRPr>
                    </a:p>
                  </a:txBody>
                  <a:tcPr marL="9176" marR="9176" marT="91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900" b="1" i="0" u="none" strike="noStrike" dirty="0">
                          <a:effectLst/>
                          <a:latin typeface="Arial" panose="020B0604020202020204" pitchFamily="34" charset="0"/>
                        </a:rPr>
                        <a:t>2015</a:t>
                      </a:r>
                    </a:p>
                  </a:txBody>
                  <a:tcPr marL="9176" marR="9176" marT="91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dirty="0">
                          <a:effectLst/>
                          <a:latin typeface="Arial" panose="020B0604020202020204" pitchFamily="34" charset="0"/>
                        </a:rPr>
                        <a:t>2016</a:t>
                      </a:r>
                    </a:p>
                  </a:txBody>
                  <a:tcPr marL="9176" marR="9176" marT="91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dirty="0">
                          <a:effectLst/>
                          <a:latin typeface="Arial" panose="020B0604020202020204" pitchFamily="34" charset="0"/>
                        </a:rPr>
                        <a:t>2017</a:t>
                      </a:r>
                    </a:p>
                  </a:txBody>
                  <a:tcPr marL="9176" marR="9176" marT="91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dirty="0">
                          <a:effectLst/>
                          <a:latin typeface="Arial" panose="020B0604020202020204" pitchFamily="34" charset="0"/>
                        </a:rPr>
                        <a:t>2018</a:t>
                      </a:r>
                    </a:p>
                  </a:txBody>
                  <a:tcPr marL="9176" marR="9176" marT="91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dirty="0">
                          <a:effectLst/>
                          <a:latin typeface="Arial" panose="020B0604020202020204" pitchFamily="34" charset="0"/>
                        </a:rPr>
                        <a:t>2015</a:t>
                      </a:r>
                    </a:p>
                  </a:txBody>
                  <a:tcPr marL="9176" marR="9176" marT="91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dirty="0">
                          <a:effectLst/>
                          <a:latin typeface="Arial" panose="020B0604020202020204" pitchFamily="34" charset="0"/>
                        </a:rPr>
                        <a:t>2016</a:t>
                      </a:r>
                    </a:p>
                  </a:txBody>
                  <a:tcPr marL="9176" marR="9176" marT="91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dirty="0">
                          <a:effectLst/>
                          <a:latin typeface="Arial" panose="020B0604020202020204" pitchFamily="34" charset="0"/>
                        </a:rPr>
                        <a:t>2017</a:t>
                      </a:r>
                    </a:p>
                  </a:txBody>
                  <a:tcPr marL="9176" marR="9176" marT="91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dirty="0">
                          <a:effectLst/>
                          <a:latin typeface="Arial" panose="020B0604020202020204" pitchFamily="34" charset="0"/>
                        </a:rPr>
                        <a:t>2018</a:t>
                      </a:r>
                    </a:p>
                  </a:txBody>
                  <a:tcPr marL="9176" marR="9176" marT="91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8490858"/>
                  </a:ext>
                </a:extLst>
              </a:tr>
              <a:tr h="152546">
                <a:tc>
                  <a:txBody>
                    <a:bodyPr/>
                    <a:lstStyle/>
                    <a:p>
                      <a:pPr algn="l" fontAlgn="b"/>
                      <a:endParaRPr lang="en-US" sz="900" b="0" i="0" u="none" strike="noStrike">
                        <a:effectLst/>
                        <a:latin typeface="Arial" panose="020B0604020202020204" pitchFamily="34" charset="0"/>
                      </a:endParaRPr>
                    </a:p>
                  </a:txBody>
                  <a:tcPr marL="9176" marR="9176" marT="917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4">
                  <a:txBody>
                    <a:bodyPr/>
                    <a:lstStyle/>
                    <a:p>
                      <a:pPr algn="ctr" fontAlgn="t"/>
                      <a:r>
                        <a:rPr lang="en-US" sz="900" b="1" i="0" u="none" strike="noStrike">
                          <a:effectLst/>
                          <a:latin typeface="Arial" panose="020B0604020202020204" pitchFamily="34" charset="0"/>
                        </a:rPr>
                        <a:t>Scores</a:t>
                      </a:r>
                    </a:p>
                  </a:txBody>
                  <a:tcPr marL="9176" marR="9176" marT="91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t"/>
                      <a:r>
                        <a:rPr lang="en-US" sz="900" b="1" i="0" u="none" strike="noStrike">
                          <a:effectLst/>
                          <a:latin typeface="Arial" panose="020B0604020202020204" pitchFamily="34" charset="0"/>
                        </a:rPr>
                        <a:t>Scores</a:t>
                      </a:r>
                    </a:p>
                  </a:txBody>
                  <a:tcPr marL="9176" marR="9176" marT="91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81612193"/>
                  </a:ext>
                </a:extLst>
              </a:tr>
              <a:tr h="152546">
                <a:tc>
                  <a:txBody>
                    <a:bodyPr/>
                    <a:lstStyle/>
                    <a:p>
                      <a:pPr algn="l" fontAlgn="b"/>
                      <a:r>
                        <a:rPr lang="en-US" sz="900" b="1" i="0" u="none" strike="noStrike">
                          <a:effectLst/>
                          <a:latin typeface="Arial" panose="020B0604020202020204" pitchFamily="34" charset="0"/>
                        </a:rPr>
                        <a:t>Sample Size</a:t>
                      </a:r>
                    </a:p>
                  </a:txBody>
                  <a:tcPr marL="9176" marR="9176" marT="9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185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effectLst/>
                          <a:latin typeface="Arial" panose="020B0604020202020204" pitchFamily="34" charset="0"/>
                        </a:rPr>
                        <a:t>214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effectLst/>
                          <a:latin typeface="Arial" panose="020B0604020202020204" pitchFamily="34" charset="0"/>
                        </a:rPr>
                        <a:t>191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effectLst/>
                          <a:latin typeface="Arial" panose="020B0604020202020204" pitchFamily="34" charset="0"/>
                        </a:rPr>
                        <a:t>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effectLst/>
                          <a:latin typeface="Arial" panose="020B0604020202020204" pitchFamily="34" charset="0"/>
                        </a:rPr>
                        <a:t>543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effectLst/>
                          <a:latin typeface="Arial" panose="020B0604020202020204" pitchFamily="34" charset="0"/>
                        </a:rPr>
                        <a:t>634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effectLst/>
                          <a:latin typeface="Arial" panose="020B0604020202020204" pitchFamily="34" charset="0"/>
                        </a:rPr>
                        <a:t>830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effectLst/>
                          <a:latin typeface="Arial" panose="020B0604020202020204" pitchFamily="34" charset="0"/>
                        </a:rPr>
                        <a:t>357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2741167"/>
                  </a:ext>
                </a:extLst>
              </a:tr>
              <a:tr h="152546">
                <a:tc>
                  <a:txBody>
                    <a:bodyPr/>
                    <a:lstStyle/>
                    <a:p>
                      <a:pPr algn="l" fontAlgn="b"/>
                      <a:r>
                        <a:rPr lang="en-US" sz="900" b="1" i="0" u="none" strike="noStrike">
                          <a:solidFill>
                            <a:srgbClr val="FFFFFF"/>
                          </a:solidFill>
                          <a:effectLst/>
                          <a:latin typeface="Arial" panose="020B0604020202020204" pitchFamily="34" charset="0"/>
                        </a:rPr>
                        <a:t>Product Search</a:t>
                      </a:r>
                    </a:p>
                  </a:txBody>
                  <a:tcPr marL="9176" marR="9176" marT="9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1695115577"/>
                  </a:ext>
                </a:extLst>
              </a:tr>
              <a:tr h="152546">
                <a:tc>
                  <a:txBody>
                    <a:bodyPr/>
                    <a:lstStyle/>
                    <a:p>
                      <a:pPr algn="l" fontAlgn="b"/>
                      <a:r>
                        <a:rPr lang="en-US" sz="900" b="1" i="0" u="none" strike="noStrike">
                          <a:solidFill>
                            <a:srgbClr val="FFFFFF"/>
                          </a:solidFill>
                          <a:effectLst/>
                          <a:latin typeface="Arial" panose="020B0604020202020204" pitchFamily="34" charset="0"/>
                        </a:rPr>
                        <a:t>Product Selection and Order</a:t>
                      </a:r>
                    </a:p>
                  </a:txBody>
                  <a:tcPr marL="9176" marR="9176" marT="9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1741839730"/>
                  </a:ext>
                </a:extLst>
              </a:tr>
              <a:tr h="152546">
                <a:tc>
                  <a:txBody>
                    <a:bodyPr/>
                    <a:lstStyle/>
                    <a:p>
                      <a:pPr algn="l" fontAlgn="b"/>
                      <a:r>
                        <a:rPr lang="en-US" sz="900" b="1" i="0" u="none" strike="noStrike">
                          <a:solidFill>
                            <a:srgbClr val="FFFFFF"/>
                          </a:solidFill>
                          <a:effectLst/>
                          <a:latin typeface="Arial" panose="020B0604020202020204" pitchFamily="34" charset="0"/>
                        </a:rPr>
                        <a:t>Delivery</a:t>
                      </a:r>
                    </a:p>
                  </a:txBody>
                  <a:tcPr marL="9176" marR="9176" marT="9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1746064639"/>
                  </a:ext>
                </a:extLst>
              </a:tr>
              <a:tr h="152546">
                <a:tc>
                  <a:txBody>
                    <a:bodyPr/>
                    <a:lstStyle/>
                    <a:p>
                      <a:pPr algn="l" fontAlgn="b"/>
                      <a:r>
                        <a:rPr lang="en-US" sz="900" b="1" i="0" u="none" strike="noStrike">
                          <a:solidFill>
                            <a:srgbClr val="FFFFFF"/>
                          </a:solidFill>
                          <a:effectLst/>
                          <a:latin typeface="Arial" panose="020B0604020202020204" pitchFamily="34" charset="0"/>
                        </a:rPr>
                        <a:t>Product Quality</a:t>
                      </a:r>
                    </a:p>
                  </a:txBody>
                  <a:tcPr marL="9176" marR="9176" marT="9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2849951212"/>
                  </a:ext>
                </a:extLst>
              </a:tr>
              <a:tr h="152546">
                <a:tc>
                  <a:txBody>
                    <a:bodyPr/>
                    <a:lstStyle/>
                    <a:p>
                      <a:pPr algn="l" fontAlgn="b"/>
                      <a:r>
                        <a:rPr lang="en-US" sz="900" b="1" i="0" u="none" strike="noStrike">
                          <a:solidFill>
                            <a:srgbClr val="FFFFFF"/>
                          </a:solidFill>
                          <a:effectLst/>
                          <a:latin typeface="Arial" panose="020B0604020202020204" pitchFamily="34" charset="0"/>
                        </a:rPr>
                        <a:t>Product Documentation</a:t>
                      </a:r>
                    </a:p>
                  </a:txBody>
                  <a:tcPr marL="9176" marR="9176" marT="9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177080795"/>
                  </a:ext>
                </a:extLst>
              </a:tr>
              <a:tr h="152546">
                <a:tc>
                  <a:txBody>
                    <a:bodyPr/>
                    <a:lstStyle/>
                    <a:p>
                      <a:pPr algn="l" fontAlgn="b"/>
                      <a:r>
                        <a:rPr lang="en-US" sz="900" b="1" i="0" u="none" strike="noStrike">
                          <a:solidFill>
                            <a:srgbClr val="FFFFFF"/>
                          </a:solidFill>
                          <a:effectLst/>
                          <a:latin typeface="Arial" panose="020B0604020202020204" pitchFamily="34" charset="0"/>
                        </a:rPr>
                        <a:t>Customer Support</a:t>
                      </a:r>
                    </a:p>
                  </a:txBody>
                  <a:tcPr marL="9176" marR="9176" marT="9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3087252997"/>
                  </a:ext>
                </a:extLst>
              </a:tr>
              <a:tr h="152546">
                <a:tc>
                  <a:txBody>
                    <a:bodyPr/>
                    <a:lstStyle/>
                    <a:p>
                      <a:pPr algn="l" fontAlgn="b"/>
                      <a:r>
                        <a:rPr lang="en-US" sz="900" b="1" i="0" u="none" strike="noStrike">
                          <a:solidFill>
                            <a:srgbClr val="FFFFFF"/>
                          </a:solidFill>
                          <a:effectLst/>
                          <a:latin typeface="Arial" panose="020B0604020202020204" pitchFamily="34" charset="0"/>
                        </a:rPr>
                        <a:t>Customer Satisfaction Index</a:t>
                      </a:r>
                    </a:p>
                  </a:txBody>
                  <a:tcPr marL="9176" marR="9176" marT="9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dirty="0">
                          <a:solidFill>
                            <a:srgbClr val="FFFFFF"/>
                          </a:solidFill>
                          <a:effectLst/>
                          <a:latin typeface="Arial" panose="020B0604020202020204" pitchFamily="34" charset="0"/>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4087312861"/>
                  </a:ext>
                </a:extLst>
              </a:tr>
              <a:tr h="152546">
                <a:tc>
                  <a:txBody>
                    <a:bodyPr/>
                    <a:lstStyle/>
                    <a:p>
                      <a:pPr algn="l" fontAlgn="b"/>
                      <a:endParaRPr lang="en-US" sz="900" b="0" i="0" u="none" strike="noStrike">
                        <a:effectLst/>
                        <a:latin typeface="Arial" panose="020B0604020202020204" pitchFamily="34" charset="0"/>
                      </a:endParaRPr>
                    </a:p>
                  </a:txBody>
                  <a:tcPr marL="9176" marR="9176" marT="9176" marB="0" anchor="b">
                    <a:lnL>
                      <a:noFill/>
                    </a:lnL>
                    <a:lnR w="6350" cap="flat" cmpd="sng" algn="ctr">
                      <a:solidFill>
                        <a:srgbClr val="000000"/>
                      </a:solidFill>
                      <a:prstDash val="solid"/>
                      <a:round/>
                      <a:headEnd type="none" w="med" len="med"/>
                      <a:tailEnd type="none" w="med" len="med"/>
                    </a:lnR>
                    <a:lnT>
                      <a:noFill/>
                    </a:lnT>
                    <a:lnB>
                      <a:noFill/>
                    </a:lnB>
                  </a:tcPr>
                </a:tc>
                <a:tc gridSpan="4">
                  <a:txBody>
                    <a:bodyPr/>
                    <a:lstStyle/>
                    <a:p>
                      <a:pPr algn="ctr" fontAlgn="t"/>
                      <a:r>
                        <a:rPr lang="en-US" sz="900" b="1" i="0" u="none" strike="noStrike">
                          <a:effectLst/>
                          <a:latin typeface="Arial" panose="020B0604020202020204" pitchFamily="34" charset="0"/>
                        </a:rPr>
                        <a:t>GHRC</a:t>
                      </a:r>
                    </a:p>
                  </a:txBody>
                  <a:tcPr marL="9176" marR="9176" marT="91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t"/>
                      <a:r>
                        <a:rPr lang="en-US" sz="900" b="1" i="0" u="none" strike="noStrike">
                          <a:effectLst/>
                          <a:latin typeface="Arial" panose="020B0604020202020204" pitchFamily="34" charset="0"/>
                        </a:rPr>
                        <a:t>LP DAAC</a:t>
                      </a:r>
                    </a:p>
                  </a:txBody>
                  <a:tcPr marL="9176" marR="9176" marT="91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61639012"/>
                  </a:ext>
                </a:extLst>
              </a:tr>
              <a:tr h="152546">
                <a:tc>
                  <a:txBody>
                    <a:bodyPr/>
                    <a:lstStyle/>
                    <a:p>
                      <a:pPr algn="l" fontAlgn="b"/>
                      <a:endParaRPr lang="en-US" sz="900" b="0" i="0" u="none" strike="noStrike">
                        <a:effectLst/>
                        <a:latin typeface="Arial" panose="020B0604020202020204" pitchFamily="34" charset="0"/>
                      </a:endParaRPr>
                    </a:p>
                  </a:txBody>
                  <a:tcPr marL="9176" marR="9176" marT="91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900" b="1" i="0" u="none" strike="noStrike" dirty="0">
                          <a:effectLst/>
                          <a:latin typeface="Arial" panose="020B0604020202020204" pitchFamily="34" charset="0"/>
                        </a:rPr>
                        <a:t>2015</a:t>
                      </a:r>
                    </a:p>
                  </a:txBody>
                  <a:tcPr marL="9176" marR="9176" marT="91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dirty="0">
                          <a:effectLst/>
                          <a:latin typeface="Arial" panose="020B0604020202020204" pitchFamily="34" charset="0"/>
                        </a:rPr>
                        <a:t>2016</a:t>
                      </a:r>
                    </a:p>
                  </a:txBody>
                  <a:tcPr marL="9176" marR="9176" marT="91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dirty="0">
                          <a:effectLst/>
                          <a:latin typeface="Arial" panose="020B0604020202020204" pitchFamily="34" charset="0"/>
                        </a:rPr>
                        <a:t>2017</a:t>
                      </a:r>
                    </a:p>
                  </a:txBody>
                  <a:tcPr marL="9176" marR="9176" marT="91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dirty="0">
                          <a:effectLst/>
                          <a:latin typeface="Arial" panose="020B0604020202020204" pitchFamily="34" charset="0"/>
                        </a:rPr>
                        <a:t>2018</a:t>
                      </a:r>
                    </a:p>
                  </a:txBody>
                  <a:tcPr marL="9176" marR="9176" marT="91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dirty="0">
                          <a:effectLst/>
                          <a:latin typeface="Arial" panose="020B0604020202020204" pitchFamily="34" charset="0"/>
                        </a:rPr>
                        <a:t>2015</a:t>
                      </a:r>
                    </a:p>
                  </a:txBody>
                  <a:tcPr marL="9176" marR="9176" marT="91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dirty="0">
                          <a:effectLst/>
                          <a:latin typeface="Arial" panose="020B0604020202020204" pitchFamily="34" charset="0"/>
                        </a:rPr>
                        <a:t>2016</a:t>
                      </a:r>
                    </a:p>
                  </a:txBody>
                  <a:tcPr marL="9176" marR="9176" marT="91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dirty="0">
                          <a:effectLst/>
                          <a:latin typeface="Arial" panose="020B0604020202020204" pitchFamily="34" charset="0"/>
                        </a:rPr>
                        <a:t>2017</a:t>
                      </a:r>
                    </a:p>
                  </a:txBody>
                  <a:tcPr marL="9176" marR="9176" marT="91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dirty="0">
                          <a:effectLst/>
                          <a:latin typeface="Arial" panose="020B0604020202020204" pitchFamily="34" charset="0"/>
                        </a:rPr>
                        <a:t>2018</a:t>
                      </a:r>
                    </a:p>
                  </a:txBody>
                  <a:tcPr marL="9176" marR="9176" marT="91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1718322"/>
                  </a:ext>
                </a:extLst>
              </a:tr>
              <a:tr h="152546">
                <a:tc>
                  <a:txBody>
                    <a:bodyPr/>
                    <a:lstStyle/>
                    <a:p>
                      <a:pPr algn="l" fontAlgn="b"/>
                      <a:endParaRPr lang="en-US" sz="900" b="0" i="0" u="none" strike="noStrike">
                        <a:effectLst/>
                        <a:latin typeface="Arial" panose="020B0604020202020204" pitchFamily="34" charset="0"/>
                      </a:endParaRPr>
                    </a:p>
                  </a:txBody>
                  <a:tcPr marL="9176" marR="9176" marT="917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4">
                  <a:txBody>
                    <a:bodyPr/>
                    <a:lstStyle/>
                    <a:p>
                      <a:pPr algn="ctr" fontAlgn="t"/>
                      <a:r>
                        <a:rPr lang="en-US" sz="900" b="1" i="0" u="none" strike="noStrike">
                          <a:effectLst/>
                          <a:latin typeface="Arial" panose="020B0604020202020204" pitchFamily="34" charset="0"/>
                        </a:rPr>
                        <a:t>Scores</a:t>
                      </a:r>
                    </a:p>
                  </a:txBody>
                  <a:tcPr marL="9176" marR="9176" marT="91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t"/>
                      <a:r>
                        <a:rPr lang="en-US" sz="900" b="1" i="0" u="none" strike="noStrike">
                          <a:effectLst/>
                          <a:latin typeface="Arial" panose="020B0604020202020204" pitchFamily="34" charset="0"/>
                        </a:rPr>
                        <a:t>Scores</a:t>
                      </a:r>
                    </a:p>
                  </a:txBody>
                  <a:tcPr marL="9176" marR="9176" marT="91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08521628"/>
                  </a:ext>
                </a:extLst>
              </a:tr>
              <a:tr h="152546">
                <a:tc>
                  <a:txBody>
                    <a:bodyPr/>
                    <a:lstStyle/>
                    <a:p>
                      <a:pPr algn="l" fontAlgn="b"/>
                      <a:r>
                        <a:rPr lang="en-US" sz="900" b="1" i="0" u="none" strike="noStrike">
                          <a:effectLst/>
                          <a:latin typeface="Arial" panose="020B0604020202020204" pitchFamily="34" charset="0"/>
                        </a:rPr>
                        <a:t>Sample Size</a:t>
                      </a:r>
                    </a:p>
                  </a:txBody>
                  <a:tcPr marL="9176" marR="9176" marT="9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269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effectLst/>
                          <a:latin typeface="Arial" panose="020B0604020202020204" pitchFamily="34" charset="0"/>
                        </a:rPr>
                        <a:t>362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effectLst/>
                          <a:latin typeface="Arial" panose="020B0604020202020204" pitchFamily="34" charset="0"/>
                        </a:rPr>
                        <a:t>405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effectLst/>
                          <a:latin typeface="Arial" panose="020B0604020202020204" pitchFamily="34" charset="0"/>
                        </a:rPr>
                        <a:t>148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effectLst/>
                          <a:latin typeface="Arial" panose="020B0604020202020204" pitchFamily="34" charset="0"/>
                        </a:rPr>
                        <a:t>2,050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effectLst/>
                          <a:latin typeface="Arial" panose="020B0604020202020204" pitchFamily="34" charset="0"/>
                        </a:rPr>
                        <a:t>2,839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effectLst/>
                          <a:latin typeface="Arial" panose="020B0604020202020204" pitchFamily="34" charset="0"/>
                        </a:rPr>
                        <a:t>2,829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effectLst/>
                          <a:latin typeface="Arial" panose="020B0604020202020204" pitchFamily="34" charset="0"/>
                        </a:rPr>
                        <a:t>840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8980020"/>
                  </a:ext>
                </a:extLst>
              </a:tr>
              <a:tr h="152546">
                <a:tc>
                  <a:txBody>
                    <a:bodyPr/>
                    <a:lstStyle/>
                    <a:p>
                      <a:pPr algn="l" fontAlgn="b"/>
                      <a:r>
                        <a:rPr lang="en-US" sz="900" b="1" i="0" u="none" strike="noStrike">
                          <a:solidFill>
                            <a:srgbClr val="FFFFFF"/>
                          </a:solidFill>
                          <a:effectLst/>
                          <a:latin typeface="Arial" panose="020B0604020202020204" pitchFamily="34" charset="0"/>
                        </a:rPr>
                        <a:t>Product Search</a:t>
                      </a:r>
                    </a:p>
                  </a:txBody>
                  <a:tcPr marL="9176" marR="9176" marT="9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3270895243"/>
                  </a:ext>
                </a:extLst>
              </a:tr>
              <a:tr h="152546">
                <a:tc>
                  <a:txBody>
                    <a:bodyPr/>
                    <a:lstStyle/>
                    <a:p>
                      <a:pPr algn="l" fontAlgn="b"/>
                      <a:r>
                        <a:rPr lang="en-US" sz="900" b="1" i="0" u="none" strike="noStrike">
                          <a:solidFill>
                            <a:srgbClr val="FFFFFF"/>
                          </a:solidFill>
                          <a:effectLst/>
                          <a:latin typeface="Arial" panose="020B0604020202020204" pitchFamily="34" charset="0"/>
                        </a:rPr>
                        <a:t>Product Selection and Order</a:t>
                      </a:r>
                    </a:p>
                  </a:txBody>
                  <a:tcPr marL="9176" marR="9176" marT="9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3119593221"/>
                  </a:ext>
                </a:extLst>
              </a:tr>
              <a:tr h="152546">
                <a:tc>
                  <a:txBody>
                    <a:bodyPr/>
                    <a:lstStyle/>
                    <a:p>
                      <a:pPr algn="l" fontAlgn="b"/>
                      <a:r>
                        <a:rPr lang="en-US" sz="900" b="1" i="0" u="none" strike="noStrike">
                          <a:solidFill>
                            <a:srgbClr val="FFFFFF"/>
                          </a:solidFill>
                          <a:effectLst/>
                          <a:latin typeface="Arial" panose="020B0604020202020204" pitchFamily="34" charset="0"/>
                        </a:rPr>
                        <a:t>Delivery</a:t>
                      </a:r>
                    </a:p>
                  </a:txBody>
                  <a:tcPr marL="9176" marR="9176" marT="9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1645061558"/>
                  </a:ext>
                </a:extLst>
              </a:tr>
              <a:tr h="152546">
                <a:tc>
                  <a:txBody>
                    <a:bodyPr/>
                    <a:lstStyle/>
                    <a:p>
                      <a:pPr algn="l" fontAlgn="b"/>
                      <a:r>
                        <a:rPr lang="en-US" sz="900" b="1" i="0" u="none" strike="noStrike">
                          <a:solidFill>
                            <a:srgbClr val="FFFFFF"/>
                          </a:solidFill>
                          <a:effectLst/>
                          <a:latin typeface="Arial" panose="020B0604020202020204" pitchFamily="34" charset="0"/>
                        </a:rPr>
                        <a:t>Product Quality</a:t>
                      </a:r>
                    </a:p>
                  </a:txBody>
                  <a:tcPr marL="9176" marR="9176" marT="9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1074292891"/>
                  </a:ext>
                </a:extLst>
              </a:tr>
              <a:tr h="152546">
                <a:tc>
                  <a:txBody>
                    <a:bodyPr/>
                    <a:lstStyle/>
                    <a:p>
                      <a:pPr algn="l" fontAlgn="b"/>
                      <a:r>
                        <a:rPr lang="en-US" sz="900" b="1" i="0" u="none" strike="noStrike">
                          <a:solidFill>
                            <a:srgbClr val="FFFFFF"/>
                          </a:solidFill>
                          <a:effectLst/>
                          <a:latin typeface="Arial" panose="020B0604020202020204" pitchFamily="34" charset="0"/>
                        </a:rPr>
                        <a:t>Product Documentation</a:t>
                      </a:r>
                    </a:p>
                  </a:txBody>
                  <a:tcPr marL="9176" marR="9176" marT="9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1395515177"/>
                  </a:ext>
                </a:extLst>
              </a:tr>
              <a:tr h="152546">
                <a:tc>
                  <a:txBody>
                    <a:bodyPr/>
                    <a:lstStyle/>
                    <a:p>
                      <a:pPr algn="l" fontAlgn="b"/>
                      <a:r>
                        <a:rPr lang="en-US" sz="900" b="1" i="0" u="none" strike="noStrike">
                          <a:solidFill>
                            <a:srgbClr val="FFFFFF"/>
                          </a:solidFill>
                          <a:effectLst/>
                          <a:latin typeface="Arial" panose="020B0604020202020204" pitchFamily="34" charset="0"/>
                        </a:rPr>
                        <a:t>Customer Support</a:t>
                      </a:r>
                    </a:p>
                  </a:txBody>
                  <a:tcPr marL="9176" marR="9176" marT="9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1283328451"/>
                  </a:ext>
                </a:extLst>
              </a:tr>
              <a:tr h="152546">
                <a:tc>
                  <a:txBody>
                    <a:bodyPr/>
                    <a:lstStyle/>
                    <a:p>
                      <a:pPr algn="l" fontAlgn="b"/>
                      <a:r>
                        <a:rPr lang="en-US" sz="900" b="1" i="0" u="none" strike="noStrike">
                          <a:solidFill>
                            <a:srgbClr val="FFFFFF"/>
                          </a:solidFill>
                          <a:effectLst/>
                          <a:latin typeface="Arial" panose="020B0604020202020204" pitchFamily="34" charset="0"/>
                        </a:rPr>
                        <a:t>Customer Satisfaction Index</a:t>
                      </a:r>
                    </a:p>
                  </a:txBody>
                  <a:tcPr marL="9176" marR="9176" marT="9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r>
                        <a:rPr lang="en-US" sz="900" b="1" i="0" u="none" strike="noStrike" dirty="0">
                          <a:solidFill>
                            <a:srgbClr val="FFFFFF"/>
                          </a:solidFill>
                          <a:effectLst/>
                          <a:latin typeface="Arial" panose="020B060402020202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extLst>
                  <a:ext uri="{0D108BD9-81ED-4DB2-BD59-A6C34878D82A}">
                    <a16:rowId xmlns:a16="http://schemas.microsoft.com/office/drawing/2014/main" val="847805612"/>
                  </a:ext>
                </a:extLst>
              </a:tr>
            </a:tbl>
          </a:graphicData>
        </a:graphic>
      </p:graphicFrame>
    </p:spTree>
    <p:extLst>
      <p:ext uri="{BB962C8B-B14F-4D97-AF65-F5344CB8AC3E}">
        <p14:creationId xmlns:p14="http://schemas.microsoft.com/office/powerpoint/2010/main" val="1861450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32"/>
          <p:cNvSpPr>
            <a:spLocks noGrp="1" noChangeArrowheads="1"/>
          </p:cNvSpPr>
          <p:nvPr>
            <p:ph type="title"/>
          </p:nvPr>
        </p:nvSpPr>
        <p:spPr/>
        <p:txBody>
          <a:bodyPr/>
          <a:lstStyle/>
          <a:p>
            <a:pPr eaLnBrk="1" hangingPunct="1"/>
            <a:r>
              <a:rPr lang="en-US" sz="2400" dirty="0">
                <a:cs typeface="Arial" charset="0"/>
              </a:rPr>
              <a:t>Introduction and Methodology</a:t>
            </a:r>
          </a:p>
        </p:txBody>
      </p:sp>
      <p:sp>
        <p:nvSpPr>
          <p:cNvPr id="5" name="Text Placeholder 1"/>
          <p:cNvSpPr txBox="1">
            <a:spLocks/>
          </p:cNvSpPr>
          <p:nvPr/>
        </p:nvSpPr>
        <p:spPr>
          <a:xfrm>
            <a:off x="228600" y="762000"/>
            <a:ext cx="8499034" cy="5029200"/>
          </a:xfrm>
          <a:prstGeom prst="rect">
            <a:avLst/>
          </a:prstGeom>
        </p:spPr>
        <p:txBody>
          <a:bodyPr/>
          <a:lstStyle/>
          <a:p>
            <a:pPr marL="346075" indent="-346075">
              <a:lnSpc>
                <a:spcPct val="150000"/>
              </a:lnSpc>
              <a:spcBef>
                <a:spcPts val="600"/>
              </a:spcBef>
              <a:buClr>
                <a:schemeClr val="accent6"/>
              </a:buClr>
              <a:buSzPct val="85000"/>
              <a:buFont typeface="Wingdings 3" pitchFamily="18" charset="2"/>
              <a:buChar char=""/>
              <a:defRPr/>
            </a:pPr>
            <a:r>
              <a:rPr lang="en-US" sz="1600" dirty="0">
                <a:latin typeface="+mn-lt"/>
                <a:cs typeface="Calibri" pitchFamily="34" charset="0"/>
              </a:rPr>
              <a:t>Measure customer satisfaction with NASA Earth Observing System Data and Information System (EOSDIS) at a national level for each Distributed Active Archive Center (DAAC).</a:t>
            </a:r>
          </a:p>
          <a:p>
            <a:pPr marL="346075" indent="-346075">
              <a:lnSpc>
                <a:spcPct val="150000"/>
              </a:lnSpc>
              <a:spcBef>
                <a:spcPts val="600"/>
              </a:spcBef>
              <a:buClr>
                <a:schemeClr val="accent6"/>
              </a:buClr>
              <a:buSzPct val="85000"/>
              <a:buFont typeface="Wingdings 3" pitchFamily="18" charset="2"/>
              <a:buChar char=""/>
              <a:defRPr/>
            </a:pPr>
            <a:r>
              <a:rPr lang="en-US" sz="1600" dirty="0">
                <a:latin typeface="+mn-lt"/>
                <a:cs typeface="Calibri" pitchFamily="34" charset="0"/>
              </a:rPr>
              <a:t>Identify the key areas that NASA can leverage across the DAACs to continuously improve its service to its customers.</a:t>
            </a:r>
          </a:p>
          <a:p>
            <a:pPr marL="346075" indent="-346075">
              <a:lnSpc>
                <a:spcPct val="150000"/>
              </a:lnSpc>
              <a:spcBef>
                <a:spcPts val="600"/>
              </a:spcBef>
              <a:buClr>
                <a:schemeClr val="accent6"/>
              </a:buClr>
              <a:buSzPct val="85000"/>
              <a:buFont typeface="Wingdings 3" pitchFamily="18" charset="2"/>
              <a:buChar char=""/>
              <a:defRPr/>
            </a:pPr>
            <a:r>
              <a:rPr lang="en-US" sz="1600" dirty="0">
                <a:latin typeface="+mn-lt"/>
                <a:cs typeface="Calibri" pitchFamily="34" charset="0"/>
              </a:rPr>
              <a:t>Assess the trends in satisfaction with NASA EOSDIS specifically in the following areas:</a:t>
            </a:r>
          </a:p>
          <a:p>
            <a:pPr marL="803275" lvl="1" indent="-346075">
              <a:lnSpc>
                <a:spcPct val="150000"/>
              </a:lnSpc>
              <a:spcBef>
                <a:spcPts val="600"/>
              </a:spcBef>
              <a:buClr>
                <a:schemeClr val="accent6"/>
              </a:buClr>
              <a:buSzPct val="85000"/>
              <a:buFont typeface="Wingdings 3" pitchFamily="18" charset="2"/>
              <a:buChar char=""/>
              <a:defRPr/>
            </a:pPr>
            <a:r>
              <a:rPr lang="en-US" sz="1600" dirty="0">
                <a:latin typeface="+mn-lt"/>
                <a:cs typeface="Calibri" pitchFamily="34" charset="0"/>
              </a:rPr>
              <a:t>Customer Support</a:t>
            </a:r>
          </a:p>
          <a:p>
            <a:pPr marL="803275" lvl="1" indent="-346075">
              <a:lnSpc>
                <a:spcPct val="150000"/>
              </a:lnSpc>
              <a:spcBef>
                <a:spcPts val="600"/>
              </a:spcBef>
              <a:buClr>
                <a:schemeClr val="accent6"/>
              </a:buClr>
              <a:buSzPct val="85000"/>
              <a:buFont typeface="Wingdings 3" pitchFamily="18" charset="2"/>
              <a:buChar char=""/>
              <a:defRPr/>
            </a:pPr>
            <a:r>
              <a:rPr lang="en-US" sz="1600" dirty="0">
                <a:latin typeface="+mn-lt"/>
                <a:cs typeface="Calibri" pitchFamily="34" charset="0"/>
              </a:rPr>
              <a:t>Product Selection and Order</a:t>
            </a:r>
          </a:p>
          <a:p>
            <a:pPr marL="803275" lvl="1" indent="-346075">
              <a:lnSpc>
                <a:spcPct val="150000"/>
              </a:lnSpc>
              <a:spcBef>
                <a:spcPts val="600"/>
              </a:spcBef>
              <a:buClr>
                <a:schemeClr val="accent6"/>
              </a:buClr>
              <a:buSzPct val="85000"/>
              <a:buFont typeface="Wingdings 3" pitchFamily="18" charset="2"/>
              <a:buChar char=""/>
              <a:defRPr/>
            </a:pPr>
            <a:r>
              <a:rPr lang="en-US" sz="1600" dirty="0">
                <a:latin typeface="+mn-lt"/>
                <a:cs typeface="Calibri" pitchFamily="34" charset="0"/>
              </a:rPr>
              <a:t>Product Search</a:t>
            </a:r>
          </a:p>
          <a:p>
            <a:pPr marL="803275" lvl="1" indent="-346075">
              <a:lnSpc>
                <a:spcPct val="150000"/>
              </a:lnSpc>
              <a:spcBef>
                <a:spcPts val="600"/>
              </a:spcBef>
              <a:buClr>
                <a:schemeClr val="accent6"/>
              </a:buClr>
              <a:buSzPct val="85000"/>
              <a:buFont typeface="Wingdings 3" pitchFamily="18" charset="2"/>
              <a:buChar char=""/>
              <a:defRPr/>
            </a:pPr>
            <a:r>
              <a:rPr lang="en-US" sz="1600" dirty="0">
                <a:latin typeface="+mn-lt"/>
                <a:cs typeface="Calibri" pitchFamily="34" charset="0"/>
              </a:rPr>
              <a:t>Product Documentation</a:t>
            </a:r>
          </a:p>
          <a:p>
            <a:pPr marL="803275" lvl="1" indent="-346075">
              <a:lnSpc>
                <a:spcPct val="150000"/>
              </a:lnSpc>
              <a:spcBef>
                <a:spcPts val="600"/>
              </a:spcBef>
              <a:buClr>
                <a:schemeClr val="accent6"/>
              </a:buClr>
              <a:buSzPct val="85000"/>
              <a:buFont typeface="Wingdings 3" pitchFamily="18" charset="2"/>
              <a:buChar char=""/>
              <a:defRPr/>
            </a:pPr>
            <a:r>
              <a:rPr lang="en-US" sz="1600" dirty="0">
                <a:latin typeface="+mn-lt"/>
                <a:cs typeface="Calibri" pitchFamily="34" charset="0"/>
              </a:rPr>
              <a:t>Product Quality</a:t>
            </a:r>
          </a:p>
          <a:p>
            <a:pPr marL="803275" lvl="1" indent="-346075">
              <a:lnSpc>
                <a:spcPct val="150000"/>
              </a:lnSpc>
              <a:spcBef>
                <a:spcPts val="600"/>
              </a:spcBef>
              <a:buClr>
                <a:schemeClr val="accent6"/>
              </a:buClr>
              <a:buSzPct val="85000"/>
              <a:buFont typeface="Wingdings 3" pitchFamily="18" charset="2"/>
              <a:buChar char=""/>
              <a:defRPr/>
            </a:pPr>
            <a:r>
              <a:rPr lang="en-US" sz="1600" dirty="0">
                <a:latin typeface="+mn-lt"/>
                <a:cs typeface="Calibri" pitchFamily="34" charset="0"/>
              </a:rPr>
              <a:t>Delivery</a:t>
            </a:r>
          </a:p>
          <a:p>
            <a:pPr marL="282575" marR="0" lvl="1" indent="-282575" algn="l" defTabSz="914400" rtl="0" eaLnBrk="1" fontAlgn="base" latinLnBrk="0" hangingPunct="1">
              <a:lnSpc>
                <a:spcPct val="100000"/>
              </a:lnSpc>
              <a:spcBef>
                <a:spcPct val="0"/>
              </a:spcBef>
              <a:spcAft>
                <a:spcPct val="0"/>
              </a:spcAft>
              <a:buClr>
                <a:schemeClr val="accent6"/>
              </a:buClr>
              <a:buSzPct val="85000"/>
              <a:buFont typeface="Wingdings 3" pitchFamily="18" charset="2"/>
              <a:buChar char=""/>
              <a:tabLst/>
              <a:defRPr/>
            </a:pPr>
            <a:endParaRPr kumimoji="0" lang="en-US" sz="2200" b="0" i="0" u="none" strike="noStrike" kern="1200" cap="none" spc="0" normalizeH="0" baseline="0" noProof="0" dirty="0">
              <a:ln>
                <a:noFill/>
              </a:ln>
              <a:solidFill>
                <a:schemeClr val="tx1"/>
              </a:solidFill>
              <a:effectLst/>
              <a:uLnTx/>
              <a:uFillTx/>
              <a:latin typeface="+mn-lt"/>
              <a:ea typeface="+mn-ea"/>
              <a:cs typeface="Calibri" pitchFamily="34" charset="0"/>
            </a:endParaRPr>
          </a:p>
          <a:p>
            <a:pPr marL="568325" marR="0" lvl="2" indent="-222250" algn="l" defTabSz="914400" rtl="0" eaLnBrk="1" fontAlgn="base" latinLnBrk="0" hangingPunct="1">
              <a:lnSpc>
                <a:spcPct val="150000"/>
              </a:lnSpc>
              <a:spcBef>
                <a:spcPct val="0"/>
              </a:spcBef>
              <a:spcAft>
                <a:spcPct val="0"/>
              </a:spcAft>
              <a:buClr>
                <a:schemeClr val="accent6"/>
              </a:buClr>
              <a:buSzPct val="85000"/>
              <a:buFont typeface="Arial" pitchFamily="34" charset="0"/>
              <a:buChar char="&gt;"/>
              <a:tabLst/>
              <a:defRPr/>
            </a:pPr>
            <a:endParaRPr kumimoji="0" lang="en-US" sz="2000" b="0" i="0" u="none" strike="noStrike" kern="1200" cap="none" spc="0" normalizeH="0" baseline="0" noProof="0" dirty="0">
              <a:ln>
                <a:noFill/>
              </a:ln>
              <a:solidFill>
                <a:schemeClr val="tx1"/>
              </a:solidFill>
              <a:effectLst/>
              <a:uLnTx/>
              <a:uFillTx/>
              <a:latin typeface="+mn-lt"/>
              <a:ea typeface="+mn-ea"/>
              <a:cs typeface="Calibri" pitchFamily="34" charset="0"/>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2C5568-3FC3-43ED-8DCC-99CFC07933C2}"/>
              </a:ext>
            </a:extLst>
          </p:cNvPr>
          <p:cNvSpPr>
            <a:spLocks noGrp="1"/>
          </p:cNvSpPr>
          <p:nvPr>
            <p:ph type="title"/>
          </p:nvPr>
        </p:nvSpPr>
        <p:spPr/>
        <p:txBody>
          <a:bodyPr/>
          <a:lstStyle/>
          <a:p>
            <a:r>
              <a:rPr lang="en-US" dirty="0"/>
              <a:t>Appendix</a:t>
            </a:r>
          </a:p>
        </p:txBody>
      </p:sp>
      <p:graphicFrame>
        <p:nvGraphicFramePr>
          <p:cNvPr id="5" name="Table 4">
            <a:extLst>
              <a:ext uri="{FF2B5EF4-FFF2-40B4-BE49-F238E27FC236}">
                <a16:creationId xmlns:a16="http://schemas.microsoft.com/office/drawing/2014/main" id="{788CF640-A145-4DAA-8C62-920123361C52}"/>
              </a:ext>
            </a:extLst>
          </p:cNvPr>
          <p:cNvGraphicFramePr>
            <a:graphicFrameLocks noGrp="1"/>
          </p:cNvGraphicFramePr>
          <p:nvPr>
            <p:extLst>
              <p:ext uri="{D42A27DB-BD31-4B8C-83A1-F6EECF244321}">
                <p14:modId xmlns:p14="http://schemas.microsoft.com/office/powerpoint/2010/main" val="1774041966"/>
              </p:ext>
            </p:extLst>
          </p:nvPr>
        </p:nvGraphicFramePr>
        <p:xfrm>
          <a:off x="419100" y="1104899"/>
          <a:ext cx="8305802" cy="5060946"/>
        </p:xfrm>
        <a:graphic>
          <a:graphicData uri="http://schemas.openxmlformats.org/drawingml/2006/table">
            <a:tbl>
              <a:tblPr/>
              <a:tblGrid>
                <a:gridCol w="1745506">
                  <a:extLst>
                    <a:ext uri="{9D8B030D-6E8A-4147-A177-3AD203B41FA5}">
                      <a16:colId xmlns:a16="http://schemas.microsoft.com/office/drawing/2014/main" val="2765694636"/>
                    </a:ext>
                  </a:extLst>
                </a:gridCol>
                <a:gridCol w="820037">
                  <a:extLst>
                    <a:ext uri="{9D8B030D-6E8A-4147-A177-3AD203B41FA5}">
                      <a16:colId xmlns:a16="http://schemas.microsoft.com/office/drawing/2014/main" val="1801233615"/>
                    </a:ext>
                  </a:extLst>
                </a:gridCol>
                <a:gridCol w="820037">
                  <a:extLst>
                    <a:ext uri="{9D8B030D-6E8A-4147-A177-3AD203B41FA5}">
                      <a16:colId xmlns:a16="http://schemas.microsoft.com/office/drawing/2014/main" val="3608353422"/>
                    </a:ext>
                  </a:extLst>
                </a:gridCol>
                <a:gridCol w="820037">
                  <a:extLst>
                    <a:ext uri="{9D8B030D-6E8A-4147-A177-3AD203B41FA5}">
                      <a16:colId xmlns:a16="http://schemas.microsoft.com/office/drawing/2014/main" val="2999042748"/>
                    </a:ext>
                  </a:extLst>
                </a:gridCol>
                <a:gridCol w="820037">
                  <a:extLst>
                    <a:ext uri="{9D8B030D-6E8A-4147-A177-3AD203B41FA5}">
                      <a16:colId xmlns:a16="http://schemas.microsoft.com/office/drawing/2014/main" val="90421367"/>
                    </a:ext>
                  </a:extLst>
                </a:gridCol>
                <a:gridCol w="820037">
                  <a:extLst>
                    <a:ext uri="{9D8B030D-6E8A-4147-A177-3AD203B41FA5}">
                      <a16:colId xmlns:a16="http://schemas.microsoft.com/office/drawing/2014/main" val="3675068679"/>
                    </a:ext>
                  </a:extLst>
                </a:gridCol>
                <a:gridCol w="820037">
                  <a:extLst>
                    <a:ext uri="{9D8B030D-6E8A-4147-A177-3AD203B41FA5}">
                      <a16:colId xmlns:a16="http://schemas.microsoft.com/office/drawing/2014/main" val="3549034303"/>
                    </a:ext>
                  </a:extLst>
                </a:gridCol>
                <a:gridCol w="820037">
                  <a:extLst>
                    <a:ext uri="{9D8B030D-6E8A-4147-A177-3AD203B41FA5}">
                      <a16:colId xmlns:a16="http://schemas.microsoft.com/office/drawing/2014/main" val="1129573320"/>
                    </a:ext>
                  </a:extLst>
                </a:gridCol>
                <a:gridCol w="820037">
                  <a:extLst>
                    <a:ext uri="{9D8B030D-6E8A-4147-A177-3AD203B41FA5}">
                      <a16:colId xmlns:a16="http://schemas.microsoft.com/office/drawing/2014/main" val="2041224218"/>
                    </a:ext>
                  </a:extLst>
                </a:gridCol>
              </a:tblGrid>
              <a:tr h="153362">
                <a:tc>
                  <a:txBody>
                    <a:bodyPr/>
                    <a:lstStyle/>
                    <a:p>
                      <a:pPr algn="l" fontAlgn="b"/>
                      <a:endParaRPr lang="en-US" sz="900" b="0" i="0" u="none" strike="noStrike">
                        <a:effectLst/>
                        <a:latin typeface="Arial" panose="020B0604020202020204" pitchFamily="34" charset="0"/>
                      </a:endParaRPr>
                    </a:p>
                  </a:txBody>
                  <a:tcPr marL="9189" marR="9189" marT="9189" marB="0" anchor="b">
                    <a:lnL>
                      <a:noFill/>
                    </a:lnL>
                    <a:lnR w="6350" cap="flat" cmpd="sng" algn="ctr">
                      <a:solidFill>
                        <a:srgbClr val="000000"/>
                      </a:solidFill>
                      <a:prstDash val="solid"/>
                      <a:round/>
                      <a:headEnd type="none" w="med" len="med"/>
                      <a:tailEnd type="none" w="med" len="med"/>
                    </a:lnR>
                    <a:lnT>
                      <a:noFill/>
                    </a:lnT>
                    <a:lnB>
                      <a:noFill/>
                    </a:lnB>
                  </a:tcPr>
                </a:tc>
                <a:tc gridSpan="4">
                  <a:txBody>
                    <a:bodyPr/>
                    <a:lstStyle/>
                    <a:p>
                      <a:pPr algn="ctr" fontAlgn="t"/>
                      <a:r>
                        <a:rPr lang="en-US" sz="900" b="1" i="0" u="none" strike="noStrike">
                          <a:effectLst/>
                          <a:latin typeface="Arial" panose="020B0604020202020204" pitchFamily="34" charset="0"/>
                        </a:rPr>
                        <a:t>MODAPS LAADS</a:t>
                      </a:r>
                    </a:p>
                  </a:txBody>
                  <a:tcPr marL="9189" marR="9189" marT="91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t"/>
                      <a:r>
                        <a:rPr lang="en-US" sz="900" b="1" i="0" u="none" strike="noStrike">
                          <a:effectLst/>
                          <a:latin typeface="Arial" panose="020B0604020202020204" pitchFamily="34" charset="0"/>
                        </a:rPr>
                        <a:t>NSIDC DAAC</a:t>
                      </a:r>
                    </a:p>
                  </a:txBody>
                  <a:tcPr marL="9189" marR="9189" marT="91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87132967"/>
                  </a:ext>
                </a:extLst>
              </a:tr>
              <a:tr h="153362">
                <a:tc>
                  <a:txBody>
                    <a:bodyPr/>
                    <a:lstStyle/>
                    <a:p>
                      <a:pPr algn="l" fontAlgn="b"/>
                      <a:endParaRPr lang="en-US" sz="900" b="0" i="0" u="none" strike="noStrike">
                        <a:effectLst/>
                        <a:latin typeface="Arial" panose="020B0604020202020204" pitchFamily="34" charset="0"/>
                      </a:endParaRPr>
                    </a:p>
                  </a:txBody>
                  <a:tcPr marL="9189" marR="9189" marT="918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900" b="1" i="0" u="none" strike="noStrike" dirty="0">
                          <a:effectLst/>
                          <a:latin typeface="Arial" panose="020B0604020202020204" pitchFamily="34" charset="0"/>
                        </a:rPr>
                        <a:t>2015</a:t>
                      </a:r>
                    </a:p>
                  </a:txBody>
                  <a:tcPr marL="9176" marR="9176" marT="91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dirty="0">
                          <a:effectLst/>
                          <a:latin typeface="Arial" panose="020B0604020202020204" pitchFamily="34" charset="0"/>
                        </a:rPr>
                        <a:t>2016</a:t>
                      </a:r>
                    </a:p>
                  </a:txBody>
                  <a:tcPr marL="9176" marR="9176" marT="91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dirty="0">
                          <a:effectLst/>
                          <a:latin typeface="Arial" panose="020B0604020202020204" pitchFamily="34" charset="0"/>
                        </a:rPr>
                        <a:t>2017</a:t>
                      </a:r>
                    </a:p>
                  </a:txBody>
                  <a:tcPr marL="9176" marR="9176" marT="91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dirty="0">
                          <a:effectLst/>
                          <a:latin typeface="Arial" panose="020B0604020202020204" pitchFamily="34" charset="0"/>
                        </a:rPr>
                        <a:t>2018</a:t>
                      </a:r>
                    </a:p>
                  </a:txBody>
                  <a:tcPr marL="9176" marR="9176" marT="91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dirty="0">
                          <a:effectLst/>
                          <a:latin typeface="Arial" panose="020B0604020202020204" pitchFamily="34" charset="0"/>
                        </a:rPr>
                        <a:t>2015</a:t>
                      </a:r>
                    </a:p>
                  </a:txBody>
                  <a:tcPr marL="9176" marR="9176" marT="91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dirty="0">
                          <a:effectLst/>
                          <a:latin typeface="Arial" panose="020B0604020202020204" pitchFamily="34" charset="0"/>
                        </a:rPr>
                        <a:t>2016</a:t>
                      </a:r>
                    </a:p>
                  </a:txBody>
                  <a:tcPr marL="9176" marR="9176" marT="91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dirty="0">
                          <a:effectLst/>
                          <a:latin typeface="Arial" panose="020B0604020202020204" pitchFamily="34" charset="0"/>
                        </a:rPr>
                        <a:t>2017</a:t>
                      </a:r>
                    </a:p>
                  </a:txBody>
                  <a:tcPr marL="9176" marR="9176" marT="91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dirty="0">
                          <a:effectLst/>
                          <a:latin typeface="Arial" panose="020B0604020202020204" pitchFamily="34" charset="0"/>
                        </a:rPr>
                        <a:t>2018</a:t>
                      </a:r>
                    </a:p>
                  </a:txBody>
                  <a:tcPr marL="9176" marR="9176" marT="91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3689641"/>
                  </a:ext>
                </a:extLst>
              </a:tr>
              <a:tr h="153362">
                <a:tc>
                  <a:txBody>
                    <a:bodyPr/>
                    <a:lstStyle/>
                    <a:p>
                      <a:pPr algn="l" fontAlgn="b"/>
                      <a:endParaRPr lang="en-US" sz="900" b="0" i="0" u="none" strike="noStrike">
                        <a:effectLst/>
                        <a:latin typeface="Arial" panose="020B0604020202020204" pitchFamily="34" charset="0"/>
                      </a:endParaRPr>
                    </a:p>
                  </a:txBody>
                  <a:tcPr marL="9189" marR="9189" marT="918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4">
                  <a:txBody>
                    <a:bodyPr/>
                    <a:lstStyle/>
                    <a:p>
                      <a:pPr algn="ctr" fontAlgn="t"/>
                      <a:r>
                        <a:rPr lang="en-US" sz="900" b="1" i="0" u="none" strike="noStrike">
                          <a:effectLst/>
                          <a:latin typeface="Arial" panose="020B0604020202020204" pitchFamily="34" charset="0"/>
                        </a:rPr>
                        <a:t>Scores</a:t>
                      </a:r>
                    </a:p>
                  </a:txBody>
                  <a:tcPr marL="9189" marR="9189" marT="91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t"/>
                      <a:r>
                        <a:rPr lang="en-US" sz="900" b="1" i="0" u="none" strike="noStrike">
                          <a:effectLst/>
                          <a:latin typeface="Arial" panose="020B0604020202020204" pitchFamily="34" charset="0"/>
                        </a:rPr>
                        <a:t>Scores</a:t>
                      </a:r>
                    </a:p>
                  </a:txBody>
                  <a:tcPr marL="9189" marR="9189" marT="91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86152149"/>
                  </a:ext>
                </a:extLst>
              </a:tr>
              <a:tr h="153362">
                <a:tc>
                  <a:txBody>
                    <a:bodyPr/>
                    <a:lstStyle/>
                    <a:p>
                      <a:pPr algn="l" fontAlgn="b"/>
                      <a:r>
                        <a:rPr lang="en-US" sz="900" b="1" i="0" u="none" strike="noStrike">
                          <a:effectLst/>
                          <a:latin typeface="Arial" panose="020B0604020202020204" pitchFamily="34" charset="0"/>
                        </a:rPr>
                        <a:t>Sample Size</a:t>
                      </a:r>
                    </a:p>
                  </a:txBody>
                  <a:tcPr marL="9189" marR="9189" marT="91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713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effectLst/>
                          <a:latin typeface="Arial" panose="020B0604020202020204" pitchFamily="34" charset="0"/>
                        </a:rPr>
                        <a:t>822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effectLst/>
                          <a:latin typeface="Arial" panose="020B0604020202020204" pitchFamily="34" charset="0"/>
                        </a:rPr>
                        <a:t>847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effectLst/>
                          <a:latin typeface="Arial" panose="020B0604020202020204" pitchFamily="34" charset="0"/>
                        </a:rPr>
                        <a:t>291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effectLst/>
                          <a:latin typeface="Arial" panose="020B0604020202020204" pitchFamily="34" charset="0"/>
                        </a:rPr>
                        <a:t>250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effectLst/>
                          <a:latin typeface="Arial" panose="020B0604020202020204" pitchFamily="34" charset="0"/>
                        </a:rPr>
                        <a:t>398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effectLst/>
                          <a:latin typeface="Arial" panose="020B0604020202020204" pitchFamily="34" charset="0"/>
                        </a:rPr>
                        <a:t>396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effectLst/>
                          <a:latin typeface="Arial" panose="020B0604020202020204" pitchFamily="34" charset="0"/>
                        </a:rPr>
                        <a:t>143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4180116"/>
                  </a:ext>
                </a:extLst>
              </a:tr>
              <a:tr h="153362">
                <a:tc>
                  <a:txBody>
                    <a:bodyPr/>
                    <a:lstStyle/>
                    <a:p>
                      <a:pPr algn="l" fontAlgn="b"/>
                      <a:r>
                        <a:rPr lang="en-US" sz="900" b="1" i="0" u="none" strike="noStrike">
                          <a:solidFill>
                            <a:srgbClr val="FFFFFF"/>
                          </a:solidFill>
                          <a:effectLst/>
                          <a:latin typeface="Arial" panose="020B0604020202020204" pitchFamily="34" charset="0"/>
                        </a:rPr>
                        <a:t>Product Search</a:t>
                      </a:r>
                    </a:p>
                  </a:txBody>
                  <a:tcPr marL="9189" marR="9189" marT="91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49286691"/>
                  </a:ext>
                </a:extLst>
              </a:tr>
              <a:tr h="153362">
                <a:tc>
                  <a:txBody>
                    <a:bodyPr/>
                    <a:lstStyle/>
                    <a:p>
                      <a:pPr algn="l" fontAlgn="b"/>
                      <a:r>
                        <a:rPr lang="en-US" sz="900" b="1" i="0" u="none" strike="noStrike">
                          <a:solidFill>
                            <a:srgbClr val="FFFFFF"/>
                          </a:solidFill>
                          <a:effectLst/>
                          <a:latin typeface="Arial" panose="020B0604020202020204" pitchFamily="34" charset="0"/>
                        </a:rPr>
                        <a:t>Product Selection and Order</a:t>
                      </a:r>
                    </a:p>
                  </a:txBody>
                  <a:tcPr marL="9189" marR="9189" marT="91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3243959674"/>
                  </a:ext>
                </a:extLst>
              </a:tr>
              <a:tr h="153362">
                <a:tc>
                  <a:txBody>
                    <a:bodyPr/>
                    <a:lstStyle/>
                    <a:p>
                      <a:pPr algn="l" fontAlgn="b"/>
                      <a:r>
                        <a:rPr lang="en-US" sz="900" b="1" i="0" u="none" strike="noStrike">
                          <a:solidFill>
                            <a:srgbClr val="FFFFFF"/>
                          </a:solidFill>
                          <a:effectLst/>
                          <a:latin typeface="Arial" panose="020B0604020202020204" pitchFamily="34" charset="0"/>
                        </a:rPr>
                        <a:t>Delivery</a:t>
                      </a:r>
                    </a:p>
                  </a:txBody>
                  <a:tcPr marL="9189" marR="9189" marT="91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3834512630"/>
                  </a:ext>
                </a:extLst>
              </a:tr>
              <a:tr h="153362">
                <a:tc>
                  <a:txBody>
                    <a:bodyPr/>
                    <a:lstStyle/>
                    <a:p>
                      <a:pPr algn="l" fontAlgn="b"/>
                      <a:r>
                        <a:rPr lang="en-US" sz="900" b="1" i="0" u="none" strike="noStrike">
                          <a:solidFill>
                            <a:srgbClr val="FFFFFF"/>
                          </a:solidFill>
                          <a:effectLst/>
                          <a:latin typeface="Arial" panose="020B0604020202020204" pitchFamily="34" charset="0"/>
                        </a:rPr>
                        <a:t>Product Quality</a:t>
                      </a:r>
                    </a:p>
                  </a:txBody>
                  <a:tcPr marL="9189" marR="9189" marT="91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2689064613"/>
                  </a:ext>
                </a:extLst>
              </a:tr>
              <a:tr h="153362">
                <a:tc>
                  <a:txBody>
                    <a:bodyPr/>
                    <a:lstStyle/>
                    <a:p>
                      <a:pPr algn="l" fontAlgn="b"/>
                      <a:r>
                        <a:rPr lang="en-US" sz="900" b="1" i="0" u="none" strike="noStrike">
                          <a:solidFill>
                            <a:srgbClr val="FFFFFF"/>
                          </a:solidFill>
                          <a:effectLst/>
                          <a:latin typeface="Arial" panose="020B0604020202020204" pitchFamily="34" charset="0"/>
                        </a:rPr>
                        <a:t>Product Documentation</a:t>
                      </a:r>
                    </a:p>
                  </a:txBody>
                  <a:tcPr marL="9189" marR="9189" marT="91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1127258872"/>
                  </a:ext>
                </a:extLst>
              </a:tr>
              <a:tr h="153362">
                <a:tc>
                  <a:txBody>
                    <a:bodyPr/>
                    <a:lstStyle/>
                    <a:p>
                      <a:pPr algn="l" fontAlgn="b"/>
                      <a:r>
                        <a:rPr lang="en-US" sz="900" b="1" i="0" u="none" strike="noStrike">
                          <a:solidFill>
                            <a:srgbClr val="FFFFFF"/>
                          </a:solidFill>
                          <a:effectLst/>
                          <a:latin typeface="Arial" panose="020B0604020202020204" pitchFamily="34" charset="0"/>
                        </a:rPr>
                        <a:t>Customer Support</a:t>
                      </a:r>
                    </a:p>
                  </a:txBody>
                  <a:tcPr marL="9189" marR="9189" marT="91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1445459766"/>
                  </a:ext>
                </a:extLst>
              </a:tr>
              <a:tr h="153362">
                <a:tc>
                  <a:txBody>
                    <a:bodyPr/>
                    <a:lstStyle/>
                    <a:p>
                      <a:pPr algn="l" fontAlgn="b"/>
                      <a:r>
                        <a:rPr lang="en-US" sz="900" b="1" i="0" u="none" strike="noStrike">
                          <a:solidFill>
                            <a:srgbClr val="FFFFFF"/>
                          </a:solidFill>
                          <a:effectLst/>
                          <a:latin typeface="Arial" panose="020B0604020202020204" pitchFamily="34" charset="0"/>
                        </a:rPr>
                        <a:t>Customer Satisfaction Index</a:t>
                      </a:r>
                    </a:p>
                  </a:txBody>
                  <a:tcPr marL="9189" marR="9189" marT="91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dirty="0">
                          <a:solidFill>
                            <a:srgbClr val="FFFFFF"/>
                          </a:solidFill>
                          <a:effectLst/>
                          <a:latin typeface="Arial" panose="020B0604020202020204" pitchFamily="34" charset="0"/>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1000214346"/>
                  </a:ext>
                </a:extLst>
              </a:tr>
              <a:tr h="153362">
                <a:tc>
                  <a:txBody>
                    <a:bodyPr/>
                    <a:lstStyle/>
                    <a:p>
                      <a:pPr algn="l" fontAlgn="b"/>
                      <a:endParaRPr lang="en-US" sz="900" b="0" i="0" u="none" strike="noStrike">
                        <a:effectLst/>
                        <a:latin typeface="Arial" panose="020B0604020202020204" pitchFamily="34" charset="0"/>
                      </a:endParaRPr>
                    </a:p>
                  </a:txBody>
                  <a:tcPr marL="9189" marR="9189" marT="9189" marB="0" anchor="b">
                    <a:lnL>
                      <a:noFill/>
                    </a:lnL>
                    <a:lnR w="6350" cap="flat" cmpd="sng" algn="ctr">
                      <a:solidFill>
                        <a:srgbClr val="000000"/>
                      </a:solidFill>
                      <a:prstDash val="solid"/>
                      <a:round/>
                      <a:headEnd type="none" w="med" len="med"/>
                      <a:tailEnd type="none" w="med" len="med"/>
                    </a:lnR>
                    <a:lnT>
                      <a:noFill/>
                    </a:lnT>
                    <a:lnB>
                      <a:noFill/>
                    </a:lnB>
                  </a:tcPr>
                </a:tc>
                <a:tc gridSpan="4">
                  <a:txBody>
                    <a:bodyPr/>
                    <a:lstStyle/>
                    <a:p>
                      <a:pPr algn="ctr" fontAlgn="t"/>
                      <a:r>
                        <a:rPr lang="en-US" sz="900" b="1" i="0" u="none" strike="noStrike">
                          <a:effectLst/>
                          <a:latin typeface="Arial" panose="020B0604020202020204" pitchFamily="34" charset="0"/>
                        </a:rPr>
                        <a:t>OB.DAAC</a:t>
                      </a:r>
                    </a:p>
                  </a:txBody>
                  <a:tcPr marL="9189" marR="9189" marT="91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t"/>
                      <a:r>
                        <a:rPr lang="en-US" sz="900" b="1" i="0" u="none" strike="noStrike">
                          <a:effectLst/>
                          <a:latin typeface="Arial" panose="020B0604020202020204" pitchFamily="34" charset="0"/>
                        </a:rPr>
                        <a:t>ORNL DAAC</a:t>
                      </a:r>
                    </a:p>
                  </a:txBody>
                  <a:tcPr marL="9189" marR="9189" marT="91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43213665"/>
                  </a:ext>
                </a:extLst>
              </a:tr>
              <a:tr h="153362">
                <a:tc>
                  <a:txBody>
                    <a:bodyPr/>
                    <a:lstStyle/>
                    <a:p>
                      <a:pPr algn="l" fontAlgn="b"/>
                      <a:endParaRPr lang="en-US" sz="900" b="0" i="0" u="none" strike="noStrike">
                        <a:effectLst/>
                        <a:latin typeface="Arial" panose="020B0604020202020204" pitchFamily="34" charset="0"/>
                      </a:endParaRPr>
                    </a:p>
                  </a:txBody>
                  <a:tcPr marL="9189" marR="9189" marT="918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900" b="1" i="0" u="none" strike="noStrike" dirty="0">
                          <a:effectLst/>
                          <a:latin typeface="Arial" panose="020B0604020202020204" pitchFamily="34" charset="0"/>
                        </a:rPr>
                        <a:t>2015</a:t>
                      </a:r>
                    </a:p>
                  </a:txBody>
                  <a:tcPr marL="9176" marR="9176" marT="91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dirty="0">
                          <a:effectLst/>
                          <a:latin typeface="Arial" panose="020B0604020202020204" pitchFamily="34" charset="0"/>
                        </a:rPr>
                        <a:t>2016</a:t>
                      </a:r>
                    </a:p>
                  </a:txBody>
                  <a:tcPr marL="9176" marR="9176" marT="91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dirty="0">
                          <a:effectLst/>
                          <a:latin typeface="Arial" panose="020B0604020202020204" pitchFamily="34" charset="0"/>
                        </a:rPr>
                        <a:t>2017</a:t>
                      </a:r>
                    </a:p>
                  </a:txBody>
                  <a:tcPr marL="9176" marR="9176" marT="91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dirty="0">
                          <a:effectLst/>
                          <a:latin typeface="Arial" panose="020B0604020202020204" pitchFamily="34" charset="0"/>
                        </a:rPr>
                        <a:t>2018</a:t>
                      </a:r>
                    </a:p>
                  </a:txBody>
                  <a:tcPr marL="9176" marR="9176" marT="91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dirty="0">
                          <a:effectLst/>
                          <a:latin typeface="Arial" panose="020B0604020202020204" pitchFamily="34" charset="0"/>
                        </a:rPr>
                        <a:t>2015</a:t>
                      </a:r>
                    </a:p>
                  </a:txBody>
                  <a:tcPr marL="9176" marR="9176" marT="91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dirty="0">
                          <a:effectLst/>
                          <a:latin typeface="Arial" panose="020B0604020202020204" pitchFamily="34" charset="0"/>
                        </a:rPr>
                        <a:t>2016</a:t>
                      </a:r>
                    </a:p>
                  </a:txBody>
                  <a:tcPr marL="9176" marR="9176" marT="91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dirty="0">
                          <a:effectLst/>
                          <a:latin typeface="Arial" panose="020B0604020202020204" pitchFamily="34" charset="0"/>
                        </a:rPr>
                        <a:t>2017</a:t>
                      </a:r>
                    </a:p>
                  </a:txBody>
                  <a:tcPr marL="9176" marR="9176" marT="91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dirty="0">
                          <a:effectLst/>
                          <a:latin typeface="Arial" panose="020B0604020202020204" pitchFamily="34" charset="0"/>
                        </a:rPr>
                        <a:t>2018</a:t>
                      </a:r>
                    </a:p>
                  </a:txBody>
                  <a:tcPr marL="9176" marR="9176" marT="91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9410193"/>
                  </a:ext>
                </a:extLst>
              </a:tr>
              <a:tr h="153362">
                <a:tc>
                  <a:txBody>
                    <a:bodyPr/>
                    <a:lstStyle/>
                    <a:p>
                      <a:pPr algn="l" fontAlgn="b"/>
                      <a:endParaRPr lang="en-US" sz="900" b="0" i="0" u="none" strike="noStrike">
                        <a:effectLst/>
                        <a:latin typeface="Arial" panose="020B0604020202020204" pitchFamily="34" charset="0"/>
                      </a:endParaRPr>
                    </a:p>
                  </a:txBody>
                  <a:tcPr marL="9189" marR="9189" marT="918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4">
                  <a:txBody>
                    <a:bodyPr/>
                    <a:lstStyle/>
                    <a:p>
                      <a:pPr algn="ctr" fontAlgn="t"/>
                      <a:r>
                        <a:rPr lang="en-US" sz="900" b="1" i="0" u="none" strike="noStrike">
                          <a:effectLst/>
                          <a:latin typeface="Arial" panose="020B0604020202020204" pitchFamily="34" charset="0"/>
                        </a:rPr>
                        <a:t>Scores</a:t>
                      </a:r>
                    </a:p>
                  </a:txBody>
                  <a:tcPr marL="9189" marR="9189" marT="91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t"/>
                      <a:r>
                        <a:rPr lang="en-US" sz="900" b="1" i="0" u="none" strike="noStrike">
                          <a:effectLst/>
                          <a:latin typeface="Arial" panose="020B0604020202020204" pitchFamily="34" charset="0"/>
                        </a:rPr>
                        <a:t>Scores</a:t>
                      </a:r>
                    </a:p>
                  </a:txBody>
                  <a:tcPr marL="9189" marR="9189" marT="91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05633626"/>
                  </a:ext>
                </a:extLst>
              </a:tr>
              <a:tr h="153362">
                <a:tc>
                  <a:txBody>
                    <a:bodyPr/>
                    <a:lstStyle/>
                    <a:p>
                      <a:pPr algn="l" fontAlgn="b"/>
                      <a:r>
                        <a:rPr lang="en-US" sz="900" b="1" i="0" u="none" strike="noStrike">
                          <a:effectLst/>
                          <a:latin typeface="Arial" panose="020B0604020202020204" pitchFamily="34" charset="0"/>
                        </a:rPr>
                        <a:t>Sample Size</a:t>
                      </a:r>
                    </a:p>
                  </a:txBody>
                  <a:tcPr marL="9189" marR="9189" marT="91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116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effectLst/>
                          <a:latin typeface="Arial" panose="020B0604020202020204" pitchFamily="34" charset="0"/>
                        </a:rPr>
                        <a:t>156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effectLst/>
                          <a:latin typeface="Arial" panose="020B0604020202020204" pitchFamily="34" charset="0"/>
                        </a:rPr>
                        <a:t>124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effectLst/>
                          <a:latin typeface="Arial" panose="020B0604020202020204" pitchFamily="34" charset="0"/>
                        </a:rPr>
                        <a:t>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effectLst/>
                          <a:latin typeface="Arial" panose="020B0604020202020204" pitchFamily="34" charset="0"/>
                        </a:rPr>
                        <a:t>125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effectLst/>
                          <a:latin typeface="Arial" panose="020B0604020202020204" pitchFamily="34" charset="0"/>
                        </a:rPr>
                        <a:t>145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effectLst/>
                          <a:latin typeface="Arial" panose="020B0604020202020204" pitchFamily="34" charset="0"/>
                        </a:rPr>
                        <a:t>164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effectLst/>
                          <a:latin typeface="Arial" panose="020B0604020202020204" pitchFamily="34" charset="0"/>
                        </a:rPr>
                        <a:t>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0132192"/>
                  </a:ext>
                </a:extLst>
              </a:tr>
              <a:tr h="153362">
                <a:tc>
                  <a:txBody>
                    <a:bodyPr/>
                    <a:lstStyle/>
                    <a:p>
                      <a:pPr algn="l" fontAlgn="b"/>
                      <a:r>
                        <a:rPr lang="en-US" sz="900" b="1" i="0" u="none" strike="noStrike">
                          <a:solidFill>
                            <a:srgbClr val="FFFFFF"/>
                          </a:solidFill>
                          <a:effectLst/>
                          <a:latin typeface="Arial" panose="020B0604020202020204" pitchFamily="34" charset="0"/>
                        </a:rPr>
                        <a:t>Product Search</a:t>
                      </a:r>
                    </a:p>
                  </a:txBody>
                  <a:tcPr marL="9189" marR="9189" marT="91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275075209"/>
                  </a:ext>
                </a:extLst>
              </a:tr>
              <a:tr h="153362">
                <a:tc>
                  <a:txBody>
                    <a:bodyPr/>
                    <a:lstStyle/>
                    <a:p>
                      <a:pPr algn="l" fontAlgn="b"/>
                      <a:r>
                        <a:rPr lang="en-US" sz="900" b="1" i="0" u="none" strike="noStrike">
                          <a:solidFill>
                            <a:srgbClr val="FFFFFF"/>
                          </a:solidFill>
                          <a:effectLst/>
                          <a:latin typeface="Arial" panose="020B0604020202020204" pitchFamily="34" charset="0"/>
                        </a:rPr>
                        <a:t>Product Selection and Order</a:t>
                      </a:r>
                    </a:p>
                  </a:txBody>
                  <a:tcPr marL="9189" marR="9189" marT="91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420542088"/>
                  </a:ext>
                </a:extLst>
              </a:tr>
              <a:tr h="153362">
                <a:tc>
                  <a:txBody>
                    <a:bodyPr/>
                    <a:lstStyle/>
                    <a:p>
                      <a:pPr algn="l" fontAlgn="b"/>
                      <a:r>
                        <a:rPr lang="en-US" sz="900" b="1" i="0" u="none" strike="noStrike">
                          <a:solidFill>
                            <a:srgbClr val="FFFFFF"/>
                          </a:solidFill>
                          <a:effectLst/>
                          <a:latin typeface="Arial" panose="020B0604020202020204" pitchFamily="34" charset="0"/>
                        </a:rPr>
                        <a:t>Delivery</a:t>
                      </a:r>
                    </a:p>
                  </a:txBody>
                  <a:tcPr marL="9189" marR="9189" marT="91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1835697627"/>
                  </a:ext>
                </a:extLst>
              </a:tr>
              <a:tr h="153362">
                <a:tc>
                  <a:txBody>
                    <a:bodyPr/>
                    <a:lstStyle/>
                    <a:p>
                      <a:pPr algn="l" fontAlgn="b"/>
                      <a:r>
                        <a:rPr lang="en-US" sz="900" b="1" i="0" u="none" strike="noStrike">
                          <a:solidFill>
                            <a:srgbClr val="FFFFFF"/>
                          </a:solidFill>
                          <a:effectLst/>
                          <a:latin typeface="Arial" panose="020B0604020202020204" pitchFamily="34" charset="0"/>
                        </a:rPr>
                        <a:t>Product Quality</a:t>
                      </a:r>
                    </a:p>
                  </a:txBody>
                  <a:tcPr marL="9189" marR="9189" marT="91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1183447174"/>
                  </a:ext>
                </a:extLst>
              </a:tr>
              <a:tr h="153362">
                <a:tc>
                  <a:txBody>
                    <a:bodyPr/>
                    <a:lstStyle/>
                    <a:p>
                      <a:pPr algn="l" fontAlgn="b"/>
                      <a:r>
                        <a:rPr lang="en-US" sz="900" b="1" i="0" u="none" strike="noStrike">
                          <a:solidFill>
                            <a:srgbClr val="FFFFFF"/>
                          </a:solidFill>
                          <a:effectLst/>
                          <a:latin typeface="Arial" panose="020B0604020202020204" pitchFamily="34" charset="0"/>
                        </a:rPr>
                        <a:t>Product Documentation</a:t>
                      </a:r>
                    </a:p>
                  </a:txBody>
                  <a:tcPr marL="9189" marR="9189" marT="91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3763115425"/>
                  </a:ext>
                </a:extLst>
              </a:tr>
              <a:tr h="153362">
                <a:tc>
                  <a:txBody>
                    <a:bodyPr/>
                    <a:lstStyle/>
                    <a:p>
                      <a:pPr algn="l" fontAlgn="b"/>
                      <a:r>
                        <a:rPr lang="en-US" sz="900" b="1" i="0" u="none" strike="noStrike">
                          <a:solidFill>
                            <a:srgbClr val="FFFFFF"/>
                          </a:solidFill>
                          <a:effectLst/>
                          <a:latin typeface="Arial" panose="020B0604020202020204" pitchFamily="34" charset="0"/>
                        </a:rPr>
                        <a:t>Customer Support</a:t>
                      </a:r>
                    </a:p>
                  </a:txBody>
                  <a:tcPr marL="9189" marR="9189" marT="91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1069112552"/>
                  </a:ext>
                </a:extLst>
              </a:tr>
              <a:tr h="153362">
                <a:tc>
                  <a:txBody>
                    <a:bodyPr/>
                    <a:lstStyle/>
                    <a:p>
                      <a:pPr algn="l" fontAlgn="b"/>
                      <a:r>
                        <a:rPr lang="en-US" sz="900" b="1" i="0" u="none" strike="noStrike">
                          <a:solidFill>
                            <a:srgbClr val="FFFFFF"/>
                          </a:solidFill>
                          <a:effectLst/>
                          <a:latin typeface="Arial" panose="020B0604020202020204" pitchFamily="34" charset="0"/>
                        </a:rPr>
                        <a:t>Customer Satisfaction Index</a:t>
                      </a:r>
                    </a:p>
                  </a:txBody>
                  <a:tcPr marL="9189" marR="9189" marT="91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dirty="0">
                          <a:solidFill>
                            <a:srgbClr val="FFFFFF"/>
                          </a:solidFill>
                          <a:effectLst/>
                          <a:latin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1994997374"/>
                  </a:ext>
                </a:extLst>
              </a:tr>
              <a:tr h="153362">
                <a:tc>
                  <a:txBody>
                    <a:bodyPr/>
                    <a:lstStyle/>
                    <a:p>
                      <a:pPr algn="l" fontAlgn="b"/>
                      <a:endParaRPr lang="en-US" sz="900" b="0" i="0" u="none" strike="noStrike">
                        <a:effectLst/>
                        <a:latin typeface="Arial" panose="020B0604020202020204" pitchFamily="34" charset="0"/>
                      </a:endParaRPr>
                    </a:p>
                  </a:txBody>
                  <a:tcPr marL="9189" marR="9189" marT="9189" marB="0" anchor="b">
                    <a:lnL>
                      <a:noFill/>
                    </a:lnL>
                    <a:lnR w="6350" cap="flat" cmpd="sng" algn="ctr">
                      <a:solidFill>
                        <a:srgbClr val="000000"/>
                      </a:solidFill>
                      <a:prstDash val="solid"/>
                      <a:round/>
                      <a:headEnd type="none" w="med" len="med"/>
                      <a:tailEnd type="none" w="med" len="med"/>
                    </a:lnR>
                    <a:lnT>
                      <a:noFill/>
                    </a:lnT>
                    <a:lnB>
                      <a:noFill/>
                    </a:lnB>
                  </a:tcPr>
                </a:tc>
                <a:tc gridSpan="4">
                  <a:txBody>
                    <a:bodyPr/>
                    <a:lstStyle/>
                    <a:p>
                      <a:pPr algn="ctr" fontAlgn="t"/>
                      <a:r>
                        <a:rPr lang="en-US" sz="900" b="1" i="0" u="none" strike="noStrike">
                          <a:effectLst/>
                          <a:latin typeface="Arial" panose="020B0604020202020204" pitchFamily="34" charset="0"/>
                        </a:rPr>
                        <a:t>PO DAAC-JPL</a:t>
                      </a:r>
                    </a:p>
                  </a:txBody>
                  <a:tcPr marL="9189" marR="9189" marT="91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t"/>
                      <a:r>
                        <a:rPr lang="en-US" sz="900" b="1" i="0" u="none" strike="noStrike">
                          <a:effectLst/>
                          <a:latin typeface="Arial" panose="020B0604020202020204" pitchFamily="34" charset="0"/>
                        </a:rPr>
                        <a:t>SEDAC</a:t>
                      </a:r>
                    </a:p>
                  </a:txBody>
                  <a:tcPr marL="9189" marR="9189" marT="91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61793033"/>
                  </a:ext>
                </a:extLst>
              </a:tr>
              <a:tr h="153362">
                <a:tc>
                  <a:txBody>
                    <a:bodyPr/>
                    <a:lstStyle/>
                    <a:p>
                      <a:pPr algn="l" fontAlgn="b"/>
                      <a:endParaRPr lang="en-US" sz="900" b="0" i="0" u="none" strike="noStrike">
                        <a:effectLst/>
                        <a:latin typeface="Arial" panose="020B0604020202020204" pitchFamily="34" charset="0"/>
                      </a:endParaRPr>
                    </a:p>
                  </a:txBody>
                  <a:tcPr marL="9189" marR="9189" marT="918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900" b="1" i="0" u="none" strike="noStrike" dirty="0">
                          <a:effectLst/>
                          <a:latin typeface="Arial" panose="020B0604020202020204" pitchFamily="34" charset="0"/>
                        </a:rPr>
                        <a:t>2015</a:t>
                      </a:r>
                    </a:p>
                  </a:txBody>
                  <a:tcPr marL="9176" marR="9176" marT="91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dirty="0">
                          <a:effectLst/>
                          <a:latin typeface="Arial" panose="020B0604020202020204" pitchFamily="34" charset="0"/>
                        </a:rPr>
                        <a:t>2016</a:t>
                      </a:r>
                    </a:p>
                  </a:txBody>
                  <a:tcPr marL="9176" marR="9176" marT="91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dirty="0">
                          <a:effectLst/>
                          <a:latin typeface="Arial" panose="020B0604020202020204" pitchFamily="34" charset="0"/>
                        </a:rPr>
                        <a:t>2017</a:t>
                      </a:r>
                    </a:p>
                  </a:txBody>
                  <a:tcPr marL="9176" marR="9176" marT="91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dirty="0">
                          <a:effectLst/>
                          <a:latin typeface="Arial" panose="020B0604020202020204" pitchFamily="34" charset="0"/>
                        </a:rPr>
                        <a:t>2018</a:t>
                      </a:r>
                    </a:p>
                  </a:txBody>
                  <a:tcPr marL="9176" marR="9176" marT="91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dirty="0">
                          <a:effectLst/>
                          <a:latin typeface="Arial" panose="020B0604020202020204" pitchFamily="34" charset="0"/>
                        </a:rPr>
                        <a:t>2015</a:t>
                      </a:r>
                    </a:p>
                  </a:txBody>
                  <a:tcPr marL="9176" marR="9176" marT="91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dirty="0">
                          <a:effectLst/>
                          <a:latin typeface="Arial" panose="020B0604020202020204" pitchFamily="34" charset="0"/>
                        </a:rPr>
                        <a:t>2016</a:t>
                      </a:r>
                    </a:p>
                  </a:txBody>
                  <a:tcPr marL="9176" marR="9176" marT="91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dirty="0">
                          <a:effectLst/>
                          <a:latin typeface="Arial" panose="020B0604020202020204" pitchFamily="34" charset="0"/>
                        </a:rPr>
                        <a:t>2017</a:t>
                      </a:r>
                    </a:p>
                  </a:txBody>
                  <a:tcPr marL="9176" marR="9176" marT="91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dirty="0">
                          <a:effectLst/>
                          <a:latin typeface="Arial" panose="020B0604020202020204" pitchFamily="34" charset="0"/>
                        </a:rPr>
                        <a:t>2018</a:t>
                      </a:r>
                    </a:p>
                  </a:txBody>
                  <a:tcPr marL="9176" marR="9176" marT="91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4935263"/>
                  </a:ext>
                </a:extLst>
              </a:tr>
              <a:tr h="153362">
                <a:tc>
                  <a:txBody>
                    <a:bodyPr/>
                    <a:lstStyle/>
                    <a:p>
                      <a:pPr algn="l" fontAlgn="b"/>
                      <a:endParaRPr lang="en-US" sz="900" b="0" i="0" u="none" strike="noStrike">
                        <a:effectLst/>
                        <a:latin typeface="Arial" panose="020B0604020202020204" pitchFamily="34" charset="0"/>
                      </a:endParaRPr>
                    </a:p>
                  </a:txBody>
                  <a:tcPr marL="9189" marR="9189" marT="918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4">
                  <a:txBody>
                    <a:bodyPr/>
                    <a:lstStyle/>
                    <a:p>
                      <a:pPr algn="ctr" fontAlgn="t"/>
                      <a:r>
                        <a:rPr lang="en-US" sz="900" b="1" i="0" u="none" strike="noStrike">
                          <a:effectLst/>
                          <a:latin typeface="Arial" panose="020B0604020202020204" pitchFamily="34" charset="0"/>
                        </a:rPr>
                        <a:t>Scores</a:t>
                      </a:r>
                    </a:p>
                  </a:txBody>
                  <a:tcPr marL="9189" marR="9189" marT="91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t"/>
                      <a:r>
                        <a:rPr lang="en-US" sz="900" b="1" i="0" u="none" strike="noStrike">
                          <a:effectLst/>
                          <a:latin typeface="Arial" panose="020B0604020202020204" pitchFamily="34" charset="0"/>
                        </a:rPr>
                        <a:t>Scores</a:t>
                      </a:r>
                    </a:p>
                  </a:txBody>
                  <a:tcPr marL="9189" marR="9189" marT="91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55803921"/>
                  </a:ext>
                </a:extLst>
              </a:tr>
              <a:tr h="153362">
                <a:tc>
                  <a:txBody>
                    <a:bodyPr/>
                    <a:lstStyle/>
                    <a:p>
                      <a:pPr algn="l" fontAlgn="b"/>
                      <a:r>
                        <a:rPr lang="en-US" sz="900" b="1" i="0" u="none" strike="noStrike">
                          <a:effectLst/>
                          <a:latin typeface="Arial" panose="020B0604020202020204" pitchFamily="34" charset="0"/>
                        </a:rPr>
                        <a:t>Sample Size</a:t>
                      </a:r>
                    </a:p>
                  </a:txBody>
                  <a:tcPr marL="9189" marR="9189" marT="91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175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effectLst/>
                          <a:latin typeface="Arial" panose="020B0604020202020204" pitchFamily="34" charset="0"/>
                        </a:rPr>
                        <a:t>186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effectLst/>
                          <a:latin typeface="Arial" panose="020B0604020202020204" pitchFamily="34" charset="0"/>
                        </a:rPr>
                        <a:t>187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effectLst/>
                          <a:latin typeface="Arial" panose="020B0604020202020204" pitchFamily="34" charset="0"/>
                        </a:rPr>
                        <a:t>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effectLst/>
                          <a:latin typeface="Arial" panose="020B0604020202020204" pitchFamily="34" charset="0"/>
                        </a:rPr>
                        <a:t>191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effectLst/>
                          <a:latin typeface="Arial" panose="020B0604020202020204" pitchFamily="34" charset="0"/>
                        </a:rPr>
                        <a:t>325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effectLst/>
                          <a:latin typeface="Arial" panose="020B0604020202020204" pitchFamily="34" charset="0"/>
                        </a:rPr>
                        <a:t>296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effectLst/>
                          <a:latin typeface="Arial" panose="020B0604020202020204" pitchFamily="34" charset="0"/>
                        </a:rPr>
                        <a:t>114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529912"/>
                  </a:ext>
                </a:extLst>
              </a:tr>
              <a:tr h="153362">
                <a:tc>
                  <a:txBody>
                    <a:bodyPr/>
                    <a:lstStyle/>
                    <a:p>
                      <a:pPr algn="l" fontAlgn="b"/>
                      <a:r>
                        <a:rPr lang="en-US" sz="900" b="1" i="0" u="none" strike="noStrike">
                          <a:solidFill>
                            <a:srgbClr val="FFFFFF"/>
                          </a:solidFill>
                          <a:effectLst/>
                          <a:latin typeface="Arial" panose="020B0604020202020204" pitchFamily="34" charset="0"/>
                        </a:rPr>
                        <a:t>Product Search</a:t>
                      </a:r>
                    </a:p>
                  </a:txBody>
                  <a:tcPr marL="9189" marR="9189" marT="91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4051348426"/>
                  </a:ext>
                </a:extLst>
              </a:tr>
              <a:tr h="153362">
                <a:tc>
                  <a:txBody>
                    <a:bodyPr/>
                    <a:lstStyle/>
                    <a:p>
                      <a:pPr algn="l" fontAlgn="b"/>
                      <a:r>
                        <a:rPr lang="en-US" sz="900" b="1" i="0" u="none" strike="noStrike">
                          <a:solidFill>
                            <a:srgbClr val="FFFFFF"/>
                          </a:solidFill>
                          <a:effectLst/>
                          <a:latin typeface="Arial" panose="020B0604020202020204" pitchFamily="34" charset="0"/>
                        </a:rPr>
                        <a:t>Product Selection and Order</a:t>
                      </a:r>
                    </a:p>
                  </a:txBody>
                  <a:tcPr marL="9189" marR="9189" marT="91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3636351836"/>
                  </a:ext>
                </a:extLst>
              </a:tr>
              <a:tr h="153362">
                <a:tc>
                  <a:txBody>
                    <a:bodyPr/>
                    <a:lstStyle/>
                    <a:p>
                      <a:pPr algn="l" fontAlgn="b"/>
                      <a:r>
                        <a:rPr lang="en-US" sz="900" b="1" i="0" u="none" strike="noStrike">
                          <a:solidFill>
                            <a:srgbClr val="FFFFFF"/>
                          </a:solidFill>
                          <a:effectLst/>
                          <a:latin typeface="Arial" panose="020B0604020202020204" pitchFamily="34" charset="0"/>
                        </a:rPr>
                        <a:t>Delivery</a:t>
                      </a:r>
                    </a:p>
                  </a:txBody>
                  <a:tcPr marL="9189" marR="9189" marT="91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1696981259"/>
                  </a:ext>
                </a:extLst>
              </a:tr>
              <a:tr h="153362">
                <a:tc>
                  <a:txBody>
                    <a:bodyPr/>
                    <a:lstStyle/>
                    <a:p>
                      <a:pPr algn="l" fontAlgn="b"/>
                      <a:r>
                        <a:rPr lang="en-US" sz="900" b="1" i="0" u="none" strike="noStrike">
                          <a:solidFill>
                            <a:srgbClr val="FFFFFF"/>
                          </a:solidFill>
                          <a:effectLst/>
                          <a:latin typeface="Arial" panose="020B0604020202020204" pitchFamily="34" charset="0"/>
                        </a:rPr>
                        <a:t>Product Quality</a:t>
                      </a:r>
                    </a:p>
                  </a:txBody>
                  <a:tcPr marL="9189" marR="9189" marT="91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1429224558"/>
                  </a:ext>
                </a:extLst>
              </a:tr>
              <a:tr h="153362">
                <a:tc>
                  <a:txBody>
                    <a:bodyPr/>
                    <a:lstStyle/>
                    <a:p>
                      <a:pPr algn="l" fontAlgn="b"/>
                      <a:r>
                        <a:rPr lang="en-US" sz="900" b="1" i="0" u="none" strike="noStrike">
                          <a:solidFill>
                            <a:srgbClr val="FFFFFF"/>
                          </a:solidFill>
                          <a:effectLst/>
                          <a:latin typeface="Arial" panose="020B0604020202020204" pitchFamily="34" charset="0"/>
                        </a:rPr>
                        <a:t>Product Documentation</a:t>
                      </a:r>
                    </a:p>
                  </a:txBody>
                  <a:tcPr marL="9189" marR="9189" marT="91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591457172"/>
                  </a:ext>
                </a:extLst>
              </a:tr>
              <a:tr h="153362">
                <a:tc>
                  <a:txBody>
                    <a:bodyPr/>
                    <a:lstStyle/>
                    <a:p>
                      <a:pPr algn="l" fontAlgn="b"/>
                      <a:r>
                        <a:rPr lang="en-US" sz="900" b="1" i="0" u="none" strike="noStrike">
                          <a:solidFill>
                            <a:srgbClr val="FFFFFF"/>
                          </a:solidFill>
                          <a:effectLst/>
                          <a:latin typeface="Arial" panose="020B0604020202020204" pitchFamily="34" charset="0"/>
                        </a:rPr>
                        <a:t>Customer Support</a:t>
                      </a:r>
                    </a:p>
                  </a:txBody>
                  <a:tcPr marL="9189" marR="9189" marT="91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3805733437"/>
                  </a:ext>
                </a:extLst>
              </a:tr>
              <a:tr h="153362">
                <a:tc>
                  <a:txBody>
                    <a:bodyPr/>
                    <a:lstStyle/>
                    <a:p>
                      <a:pPr algn="l" fontAlgn="b"/>
                      <a:r>
                        <a:rPr lang="en-US" sz="900" b="1" i="0" u="none" strike="noStrike">
                          <a:solidFill>
                            <a:srgbClr val="FFFFFF"/>
                          </a:solidFill>
                          <a:effectLst/>
                          <a:latin typeface="Arial" panose="020B0604020202020204" pitchFamily="34" charset="0"/>
                        </a:rPr>
                        <a:t>Customer Satisfaction Index</a:t>
                      </a:r>
                    </a:p>
                  </a:txBody>
                  <a:tcPr marL="9189" marR="9189" marT="91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r>
                        <a:rPr lang="en-US" sz="900" b="1" i="0" u="none" strike="noStrike">
                          <a:solidFill>
                            <a:srgbClr val="FFFFFF"/>
                          </a:solidFill>
                          <a:effectLst/>
                          <a:latin typeface="Arial" panose="020B0604020202020204" pitchFamily="34" charset="0"/>
                        </a:rPr>
                        <a:t>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r>
                        <a:rPr lang="en-US" sz="900" b="1" i="0" u="none" strike="noStrike" dirty="0">
                          <a:solidFill>
                            <a:srgbClr val="FFFFFF"/>
                          </a:solidFill>
                          <a:effectLst/>
                          <a:latin typeface="Arial" panose="020B0604020202020204" pitchFamily="34" charset="0"/>
                        </a:rPr>
                        <a:t>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extLst>
                  <a:ext uri="{0D108BD9-81ED-4DB2-BD59-A6C34878D82A}">
                    <a16:rowId xmlns:a16="http://schemas.microsoft.com/office/drawing/2014/main" val="4075195630"/>
                  </a:ext>
                </a:extLst>
              </a:tr>
            </a:tbl>
          </a:graphicData>
        </a:graphic>
      </p:graphicFrame>
    </p:spTree>
    <p:extLst>
      <p:ext uri="{BB962C8B-B14F-4D97-AF65-F5344CB8AC3E}">
        <p14:creationId xmlns:p14="http://schemas.microsoft.com/office/powerpoint/2010/main" val="39449179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96539" y="2514600"/>
            <a:ext cx="8681811" cy="533400"/>
          </a:xfrm>
        </p:spPr>
        <p:txBody>
          <a:bodyPr/>
          <a:lstStyle/>
          <a:p>
            <a:pPr rtl="0" eaLnBrk="1" fontAlgn="base" hangingPunct="1"/>
            <a:r>
              <a:rPr lang="en-US" sz="2800" b="1" kern="1200" baseline="0" dirty="0">
                <a:solidFill>
                  <a:srgbClr val="3C5BA2"/>
                </a:solidFill>
                <a:effectLst/>
                <a:latin typeface="Arial" panose="020B0604020202020204" pitchFamily="34" charset="0"/>
                <a:ea typeface="+mn-ea"/>
                <a:cs typeface="Calibri" panose="020F0502020204030204" pitchFamily="34" charset="0"/>
              </a:rPr>
              <a:t>Survey and Data Collection</a:t>
            </a:r>
            <a:endParaRPr lang="en-US" dirty="0">
              <a:effectLst/>
            </a:endParaRP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32"/>
          <p:cNvSpPr>
            <a:spLocks noGrp="1" noChangeArrowheads="1"/>
          </p:cNvSpPr>
          <p:nvPr>
            <p:ph type="title"/>
          </p:nvPr>
        </p:nvSpPr>
        <p:spPr/>
        <p:txBody>
          <a:bodyPr/>
          <a:lstStyle/>
          <a:p>
            <a:pPr eaLnBrk="1" hangingPunct="1"/>
            <a:r>
              <a:rPr lang="en-US" sz="2400" dirty="0">
                <a:cs typeface="Arial" charset="0"/>
              </a:rPr>
              <a:t>Survey and Data Collection Summary</a:t>
            </a:r>
          </a:p>
        </p:txBody>
      </p:sp>
      <p:sp>
        <p:nvSpPr>
          <p:cNvPr id="5" name="Text Placeholder 1"/>
          <p:cNvSpPr txBox="1">
            <a:spLocks/>
          </p:cNvSpPr>
          <p:nvPr/>
        </p:nvSpPr>
        <p:spPr>
          <a:xfrm>
            <a:off x="228600" y="761999"/>
            <a:ext cx="8499034" cy="5436781"/>
          </a:xfrm>
          <a:prstGeom prst="rect">
            <a:avLst/>
          </a:prstGeom>
        </p:spPr>
        <p:txBody>
          <a:bodyPr/>
          <a:lstStyle/>
          <a:p>
            <a:pPr marL="346075" indent="-346075">
              <a:lnSpc>
                <a:spcPct val="150000"/>
              </a:lnSpc>
              <a:spcBef>
                <a:spcPts val="600"/>
              </a:spcBef>
              <a:buClr>
                <a:schemeClr val="accent6"/>
              </a:buClr>
              <a:buSzPct val="85000"/>
              <a:buFont typeface="Wingdings 3" pitchFamily="18" charset="2"/>
              <a:buChar char=""/>
              <a:defRPr/>
            </a:pPr>
            <a:r>
              <a:rPr lang="en-US" sz="1600" dirty="0">
                <a:latin typeface="+mn-lt"/>
                <a:cs typeface="Calibri" pitchFamily="34" charset="0"/>
              </a:rPr>
              <a:t>Questionnaire developed by NASA EOSDIS and CFI Group.</a:t>
            </a:r>
          </a:p>
          <a:p>
            <a:pPr marL="803275" lvl="1" indent="-346075">
              <a:lnSpc>
                <a:spcPct val="150000"/>
              </a:lnSpc>
              <a:spcBef>
                <a:spcPts val="600"/>
              </a:spcBef>
              <a:buClr>
                <a:schemeClr val="accent6"/>
              </a:buClr>
              <a:buSzPct val="85000"/>
              <a:buFont typeface="Wingdings 3" pitchFamily="18" charset="2"/>
              <a:buChar char=""/>
              <a:defRPr/>
            </a:pPr>
            <a:r>
              <a:rPr lang="en-US" sz="1600" dirty="0">
                <a:latin typeface="+mn-lt"/>
                <a:cs typeface="Calibri" pitchFamily="34" charset="0"/>
              </a:rPr>
              <a:t>Measured respondent satisfaction and their experiences with a specific DAAC.</a:t>
            </a:r>
          </a:p>
          <a:p>
            <a:pPr marL="803275" lvl="1" indent="-346075">
              <a:lnSpc>
                <a:spcPct val="150000"/>
              </a:lnSpc>
              <a:spcBef>
                <a:spcPts val="600"/>
              </a:spcBef>
              <a:buClr>
                <a:schemeClr val="accent6"/>
              </a:buClr>
              <a:buSzPct val="85000"/>
              <a:buFont typeface="Wingdings 3" pitchFamily="18" charset="2"/>
              <a:buChar char=""/>
              <a:defRPr/>
            </a:pPr>
            <a:r>
              <a:rPr lang="en-US" sz="1600" dirty="0">
                <a:latin typeface="+mn-lt"/>
                <a:cs typeface="Calibri" pitchFamily="34" charset="0"/>
              </a:rPr>
              <a:t>The survey was designed to allow users to skip over the questions not related to their experience with the specified DAAC.</a:t>
            </a:r>
          </a:p>
          <a:p>
            <a:pPr marL="803275" lvl="1" indent="-346075">
              <a:lnSpc>
                <a:spcPct val="150000"/>
              </a:lnSpc>
              <a:spcBef>
                <a:spcPts val="600"/>
              </a:spcBef>
              <a:buClr>
                <a:schemeClr val="accent6"/>
              </a:buClr>
              <a:buSzPct val="85000"/>
              <a:buFont typeface="Wingdings 3" pitchFamily="18" charset="2"/>
              <a:buChar char=""/>
              <a:defRPr/>
            </a:pPr>
            <a:r>
              <a:rPr lang="en-US" sz="1600" dirty="0">
                <a:latin typeface="+mn-lt"/>
                <a:cs typeface="Calibri" pitchFamily="34" charset="0"/>
              </a:rPr>
              <a:t>Each DAAC was allowed the opportunity to utilize their own unique supplemental questions (outside of the ACSI model questions).</a:t>
            </a:r>
          </a:p>
          <a:p>
            <a:pPr marL="346075" indent="-346075">
              <a:lnSpc>
                <a:spcPct val="150000"/>
              </a:lnSpc>
              <a:spcBef>
                <a:spcPts val="600"/>
              </a:spcBef>
              <a:buClr>
                <a:schemeClr val="accent6"/>
              </a:buClr>
              <a:buSzPct val="85000"/>
              <a:buFont typeface="Wingdings 3" pitchFamily="18" charset="2"/>
              <a:buChar char=""/>
              <a:defRPr/>
            </a:pPr>
            <a:r>
              <a:rPr lang="en-US" sz="1600" dirty="0">
                <a:latin typeface="+mn-lt"/>
                <a:cs typeface="Calibri" pitchFamily="34" charset="0"/>
              </a:rPr>
              <a:t> </a:t>
            </a:r>
            <a:r>
              <a:rPr lang="en-US" sz="1600" dirty="0">
                <a:cs typeface="Calibri" pitchFamily="34" charset="0"/>
              </a:rPr>
              <a:t>Data collection performed via the web.</a:t>
            </a:r>
          </a:p>
          <a:p>
            <a:pPr marL="803275" lvl="1" indent="-346075">
              <a:lnSpc>
                <a:spcPct val="150000"/>
              </a:lnSpc>
              <a:spcBef>
                <a:spcPts val="600"/>
              </a:spcBef>
              <a:buClr>
                <a:schemeClr val="accent6"/>
              </a:buClr>
              <a:buSzPct val="85000"/>
              <a:buFont typeface="Wingdings 3" pitchFamily="18" charset="2"/>
              <a:buChar char=""/>
              <a:defRPr/>
            </a:pPr>
            <a:r>
              <a:rPr lang="en-US" sz="1600" dirty="0">
                <a:cs typeface="Calibri" pitchFamily="34" charset="0"/>
              </a:rPr>
              <a:t>NASA EOSDIS provided multiple lists of email addresses, which were combined, cleaned, and deduped by CFI Group.  A system issue affected some email addresses, preventing them from being sent out.  As a result, roughly 285,698 email invitations were sent.</a:t>
            </a:r>
          </a:p>
          <a:p>
            <a:pPr marL="803275" lvl="1" indent="-346075">
              <a:lnSpc>
                <a:spcPct val="150000"/>
              </a:lnSpc>
              <a:spcBef>
                <a:spcPts val="600"/>
              </a:spcBef>
              <a:buClr>
                <a:schemeClr val="accent6"/>
              </a:buClr>
              <a:buSzPct val="85000"/>
              <a:buFont typeface="Wingdings 3" pitchFamily="18" charset="2"/>
              <a:buChar char=""/>
              <a:defRPr/>
            </a:pPr>
            <a:r>
              <a:rPr lang="en-US" sz="1600" dirty="0">
                <a:cs typeface="Calibri" pitchFamily="34" charset="0"/>
              </a:rPr>
              <a:t>A total of 2,778 responses were received, for a response rate of 1.0%.</a:t>
            </a:r>
          </a:p>
          <a:p>
            <a:pPr marL="803275" lvl="1" indent="-346075">
              <a:lnSpc>
                <a:spcPct val="150000"/>
              </a:lnSpc>
              <a:spcBef>
                <a:spcPts val="600"/>
              </a:spcBef>
              <a:buClr>
                <a:schemeClr val="accent6"/>
              </a:buClr>
              <a:buSzPct val="85000"/>
              <a:buFont typeface="Wingdings 3" pitchFamily="18" charset="2"/>
              <a:buChar char=""/>
              <a:defRPr/>
            </a:pPr>
            <a:r>
              <a:rPr lang="en-US" sz="1600" dirty="0">
                <a:cs typeface="Calibri" pitchFamily="34" charset="0"/>
              </a:rPr>
              <a:t>The online survey was available October 1</a:t>
            </a:r>
            <a:r>
              <a:rPr lang="en-US" sz="1600" baseline="30000" dirty="0">
                <a:cs typeface="Calibri" pitchFamily="34" charset="0"/>
              </a:rPr>
              <a:t>st</a:t>
            </a:r>
            <a:r>
              <a:rPr lang="en-US" sz="1600" dirty="0">
                <a:cs typeface="Calibri" pitchFamily="34" charset="0"/>
              </a:rPr>
              <a:t> through October 23</a:t>
            </a:r>
            <a:r>
              <a:rPr lang="en-US" sz="1600" baseline="30000" dirty="0">
                <a:cs typeface="Calibri" pitchFamily="34" charset="0"/>
              </a:rPr>
              <a:t>rd</a:t>
            </a:r>
            <a:r>
              <a:rPr lang="en-US" sz="1600" dirty="0">
                <a:cs typeface="Calibri" pitchFamily="34" charset="0"/>
              </a:rPr>
              <a:t>, 2018.</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96538" y="2514600"/>
            <a:ext cx="8681811" cy="533400"/>
          </a:xfrm>
        </p:spPr>
        <p:txBody>
          <a:bodyPr/>
          <a:lstStyle/>
          <a:p>
            <a:pPr rtl="0" eaLnBrk="1" fontAlgn="base" hangingPunct="1"/>
            <a:r>
              <a:rPr lang="en-US" sz="2800" b="1" kern="1200" baseline="0" dirty="0">
                <a:solidFill>
                  <a:srgbClr val="3C5BA2"/>
                </a:solidFill>
                <a:effectLst/>
                <a:latin typeface="Arial" panose="020B0604020202020204" pitchFamily="34" charset="0"/>
                <a:ea typeface="+mn-ea"/>
                <a:cs typeface="Calibri" panose="020F0502020204030204" pitchFamily="34" charset="0"/>
              </a:rPr>
              <a:t>Executive Summary </a:t>
            </a:r>
            <a:endParaRPr lang="en-US" dirty="0">
              <a:effectLst/>
            </a:endParaRP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32"/>
          <p:cNvSpPr>
            <a:spLocks noGrp="1" noChangeArrowheads="1"/>
          </p:cNvSpPr>
          <p:nvPr>
            <p:ph type="title"/>
          </p:nvPr>
        </p:nvSpPr>
        <p:spPr/>
        <p:txBody>
          <a:bodyPr/>
          <a:lstStyle/>
          <a:p>
            <a:pPr eaLnBrk="1" hangingPunct="1"/>
            <a:r>
              <a:rPr lang="en-US" sz="2400" dirty="0">
                <a:cs typeface="Arial" charset="0"/>
              </a:rPr>
              <a:t>Executive Summary: CSI and Performance Outcomes</a:t>
            </a:r>
          </a:p>
        </p:txBody>
      </p:sp>
      <p:sp>
        <p:nvSpPr>
          <p:cNvPr id="5" name="Text Placeholder 1"/>
          <p:cNvSpPr txBox="1">
            <a:spLocks/>
          </p:cNvSpPr>
          <p:nvPr/>
        </p:nvSpPr>
        <p:spPr>
          <a:xfrm>
            <a:off x="228600" y="743145"/>
            <a:ext cx="8499034" cy="5629945"/>
          </a:xfrm>
          <a:prstGeom prst="rect">
            <a:avLst/>
          </a:prstGeom>
        </p:spPr>
        <p:txBody>
          <a:bodyPr/>
          <a:lstStyle/>
          <a:p>
            <a:pPr marL="346075" indent="-346075">
              <a:lnSpc>
                <a:spcPct val="150000"/>
              </a:lnSpc>
              <a:spcBef>
                <a:spcPts val="600"/>
              </a:spcBef>
              <a:buClr>
                <a:schemeClr val="accent6"/>
              </a:buClr>
              <a:buSzPct val="85000"/>
              <a:buFont typeface="Wingdings 3" pitchFamily="18" charset="2"/>
              <a:buChar char=""/>
              <a:defRPr/>
            </a:pPr>
            <a:r>
              <a:rPr lang="en-029" sz="1600" dirty="0">
                <a:latin typeface="+mn-lt"/>
                <a:cs typeface="Calibri" pitchFamily="34" charset="0"/>
              </a:rPr>
              <a:t>The average aggregate Customer Satisfaction Index (CSI) score for NASA EOSDIS over the last twelve years is 77.  In 2018, </a:t>
            </a:r>
            <a:r>
              <a:rPr lang="en-US" sz="1600" dirty="0">
                <a:latin typeface="+mn-lt"/>
                <a:cs typeface="Calibri" pitchFamily="34" charset="0"/>
              </a:rPr>
              <a:t>CSI rose one point from last year and </a:t>
            </a:r>
            <a:r>
              <a:rPr lang="en-US" sz="1600" dirty="0"/>
              <a:t>posted an all-time high score of 79. </a:t>
            </a:r>
          </a:p>
          <a:p>
            <a:pPr marL="346075" indent="-346075">
              <a:lnSpc>
                <a:spcPct val="150000"/>
              </a:lnSpc>
              <a:spcBef>
                <a:spcPts val="600"/>
              </a:spcBef>
              <a:buClr>
                <a:schemeClr val="accent6"/>
              </a:buClr>
              <a:buSzPct val="85000"/>
              <a:buFont typeface="Wingdings 3" pitchFamily="18" charset="2"/>
              <a:buChar char=""/>
              <a:defRPr/>
            </a:pPr>
            <a:r>
              <a:rPr lang="en-US" sz="1600" dirty="0"/>
              <a:t>Both future behaviors matched previous all-time high scores.  Likelihood to Recommend (88) rose one point from last quarter and Likelihood to use Services in the Future (89) matched the high score from last year.</a:t>
            </a:r>
            <a:endParaRPr lang="en-029" sz="1600" dirty="0">
              <a:solidFill>
                <a:srgbClr val="FF0000"/>
              </a:solidFill>
              <a:latin typeface="+mn-lt"/>
              <a:cs typeface="Calibri" pitchFamily="34" charset="0"/>
            </a:endParaRPr>
          </a:p>
          <a:p>
            <a:pPr marL="346075" indent="-346075">
              <a:lnSpc>
                <a:spcPct val="150000"/>
              </a:lnSpc>
              <a:spcBef>
                <a:spcPts val="600"/>
              </a:spcBef>
              <a:buClr>
                <a:schemeClr val="accent6"/>
              </a:buClr>
              <a:buSzPct val="85000"/>
              <a:buFont typeface="Wingdings 3" pitchFamily="18" charset="2"/>
              <a:buChar char=""/>
              <a:defRPr/>
            </a:pPr>
            <a:r>
              <a:rPr lang="en-029" sz="1600" dirty="0">
                <a:latin typeface="+mn-lt"/>
                <a:cs typeface="Calibri" pitchFamily="34" charset="0"/>
              </a:rPr>
              <a:t>All drivers of satisfaction, were rated at 81 or above on the aggregate, which continues to be a good indicator of consistently strong performance across the NASA EOSDIS customer experience.  </a:t>
            </a:r>
          </a:p>
          <a:p>
            <a:pPr marL="346075" indent="-346075">
              <a:lnSpc>
                <a:spcPct val="150000"/>
              </a:lnSpc>
              <a:spcBef>
                <a:spcPts val="600"/>
              </a:spcBef>
              <a:buClr>
                <a:schemeClr val="accent6"/>
              </a:buClr>
              <a:buSzPct val="85000"/>
              <a:buFont typeface="Wingdings 3" pitchFamily="18" charset="2"/>
              <a:buChar char=""/>
              <a:defRPr/>
            </a:pPr>
            <a:r>
              <a:rPr lang="en-US" sz="1600" dirty="0">
                <a:latin typeface="+mn-lt"/>
                <a:cs typeface="Calibri" pitchFamily="34" charset="0"/>
              </a:rPr>
              <a:t>CSI across all DAACs were on par with last year’s scores.  ASF SAR DAAC, SEDAC, and PO DAAC-JPL have shown slow but steady improvement as CSI has increased every year since 2015.</a:t>
            </a:r>
            <a:endParaRPr lang="en-US" sz="1600" dirty="0">
              <a:cs typeface="Calibri" pitchFamily="34" charset="0"/>
            </a:endParaRPr>
          </a:p>
          <a:p>
            <a:pPr marL="346075" indent="-346075">
              <a:lnSpc>
                <a:spcPct val="150000"/>
              </a:lnSpc>
              <a:spcBef>
                <a:spcPts val="600"/>
              </a:spcBef>
              <a:buClr>
                <a:schemeClr val="accent6"/>
              </a:buClr>
              <a:buSzPct val="85000"/>
              <a:buFont typeface="Wingdings 3" pitchFamily="18" charset="2"/>
              <a:buChar char=""/>
              <a:defRPr/>
            </a:pPr>
            <a:r>
              <a:rPr lang="en-US" sz="1600" dirty="0">
                <a:latin typeface="+mn-lt"/>
                <a:cs typeface="Calibri" pitchFamily="34" charset="0"/>
              </a:rPr>
              <a:t>The aggregate CSI score of 79 outpaced the ACSI aggregate Government score of 70 and was </a:t>
            </a:r>
            <a:r>
              <a:rPr lang="en-US" sz="1600" dirty="0"/>
              <a:t>two points above the National ACSI average of 77.</a:t>
            </a:r>
            <a:endParaRPr lang="en-US" sz="1600" dirty="0">
              <a:latin typeface="+mn-lt"/>
              <a:cs typeface="Calibri" pitchFamily="34" charset="0"/>
            </a:endParaRPr>
          </a:p>
          <a:p>
            <a:pPr marL="282575" marR="0" lvl="1" indent="-282575" algn="l" defTabSz="914400" rtl="0" eaLnBrk="1" fontAlgn="base" latinLnBrk="0" hangingPunct="1">
              <a:lnSpc>
                <a:spcPct val="100000"/>
              </a:lnSpc>
              <a:spcBef>
                <a:spcPct val="0"/>
              </a:spcBef>
              <a:spcAft>
                <a:spcPct val="0"/>
              </a:spcAft>
              <a:buClr>
                <a:schemeClr val="accent6"/>
              </a:buClr>
              <a:buSzPct val="85000"/>
              <a:buFont typeface="Wingdings 3" pitchFamily="18" charset="2"/>
              <a:buChar char=""/>
              <a:tabLst/>
              <a:defRPr/>
            </a:pPr>
            <a:endParaRPr kumimoji="0" lang="en-US" sz="2200" b="0" i="0" u="none" strike="noStrike" kern="1200" cap="none" spc="0" normalizeH="0" baseline="0" noProof="0" dirty="0">
              <a:ln>
                <a:noFill/>
              </a:ln>
              <a:solidFill>
                <a:schemeClr val="tx1"/>
              </a:solidFill>
              <a:effectLst/>
              <a:uLnTx/>
              <a:uFillTx/>
              <a:latin typeface="+mn-lt"/>
              <a:ea typeface="+mn-ea"/>
              <a:cs typeface="Calibri" pitchFamily="34" charset="0"/>
            </a:endParaRPr>
          </a:p>
          <a:p>
            <a:pPr marL="568325" marR="0" lvl="2" indent="-222250" algn="l" defTabSz="914400" rtl="0" eaLnBrk="1" fontAlgn="base" latinLnBrk="0" hangingPunct="1">
              <a:lnSpc>
                <a:spcPct val="150000"/>
              </a:lnSpc>
              <a:spcBef>
                <a:spcPct val="0"/>
              </a:spcBef>
              <a:spcAft>
                <a:spcPct val="0"/>
              </a:spcAft>
              <a:buClr>
                <a:schemeClr val="accent6"/>
              </a:buClr>
              <a:buSzPct val="85000"/>
              <a:buFont typeface="Arial" pitchFamily="34" charset="0"/>
              <a:buChar char="&gt;"/>
              <a:tabLst/>
              <a:defRPr/>
            </a:pPr>
            <a:endParaRPr kumimoji="0" lang="en-US" sz="2000" b="0" i="0" u="none" strike="noStrike" kern="1200" cap="none" spc="0" normalizeH="0" baseline="0" noProof="0" dirty="0">
              <a:ln>
                <a:noFill/>
              </a:ln>
              <a:solidFill>
                <a:schemeClr val="tx1"/>
              </a:solidFill>
              <a:effectLst/>
              <a:uLnTx/>
              <a:uFillTx/>
              <a:latin typeface="+mn-lt"/>
              <a:ea typeface="+mn-ea"/>
              <a:cs typeface="Calibri" pitchFamily="34" charset="0"/>
            </a:endParaRP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_AMO_REPORTCONTROLSVISIBLE" val="Empty"/>
  <p:tag name="_AMO_UNIQUEIDENTIFIER" val="aa363f00-e9ee-4a63-91de-b55e515923bb"/>
</p:tagLst>
</file>

<file path=ppt/theme/theme1.xml><?xml version="1.0" encoding="utf-8"?>
<a:theme xmlns:a="http://schemas.openxmlformats.org/drawingml/2006/main" name="CFI_ORS_template-2012">
  <a:themeElements>
    <a:clrScheme name="CFI_2010 colors">
      <a:dk1>
        <a:sysClr val="windowText" lastClr="000000"/>
      </a:dk1>
      <a:lt1>
        <a:sysClr val="window" lastClr="FFFFFF"/>
      </a:lt1>
      <a:dk2>
        <a:srgbClr val="4D4D4D"/>
      </a:dk2>
      <a:lt2>
        <a:srgbClr val="3C5BA2"/>
      </a:lt2>
      <a:accent1>
        <a:srgbClr val="788CB9"/>
      </a:accent1>
      <a:accent2>
        <a:srgbClr val="002C76"/>
      </a:accent2>
      <a:accent3>
        <a:srgbClr val="CC0000"/>
      </a:accent3>
      <a:accent4>
        <a:srgbClr val="FF8000"/>
      </a:accent4>
      <a:accent5>
        <a:srgbClr val="FFC547"/>
      </a:accent5>
      <a:accent6>
        <a:srgbClr val="99CC33"/>
      </a:accent6>
      <a:hlink>
        <a:srgbClr val="3C5BA2"/>
      </a:hlink>
      <a:folHlink>
        <a:srgbClr val="4D4D4D"/>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rgbClr val="00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2400"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AW xmlns="http://www.net-centric.com/PAWPP">
  <Shape xmlns="" ID="L3aVViC91Ugxdb8nhOJ1okBvkxk=" pdftag="P" isBookmarkSet="no" bookmark="no" Order="_x0032_"/>
  <Shape xmlns="" ID="Wh5GRtPZ9nApDC4b251SWwmEYKs=" pdftag="P" isBookmarkSet="no" bookmark="no" Order="_x0033_"/>
  <Shape xmlns="" ID="XlHwPaeSye37GneNi19OyY6ZX8o=" pdftag="Figure" isBookmarkSet="no" Order="_x0032_"/>
  <Shape xmlns="" ID="Wb2j058ETtxnfp6RlKywbAEjLmU=" isBookmarkSet="no" pdftag="H1" artifact="_x0030_" bookmark="yes" Order="_x0031_"/>
  <Shape xmlns="" ID="0a5WA/9DgIItN0OVj51EwKIqZW0=" pdftag="Figure" isBookmarkSet="no" Order="_x0034_"/>
  <Shape xmlns="" ID="CvCWpG12yeMgXnc0aga2iv1LGAE=" pdftag="Figure" isBookmarkSet="no" Order="_x0035_"/>
  <Shape xmlns="" ID="pBsK77yz6ckOMOA8fD6hAjDj3tU=" isBookmarkSet="no" pdftag="H2" artifact="_x0030_" bookmark="yes" Order="_x0031_"/>
  <Shape xmlns="" ID="4JcxLa4Q478LYO4+zqf80SJi+bU=" pdftag="P" isBookmarkSet="no" bookmark="no" Order="_x0032_"/>
  <Shape xmlns="" ID="59kzPEYcD9ehKPiEX92idrfBKnM=" isBookmarkSet="no" pdftag="H2" artifact="_x0030_" bookmark="yes" Order="_x0031_"/>
  <Shape xmlns="" ID="3mkwIiAQgZBjEQppzy740PzmryA=" pdftag="P" isBookmarkSet="no" bookmark="no" Order="_x0032_"/>
  <Shape xmlns="" ID="FQZms3aqBf0SNF6baFBuVDKBGCY=" isBookmarkSet="no" bookmark="no" Order="_x0033_" formula="no" inline="no" validate="no" artifact="_x0031_" pdftag="_x005B_Artifact_x005D_"/>
  <Shape xmlns="" ID="3MlUhyjSAl9uiAVSuOdRb5vUAws=" pdftag="P" isBookmarkSet="no" bookmark="no" Order="_x0033_"/>
  <Shape xmlns="" ID="0vzGf9dDC3J6tPCabjKcnNbahXo=" isBookmarkSet="no" bookmark="yes" pdftag="H1" artifact="_x0030_" Order="_x0031_"/>
  <Shape xmlns="" ID="2+zObL+2xa+D1HnqygHN6v+qq54=" isBookmarkSet="no" bookmark="no" pdftag="H2" artifact="_x0030_" Order="_x0031_"/>
  <Shape xmlns="" ID="6J6VeW0h+lpFNW/h/jAeaOL+o70=" pdftag="P" isBookmarkSet="no" bookmark="no" Order="_x0032_"/>
  <Shape xmlns="" ID="hRR4QSjPf0BCuIHBzL+jw/pB//w=" isBookmarkSet="no" bookmark="yes" pdftag="H1" artifact="_x0030_" Order="_x0031_"/>
  <Shape xmlns="" ID="o61Tszeesx6KVergzke5tZDXNy8=" isBookmarkSet="no" bookmark="no" pdftag="H2" artifact="_x0030_" Order="_x0031_"/>
  <Shape xmlns="" ID="xuigGOXvrTZ5eQPFWJp6K1rfbAo=" pdftag="P" isBookmarkSet="no" bookmark="no" Order="_x0032_"/>
  <Shape xmlns="" ID="AGLUZRqvmSa6hYs+Bc6YWxUw28U=" isBookmarkSet="no" bookmark="yes" pdftag="H1" artifact="_x0030_" Order="_x0031_"/>
  <Shape xmlns="" ID="Yv5JX18e3eLhNDwrZKbUORk7jkg=" isBookmarkSet="no" bookmark="no" pdftag="H2" artifact="_x0030_" Order="_x0031_"/>
  <Shape xmlns="" ID="P6LiB/QFjjdOQR3skJvuKaQ2eFI=" pdftag="P" isBookmarkSet="no" bookmark="no" Order="_x0032_"/>
  <Shape xmlns="" ID="daoMA1pdK50O0tzvRwRQqWDxoV4=" isBookmarkSet="no" bookmark="no" pdftag="H2" artifact="_x0030_" Order="_x0031_"/>
  <Shape xmlns="" ID="WizovVgBSB1la61tzXSaO3LvQAE=" pdftag="P" isBookmarkSet="no" bookmark="no" Order="_x0032_"/>
  <Shape xmlns="" ID="wQoZ+iiSeTzN0n9sLLroGXKgesc=" isBookmarkSet="no" bookmark="no" pdftag="H2" artifact="_x0030_" Order="_x0031_"/>
  <Shape xmlns="" ID="D9R2oMDfFzVVvyQTjGYGrx/RtCA=" pdftag="P" isBookmarkSet="no" bookmark="no" Order="_x0032_"/>
  <Shape xmlns="" ID="gHQ8WZCCaxs86WW4piw751N8fzc=" isBookmarkSet="no" bookmark="no" pdftag="H2" artifact="_x0030_" Order="_x0031_"/>
  <Shape xmlns="" ID="gDIE9jRkF5yJ2rGyls5h0aAeY4A=" pdftag="P" isBookmarkSet="no" bookmark="no" Order="_x0032_"/>
  <Shape xmlns="" ID="4DOCvHB5PUlsC6ro/BCoVd8zGvE=" isBookmarkSet="no" bookmark="yes" pdftag="H1" artifact="_x0030_" Order="_x0031_"/>
  <Shape xmlns="" ID="ehD9I54iwoZRcLaEJ1EUbri/hBs=" isBookmarkSet="no" bookmark="no" pdftag="Figure" formula="no" artifact="_x0031_" validate="no" inline="no" Order="_x0033_"/>
  <Shape xmlns="" ID="wgFw263SRcAxkwMCNJqtk22vUhg=" pdftag="H2" isBookmarkSet="no" bookmark="yes" Order="_x0031_"/>
  <Shape xmlns="" ID="QJtWHlif2FlttuwOXCoqsByPWBw=" isBookmarkSet="no" bookmark="no" formula="no" inline="no" pdftag="Figure" artifact="_x0030_" validate="yes" Order="_x0032_"/>
  <Shape xmlns="" ID="5MmiFZQHsELNsQ78f5493okeGsY=" pdftag="H2" isBookmarkSet="no" bookmark="yes" Order="_x0031_"/>
  <Shape xmlns="" ID="r1HentPLAXB/d8/72OX2dSvuBcA=" pdftag="" Order="_x0031_0"/>
  <Shape xmlns="" ID="UJPMHHCyUqvR45dRwhqanXSBtIg=" pdftag="" Order="_x0036_"/>
  <Shape xmlns="" ID="9Uplwqbo0ywxT8KiDgxt+Ghd0X4=" pdftag="" Order="_x0033_"/>
  <Shape xmlns="" ID="LBPnCKrEmcfimmS8u9qx7n3Xah8=" pdftag="" Order="_x0035_"/>
  <Shape xmlns="" ID="bEgqKoje1eJ0Lq3/0fY412QB/rY=" pdftag="" Order="_x0039_"/>
  <Shape xmlns="" ID="4rUEAkV3SjoqwIpIIy90feRAvDo=" pdftag="" Order="_x0038_"/>
  <Shape xmlns="" ID="A1EJLJV3TiSWiCy5XooGALnJm3o=" pdftag="" Order="_x0034_"/>
  <Shape xmlns="" ID="og5ryaLunxho0LPAPJkXw36d0h4=" pdftag="" Order="_x0037_"/>
  <Shape xmlns="" ID="L+gJevCbzUL/SyVYPd3ItW+7La8=" isBookmarkSet="no" bookmark="no" formula="no" pdftag="Figure" inline="no" artifact="_x0030_" validate="yes" Order="_x0032_"/>
  <Shape xmlns="" ID="KMBSuT5wZnxbtkCOM56jPewygU0=" pdftag="P" isBookmarkSet="no" bookmark="no" Order="_x0032_"/>
  <Shape xmlns="" ID="9OnUxFnpo54s+mnjHSI4vxrxifg=" pdftag="H2" isBookmarkSet="no" bookmark="yes" Order="_x0031_"/>
  <Shape xmlns="" ID="f14yY10E6frtKp1VuFKN1uzt6MI=" pdftag="Figure" isBookmarkSet="no" bookmark="no" formula="no" inline="no" artifact="_x0030_" validate="yes" Order="_x0033_"/>
  <Shape xmlns="" ID="GvVrgBWKAVjx/bUzvxpAhEsYNi0=" pdftag="P" isBookmarkSet="no" bookmark="no" Order="_x0032_"/>
  <Shape xmlns="" ID="JjKVqFlj7mutOUmF4iTlDns5oXA=" pdftag="H2" isBookmarkSet="no" bookmark="yes" Order="_x0031_"/>
  <Shape xmlns="" ID="IcqN6Uu6XcLh9qaDoeRAx2bIwJs=" isBookmarkSet="no" bookmark="no" formula="no" inline="no" pdftag="Figure" artifact="_x0030_" validate="yes" Order="_x0033_"/>
  <Shape xmlns="" ID="lEVBVP9Mha9zfbY7MPWlGycD+0U=" isBookmarkSet="no" bookmark="yes" pdftag="H1" artifact="_x0030_" Order="_x0031_"/>
  <Shape xmlns="" ID="h9TPzbAbvvvLBn5vTs82C/ROGAY=" isBookmarkSet="no" bookmark="no" pdftag="H2" artifact="_x0030_" Order="_x0031_"/>
  <Shape xmlns="" ID="sW7Y39LZlJ2mAdaH5CJrxwBHXII=" pdftag="P" isBookmarkSet="no" bookmark="no" Order="_x0032_"/>
  <Shape xmlns="" ID="X38iAyERlrHDQF4NKPi/263vSKo=" pdftag="P" isBookmarkSet="no" bookmark="no" Order="_x0033_"/>
  <Shape xmlns="" ID="/p57HVXSRfUSbNqWT2Ke98YlJkI=" isBookmarkSet="no" bookmark="no" formula="no" inline="no" pdftag="Figure" artifact="_x0030_" validate="yes" Order="_x0034_"/>
  <Shape xmlns="" ID="KPZt2I79YZexqYtJYXye1vJIA4g=" pdftag="P" isBookmarkSet="no" bookmark="no" Order="_x0032_"/>
  <Shape xmlns="" ID="BAmMeFE+mlyALjaahe/yaTGSHx4=" pdftag="H2" isBookmarkSet="no" bookmark="yes" Order="_x0031_"/>
  <Shape xmlns="" ID="K1wyQ2qKCa7VmVj9P44aWf3LLjM=" isBookmarkSet="no" bookmark="no" formula="no" inline="no" pdftag="Figure" artifact="_x0030_" validate="yes" Order="_x0033_"/>
  <Shape xmlns="" ID="a6YgPREG2Uxuo5GpuV63AYSbBBI=" pdftag="P" isBookmarkSet="no" bookmark="no" Order="_x0032_"/>
  <Shape xmlns="" ID="93Bx5AqjNB41qQXoVP9uy8hzJks=" pdftag="H2" isBookmarkSet="no" bookmark="yes" Order="_x0031_"/>
  <Shape xmlns="" ID="MfYxCAwWU7bLdu0rwPRzsZiMHgY=" pdftag="P" isBookmarkSet="no" bookmark="no" Order="_x0033_"/>
  <Shape xmlns="" ID="iXWn3G/W+ulXo9aSpYWpW4KgZRs=" pdftag="P" isBookmarkSet="no" bookmark="no" Order="_x0034_"/>
  <Shape xmlns="" ID="tIQSCPbDF+7/Y5DFUr0cX5kQWjc=" pdftag="H2" isBookmarkSet="no" bookmark="yes" Order="_x0031_"/>
  <Shape xmlns="" ID="M7VV3aGwQBSO4cavHryu8Nvh7gU=" isBookmarkSet="no" bookmark="no" formula="no" inline="no" pdftag="Figure" artifact="_x0030_" validate="yes" Order="_x0032_"/>
  <Shape xmlns="" ID="SFhupnIpgkLSTIzpDIlS9AaLBq4=" pdftag="H2" isBookmarkSet="no" bookmark="yes" Order="_x0031_"/>
  <Shape xmlns="" ID="ULGtK4EcK2CgdCPILGc+Cypl3fU=" pdftag="P" isBookmarkSet="no" bookmark="no" Order="_x0032_"/>
  <Shape xmlns="" ID="ExCqbplgfxXvkdHN/OF/JgXbnjY=" pdftag="P" isBookmarkSet="no" bookmark="no" Order="_x0034_"/>
  <Shape xmlns="" ID="6KXK+Scl2wRdqFym0d4nJl8ht2o=" pdftag="P" isBookmarkSet="no" bookmark="no" Order="_x0033_"/>
  <Shape xmlns="" ID="RyXnIbMy+W5qyeujEHRpNA18dU4=" pdftag="P" isBookmarkSet="no" bookmark="no" Order="_x0035_"/>
  <Shape xmlns="" ID="dhSZiVZf/Tc2gtXiaUuvXS3F1sc=" pdftag="P" isBookmarkSet="no" bookmark="no" Order="_x0033_"/>
  <Shape xmlns="" ID="8WNmYF/49ISAQa32GKlIFdGjKVA=" pdftag="H2" isBookmarkSet="no" bookmark="yes" Order="_x0031_"/>
  <Shape xmlns="" ID="k76PGA4w+8zk9LijXg4IxK0Kcww=" pdftag="P" isBookmarkSet="no" Order="_x0032_"/>
  <Shape xmlns="" ID="1Ik8a24fQhYoZ1ue0GLZSvEX86w=" pdftag="P" isBookmarkSet="no" bookmark="no" Order="_x0035_"/>
  <Shape xmlns="" ID="mbIQcCc0fErWN+mdFZ2R0fhz9P4=" pdftag="P" isBookmarkSet="no" bookmark="no" Order="_x0034_"/>
  <Shape xmlns="" ID="hnXCSHNhGfsXMObUm7U8QeritNc=" isBookmarkSet="no" bookmark="yes" pdftag="H1" artifact="_x0030_" Order="_x0031_"/>
  <Shape xmlns="" ID="AJJwVT0EnHsjbCJUO6Z+2NyQJXM=" pdftag="P" isBookmarkSet="no" bookmark="no" Order="_x0033_"/>
  <Shape xmlns="" ID="akgz41Fhwxl1AQE5SLK8Jh3YDOg=" pdftag="H2" isBookmarkSet="no" bookmark="yes" Order="_x0031_"/>
  <Shape xmlns="" ID="Um7pBjkvgvjfNVEnHKPzKy8LX60=" pdftag="P" isBookmarkSet="no" bookmark="no" Order="_x0032_"/>
  <Shape xmlns="" ID="sBm+HqsfOto+X4EjULxoysVoij0=" pdftag="Figure" isBookmarkSet="no" bookmark="no" formula="no" inline="no" artifact="_x0030_" validate="yes" Order="_x0034_"/>
  <Shape xmlns="" ID="E/DNQ2VmPDkEgVQJikhXFxE1oOE=" pdftag="P" isBookmarkSet="no" bookmark="no" Order="_x0032_"/>
  <Shape xmlns="" ID="CrcX87l8cx0+1yRFU1UthjJx/GM=" pdftag="H2" isBookmarkSet="no" bookmark="yes" Order="_x0031_"/>
  <Shape xmlns="" ID="6WwKObme+qQDc6T7EhLAYGLHgls=" pdftag="Figure" isBookmarkSet="no" bookmark="no" formula="no" inline="no" artifact="_x0030_" validate="yes" Order="_x0033_"/>
  <Shape xmlns="" ID="U1lQkfE6kokugf2RODQnJm9uXRs=" pdftag="Figure" isBookmarkSet="no" bookmark="no" formula="no" inline="no" artifact="_x0030_" validate="yes" Order="_x0034_"/>
  <Shape xmlns="" ID="mebVfzQPIq2+lFKxXbSyixijnio=" pdftag="P" isBookmarkSet="no" bookmark="no" Order="_x0033_"/>
  <Shape xmlns="" ID="GhXj26crB9sGtZ8QN+k4bQRPlUk=" pdftag="H2" isBookmarkSet="no" bookmark="yes" Order="_x0031_"/>
  <Shape xmlns="" ID="XdKB8u2I596TgtDqcM4fNYkaVr8=" pdftag="P" isBookmarkSet="no" bookmark="no" Order="_x0032_"/>
  <Shape xmlns="" ID="QF85UAkoJgHvr/3zEz+qYU0R1V4=" pdftag="P" isBookmarkSet="no" bookmark="no" Order="_x0034_"/>
  <Shape xmlns="" ID="7GBSp9epVCI6ltjK/XsZuiJAdXk=" pdftag="P" isBookmarkSet="no" bookmark="no" Order="_x0033_"/>
  <Shape xmlns="" ID="VkXtqYTSnMV+1u/rKd/dg3Cjsis=" pdftag="H2" isBookmarkSet="no" bookmark="yes" Order="_x0031_"/>
  <Shape xmlns="" ID="0Pk2Kk8SZq/R0UKcn1g2kzapMqw=" pdftag="P" isBookmarkSet="no" bookmark="no" Order="_x0032_"/>
  <Shape xmlns="" ID="qJwAok91G57HyuD7g67AGaKLGQ0=" pdftag="P" isBookmarkSet="no" bookmark="no" Order="_x0035_"/>
  <Shape xmlns="" ID="5CIGm89debr58uqVH9rGh14fhCM=" pdftag="P" isBookmarkSet="no" bookmark="no" Order="_x0034_"/>
  <Shape xmlns="" ID="hPCpAaYrsYzN6gy3QQcHT6H2mkc=" isBookmarkSet="no" bookmark="yes" pdftag="H1" artifact="_x0030_" Order="_x0031_"/>
  <Shape xmlns="" ID="6EcmuRc7s4qCKJn2Darcnst3gow=" pdftag="P" isBookmarkSet="no" bookmark="no" Order="_x0033_"/>
  <Shape xmlns="" ID="STVAZsB7beEIk9ULbTCgvjQnLqc=" pdftag="H2" isBookmarkSet="no" bookmark="yes" Order="_x0031_"/>
  <Shape xmlns="" ID="+8zLWFQEcDO02xnokDsrvdFgpvU=" pdftag="P" isBookmarkSet="no" bookmark="no" Order="_x0032_"/>
  <Shape xmlns="" ID="CkNEuJgHjVqC5CaOmlyvGFtd3BU=" pdftag="Figure" isBookmarkSet="no" bookmark="no" formula="no" inline="no" artifact="_x0030_" validate="yes" Order="_x0034_"/>
  <Shape xmlns="" ID="9zirAv9St9hx80UEuJhZ5fIGou0=" isBookmarkSet="no" bookmark="no" Order="_x0035_" formula="no" inline="no" validate="no" artifact="_x0031_" pdftag="_x005B_Artifact_x005D_"/>
  <Shape xmlns="" ID="nESRTg1S3I0gVG38elfU7jcAzVs=" pdftag="P" isBookmarkSet="no" bookmark="no" Order="_x0032_"/>
  <Shape xmlns="" ID="ZZAF1wBWyxmkj1jmfWy3ntv2Sas=" pdftag="H2" isBookmarkSet="no" bookmark="yes" Order="_x0031_"/>
  <Shape xmlns="" ID="zECiuljt4s4rXiN3dvxGvTgLxFE=" isBookmarkSet="no" bookmark="no" formula="no" inline="no" pdftag="Figure" artifact="_x0030_" validate="yes" Order="_x0033_"/>
  <Shape xmlns="" ID="/+uagBSKuqD9/t30XLH5A7RAYbI=" pdftag="Figure" isBookmarkSet="no" bookmark="no" formula="no" inline="no" artifact="_x0030_" validate="yes" Order="_x0034_"/>
  <Shape xmlns="" ID="Eh3rWMs9+gCqbcWspwniG/b0ZIk=" isBookmarkSet="no" bookmark="yes" pdftag="H1" artifact="_x0030_" Order="_x0031_"/>
  <Shape xmlns="" ID="n+B7wDRigcofO3IIJKdhFvONb3s=" pdftag="P" isBookmarkSet="no" bookmark="no" Order="_x0033_"/>
  <Shape xmlns="" ID="jL+W6I4+Vmcj4mHPnReJXOvFyFo=" pdftag="H2" isBookmarkSet="no" bookmark="yes" Order="_x0031_"/>
  <Shape xmlns="" ID="EytP2W3Jh0YBfrCFyk9ipq8zEXo=" pdftag="P" isBookmarkSet="no" bookmark="no" Order="_x0032_"/>
  <Shape xmlns="" ID="OKw8S6/+e202fXgameae281kksU=" pdftag="Figure" isBookmarkSet="no" bookmark="no" formula="no" inline="no" artifact="_x0030_" validate="yes" Order="_x0034_"/>
  <Shape xmlns="" ID="z+2Rle3j6Yfx1qpf0lQVpTJavOo=" pdftag="P" isBookmarkSet="no" bookmark="no" Order="_x0032_"/>
  <Shape xmlns="" ID="qsYv/d8SDqyC62bE00rR6mBPphE=" pdftag="H2" isBookmarkSet="no" bookmark="yes" Order="_x0031_"/>
  <Shape xmlns="" ID="pTV/+Fl4ICv1MLFvopExDRfYQo0=" pdftag="Figure" isBookmarkSet="no" bookmark="no" formula="no" inline="no" artifact="_x0030_" validate="yes" Order="_x0033_"/>
  <Shape xmlns="" ID="9177f6Qb2/og/lwGSp90akB2cKc=" pdftag="Figure" isBookmarkSet="no" bookmark="no" formula="no" inline="no" artifact="_x0030_" validate="yes" Order="_x0034_"/>
  <Shape xmlns="" ID="yl1VqtD/Zu/ETgz6DRJwWzrBOVc=" isBookmarkSet="no" bookmark="yes" pdftag="H1" artifact="_x0030_" Order="_x0031_"/>
  <Shape xmlns="" ID="xDJTfbVzuv7wdZY/83k1A1g5QVs=" pdftag="P" isBookmarkSet="no" bookmark="no" Order="_x0033_"/>
  <Shape xmlns="" ID="LuLIlj610QyGv/PDU5l1gDFauW8=" pdftag="H2" isBookmarkSet="no" bookmark="yes" Order="_x0031_"/>
  <Shape xmlns="" ID="vnRhuUMRwrLPittTEfp7ympFme0=" pdftag="P" isBookmarkSet="no" bookmark="no" Order="_x0032_"/>
  <Shape xmlns="" ID="ULW44b+r3BnbTpfS2FH7dtcJhys=" pdftag="Figure" isBookmarkSet="no" bookmark="no" formula="no" inline="no" artifact="_x0030_" validate="yes" Order="_x0034_"/>
  <Shape xmlns="" ID="4kp+Fke6IT/x9AO0KAzDtfwgMTU=" pdftag="P" isBookmarkSet="no" bookmark="no" Order="_x0032_"/>
  <Shape xmlns="" ID="4jOpFqww5k4ClfDgyDNSI7MF8qw=" pdftag="H2" isBookmarkSet="no" bookmark="yes" Order="_x0031_"/>
  <Shape xmlns="" ID="xZaaPrfWhPx21FrOt/rR1464N7M=" pdftag="Figure" isBookmarkSet="no" bookmark="no" formula="no" inline="no" artifact="_x0030_" validate="yes" Order="_x0033_"/>
  <Shape xmlns="" ID="d1SeaAfyxRx4DzYConHxuBEsBg4=" pdftag="Figure" isBookmarkSet="no" bookmark="no" formula="no" inline="no" artifact="_x0030_" validate="yes" Order="_x0034_"/>
  <Shape xmlns="" ID="PK23TEogRZmfBPIbvreqYCZ5DlE=" isBookmarkSet="no" bookmark="yes" pdftag="H1" artifact="_x0030_" Order="_x0031_"/>
  <Shape xmlns="" ID="qr6uD7kwypgNh0XvhuhHs4TRsF4=" pdftag="P" isBookmarkSet="no" bookmark="no" Order="_x0033_"/>
  <Shape xmlns="" ID="xr5vAj2/I9gqn9C8D7+aQP3dztU=" pdftag="H2" isBookmarkSet="no" bookmark="yes" Order="_x0031_"/>
  <Shape xmlns="" ID="R9lbGncRfzv1t3nz/1hT1Dzfe/w=" pdftag="P" isBookmarkSet="no" bookmark="no" Order="_x0032_"/>
  <Shape xmlns="" ID="axkrfzUmT0ij2cVw4XZcqvknO/0=" pdftag="Figure" isBookmarkSet="no" bookmark="no" formula="no" inline="no" artifact="_x0030_" validate="yes" Order="_x0034_"/>
  <Shape xmlns="" ID="oZbJ+gwdC152uKFAWZWqQ5xtIbo=" pdftag="P" isBookmarkSet="no" Order="_x0032_"/>
  <Shape xmlns="" ID="OWb5Mf+2fe2M8Va1QEvaSj4tcdc=" pdftag="H2" isBookmarkSet="no" bookmark="yes" Order="_x0031_"/>
  <Shape xmlns="" ID="6Cz4Ilec9oQZLOOiUKejn+/tpp8=" pdftag="Figure" isBookmarkSet="no" formula="no" inline="no" artifact="_x0030_" validate="yes" Order="_x0033_"/>
  <Shape xmlns="" ID="QRfbFohgv7weutfpRSTZaOneR8A=" pdftag="Figure" isBookmarkSet="no" formula="no" inline="no" artifact="_x0030_" validate="yes" Order="_x0034_"/>
  <Shape xmlns="" ID="HRVD+qZoJPSNuD8X0jPfs0n+IyQ=" pdftag="H2" isBookmarkSet="no" bookmark="yes" Order="_x0031_"/>
  <Shape xmlns="" ID="vGdfH+eyCpABbPBpIACyqQzVniA=" pdftag="P" isBookmarkSet="no" Order="_x0033_"/>
  <Shape xmlns="" ID="L0V7e1ZfpU+L3Jgj9SptNiTY2t4=" pdftag="H2" isBookmarkSet="no" bookmark="yes" Order="_x0031_"/>
  <Shape xmlns="" ID="/H71V8FvE/F48CNNOCPwF5CLzQs=" pdftag="P" isBookmarkSet="no" Order="_x0032_"/>
  <Shape xmlns="" ID="yRUpQZu25E6ia5+1qwpNn5hYLdU=" pdftag="Figure" isBookmarkSet="no" formula="no" inline="no" artifact="_x0030_" validate="yes" Order="_x0034_"/>
  <Shape xmlns="" ID="FHsNeRV1eogkGCrpPbn1Z6qyYHY=" pdftag="Figure" isBookmarkSet="no" bookmark="no" formula="no" inline="no" artifact="_x0030_" validate="yes" Order="_x0033_"/>
  <Shape xmlns="" ID="TK1mfpuF+N8LjRnIsIuKzqGvR4M=" pdftag="P" isBookmarkSet="no" bookmark="no" Order="_x0032_"/>
  <Shape xmlns="" ID="TZT8wXdmI03C8iknvXuPzjv0t1s=" pdftag="H2" isBookmarkSet="no" bookmark="yes" Order="_x0031_"/>
  <Shape xmlns="" ID="q2CdFeIDXI3nyPDgGGzBn+hBKRo=" isBookmarkSet="no" bookmark="no" formula="no" inline="no" pdftag="Figure" artifact="_x0030_" validate="yes" Order="_x0034_"/>
  <Shape xmlns="" ID="0ZTYBFSeBtM12gB/5gkLbS41nH8=" isBookmarkSet="no" bookmark="no" pdftag="H1" artifact="_x0030_" Order="_x0031_"/>
  <Shape xmlns="" ID="ZKt+BgGkNBj6+gsoP2lUbcvQG3o=" pdftag="H2" isBookmarkSet="no" bookmark="yes" Order="_x0031_"/>
  <Shape xmlns="" ID="CpWDKEv83gCUzg53UPHsRBHzdXE=" pdftag="P" isBookmarkSet="no" bookmark="no" Order="_x0032_"/>
  <Shape xmlns="" ID="UmX9B6xgO8wGl981JkzOEc8P+aE=" pdftag="H2" isBookmarkSet="no" bookmark="yes" Order="_x0031_"/>
  <Shape xmlns="" ID="SmNfdJHXfs6kTLc+NhaCMtIDC4A=" pdftag="P" isBookmarkSet="no" bookmark="no" Order="_x0032_"/>
  <Shape xmlns="" ID="y8FnNdn1s46sJ6G8KhOuCxxe/aM=" pdftag="H2" isBookmarkSet="no" bookmark="yes" Order="_x0031_"/>
  <Shape xmlns="" ID="s5CDWvwXr9ZK8dEMwHyHEn+2/9U=" pdftag="P" isBookmarkSet="no" bookmark="no" Order="_x0032_"/>
  <Shape xmlns="" ID="9ctGkrh6H0Vo0opaLDAZRMBWEk0=" pdftag="H2" isBookmarkSet="no" bookmark="yes" Order="_x0031_"/>
  <Shape xmlns="" ID="UXPmyHVia6FEXyghlest4e5hH00=" pdftag="P" isBookmarkSet="no" bookmark="no" Order="_x0032_"/>
  <Shape xmlns="" ID="mYoAOCMV6Pp3uCR2yUxL3lq/3RU=" isBookmarkSet="no" bookmark="no" formula="no" inline="no" pdftag="Figure" artifact="_x0030_" validate="yes" Order="_x0034_"/>
  <Shape xmlns="" ID="Bw4zmzXwR0mFf5sDF1Oaw2NTS34=" isBookmarkSet="no" bookmark="no" Order="_x0033_" formula="no" inline="no" validate="no" artifact="_x0031_" pdftag="_x005B_Artifact_x005D_"/>
  <SubText xmlns="" ID="ehD9I54iwoZRcLaEJ1EUbri/hBs=" ActualText=""/>
  <SubText xmlns="" ID="9zirAv9St9hx80UEuJhZ5fIGou0=" ActualText=""/>
  <SubText xmlns="" ID="mYoAOCMV6Pp3uCR2yUxL3lq/3RU=" ActualText=""/>
  <SubText xmlns="" ID="FQZms3aqBf0SNF6baFBuVDKBGCY=" ActualText=""/>
  <SubText xmlns="" ID="Bw4zmzXwR0mFf5sDF1Oaw2NTS34=" ActualText=""/>
  <SubText xmlns="" ID="L+gJevCbzUL/SyVYPd3ItW+7La8=" ActualText=""/>
  <SubText xmlns="" ID="f14yY10E6frtKp1VuFKN1uzt6MI=" ActualText=""/>
  <SubText xmlns="" ID="IcqN6Uu6XcLh9qaDoeRAx2bIwJs=" ActualText=""/>
  <SubText xmlns="" ID="/p57HVXSRfUSbNqWT2Ke98YlJkI=" ActualText=""/>
  <SubText xmlns="" ID="K1wyQ2qKCa7VmVj9P44aWf3LLjM=" ActualText=""/>
  <SubText xmlns="" ID="M7VV3aGwQBSO4cavHryu8Nvh7gU=" ActualText=""/>
  <SubText xmlns="" ID="sBm+HqsfOto+X4EjULxoysVoij0=" ActualText=""/>
  <SubText xmlns="" ID="6WwKObme+qQDc6T7EhLAYGLHgls=" ActualText=""/>
  <SubText xmlns="" ID="U1lQkfE6kokugf2RODQnJm9uXRs=" ActualText=""/>
  <SubText xmlns="" ID="CkNEuJgHjVqC5CaOmlyvGFtd3BU=" ActualText=""/>
  <SubText xmlns="" ID="zECiuljt4s4rXiN3dvxGvTgLxFE=" ActualText=""/>
  <SubText xmlns="" ID="/+uagBSKuqD9/t30XLH5A7RAYbI=" ActualText=""/>
  <SubText xmlns="" ID="OKw8S6/+e202fXgameae281kksU=" ActualText=""/>
  <SubText xmlns="" ID="pTV/+Fl4ICv1MLFvopExDRfYQo0=" ActualText=""/>
  <SubText xmlns="" ID="9177f6Qb2/og/lwGSp90akB2cKc=" ActualText=""/>
  <SubText xmlns="" ID="ULW44b+r3BnbTpfS2FH7dtcJhys=" ActualText=""/>
  <SubText xmlns="" ID="xZaaPrfWhPx21FrOt/rR1464N7M=" ActualText=""/>
  <SubText xmlns="" ID="d1SeaAfyxRx4DzYConHxuBEsBg4=" ActualText=""/>
  <SubText xmlns="" ID="axkrfzUmT0ij2cVw4XZcqvknO/0=" ActualText=""/>
  <SubText xmlns="" ID="6Cz4Ilec9oQZLOOiUKejn+/tpp8=" ActualText=""/>
  <SubText xmlns="" ID="QRfbFohgv7weutfpRSTZaOneR8A=" ActualText=""/>
  <SubText xmlns="" ID="yRUpQZu25E6ia5+1qwpNn5hYLdU=" ActualText=""/>
  <SubText xmlns="" ID="FHsNeRV1eogkGCrpPbn1Z6qyYHY=" ActualText=""/>
  <SubText xmlns="" ID="q2CdFeIDXI3nyPDgGGzBn+hBKRo=" ActualText=""/>
  <SubText xmlns="" ID="QJtWHlif2FlttuwOXCoqsByPWBw=" ActualText=""/>
  <table xmlns="" ID="X38iAyERlrHDQF4NKPi/263vSKo=" type="_x0032_" HRows="_x0031_" HCols="_x0031_" Summary="" TableLinerizing="H"/>
  <table xmlns="" ID="vWjBWnNhqnnaWPkWXZfINv5rPyA="/>
  <table xmlns="" ID="j1XqPecZOn2Rf4wvoFeJJOKnnB4="/>
  <table xmlns="" ID="t/Wrp2MLMeUw0YCf53SywkQtdZs="/>
  <table xmlns="" ID="Vl5ZokRGdRE9Rr52A/6auXFP6z8="/>
  <table xmlns="" ID="/iU6b7ZRThVOltnp2qrm8F7Hvpg="/>
  <table xmlns="" ID="84MHKPUBCMw1y2B5lbMKstXaY60="/>
  <table xmlns="" ID="iwI+7W/phxn8ce6+tjUrDufygJM="/>
  <table xmlns="" ID="x1RXg5RtnzWG/Nj2Ct8u757H6k8="/>
  <table xmlns="" ID="gkwR8dkVpEvFKMmFfuyLk24leRk="/>
  <table xmlns="" ID="Skn9G6+lyYM6qUkRdTGgD7XXkd8="/>
  <table xmlns="" ID="bVnmAufM38Q+bRWzLJvhMgCdljc="/>
  <table xmlns="" ID="OqCLc/JzxPaHmWCnIIjcYwI4rFs="/>
  <table xmlns="" ID="90nT5Y03nKHWS9pAnvWdLWcIUSM="/>
  <table xmlns="" ID="x0bwofCMyCsO75ZyliHKMEuxOtU="/>
  <table xmlns="" ID="AmOchrb0oHR3QV7cduFQoklva1g="/>
  <table xmlns="" ID="eSR51MFz3pXgMnPEeWRoFzZl5o0="/>
  <table xmlns="" ID="O3cLi2XVtMWHse8DghawLY/RxE4="/>
  <table xmlns="" ID="L9G8MgLO+W7cf++bMaqdZaqYzAI="/>
  <table xmlns="" ID="ffhnBdLAm+12xyw+deqZkxTpWVU="/>
  <table xmlns="" ID="NQoAhT6nbmigc2YlebAid53y1ck="/>
  <table xmlns="" ID="YWD5lPgr2Td2g554bDGq/mQagLM="/>
  <table xmlns="" ID="1gRn2f3fpG7dlknrey8JV8OjOdQ="/>
  <table xmlns="" ID="inJNXKClaLlr95G4ind9NDk89hk="/>
  <table xmlns="" ID="lmDS8CrqqZENqkfH/dIAT/mkORI="/>
  <table xmlns="" ID="KhYKyb7HqAM+AJJxfcK9Kmwd7Xk="/>
  <table xmlns="" ID="LWHNPfIBSRG6qkqj/WOGzFbcFTw="/>
  <table xmlns="" ID="YlAtZC1kvWNa6rI6eRSAfGyOGeQ="/>
  <table xmlns="" ID="Z6clrUSbAzUt71OZaeiTc4qcpfM="/>
  <table xmlns="" ID="uZIX5wZDMa8O12I5SIwyM/q/5wA="/>
  <table xmlns="" ID="C2XsMF2b++n6ZDlM7XSGLPujfC4="/>
  <table xmlns="" ID="YjLJrAspVpT326x9tUKYXWTc7qw="/>
  <table xmlns="" ID="Ydyt8s+ENfHzFm8ZmXG6B42xc4Q="/>
  <table xmlns="" ID="rR6fHquJuqv7WyV7eXKW0yS5izc="/>
  <table xmlns="" ID="YSCqWV4yWelG2HAnOzyW7e7UFfo="/>
  <table xmlns="" ID="FIe2EqtYDQnexo8AluQF3xbVQFM="/>
  <table xmlns="" ID="8SaF51DNlyoLhEPFSovmVJzidR4="/>
  <table xmlns="" ID="4vgm8LV93dqk2xpKFb8MHzBCJZ4="/>
  <table xmlns="" ID="kKaL6hl8aWDK7hqdq8qSceyMQng="/>
  <table xmlns="" ID="rdRKRnhu1bRfWqsrkXgnsd5/4gQ="/>
  <table xmlns="" ID="6WEXCrOLv6nn4iwh3S15RJctGy0="/>
  <table xmlns="" ID="qIHjPcglHZtZ1II/ziHEXhawAyw="/>
  <table xmlns="" ID="6JMunSiLH0XeqbBHHOZW65uhceg="/>
  <table xmlns="" ID="WkE94UkM1vUjrPyMg7R4KTEX4W0="/>
  <table xmlns="" ID="DcSAvVmKb0/KdZlDvjXf7z7x5Yk="/>
  <table xmlns="" ID="IL8SMa1p8s0RudBelDAxdV90he0="/>
  <table xmlns="" ID="8eqIPRebToHFZ16NtEpPSZKqv8M="/>
  <table xmlns="" ID="Y0Mz46qanwH7JqwaTbzcKfruzvI="/>
  <table xmlns="" ID="dK7PrWEVD9DrfN6YECUb3koZR0E="/>
  <table xmlns="" ID="P0FHpl59Q2X2C6P0A5QAjgaPOQI="/>
  <table xmlns="" ID="8iBhxHPsTOgd2wjlFK0wQRsKoSM="/>
  <table xmlns="" ID="v6acXTDJ3dcqrtyielXxcic4bfk="/>
  <table xmlns="" ID="+hVX7xoBs9IkKVMqAcgAD8VeRrg="/>
  <table xmlns="" ID="n21851g9kk2RASkuo1d7UauSvaM="/>
  <table xmlns="" ID="Le3+OrHDJZy1VnXsId6N7yhFo+k="/>
  <table xmlns="" ID="9pYAH7Ma9aYx/5NtOVL7qXHpfV8="/>
  <table xmlns="" ID="umv6k4XccMWhQq7eXAIm2kiMFDw="/>
  <table xmlns="" ID="G/jOZd0pUZJ8ZFzbi68gosgEgJA="/>
  <table xmlns="" ID="WJDnOdpGOmrl8cx8ZQKpGQUOL1w="/>
  <table xmlns="" ID="Jfa3L36Gw/fliTzZCpon3zTfYkY="/>
  <table xmlns="" ID="tzK3loCTTYFsMvABYKCb7Zx4WVI="/>
  <table xmlns="" ID="th2nhDuXSQwfbcrOCjEP2UHaweI="/>
  <table xmlns="" ID="T4l4fsNHHn1qRWKKgwopu6FAEQE="/>
  <table xmlns="" ID="v0JHlQc/D4ruglAxjI7t0gJ2oFU="/>
  <table xmlns="" ID="AtNP9AzK5+AkY9pnRP6RDfXLTqs="/>
  <table xmlns="" ID="7QY/dAzhI35IErFUOdZFXtyRd1Q="/>
  <table xmlns="" ID="re24WOmzUmLucw/54dB2t7xZt/8="/>
  <table xmlns="" ID="5p2XuPx4obr3Ht4pd5FfRXQXZpA="/>
  <table xmlns="" ID="JTpA7soJiTDI39n3mqyjeOlHJVE="/>
  <table xmlns="" ID="khYWGVvIXPUxIWuGsz/18TbyelA="/>
  <table xmlns="" ID="oum3xatH87lvNyeE/LMAi2p9n1E="/>
  <table xmlns="" ID="e+vfE4UCoyVrlpAclGLS/xOuk5A="/>
  <table xmlns="" ID="Y5QlCNpthIDuqMbXfxUfhDsU+yE="/>
  <table xmlns="" ID="ezk2M+AZcm9yr5pyYCFajyEa+Fk="/>
  <table xmlns="" ID="Tb8E1PLJwpM/ksB6iLZ7jO8PmTc="/>
  <table xmlns="" ID="hqiuxJqda/nTV0VZrEc2Mkyu0mo="/>
  <table xmlns="" ID="b3V2cK+Bja0EYKlh4LjXpDwCBgc="/>
  <table xmlns="" ID="KsXrAnzFYoTmDwS2K/N2OlJbpps="/>
  <table xmlns="" ID="5d2Jsdp+3KWpC/m3tvESkwlWtvo="/>
  <table xmlns="" ID="LZyM5umSRFrtz1DMTt9G7c7HU5I="/>
  <table xmlns="" ID="kM1OFm4S2jn/WfPvVJAtpG93bkM="/>
  <table xmlns="" ID="jI339N75JXcdFdjuFj5u3dYXFY4="/>
  <table xmlns="" ID="Kxp5cCqRciUR6NxFIJCxAUDiEeE="/>
  <table xmlns="" ID="Bwmk7ypD73BUnJ6YiNAb/4PsNjI="/>
  <table xmlns="" ID="J2IpqGjaduKBMoXS3Cax0oD6srE="/>
  <table xmlns="" ID="oVKDjTUuUeI1j5VzkhZHsNlWIM8="/>
  <table xmlns="" ID="n1mP5fYRlo6z0BIfv7hBIiDgC8k="/>
  <table xmlns="" ID="7JVdfzceqyKEUrAKVW2JbK/mA6g="/>
  <table xmlns="" ID="kT1JBgO0qsHxhlirxMKp1WtSSmc="/>
  <table xmlns="" ID="KYHalSiECIbFRHoNp6Fky2YbN0U="/>
  <table xmlns="" ID="tQW9gq6Fscw2u0giis1M0DnSH5o="/>
  <table xmlns="" ID="JYHi09oWuNoRU5eGwtCTqXsDBWM="/>
  <table xmlns="" ID="uMd6h3NnxasDq/G/21a2hn2Rz7s="/>
  <table xmlns="" ID="rjLNvc27qZqfnLswOL5Zgu+k1p0="/>
  <table xmlns="" ID="6jbqfBFMKQ6tpDBhry8T1E3dScY="/>
  <table xmlns="" ID="T+i8gg/T/X7ua7ebRvAbhWlkujY="/>
  <table xmlns="" ID="etUYfSMC/JtDTEIluSeRIxvUsog="/>
  <table xmlns="" ID="AwsNYqf4vhycxB+zl5UrodQ6XV4="/>
  <table xmlns="" ID="tWVJGNhskyrEQltkV2/8X9TOdjc="/>
  <table xmlns="" ID="btm7DHrRE8bGOPTLwO+srJyx42g="/>
  <table xmlns="" ID="UaOVZGH1GbnTMNAibsw5/Wt7Qec="/>
  <table xmlns="" ID="q4WKnDx8cVCbuZ/h3yKYyrr9E0I="/>
  <table xmlns="" ID="2BuXuXtA5Fv1+22wrGRIo9GHWzw="/>
  <table xmlns="" ID="ZQPzHyBQvRk48rXxmIrn3L4xAnY="/>
  <table xmlns="" ID="UBXORHwmOE2cPZUsdMNU9ixt/v4="/>
  <table xmlns="" ID="/NxS9xU5//gU39xnFdgieGSPmVs="/>
  <table xmlns="" ID="XER0R+FEVanwdXyN8CXWzhFs6UU="/>
  <table xmlns="" ID="T5Zw0b4DN/oejVRsY8pI1E5T+6g="/>
  <table xmlns="" ID="QYOlPcizmIWRHjnDPLXx6LiByFU="/>
  <table xmlns="" ID="WxyAVOe603ToDhMUj0AyMWVAn7w="/>
  <table xmlns="" ID="+GnNYA4nRnG3c+i3TTMShB/bR3I="/>
  <table xmlns="" ID="d9X/rK/4Iwxo99tzYc5+s/kpGFM="/>
  <table xmlns="" ID="iXWn3G/W+ulXo9aSpYWpW4KgZRs=" type="_x0031_" HRows="_x0031_" HCols="_x0030_" Summary="" TableLinerizing="H"/>
  <table xmlns="" ID="SCd0N8U2ZwFliukD7/W2Coo9/PM="/>
  <table xmlns="" ID="X1OiCRR2UkiVTRyE1NBlmQ+Ul4w="/>
  <table xmlns="" ID="LfrA/JThD37j+O7khv5T5KsBSb4="/>
  <table xmlns="" ID="BUKcR7jbrv8wJJWmH6Vb4cV7FhM="/>
  <table xmlns="" ID="uktbdLjLiyrNf6H3Xs8DxOU2sU8="/>
  <table xmlns="" ID="7NuU0Y8fO83sAk/Hgi3UUfUGi7U="/>
  <table xmlns="" ID="7seZJjWJsruVzfdQjCkQBBEKOPg="/>
  <table xmlns="" ID="JuSvkZ8yHDxws0wxBMwg4rqW/xY="/>
  <table xmlns="" ID="6c+fS17WLxZC2sKIxVRFrUwoa5E="/>
  <table xmlns="" ID="6jMqVN7O8rdrjri3u1PHs4oxpgw="/>
  <table xmlns="" ID="bX24JCI0fuuFVA8nLF4jfrAXmVY="/>
  <table xmlns="" ID="70NZfZpTifAr0Mg7LeKvTGjXFTw="/>
  <table xmlns="" ID="5fELzDP08UZs+TdTEDM7C7CAmbo="/>
  <table xmlns="" ID="ChKhr8N4/lgMg0+3H9ni7VYXdRE="/>
  <table xmlns="" ID="B62f9A5yY0cJjjn4iMS0drpe1q0="/>
  <table xmlns="" ID="AAMpfv6Js6S1UIJ1wDbHzmmUwlk="/>
  <table xmlns="" ID="C/x/W6mnlzIKpElpH6Jehlj8fzQ="/>
  <table xmlns="" ID="RPUCwfuAW47qgdEZOq4DxltJOo4="/>
  <table xmlns="" ID="rfy1gVmk2N8K6+KWiOSMFgdsCX4="/>
  <table xmlns="" ID="YmKr5+skyTp9DeYWIb5FybKG2u4="/>
  <table xmlns="" ID="GO/+G/ezF4z+A4ebZF9cd4AP2lI="/>
  <table xmlns="" ID="R0RnyFxIhDXffg6FYT38mspu5m8="/>
  <table xmlns="" ID="82M7Bt7O5qnX++tbkyZ/vBr1iiY="/>
  <table xmlns="" ID="jwhb0ZGyFQ4vNUvEwLkpuMJ1JKg="/>
  <table xmlns="" ID="FmnHnAG5+a/7Anoj5p418rSCaYs="/>
  <table xmlns="" ID="1Fhx5muhH1neG+7B4BPstt+/Eqc="/>
  <table xmlns="" ID="7B5XKOpE3BbVhoPlrHeTMjB+Pt0="/>
  <table xmlns="" ID="RScVyukp7veH7f9ehdVpcEZfbnE="/>
  <table xmlns="" ID="IsN74/dulirDSD343bOd+kRivlc="/>
  <table xmlns="" ID="WDKBRNq9nCNvkNm5xMrznYWfny0="/>
  <table xmlns="" ID="0xarr3sUFxFiaMmbWtGVeBXetoQ="/>
  <table xmlns="" ID="7erPzf+49aECdYQlbvJBpSBcCnc="/>
  <table xmlns="" ID="HvPLaI6YbM0LOPTq+ei8eAmEVuM="/>
  <table xmlns="" ID="jQrOdpErkgoAX+zEsNEL9ysaXGg="/>
  <table xmlns="" ID="vy2v9A9Clx1DYhJs92Z5KPR8+xU="/>
  <table xmlns="" ID="4JNoSSrBd/oq+KZNooSFv3AvtLs="/>
  <table xmlns="" ID="cKrXqHQPMqnEaqKqperZlUEy/0g="/>
  <table xmlns="" ID="qlLnbV+AQ56NcY/t+QYs2cAqxt4="/>
  <table xmlns="" ID="HUua8SgnCryfYBzONgo+uUqUaVQ="/>
  <table xmlns="" ID="fZ7yNaZ4k2U7uC+RHwSmcDe1vkw="/>
  <table xmlns="" ID="DSyK2+VnLvfs2GFmzrSkLu3tAa8="/>
  <table xmlns="" ID="oOxKpxkxY78/ocPrTgdEcJ5XBhQ="/>
  <table xmlns="" ID="JPHwnBWMs8zrGLEuf19QpyQhIlA="/>
  <table xmlns="" ID="+8eVUhvYk7ow9IuvdkWU6fmSl0o="/>
  <table xmlns="" ID="sQwfUSy1Us2Th/6lVfjnU7XoY84="/>
  <table xmlns="" ID="WjJ0aUAtmiOKg40y9JGrSO410A0="/>
  <table xmlns="" ID="KrBotoBPYRMbX3FOuBgWcl6FUt8="/>
  <table xmlns="" ID="05k6EqJjnlC9S/2536PeThMTBus="/>
  <table xmlns="" ID="FyG7MOD9X01MHLBu10KfKSMs4Mc="/>
  <table xmlns="" ID="X1JKXlRUJ3ckVo1PejPkEOUW1sw="/>
  <table xmlns="" ID="FiJ/fCQeZDF60yk3kqfnghRrLLY="/>
  <table xmlns="" ID="Qy9mJ62HmRJh3QjfRDBnQ78Yzrc="/>
  <table xmlns="" ID="EEp6EE0hdZseOhfkK++gGQdSVQY="/>
  <table xmlns="" ID="pC2r47IV9Hd13x5ESK+//kSXqlo="/>
  <table xmlns="" ID="RyXnIbMy+W5qyeujEHRpNA18dU4=" type="_x0031_" HRows="_x0031_" HCols="_x0030_" Summary="" TableLinerizing="H"/>
  <table xmlns="" ID="mZZnfcnPajkFCDciOjg8mJimvQY="/>
  <table xmlns="" ID="mq2D5v0Rou2xXKBXhYWhdX+3Xlk="/>
  <table xmlns="" ID="x+Z0xNFrHqtv/X4o8uLcZlM8xmI="/>
  <table xmlns="" ID="zAqo7RCejC6rU5z2uw+PXHXexcI="/>
  <table xmlns="" ID="anZvazM8wozVY39bFsnZzWSwOE8="/>
  <table xmlns="" ID="Vy6Je+GX+5IY3w+sGqFyLtWmgTo="/>
  <table xmlns="" ID="eQCjl3m8sVwl0POMl5/SBVYmWzY="/>
  <table xmlns="" ID="Z5iJAqgQcTKp0TUyjT4EqrCB2L4="/>
  <table xmlns="" ID="vhS68YtNoOfkH5zKnAoRUYNX5Hs="/>
  <table xmlns="" ID="wcagOYXQZfJ/RI0tK2mz2x+XQO8="/>
  <table xmlns="" ID="n5QA+3IYArxJH24MM9nh6zs9SPo="/>
  <table xmlns="" ID="LQ3tz50mRyo3WUmEb5uxLMPvyV0="/>
  <table xmlns="" ID="IVj0amD25rOl+fOyqV1qjgQIJ2o="/>
  <table xmlns="" ID="t9qqA8XzeOD+nUwVVrpyGNQLVK4="/>
  <table xmlns="" ID="kOdE4VMvSEKiiXIfoC2r/26LXrE="/>
  <table xmlns="" ID="maeIlBMVyeokTCO4lP3tLOBNopo="/>
  <table xmlns="" ID="/PbTc5SJZxvAFbO/GWtulZx2qzk="/>
  <table xmlns="" ID="kxtQ9InIn37m3sUSyZzlIDUE9+4="/>
  <table xmlns="" ID="wzh80gI+a1z13ZlsKFahT9ewoCk="/>
  <table xmlns="" ID="00H8lu17F1x12niYqfNmABjyAtk="/>
  <table xmlns="" ID="z2ol0hbpxpC4IxDX8g8R1E3h+0Y="/>
  <table xmlns="" ID="ChqSFXAl8JgYg9jQCH0R+MwiIco="/>
  <table xmlns="" ID="feDuVPz11FomA50nplATAegnEM0="/>
  <table xmlns="" ID="lbzOF4Zj1J16Jjt2ivahMwf0nMw="/>
  <table xmlns="" ID="BMUFIG6IRSsMqnpEG1XdbCDAq9M="/>
  <table xmlns="" ID="7Nni5/gVSbpBCdQHThrVQphZ6DU="/>
  <table xmlns="" ID="d7vK8bUv9n5a/mz9S0G8O46qEHs="/>
  <table xmlns="" ID="KSdutCRGCvUiGUEaAv5by5TZG28="/>
  <table xmlns="" ID="zVX5k63zuQ/V/CVJmi0k+eassOY="/>
  <table xmlns="" ID="UM1mGBMz9f+gT3Roso8QQ8FSHAI="/>
  <table xmlns="" ID="li68Jg1uNyI/gE/a9Cs+8G4DIg4="/>
  <table xmlns="" ID="MwesU85sOeNa0Ck794DM2G6O0T4="/>
  <table xmlns="" ID="CzScayM2V9DjMxzyJQu+7+wdreA="/>
  <table xmlns="" ID="0e2nYATmnUxeaYWnPzrV+69KWK0="/>
  <table xmlns="" ID="sZDBZe+nh93WSyZT/YjoU+00Bjs="/>
  <table xmlns="" ID="YyKQ9i8hL9w5F4Xs8D4MIb7qtqE="/>
  <table xmlns="" ID="aPhqzyhfc/A4X6Pa728Z/88QOa0="/>
  <table xmlns="" ID="WIOKML4x3728cgVxXsYQvrrH77Q="/>
  <table xmlns="" ID="SuRDbEXJMOtdDADWTE7wX5zr+IU="/>
  <table xmlns="" ID="7jK/YWGTyEIDUDnXfjilQ/ykCaE="/>
  <table xmlns="" ID="SNLsgFS+Pvyc3M4WDsJ+guH+yLc="/>
  <table xmlns="" ID="3iM/iiWWIsNkG7yAxXQxlfqipoo="/>
  <table xmlns="" ID="7crKrZr7jMh5Ze3YNtvi0Wz4B1E="/>
  <table xmlns="" ID="9qf1nBRbNoNGAPhpubDiEKPqpok="/>
  <table xmlns="" ID="zg2rKUNxQIwUTkJvLihEAP4s9lI="/>
  <table xmlns="" ID="7HFgWxO/E2zwmC03yv3jOxfg3os="/>
  <table xmlns="" ID="f1wzYkCDdIiDdsLuB5rTr7OXTTM="/>
  <table xmlns="" ID="IeigOmYXnX4MAhykWgi7sOkjZRk="/>
  <table xmlns="" ID="eSzi/i1+sYD5VCGJ0iRWk16HvsM="/>
  <table xmlns="" ID="HIDzxVTMJIbKDhJjJFo57+yGOi4="/>
  <table xmlns="" ID="uY+584ev83ubxpcsqXf+zFY1M7A="/>
  <table xmlns="" ID="8DZuMbVKpYmvpKuKeKO40PjX0tI="/>
  <table xmlns="" ID="3kQMbBVg9G0c0kOPa/clGxVtFXs="/>
  <table xmlns="" ID="BFgGon/W3XpZ2eSy8PNSgAyEPYU="/>
  <table xmlns="" ID="z84dhW9LS9BTSx8WnP63c0vtBBY="/>
  <table xmlns="" ID="X3NwbofgRMNnvg4VG/h7YrUFJGM="/>
  <table xmlns="" ID="5VhwOMjDRKNQwaYpn22FF93lq9g="/>
  <table xmlns="" ID="seUfBGHw4LV6zy8vrBiHZGkYq+U="/>
  <table xmlns="" ID="QZ5/VxUBlK4CI4/Ofa8rspxBg5I="/>
  <table xmlns="" ID="obKCkbLSDiUf5ZvaCVjm5K+4LBk="/>
  <table xmlns="" ID="OuByCCBUlh3n5ijkT+1BAGSnl34="/>
  <table xmlns="" ID="bElALFmIgeGHyqzRpApIIfL2SHo="/>
  <table xmlns="" ID="MAaiUzqV0LEgp4IU2V/TzUxMBG8="/>
  <table xmlns="" ID="3RYRGADr6LT3lWfW70vAHkGaVnY="/>
  <table xmlns="" ID="MG73Jq7pPuyCzeahbqJGKuLbZ9s="/>
  <table xmlns="" ID="Ea6Unr/BKY0nEQ9X4q3W3crIRUg="/>
  <table xmlns="" ID="LixrjnXitXXBx9KH6W7SwwMK0jk="/>
  <table xmlns="" ID="7bc5eLHRtp5v2BM2CFwUH6clFHk="/>
  <table xmlns="" ID="CmKqW041JzELwLosRhbvWu+wK4k="/>
  <table xmlns="" ID="DzskVyKOwtdJcdHNGsHrpuVdcOc="/>
  <table xmlns="" ID="I/PclO2YysJ1Zur5rYZ0y2+jqLU="/>
  <table xmlns="" ID="7FC11u8yik49TxO/GHLLX66SXv0="/>
  <table xmlns="" ID="fEJmzDabsqY2vJmC85z71CMPAmg="/>
  <table xmlns="" ID="Mn7xIHaUVX0TitqOcn3daC3Db8A="/>
  <table xmlns="" ID="TQC66WFed4NZ+Spb9abU/NK23Ko="/>
  <table xmlns="" ID="m3duELfmXfBTQIzpr+emX9VTTfI="/>
  <table xmlns="" ID="VcNyPNztWBvld2bWYBr/PYITo7w="/>
  <table xmlns="" ID="Cs5WqHkMp5+IL3CWJXQWzOR2kv4="/>
  <table xmlns="" ID="bl63z+EkXvKp3nNL8ZjK1s/EmRw="/>
  <table xmlns="" ID="q+iH1eDZRvw8rcUkRjmH7WlD6oM="/>
  <table xmlns="" ID="7RgvMU0WAqhcuj2x9cH0cf+ts2Y="/>
  <table xmlns="" ID="AnkpfXMwWcpQoZ7jNj/5u/QGxlQ="/>
  <table xmlns="" ID="grg8/oaf0RL4cf6dAq/jHRvx9a0="/>
  <table xmlns="" ID="sCIkucC5FEAwBx25PDk9cMIgKck="/>
  <table xmlns="" ID="0egxyrZ+iSGCHWZRxAleTap9r6I="/>
  <table xmlns="" ID="Em4Tc9AQShGZHI4+3yfIvNX4avY="/>
  <table xmlns="" ID="xs/AjRREiQfgMefFk+ICjk0EVRY="/>
  <table xmlns="" ID="jbaGhcENpmzYtcUyKWYYhtWT65E="/>
  <table xmlns="" ID="iGdFp35SPbpE1+AnFU7XfNrYvIA="/>
  <table xmlns="" ID="gBiCoiV9pczjduj9O6nbeVUyeVk="/>
  <table xmlns="" ID="3LaUcajKuc26jF69AUnEAAVuoNo="/>
  <table xmlns="" ID="kBxxorTh3dP23+wD6zer/72jSWA="/>
  <table xmlns="" ID="Ub/qQ185CnpXM1v/0hCr5HdUjxs="/>
  <table xmlns="" ID="xu2ncLA7qlP9wD8HFu2iXYk8B5Q="/>
  <table xmlns="" ID="HSPKMd/HhOeJl0zxY5FjZ3zpj/g="/>
  <table xmlns="" ID="LwysjxoiWPn+m6vqburQMwsKaEI="/>
  <table xmlns="" ID="YzLE+z1jMCi6yffzH8em+TTEowo="/>
  <table xmlns="" ID="R+TP+IlnYD82QpiVmOW5MSX2hHM="/>
  <table xmlns="" ID="ClvcBJZL9B2nxjcgP/ySe00rQFM="/>
  <table xmlns="" ID="7I1wEPRjTdG4s0MW24LOMgOomH8="/>
  <table xmlns="" ID="KQZh4g0Z2s1OtQZfCaVT/v6KR4w="/>
  <table xmlns="" ID="UpX+eJlmSByKTKdKfyTYXeeDkLA="/>
  <table xmlns="" ID="ARZNoFnJiYCum9PBg4PaFfxhHGA="/>
  <table xmlns="" ID="ibYM8jBg0wKjGikhvSKDthmZDaY="/>
  <table xmlns="" ID="TVolt9JfK93I9lW12evChR30NwE="/>
  <table xmlns="" ID="jDIB+P2xly88Q3ogjqEjReE6SNw="/>
  <table xmlns="" ID="LSPt+mrkrXJ/A2fAa2lQeH0ivGA="/>
  <table xmlns="" ID="S/7RI2Oh1rc0uGUAj8ogcQ95Uxw="/>
  <table xmlns="" ID="4W0inDGlz18ar1C9fyvSHGgYTuM="/>
  <table xmlns="" ID="u8EaorjWqX0hiCGNVcPTwthADT8="/>
  <table xmlns="" ID="lpz0tGt0M/4gyKAtdYGYA81/0y8="/>
  <table xmlns="" ID="yOtWtzPcknhAmSIOM1cfh0p75BA="/>
  <table xmlns="" ID="j+PyW6+ZWjrvVa1KaiDWt3EotCc="/>
  <table xmlns="" ID="k3WerTxXr5KXxBvQnCNBPjupBrU="/>
  <table xmlns="" ID="X5AzAE9RIFx67jwcnRMsYuVBT9w="/>
  <table xmlns="" ID="wwRMUd4jTxJivMDtF92f8kcgSB8="/>
  <table xmlns="" ID="EBlPr/N1j2uu7oV5GglEVAe55bA="/>
  <table xmlns="" ID="tHVmzNfvMHb35UMhB8LeYFxIySk="/>
  <table xmlns="" ID="yY622E5VDI+xmJwmyXRKCUvKHwU="/>
  <table xmlns="" ID="yGWNL9fYXihdtYw/dQuUto0EDZ8="/>
  <table xmlns="" ID="gg7ciuAcxCWi8g/xPTbbbU+v1bc="/>
  <table xmlns="" ID="cJFRbgSaMHSEGvaRgWzj3IChgHU="/>
  <table xmlns="" ID="+BcbXzYpyZ2AdVu/Rox0QK6CPa8="/>
  <table xmlns="" ID="IgJibtDrjd1+q1U56ZpfhGwpD44="/>
  <table xmlns="" ID="lwINokBwvwaSHXjHpOLPjQCif1w="/>
  <table xmlns="" ID="mbIQcCc0fErWN+mdFZ2R0fhz9P4=" type="_x0031_" HRows="_x0031_" HCols="_x0030_" Summary="" TableLinerizing="H"/>
  <table xmlns="" ID="gtA4d/RSpUyVPiiw6H5bNkURwrU="/>
  <table xmlns="" ID="Od1UbGi9SKPzV60V9brh1uUhBK8="/>
  <table xmlns="" ID="St3j4AjRzykVAm51U6huVQN2V/E="/>
  <table xmlns="" ID="gA+010TD3FjVD/5lauJdSVGKRbg="/>
  <table xmlns="" ID="/7Y3A4FY3bzvj3AsS7QEjVd13HI="/>
  <table xmlns="" ID="mDiknz+1Bcf7xbsP99CfGZ2DUgQ="/>
  <table xmlns="" ID="Ea7ccHUhG1Mx3rDgrIQUyQAs+e4="/>
  <table xmlns="" ID="QWuxixopJWEbcD6wfwIeF7qk5H0="/>
  <table xmlns="" ID="POm1Q3+vuTtcIlfW+I06t3sSvE8="/>
  <table xmlns="" ID="XRGJ+UmnEjXAOcdP7qc5VMqrZYM="/>
  <table xmlns="" ID="XpFE6Ej8C3k/jBP+9dovtVsJeuk="/>
  <table xmlns="" ID="O9zG6GXbcLR2zF/v1rPipFZ8lVk="/>
  <table xmlns="" ID="MEAK8iii3Lg+LGb2z3Q3LXCy7iY="/>
  <table xmlns="" ID="GmlcrfPTqTt3WCEtmCiCbgJfBPI="/>
  <table xmlns="" ID="QIuusevFcLSo5X9rM56bF/aPyrU="/>
  <table xmlns="" ID="ibsr6vIK7Zp28tLOvfp5tLKQG78="/>
  <table xmlns="" ID="fxeCnqiwnLHELBPfdIjJPmlU9g8="/>
  <table xmlns="" ID="gyBNAQQ2ur+vimTt/ye5NU/CIl0="/>
  <table xmlns="" ID="QoK0Iu/YDThb2uV9wDKGRAe7P/g="/>
  <table xmlns="" ID="VRAfJEUFh4+VuJ5BS1MeMX3dDTc="/>
  <table xmlns="" ID="yR4Q1Uo139ioA1/NknLcIhnxlhI="/>
  <table xmlns="" ID="+ZrUuuiWBVW34VrkfYpLvsg39Ls="/>
  <table xmlns="" ID="hgOPS5/0yXXAa8zRsH0Uy4TGIKE="/>
  <table xmlns="" ID="R+UHPB0gMBhbSPnQNhZJW+CkVxw="/>
  <table xmlns="" ID="fmj7wN19zcnKIsyzS4NzlJvEV7M="/>
  <table xmlns="" ID="ZloJK/pkgoBXDqsJOGxBgfOCKbE="/>
  <table xmlns="" ID="dySdSQZZ0EfwDqn/EuZ3lhhWRkI="/>
  <table xmlns="" ID="EHecWCYAyxcmNnKais+ZZB7aanw="/>
  <table xmlns="" ID="had6aLBoaooZuPDoBwFAxNsqDmw="/>
  <table xmlns="" ID="y5ivdZjUFzpOo7Nsy40tHLADW9s="/>
  <table xmlns="" ID="dQXA/UMUj/gtSvsloKWQhjJMdIY="/>
  <table xmlns="" ID="kFyZFgTQ/JVloZvqPx1rpwsDNOo="/>
  <table xmlns="" ID="58b8QNdcLxZf+hLNYrI65WbJgMo="/>
  <table xmlns="" ID="wYLLl4Kr/V5y+LDhW2u6vc9h6f8="/>
  <table xmlns="" ID="QM2gF93bLAe+odJh4qU00hCRxuk="/>
  <table xmlns="" ID="P2Sh8F+VAQOk0MujhvhMQukDvyA="/>
  <table xmlns="" ID="vG0I79zTJy8Z1l6PbMyKVKIdf7I="/>
  <table xmlns="" ID="Is5einMtUs5wXXo+zQq/CbKzR40="/>
  <table xmlns="" ID="xlLpDXiWLTq3nB0ec5CentZdayw="/>
  <table xmlns="" ID="jhW7iKOtQr8xLYfB5PwIq5WFyCk="/>
  <table xmlns="" ID="9qUZlc7c0GTJiZIH5yRG0hC1c9A="/>
  <table xmlns="" ID="1jnN4F0Lle3WXoSyxo6kjMoxchY="/>
  <table xmlns="" ID="6MoETDqjCfik5IJO0sPd32qpbFQ="/>
  <table xmlns="" ID="oZqT/bgnSPmZ1mTVHt+5wdyhVm4="/>
  <table xmlns="" ID="Stv1aIQrlPbJKdlEyH+AUM37vzs="/>
  <table xmlns="" ID="KJJMPZYzG42YJqLRcZqwDrEiVoM="/>
  <table xmlns="" ID="aA0ETsD9d5iIsag6HuMiHWu3FUA="/>
  <table xmlns="" ID="EtXY8cZITPVrkiAVKH9VsqIyNrM="/>
  <table xmlns="" ID="Hfi15JCRkeSMUvIqTXGE2GwPUvw="/>
  <table xmlns="" ID="OLK1o3uEddVupEzybPix8siPyj8="/>
  <table xmlns="" ID="G+aoBO6DAqXU6oUjaF2CDQsZjg8="/>
  <table xmlns="" ID="JoCjGHZKUyE05SiDQyT10+NAZUY="/>
  <table xmlns="" ID="u7JrwngjG1zrbYsb75pmvU/CHa0="/>
  <table xmlns="" ID="6x2G7ddVaqLuIrtQ3dEE6n3kVbg="/>
  <table xmlns="" ID="Qw1NJeIORWGA0zyKZk8ZnSmzS6A="/>
  <table xmlns="" ID="f8MPQXnaC6CSNPX1BGsbc66MvO8="/>
  <table xmlns="" ID="sFSS9UvcpejHj8xFcXNmTQYdLMQ="/>
  <table xmlns="" ID="5gprTmTotBIWrxmzNLpuXWxj0do="/>
  <table xmlns="" ID="s9yIuO3KAHnjEmaQcBFOek0/VQE="/>
  <table xmlns="" ID="kmCj+HB1VHXDpqOKIIbEWnyfal0="/>
  <table xmlns="" ID="X6B/PZz+kcPN/PCDnDlc3ytbD14="/>
  <table xmlns="" ID="C4quD1t78hSPQ9xcwfou95e8eJI="/>
  <table xmlns="" ID="OoY9yY/G2yEbT8YEUE5R+9NXtEs="/>
  <table xmlns="" ID="tKWSLmvI0yDedgqOuP/jP61RmYo="/>
  <table xmlns="" ID="1nWI7UGk58di4+Iamm2ywIq6V5M="/>
  <table xmlns="" ID="eXE5dK8AnDRnxlY+iNUBU8cdcVg="/>
  <table xmlns="" ID="jtlNiTvexGcjsxm0WT5jsKYY6Es="/>
  <table xmlns="" ID="iYaSzZ6t3tmFPcAA4rq6Kat51rI="/>
  <table xmlns="" ID="vwwla2y1tytV7u1ih6onDiKhSvU="/>
  <table xmlns="" ID="5eAtoVEwBXSRrcwRpLIrN6IuRo8="/>
  <table xmlns="" ID="THiEuc6RFT9ahAu8jPtzwOqxOdY="/>
  <table xmlns="" ID="JBHe/kgvFSuiYBVmNZqwhrM2cCQ="/>
  <table xmlns="" ID="goWCFkLbiADDF4UnqFRHnWL67cU="/>
  <table xmlns="" ID="HHkM5oTtc1EAr7YyTE2dwaU1Ebs="/>
  <table xmlns="" ID="s7WQdlKn5ud1C9JSJj65os6sYjU="/>
  <table xmlns="" ID="3GFhHetIXfBWMuKMkhMVS9B/j84="/>
  <table xmlns="" ID="CC8ybwyRsAtQ26q7GhK8a7a/dLw="/>
  <table xmlns="" ID="3jz1XGVwc2LBvO9D8egE+iWVppQ="/>
  <table xmlns="" ID="bLJAAprXUYLGoPgWi/fy2dTaZg4="/>
  <table xmlns="" ID="dd6Xw9liquLu9GlrhED1C+uM3vg="/>
  <table xmlns="" ID="itaNhMsFEP+tLmeFpeBhjSYHw9U="/>
  <table xmlns="" ID="um44IsYCklqz/ey5JBgQcMb9XCE="/>
  <table xmlns="" ID="aYUGCsHtiavj/rip0RC/uKFfL4k="/>
  <table xmlns="" ID="yzqGhmSbqL7n0TvOUXJCnZJJUM0="/>
  <table xmlns="" ID="5k+S45caq9DZ5/R7V/kWckAY61I="/>
  <table xmlns="" ID="QjqIPmNOa2D/D1qAF3sWLXnXVXE="/>
  <table xmlns="" ID="K5Rju4ZiJKjZpTSGoKf1KGjxsMY="/>
  <table xmlns="" ID="+vsL4V6itZ8mes+Cr76HvAJ5YAg="/>
  <table xmlns="" ID="8qtAvQNfJ0Q32RLTIHK6QBMwPOg="/>
  <table xmlns="" ID="Eu4H76jWp23wICGkfXLV2XjhQ7I="/>
  <table xmlns="" ID="Lasq9bxo6sWKu5n2kXEHLA4cjbI="/>
  <table xmlns="" ID="wHEHzj8wSFL2YjxHp83bzVBc3DI="/>
  <table xmlns="" ID="a04zRb+JXyhaZk8O+1FLA7IL5iU="/>
  <table xmlns="" ID="bDbQYQVikg6QNMZwOHJQmMLdh40="/>
  <table xmlns="" ID="YzJJRTWr4ts/KsyMM8zs43uH0pM="/>
  <table xmlns="" ID="4ysnnl4a5o9MN/Crp+sl/jq0apk="/>
  <table xmlns="" ID="sqiPURCSTzbYr50+FLckrSHfkiY="/>
  <table xmlns="" ID="3yu1ZFpAjc3KhwbDqrZZqHolX4g="/>
  <table xmlns="" ID="rqf5XIttr3e62/gJgSxpC3eNGlg="/>
  <table xmlns="" ID="vEIBzJmEX0sNyT9bO9EopZAQz5s="/>
  <table xmlns="" ID="2m8g2utJe0leOyaMM+DWL3GjMtE="/>
  <table xmlns="" ID="wWnwK2UH/bW5vHWxJUFAqZAI7fk="/>
  <table xmlns="" ID="wGMrew6W9jCK5EqZx3RpoPROwkc="/>
  <table xmlns="" ID="gkQSs0zsRMrPPcEM3lerK0az5PI="/>
  <table xmlns="" ID="QF85UAkoJgHvr/3zEz+qYU0R1V4=" type="_x0031_" HRows="_x0031_" HCols="_x0030_" Summary="" TableLinerizing="H"/>
  <table xmlns="" ID="jH1ezFzNYCJVZ263hEqxcH/TL+g="/>
  <table xmlns="" ID="ZK4a4fAE2miWr7FsKYyDbdgKO8k="/>
  <table xmlns="" ID="1v5PdF+I4MOxkWxSgYk7jC+pEYk="/>
  <table xmlns="" ID="68m/6oZuM9VoHBYzf2WXEVQHetw="/>
  <table xmlns="" ID="/lP7hN32urloYbm+rEHcyLT/COU="/>
  <table xmlns="" ID="HKul2nMvZAgBn5nH/vbKLtO+zPM="/>
  <table xmlns="" ID="Bh51JCPLmYcBEV2HBpCvul4L1g4="/>
  <table xmlns="" ID="b0C7TNoiNzGSDe5/zL1ZVtyIU8k="/>
  <table xmlns="" ID="U77XcvaUCAKeKBLyMMtMfkBC5MY="/>
  <table xmlns="" ID="zhNUkME4CPF9ko0AbDeu2aJFZDU="/>
  <table xmlns="" ID="pb02WrwizDmxzFlm0+8855MGolA="/>
  <table xmlns="" ID="vtUsmyWnJE6BKzgFj/pBHgnPd0M="/>
  <table xmlns="" ID="UP8nKTB1yj9j8wbPLs+NKW1gYWI="/>
  <table xmlns="" ID="oX9m+Ile3jOKSg2q07BGKmUyRvc="/>
  <table xmlns="" ID="fQLTB90JouG5kYloJdX9+TdVBl8="/>
  <table xmlns="" ID="so0N2VbVyxVdd3izutq9mXUN7oA="/>
  <table xmlns="" ID="hBy22nE5BMAkTO4eYr9FvK/R9Cw="/>
  <table xmlns="" ID="pKh27mt2zrBEDoyqfmavB47btc8="/>
  <table xmlns="" ID="40HKyo1HFI+spgvOb06tNLtuKPA="/>
  <table xmlns="" ID="JgDssWFYm3hpubDlcMgUx6K2OWY="/>
  <table xmlns="" ID="XqOtdtIQ+o6RfQ77BBPum0l9WX0="/>
  <table xmlns="" ID="WDor7x8b9X9VUT0uVQ027B4Tqp4="/>
  <table xmlns="" ID="joQiAJedtwwudzS/TG22d0OlJRA="/>
  <table xmlns="" ID="sBjUFZjAGYs0vrZX11/feUxjlm8="/>
  <table xmlns="" ID="H6OXKZeo4nYDvh3fbRYtKTcTk8c="/>
  <table xmlns="" ID="Tp0AIwnlpp+H1pRJEVDU1yVxaWw="/>
  <table xmlns="" ID="Yo+OJ8K0YyIEWu4kfBfVtcmi9OA="/>
  <table xmlns="" ID="QD8Dlq9BvxemR2YxAQ4GmvrQ/tA="/>
  <table xmlns="" ID="wSNPeYMWsIm0ARP8MyAQ32AunIQ="/>
  <table xmlns="" ID="RrXh0ZRMDoI8dfMrGkIhiM2e4D0="/>
  <table xmlns="" ID="kPczOwdYyGQpu5DjhVQW1Z93Eeo="/>
  <table xmlns="" ID="n/m6XXTu5wjODnAVj0RipLhd1JE="/>
  <table xmlns="" ID="bPOHv2Linhk2lz0A2hEVRS7detE="/>
  <table xmlns="" ID="0viLH1gxHsXGRjkr+LA9AnyI9zM="/>
  <table xmlns="" ID="hFYoRFeXsUadwmmzWbKR5kx+JiQ="/>
  <table xmlns="" ID="a8J9lytJnB4jAwZd+e/NXnWfOnA="/>
  <table xmlns="" ID="3H4ymTaIZ1lkqqMUlfkzdDyyOi4="/>
  <table xmlns="" ID="ucDpckuoqEaP4cRaXp+wa03PUN0="/>
  <table xmlns="" ID="7Vpct/Ch4e+QUiCvmZyh5DaUz2E="/>
  <table xmlns="" ID="34Or2q9oERFNTsp+Jnjk1tBXfMM="/>
  <table xmlns="" ID="zPq6AJADvSXwkdbMBfaDMoJCsM4="/>
  <table xmlns="" ID="rtCK7RVYeDdkU930/QAe9BauWGs="/>
  <table xmlns="" ID="iOqgIDSGjsMNABe0uausV6gqZXI="/>
  <table xmlns="" ID="IhVopfjieF1eK51immG9pdtCPec="/>
  <table xmlns="" ID="fihAhvMByMAJsqguamVqN04HAhA="/>
  <table xmlns="" ID="D9NPo6L0AEJsY+/zG6P62WETE+g="/>
  <table xmlns="" ID="4MMpTWzjpfiyzqaJyHUTrl13LTM="/>
  <table xmlns="" ID="Fta9bY7FFHuGmAuGcwCTPBU9KsI="/>
  <table xmlns="" ID="FEX492FGTfyIk6ZX6jtlCGdpuuk="/>
  <table xmlns="" ID="LI5VnmohuOzPTdA4mUSwjXD7Ao0="/>
  <table xmlns="" ID="LtkmgnmHzsKxguABIIPcfJuCmhs="/>
  <table xmlns="" ID="lAdFxJUd2vNlELZHH+uXMbTV30w="/>
  <table xmlns="" ID="mhkux/JnyxoDJjC3SuaFnFQzhZw="/>
  <table xmlns="" ID="9XKQ/n4VuSFOyU28jzlEFZGLNRA="/>
  <table xmlns="" ID="nGfBLAKBQKQQ1wkoKsE8wqXndAQ="/>
  <table xmlns="" ID="uMhpzy1T8Qe5361C+AG9tyAxbOc="/>
  <table xmlns="" ID="InuYOKi1gM6hIs92QSaciPoiTmE="/>
  <table xmlns="" ID="pcCojZ8RkZZ0XTfekXDOebGcuh0="/>
  <table xmlns="" ID="4aAn+bQd4Il1ibANJ1yBWtx6K28="/>
  <table xmlns="" ID="T1tiKlZCLoqeNGhBnQyBThxfTmw="/>
  <table xmlns="" ID="ODthgdvHigTQcrMWG3sJOGjMXIY="/>
  <table xmlns="" ID="kE/FW0CSmncga8SYIiesswttz7Y="/>
  <table xmlns="" ID="Yyl+YwMRV6dIv7aRXvNyK54EubU="/>
  <table xmlns="" ID="KBB+h3nKGnewISxVb9DeR98jwl4="/>
  <table xmlns="" ID="y9Ewyolbt5LzkQ2RQqQ9NIMIRCA="/>
  <table xmlns="" ID="WY98vjCcVeCJ+/xQcrLWtXH2bp8="/>
  <table xmlns="" ID="QNEcgm89kbxqNOsSPMzWcK/khGw="/>
  <table xmlns="" ID="lLG08NcNHQnSPOesQSGiruXvWTU="/>
  <table xmlns="" ID="lxbm6px+xl+PHCAoybRtlZP+qlY="/>
  <table xmlns="" ID="a4H0jDIQiF6/95BYLQiffJ3BvEg="/>
  <table xmlns="" ID="S9cZuDsY6tD0LNLlbOIB3a6oRpw="/>
  <table xmlns="" ID="B2UwOB4iaumiPYjYZ/khjIT1WL4="/>
  <table xmlns="" ID="QoOsTJUL7ImEinYC/0pTVLrZ2mE="/>
  <table xmlns="" ID="cwDZ/lORqvhRBM0IiG0LuGtm12g="/>
  <table xmlns="" ID="V5sINpMs/2N4reQRzVVNL04j2d0="/>
  <table xmlns="" ID="SJJ2VanBEGWEUSeu2ZrKchrcSug="/>
  <table xmlns="" ID="1izv8I6vijrquEd0asC4R91LrVI="/>
  <table xmlns="" ID="mu7iDmd/yMWv4hl8cDYigDJxoiQ="/>
  <table xmlns="" ID="awjEWXpN7o8nvCWBNE/NhzarpDw="/>
  <table xmlns="" ID="V9ZAadlcjJ+A4jingKZAf+rPiGQ="/>
  <table xmlns="" ID="XrbwF0dgUJYvboqtPvHxA9LC8F0="/>
  <table xmlns="" ID="USDqhelP2zQZhLGydrKHwjLh9BQ="/>
  <table xmlns="" ID="7WjBqElxOiph3VSwUoCYFmiysCo="/>
  <table xmlns="" ID="IVnVob3KFOb8cdsOGMADqtV2UU4="/>
  <table xmlns="" ID="MRq/kQoAkPgc0tE2LCH2qXbyV/w="/>
  <table xmlns="" ID="L26YkhwWoDLgRQuli/oE1F3z1a0="/>
  <table xmlns="" ID="rUfr2vsR+q5KtiYFkSG/2BMZfQM="/>
  <table xmlns="" ID="W1WwikTD9iwYp7b09ghajQgxt9o="/>
  <table xmlns="" ID="DKZH4kAwU6VoiQIkmKlTNeqtWIc="/>
  <table xmlns="" ID="yhBjNzgQ0XejUXwtyt+E7YOyQfw="/>
  <table xmlns="" ID="mNoSe+s1/s1MPp0uhfq+n0gJe7g="/>
  <table xmlns="" ID="6nHMSr5pfMo9Fi4olkKKOt5kqlA="/>
  <table xmlns="" ID="U/sFhlpzBVcxaA4uuhSuaZMNQT4="/>
  <table xmlns="" ID="iI0ZALwDxK1bMauHJdLcoMEpcOQ="/>
  <table xmlns="" ID="4REK5+R1//wv4stKabLzX3MvN3U="/>
  <table xmlns="" ID="1f5pWO9vysHhc7jT8P90PV/gX74="/>
  <table xmlns="" ID="Xk6rllJaHQ7LXpsFwyz8rRam7UA="/>
  <table xmlns="" ID="m2QcXEfQgWSQkIJ6MVP7ej6W4Eo="/>
  <table xmlns="" ID="zEL3vThIqbXDUmtBekf7/e+axoM="/>
  <table xmlns="" ID="unQVqSrOyeJVBJxAYx1Bp8PMsPY="/>
  <table xmlns="" ID="kOVVQU4VRK85dcKAJETF6Rv1qS4="/>
  <table xmlns="" ID="NyLfwQWVhDLtTitNmdOx1azy4DU="/>
  <table xmlns="" ID="fIHM2FTPzVUmce2MvbbCZeLSxmA="/>
  <table xmlns="" ID="hJ8fSBS5v2l9hR+tlLSJk73NBNc="/>
  <table xmlns="" ID="BVtWTyjgFXoMev1r8bmHVmF5HP4="/>
  <table xmlns="" ID="xSMUVeU8bCJDwjpuIK05PITD3OI="/>
  <table xmlns="" ID="8VyCrjhsiPQT+GyzfXR1ej7RUVQ="/>
  <table xmlns="" ID="zquX68hNGoBK/YJoerXkCGZqtWU="/>
  <table xmlns="" ID="kbV3XIR5WcnC0tVFzivMzGAk9cs="/>
  <table xmlns="" ID="hdL+hEvB8EYxplDiVzKLhIZ7Otc="/>
  <table xmlns="" ID="COSM0fbCS3pd5VE7jrt7IqAvm/0="/>
  <table xmlns="" ID="uCktLhKtrg+ochedQc/AMz3c1SU="/>
  <table xmlns="" ID="83gPMfOBPnW02i3vVsWHwJJEl9Y="/>
  <table xmlns="" ID="K4K2LRm5FzfhAx05V4UA1XmwZbk="/>
  <table xmlns="" ID="V/O6Cxc7UvN4X0YbBqjOzfMGvHI="/>
  <table xmlns="" ID="6NDr7hcixz/rexODXCrDe8mH/l8="/>
  <table xmlns="" ID="kqTCkL/joBh76ZRhssDAxP0XsxI="/>
  <table xmlns="" ID="iF0OaL5bEX4mUar11tdu6+OimW8="/>
  <table xmlns="" ID="KActkHwHJVFrq5KBhG4209wo+Mg="/>
  <table xmlns="" ID="FJN4YEdnti0v1MN1tdJnw0VfL4k="/>
  <table xmlns="" ID="3MjnpCNMUPB3vpL1bjeM2DKvIZE="/>
  <table xmlns="" ID="SIy4+auDU3tXfSbv/JsJJH4SYeU="/>
  <table xmlns="" ID="0YIwydp9aKG6znxf2fzYvsYRaf8="/>
  <table xmlns="" ID="cHcHv3AJeiFeAw7DKqLZ+fQi3+c="/>
  <table xmlns="" ID="gBmN46ptrajLUxhzKTMI3hwIB1g="/>
  <table xmlns="" ID="Sp+UPeFQlN3vUOJy1xNpameywnU="/>
  <table xmlns="" ID="vuqXiFRr1wAWThTSx0Gp9NCEBN4="/>
  <table xmlns="" ID="nGh0mwQkuti3p5AZ4CgvR/ucrZM="/>
  <table xmlns="" ID="4FuIZG3QStvIcUPfFNRCGhnG8Nk="/>
  <table xmlns="" ID="EmEx6Zoi1uUF8TmvGGB3se7L3pk="/>
  <table xmlns="" ID="DwcN7hZuWQBS+kN9XQ/gdJbVURY="/>
  <table xmlns="" ID="BD/QwpSSIYDQVINb9MS1QjR9mAI="/>
  <table xmlns="" ID="g+kDz/auUeAoZ6Ok6Fidc7zf91Y="/>
  <table xmlns="" ID="80q+fEDJgrCPbSVrZFNEt4LnwbE="/>
  <table xmlns="" ID="seNcTxV9V+X59yObn09n/Z2lsts="/>
  <table xmlns="" ID="z430uxoe/feIAudlTKOfTkN3WCg="/>
  <table xmlns="" ID="eeVZLFDgtNiUxp2yUlRZGpb9cRM="/>
  <table xmlns="" ID="QXu+ZDGFs6FUmStOXw0depRF0Pg="/>
  <table xmlns="" ID="WLJiN0pNzmA8kN9t+9+7qp5cwcE="/>
  <table xmlns="" ID="qJ/cQ+Cd23XBwh/vFyTR8CD953I="/>
  <table xmlns="" ID="u+utB+xd8RSsRTllsN+0IYL53A8="/>
  <table xmlns="" ID="KGITwt2F3KDNMWCN7629ITOGjSw="/>
  <table xmlns="" ID="iVvUbXGJMFvoNdb142lvcvFmSjg="/>
  <table xmlns="" ID="TH+3a5mU6Mi1FNhZ3NcQwn0fkOc="/>
  <table xmlns="" ID="vKV+tvl8mmLOkc7ecLy6TRx68Vs="/>
  <table xmlns="" ID="vm5CWOIfZH17MKkCgio1wbkwEXw="/>
  <table xmlns="" ID="xiO6oTKkz5XDNYSA1GwueRdIty0="/>
  <table xmlns="" ID="bwykbWFmSEFYUbe7TULS1TBA2N0="/>
  <table xmlns="" ID="DhE8r6FV4nMdQvUIx6hLicLgkO8="/>
  <table xmlns="" ID="jGIC8rUJgEHeq3fOoHOvnlMQewU="/>
  <table xmlns="" ID="9O+go5vxcYyhQFVpyYy/bIRP+EA="/>
  <table xmlns="" ID="v3RL2UmVIfbhRkpm1SVRfZR/n/E="/>
  <table xmlns="" ID="HBRpOabHf31vv+KrlcX9drQ13P0="/>
  <table xmlns="" ID="qJwAok91G57HyuD7g67AGaKLGQ0=" type="_x0031_" HRows="_x0031_" HCols="_x0030_" Summary="" TableLinerizing="H"/>
  <table xmlns="" ID="I/Zn+FBGCJGKtkUIuXHgRNlnWyg="/>
  <table xmlns="" ID="aSr7QA3pz34yugzAvnkstiybwlI="/>
  <table xmlns="" ID="a44lah7AXHXjCUGQ9LTwCBxcwLo="/>
  <table xmlns="" ID="psrpiZN0K3F2nqYVk2afbgsn00A="/>
  <table xmlns="" ID="NZquAesRlnMJTUwdHk6pEVtvgEw="/>
  <table xmlns="" ID="f+OHgyl+DEj3/K2Vz6EQ/rwZ1u8="/>
  <table xmlns="" ID="Oq72aJiIBbm0on4sRuaYTWfmkKE="/>
  <table xmlns="" ID="Q0X/OyJ6HFOYyHvPagq8K0Bqd4k="/>
  <table xmlns="" ID="TrH19aD3D1MzGP7n/sFtjKlgUo0="/>
  <table xmlns="" ID="16CzUrj5Pvcr/Mc1fIWjY+7HXmE="/>
  <table xmlns="" ID="3ln7iqTZi+9Sgw9DrISHSJIHdjg="/>
  <table xmlns="" ID="L4+1wtA7uEQAD883SARAW2Q6AuA="/>
  <table xmlns="" ID="EkdDjQgOH09Dx7t3i3hplPsm3sU="/>
  <table xmlns="" ID="vzOdolPuqfd7aCrlRTCiqkJpQ3M="/>
  <table xmlns="" ID="KVSjHbiaPUzENurY2NuWNo5e6bM="/>
  <table xmlns="" ID="kJjK5BMlRiEQOyMMeGsttBWkw8Q="/>
  <table xmlns="" ID="wJ3fy6kZ88jAY5xsK4XJQBPlzLY="/>
  <table xmlns="" ID="xzMzo/ghDSZ+hK8NlgPqZPf7NYg="/>
  <table xmlns="" ID="pmE1ibQF2/UXSZlN32nd5MwZ7lo="/>
  <table xmlns="" ID="mOjxEdRd3xgP9mze1t0P3T2+CSs="/>
  <table xmlns="" ID="7USIWlEBmv3M1rfYRtJZsje5k7Q="/>
  <table xmlns="" ID="iO2bcNJEPm371kZ6bvLvzkvaTzc="/>
  <table xmlns="" ID="6p78wtymu9VywlzJiu+Awtp5yEs="/>
  <table xmlns="" ID="k+/BJdnxEFiowa9e+dc8HWgSGKY="/>
  <table xmlns="" ID="RV0+7UO2We6TyFs3r0aXkyTxF+4="/>
  <table xmlns="" ID="oggOj4JdBCl1GB5WpKCE2LiZe+E="/>
  <table xmlns="" ID="pbFo7h1YmwOeh7MBDZ0T9/j7+Uk="/>
  <table xmlns="" ID="ZRZdZAlKuCeYQN0RfWtbXpbJiYY="/>
  <table xmlns="" ID="iCi3UlZhvXisxoRG0KabyHsfuOo="/>
  <table xmlns="" ID="wEND/BVn0PKF1IWpu7BhJNtshYQ="/>
  <table xmlns="" ID="7wbuKwRLJRAoiYrdokt0l9sCp5I="/>
  <table xmlns="" ID="h4+w00R7171J0juzxa8ocXvD25Y="/>
  <table xmlns="" ID="UOo66dXwBMHZ6gIOsYwD2VtjpA8="/>
  <table xmlns="" ID="kDvvEz1e6g+MEkKPYfnAKmmzIQo="/>
  <table xmlns="" ID="CGHpgqJuP53S9A5fQT9clJtiN3w="/>
  <table xmlns="" ID="xEDBWzMRa/rxggpLVVoPCN+Xjf8="/>
  <table xmlns="" ID="88OqoZlFYO6ympA2kAIUnKgaUTQ="/>
  <table xmlns="" ID="0UDZP8mknAJrPthad9KPADWyFyI="/>
  <table xmlns="" ID="RQZ+eLDipcwKqypu3j2WPzKoc4g="/>
  <table xmlns="" ID="nxFZQ4HY81gWZ51DtL+LUe9mOjA="/>
  <table xmlns="" ID="7zPfYr7GlyPJocCI5Idf9I5nzgg="/>
  <table xmlns="" ID="YHWvYbYg4TopssUZZOF9hUnEAYg="/>
  <table xmlns="" ID="eA1bESrtxc+HYSEH0Y3C2t0hX4w="/>
  <table xmlns="" ID="FHd/mSiXJ+7QUqNVHZBXKbWoGFE="/>
  <table xmlns="" ID="DSvF/ppscMla3stsoj5pWJ0ivwY="/>
  <table xmlns="" ID="OkwQfRPV49+a5kh8mW959vMekj0="/>
  <table xmlns="" ID="yJTW06/WcmNLC4+IEqKQv6sLOKA="/>
  <table xmlns="" ID="yfMMCWjNnlzTtgnyUdpCDlMVjX4="/>
  <table xmlns="" ID="rTKSd5a3avU0m8REqksp2kcbECU="/>
  <table xmlns="" ID="3jq7KYlfhBMSf7ME7uh6usKBw9o="/>
  <table xmlns="" ID="O7Dmc+N8/UlyX52SN6iTpDUiFrA="/>
  <table xmlns="" ID="SM+Lv9DmfelICTdEpx0O07w4oG8="/>
  <table xmlns="" ID="klxge6hNw8/ja+ljp5dG6x46BGg="/>
  <table xmlns="" ID="W/DoYPp968Gt4U1n7znL7nreP/Y="/>
  <table xmlns="" ID="ETgaw7dxJso1OHNsUaFbybSuUDo="/>
  <table xmlns="" ID="NDXKsqe6XysWJWb0Ie03yI0ggME="/>
  <table xmlns="" ID="Ww69aRXGJChqmbrh7NW4JgTE1wc="/>
  <table xmlns="" ID="ZE8HNXCXeU/jFUAhPkoZAgerd8c="/>
  <table xmlns="" ID="CcTEozywCQou/7S6Mr4fVdNcH4o="/>
  <table xmlns="" ID="pWiLJFax/zwv/LJ0hRWgmSnyWb0="/>
  <table xmlns="" ID="aXYyXMDd//6Pvz9KV7cthaJEPQ4="/>
  <table xmlns="" ID="nHPM++mvps4AFYxhQVPkJ9Okuq4="/>
  <table xmlns="" ID="BB9PO6GHRrRXT25VaAKzkz15L40="/>
  <table xmlns="" ID="AJQ4EvxDgBGsEM4/Z0POr6Cc5M8="/>
  <table xmlns="" ID="6LkIbRNMn8IwJ6pB0Aloagptf9w="/>
  <table xmlns="" ID="tUY5ys9gwOfhZV6cdm6MInO/KPU="/>
  <table xmlns="" ID="jv4Lei9CxOdVIdnIeDMbMuBmaOc="/>
  <table xmlns="" ID="OQ9/1VWm69q2YHG2Zmml3tpBad8="/>
  <table xmlns="" ID="Yzf9x80vIQvYGBgAsa4Ay9qr0hU="/>
  <table xmlns="" ID="+kMg4KWdzKwOo1QqonksSOx0Ojg="/>
  <table xmlns="" ID="oQZrWM05IT1wCGHc+xZnFULu7Bw="/>
  <table xmlns="" ID="x/fU8DuTEEBb5dKMvW6w5eXjHBU="/>
  <table xmlns="" ID="D1nmPcKIPl21d5v+2XFu+wyBYV8="/>
  <table xmlns="" ID="W+akT1WJ59SYZV6poi6Nl9DVHUY="/>
  <table xmlns="" ID="jlFMZCoPIYJ9f5a5aonG56bQKtY="/>
  <table xmlns="" ID="9kavp4+1VDFb9WB5oTO7hYSzWSE="/>
  <table xmlns="" ID="/Fa8BVjp+eOMXuC4CuJnjEChEDo="/>
  <table xmlns="" ID="ZN5KeNLjK8L1Ko8IHxDnI8j4shQ="/>
  <table xmlns="" ID="p4aH4jLmrY8y/NkhhFs1qUR14Ec="/>
  <table xmlns="" ID="sw1XWZLp6Nq66IETHhUvNM0A5QU="/>
  <table xmlns="" ID="kYHrt4pnW1XAmO/UG70ZLgGt6Fc="/>
  <table xmlns="" ID="kar0HrAqhm4uaG3r72vCy3mRiMo="/>
  <table xmlns="" ID="qo0sHxZhQ7kQIyl+wEeYlSE1zbQ="/>
  <table xmlns="" ID="YJZpTLj9jMDPTtUMtVk6jLSoCng="/>
  <table xmlns="" ID="epwE2xap+BvpOwU16nmpwNi/9eU="/>
  <table xmlns="" ID="6aKC+GjYfGxYX9nPgKyH4x2qjIM="/>
  <table xmlns="" ID="nVjwDK0AThAsBS4Pb0Qy9FBvh8U="/>
  <table xmlns="" ID="EDxIUg95tsE76zXstjNNZkoTRzE="/>
  <table xmlns="" ID="p5bRLcN66kHvhRK848RFV6ateRg="/>
  <table xmlns="" ID="WBSZQAIHPq9Mj19Aw+TmostBEH8="/>
  <table xmlns="" ID="tAkRwV9KxQhpEmstZUTBhTkg/8M="/>
  <table xmlns="" ID="OV67dRrH/ZBMdw5j8oEYZpqrqNk="/>
  <table xmlns="" ID="pWJ09J1AG0+Chb4tJKo4WambmnU="/>
  <table xmlns="" ID="WxTUst4J9cdgN/YzYmWXa6WoK5I="/>
  <table xmlns="" ID="7MbMOWiC2b0NWGfvNRDcXo5FPug="/>
  <table xmlns="" ID="10sNN7yw07RS1deFBf/i9sEfA8s="/>
  <table xmlns="" ID="0rfYyb1/F/kloz3ws1np4owzJYU="/>
  <table xmlns="" ID="u4+kLj3YxvK9WzplGMpeQoTTFzw="/>
  <table xmlns="" ID="gAXq+D3s+OUmnlP7xnYK4ETWDrc="/>
  <table xmlns="" ID="Wb0OK+4ki4fUBAyUv5ByeGi+6z0="/>
  <table xmlns="" ID="FiRN750ntxpvac/cv/hQX4wIb+0="/>
  <table xmlns="" ID="EBK+36Xq4s9jA9Q4gGecak64u2w="/>
  <table xmlns="" ID="mv02d9Nvcxk7QWfNfM+bOHeXC2s="/>
  <table xmlns="" ID="fF51YBC2JfK4rIvx0OM+yxNob/g="/>
  <table xmlns="" ID="euPAmJeUZB9txJLC+Lr5rSU5WU8="/>
  <table xmlns="" ID="yFDTC5sHonIignSnuqal8wasExk="/>
  <table xmlns="" ID="4p4YOHKhx6bom7RJjfX9tr+1mjQ="/>
  <table xmlns="" ID="DjBu5l+aHrl9dUmSyAmEj7b4CQ8="/>
  <table xmlns="" ID="TGtNpk+3lI57RiEFqxK2+qsofvw="/>
  <table xmlns="" ID="JmI556xgGCWZc6TWhONCnauzozk="/>
  <table xmlns="" ID="bjcQUrOpGhlHfhq19nzHhIWrlLk="/>
  <table xmlns="" ID="+kFgnvnXmoMH4eh4AFR+fMXjXOI="/>
  <table xmlns="" ID="vIc200fuTGe97ONo7BvZPkIuQSM="/>
  <table xmlns="" ID="BcjGwlCrcwp1Gc5YAdy5Zyz3hPY="/>
  <table xmlns="" ID="h7X6NWWjolemDJK1ZuTQTG8XCH4="/>
  <table xmlns="" ID="9FiVXehjp78r7JYxh4QqdPG4H1E="/>
  <table xmlns="" ID="LDfIgXhJ8wQMSx9W0hB4H4KWJh0="/>
  <table xmlns="" ID="0VClScjNNfmQvF6xRIZLchE+Ay4="/>
  <table xmlns="" ID="mj6ZuGDDK6+8Rau4l3Z9A49HZpM="/>
  <table xmlns="" ID="CpWDKEv83gCUzg53UPHsRBHzdXE=" type="_x0031_" HRows="_x0031_" HCols="_x0030_" Summary="" TableLinerizing="H"/>
  <table xmlns="" ID="+LnDRScX1YrlWKex8SNKAvL+8aY="/>
  <table xmlns="" ID="iXAzmcZpr1eNM+ZZrgYc9NYOffE="/>
  <table xmlns="" ID="x9ytX5YDdMIZKb7VvbrGQkRNQWE="/>
  <table xmlns="" ID="n6nPQaW/vedTPzso+kdgHSq+rnY="/>
  <table xmlns="" ID="Jm1l+dS6nZEpdccTcJa9q10vXmY="/>
  <table xmlns="" ID="cN1w7GSTTAr1FSaCuEU0A3eg/Cc="/>
  <table xmlns="" ID="EQU0Y+1Z3nijieK4XT5nJH7Orm0="/>
  <table xmlns="" ID="IKgTZKCO6ONTWgf08aARBuJwGys="/>
  <table xmlns="" ID="oDu8CGBm50bxyFDlh53gU9zI3h8="/>
  <table xmlns="" ID="4qqVuZp+d02caR2la0d8j55ga4c="/>
  <table xmlns="" ID="YTEfFhtqrsmdaTGdf5bE68udpY8="/>
  <table xmlns="" ID="y/zTHLil5jhvlu6O0Hf/oYMmtw4="/>
  <table xmlns="" ID="efk3B7QnQ4AhBc63DKXoFvlsYSQ="/>
  <table xmlns="" ID="iFfPNrKKrwk+0l4PzgYve2yT+0Y="/>
  <table xmlns="" ID="5ZIeFAow4pyxQr6InsetqN+5me8="/>
  <table xmlns="" ID="OhX2np0gvtFnevntv2zBAGSdE0o="/>
  <table xmlns="" ID="t9Ij3iQwOpsKK4TCFAKFlQTeglw="/>
  <table xmlns="" ID="2iXSG/U6Mjkulfuq6gMO567Y8VA="/>
  <table xmlns="" ID="NBjN4vi8lO/YUpLpPoGYghnoeMQ="/>
  <table xmlns="" ID="3nGZrzAojASib82RBvFx8ZaVDAQ="/>
  <table xmlns="" ID="pQ4mEDS4cwD9fUeEMXVWC4MVqGM="/>
  <table xmlns="" ID="7uMqrdBCRIN0hg1U6W7bIfET8UI="/>
  <table xmlns="" ID="EzhnPF8fEmBhYL7fpfEgNp0YM4I="/>
  <table xmlns="" ID="bEOLUiDizYyMcR14mMDlm4UXozo="/>
  <table xmlns="" ID="J9iO3jgarfFnyQLNDpW19Gpt9dA="/>
  <table xmlns="" ID="WqUAI3RqLgM3uuAOsbfddJFvvVM="/>
  <table xmlns="" ID="6FnK956ZYealfJFCKedUB6y7Et4="/>
  <table xmlns="" ID="gcBBYFAlXgSwmxNMx/FLHyg7w8Q="/>
  <table xmlns="" ID="l9u7mj6s0a6ubS162cfYQ4wpW+Q="/>
  <table xmlns="" ID="jyzXf8gB5YWYVnP1WlekFHZvLy8="/>
  <table xmlns="" ID="WlpCZGFlnsCm8RLQCde1TXYYC/A="/>
  <table xmlns="" ID="WLPIoFxfEyIYOKv5rZKkHyMCwoI="/>
  <table xmlns="" ID="nmAzYLw/Q81a9WzI1QskHjEiBlk="/>
  <table xmlns="" ID="3yP1OnjzFB/ckZbbryZgs7UX+Ts="/>
  <table xmlns="" ID="SZhJN0lG7JqXeLj5geojaAPuT0w="/>
  <table xmlns="" ID="OdmO9jFYMcgVOGr6Y0omL7DX26Y="/>
  <table xmlns="" ID="HOrZlhBJ2fWLMEJFe7fmUVzWwCU="/>
  <table xmlns="" ID="cxckcAMm8H3GJeVDTjJwc9QyevY="/>
  <table xmlns="" ID="fFUcMSjBSHngGj3YXONdAHXNtiE="/>
  <table xmlns="" ID="Cjt2oo8yUfrD9H3rD+/J0U/BjSg="/>
  <table xmlns="" ID="gw1STthy1u0la2TUIdUyWGnAARs="/>
  <table xmlns="" ID="0t7uVjnIf9a5bKv0lZj7rV+XdWg="/>
  <table xmlns="" ID="gbxc+fmyEpjJJ3BwOAPsL6iMXPU="/>
  <table xmlns="" ID="pVnnOooS6jw0XD4hOaAJPB19T/A="/>
  <table xmlns="" ID="0ZhoJBXEPyDl4SHYo4WKt3N8Sd4="/>
  <table xmlns="" ID="ty3txPMS0lnlT90OyBU5rU96UhQ="/>
  <table xmlns="" ID="jF2wbA1vE0MXTdMNqCyGcl5wWe0="/>
  <table xmlns="" ID="0tZkAFdROA5RUZ3vpp+LPMSOq1Y="/>
  <table xmlns="" ID="GS4dyr2dWixE/DQADhczBYDH2r0="/>
  <table xmlns="" ID="wTH+zaoQ/8gvuqoHLV47Y7GiVUU="/>
  <table xmlns="" ID="TDpqTEpVzxJFjnTr6RvSvLeIIiE="/>
  <table xmlns="" ID="Sgr6ZyFufjw5deqdfluDWldFTHE="/>
  <table xmlns="" ID="5DAa+nbW3cC89x4lm0CPBhbRxnw="/>
  <table xmlns="" ID="ayUpw0n6l69dzSqe131USOZ5QNU="/>
  <table xmlns="" ID="HIZ7Itj0XA+ujXGAeNBgorKWDJs="/>
  <table xmlns="" ID="RlwMonCU+WAYxMRpXh6K1QwlaTw="/>
  <table xmlns="" ID="liSzdQbLdn3S/nuYiuLY4hDY1hQ="/>
  <table xmlns="" ID="ciWsYUZDtZKPWeFgz/gKEzuj7P4="/>
  <table xmlns="" ID="QCnZH9E2nFp+Od9+z47UYtovFx8="/>
  <table xmlns="" ID="95NCmWSKnqJQ5Z7LbzZU26u+C7c="/>
  <table xmlns="" ID="1Ib/5GbpeQQ/gVhYrEkFQhaoBZQ="/>
  <table xmlns="" ID="+sB8cOi7cqAf39VlYURapVZFPUU="/>
  <table xmlns="" ID="HdyJDDZFuqpsW5FkGVHnIDRHowQ="/>
  <table xmlns="" ID="SLDX86hmKvGcVs9nHaFdQZWglkY="/>
  <table xmlns="" ID="/BU8I2Ao5af3a+kcTcafPAaByGg="/>
  <table xmlns="" ID="lJ4bN7c7UfKr4mFmUA7F5tg9zeQ="/>
  <table xmlns="" ID="2vGVWrdEGkr1a3wrs9xdn+J8qY4="/>
  <table xmlns="" ID="dMtdsZkQrBzw69gdLx9Ef1r+9c0="/>
  <table xmlns="" ID="kEZ7WuuaR5Acg9jTW6yvLbTd8uk="/>
  <table xmlns="" ID="n9Pvy0+khKrv4w1EspD1CngaaYo="/>
  <table xmlns="" ID="qeSuON1LBpkJGG+Zsd5LRO0cKM8="/>
  <table xmlns="" ID="xCu/kevR/9hLuNfl+DGe2f2l5rQ="/>
  <table xmlns="" ID="JABBlMAu64twrP3LvTNg2iilZJU="/>
  <table xmlns="" ID="DojB9W4POhKmfASlKgY65jsgU8Q="/>
  <table xmlns="" ID="Io3u6Ja5uVcFp4c6XK0zSb2+sYw="/>
  <table xmlns="" ID="Oobulx+e7urj7i6TNBRKi8V+u54="/>
  <table xmlns="" ID="yXxBBm5GIJsQ6gDgGye29Ndy23w="/>
  <table xmlns="" ID="6oXk8qLTRLjX+6wqwWbBKnNBoyM="/>
  <table xmlns="" ID="y/hntqbHnmxUj5AeYylC1480FKk="/>
  <table xmlns="" ID="qi//yabKSCd8HYUWE5rmXn8e52w="/>
  <table xmlns="" ID="Q7rXR4xDTWh8RNdjzOt5VucCHOA="/>
  <table xmlns="" ID="Zz6sENA8tyiTM9g+oy1EOnJnuUo="/>
  <table xmlns="" ID="lKKh65Z9o3KMbZK/Y0RPVYec5sM="/>
  <table xmlns="" ID="N/iNyHrhXKOF516G/npJYpmZp/4="/>
  <table xmlns="" ID="kHfjBtLcztx5ggkfTraCVtor3N8="/>
  <table xmlns="" ID="lhnULumJPZmdkLBLwdt94Jfcl6A="/>
  <table xmlns="" ID="9GehchHyAYlaCKJfLcqipuG4s9M="/>
  <table xmlns="" ID="yWPcXIsR+ABN/i+f3WMyFEHydao="/>
  <table xmlns="" ID="HLlVTMZWnM5kvBnPPpYRYGB3gLU="/>
  <table xmlns="" ID="ZwG4QzqtMwUhFbfT9OL/DJi2ffA="/>
  <table xmlns="" ID="MfKy1UqGWAsTgPG6y4h3XqRUCOg="/>
  <table xmlns="" ID="ga5WEFvnjPEmTcoXsjSfZVktR2A="/>
  <table xmlns="" ID="knXq35lK1jvUgwAOWArsc0O/ooo="/>
  <table xmlns="" ID="Gg2dEqwRKKAeuWMNh/irEjznBak="/>
  <table xmlns="" ID="V95AV9eqgQYqVQOJrRIJAeUvJO8="/>
  <table xmlns="" ID="HKtvCZDulK4P2tV5DwXpXpYHbE0="/>
  <table xmlns="" ID="DT/M/cxg+OcECFXH03EJTnG3HPs="/>
  <table xmlns="" ID="ylXQDD/w9bSWXq5oNhd6UFbtHsI="/>
  <table xmlns="" ID="uTNS/rwTR6J3j+0iAn/1ulbe7GU="/>
  <table xmlns="" ID="/MR5W465kWj/vM9fqLHfI2at5Fw="/>
  <table xmlns="" ID="2wZGV209psNqWKbJxU+U8yLxwI0="/>
  <table xmlns="" ID="Jjw6YCYheqFHtAcscnYFazFp92o="/>
  <table xmlns="" ID="6OJYueJ6xzY6x4rdOGpFGvYKsKo="/>
  <table xmlns="" ID="daDDJ7l6o9SO53AJph5xMy18vWg="/>
  <table xmlns="" ID="1P71ZJKwrw1MkxNBh0GJp6JGuDY="/>
  <table xmlns="" ID="l69nMqTb0OHIIyPbvwc005g0FHM="/>
  <table xmlns="" ID="HaMlTgoSGPP5r3/ojBj6M/+m8pg="/>
  <table xmlns="" ID="8OTt7eGu1gjYJ+UNSPhG4WvpNXs="/>
  <table xmlns="" ID="P+NuZ7/M0r33Fwq9HgzRtM/g+mY="/>
  <table xmlns="" ID="SmNfdJHXfs6kTLc+NhaCMtIDC4A=" type="_x0031_" HRows="_x0031_" HCols="_x0030_" Summary="" TableLinerizing="H"/>
  <table xmlns="" ID="gvXzNqoWHMiMEJvUID50y6vxfIQ="/>
  <table xmlns="" ID="Cft3ap2gZ0Y7Oo6A1fPAszLy+p8="/>
  <table xmlns="" ID="mCvspoOaSpy/YEbBo7ClTPjBSe4="/>
  <table xmlns="" ID="zmiI+qbHQ0eG4RuXG/LRvonIbG4="/>
  <table xmlns="" ID="XMKkjKsVEYHlVVEvNv3XRmG0dpA="/>
  <table xmlns="" ID="0ObOArd9W4qdup3R9R+nIJIJzDU="/>
  <table xmlns="" ID="WCmQgLivJGrV8E5sgJeFu4lPUIk="/>
  <table xmlns="" ID="8rmSHddk62Ix5IJfwwJklsBVKZk="/>
  <table xmlns="" ID="BAlNHS37MVoSDc49VvNdkn9tgXM="/>
  <table xmlns="" ID="APLtUCiXcoc2eIhfdSXovj1Xgj4="/>
  <table xmlns="" ID="3EPuhnYHdyT3dEbmDRMOREJVPqQ="/>
  <table xmlns="" ID="1+CJlbomr6Ilqy+bSNrFhW3SabQ="/>
  <table xmlns="" ID="88gVS9+e5g6FEtJHt+DIVcQJwvs="/>
  <table xmlns="" ID="+Po4sguhN9f/lfozKIYYrP+HQcQ="/>
  <table xmlns="" ID="uwm1CtTUqJTjzxH/VPmH/GFaFkI="/>
  <table xmlns="" ID="WYcbTk8tEFAhxI1y+hPf63Ms4jk="/>
  <table xmlns="" ID="VoiffozS8vb0NKxrOweMiemr6Bs="/>
  <table xmlns="" ID="3uDPxO6F9drzi7cBuQKZK8zthAY="/>
  <table xmlns="" ID="yXKOH5yhqkFmEXnld9xphJy5riM="/>
  <table xmlns="" ID="PrHRNF71y8LlkEpa+Z6OdZt1Lq8="/>
  <table xmlns="" ID="iH0i00+nOVSXxFaI1GSMpNMf1NA="/>
  <table xmlns="" ID="Kub6lD/XI5jsXWOVQD30ADcePuw="/>
  <table xmlns="" ID="MPVzuhhq0ReqTCRtYwVKtjnKKnA="/>
  <table xmlns="" ID="dwvyyGm8avErlHwe+CTSR5s40q4="/>
  <table xmlns="" ID="OIbq+PF2hC3KKQd5CuydnjiQRLg="/>
  <table xmlns="" ID="l9oRTm6DQyg2yhL3lyZ1HTTRKzk="/>
  <table xmlns="" ID="czDvo3o8Sqb3CPJS1CXILe75mTI="/>
  <table xmlns="" ID="OekNmoF0gVBsVle4rhSobHFKVlc="/>
  <table xmlns="" ID="dE9J2vhp9pS0sTg+afVe4Ci5cd8="/>
  <table xmlns="" ID="3daFuMACH8U33S/FMx/gbiVHugk="/>
  <table xmlns="" ID="tG/xG8zj1w/B+Rz0s9RRiuivPnc="/>
  <table xmlns="" ID="7RbT9KXDJynfn4PqIN+9ulgbJxI="/>
  <table xmlns="" ID="D2y6OxHRcwSraOqdyc6YMvw3jKA="/>
  <table xmlns="" ID="eGFpyzOQ6FJzC8Y4IwDNvJU5zu4="/>
  <table xmlns="" ID="nnyL0A9TsnHL7NKr31uOfRLuJKw="/>
  <table xmlns="" ID="K9BzH4pT83wMXYdp2Qk1+xcS200="/>
  <table xmlns="" ID="3y/K48X8DlVn27EIKyHNivIlT10="/>
  <table xmlns="" ID="2+L2H75flIaFWYeOXghQmJPW2n8="/>
  <table xmlns="" ID="1qiMzv4Oe0cV3RwrUclO7lSsJVc="/>
  <table xmlns="" ID="Tiin/BW7lrjNFsfuZyzjHtarpDk="/>
  <table xmlns="" ID="DFR16rc2zEJu9UQ158gm1HCvkTs="/>
  <table xmlns="" ID="LlytNUmaIYf32k5i7Rg280JsW0I="/>
  <table xmlns="" ID="3q0ebU/q6wyUU82vSbLGI7DttxI="/>
  <table xmlns="" ID="TpF1NSMPdyG0Wp17KyXH7RmSIYg="/>
  <table xmlns="" ID="gejUZkI9AAN2zVa1vx922PTKIn8="/>
  <table xmlns="" ID="t77Z+nc0X2KiSP6sJfkj6TY8Av4="/>
  <table xmlns="" ID="MNm/VVQOyOwh4mh6N5RCAap1MDg="/>
  <table xmlns="" ID="DdmoGGdgHXuBGuiSxrbKciNWD+Y="/>
  <table xmlns="" ID="eJJ4sW2Ooh7WUDMTOXydvNf2hJs="/>
  <table xmlns="" ID="qY63kalCiwQhkizL0/Op/bS+ads="/>
  <table xmlns="" ID="CNCYvoOhbR9yyFxQZc/PN/PJ4no="/>
  <table xmlns="" ID="1DSrxnbHgs0OqLqv1ocnW7a71fo="/>
  <table xmlns="" ID="CAOq04gdmKABUIdKKSD+lc5MCns="/>
  <table xmlns="" ID="shATJXyhE0DvyK2jXRiMcrSqyts="/>
  <table xmlns="" ID="Y+3tdZzd+db+UX70YMlRPhQhT4M="/>
  <table xmlns="" ID="UnolNAIMCRTCtIUzJeCG33qH3I8="/>
  <table xmlns="" ID="NIx21v1m7pqCYgXdt1ANQhuoBxk="/>
  <table xmlns="" ID="1Gd6g2oFsqpKHuPOhGmSlbkBWvU="/>
  <table xmlns="" ID="1l3U47rXd85exm1ZHaOOEkn2AQA="/>
  <table xmlns="" ID="jJ72N/e9h2nrl9Lz3LW6ZSTS1ZU="/>
  <table xmlns="" ID="nUsAkxhhdmJZUw0jujfgW5bnehQ="/>
  <table xmlns="" ID="tgzsPdJS5SHr+O1fUKoyriIq6S0="/>
  <table xmlns="" ID="xEmyYhrOBnogAqssmCpSmrWhCPo="/>
  <table xmlns="" ID="qhR8k+C+WGP53KpNfr+hMRoaHk8="/>
  <table xmlns="" ID="dFnRIVHg7FADIEShUvjZM2L8BLY="/>
  <table xmlns="" ID="BNwbJEnaQzULUTJtlMFez0fYXFk="/>
  <table xmlns="" ID="XvS7Yd63ecgwPh3zBK7+pyHyOU8="/>
  <table xmlns="" ID="UmgqGR9ypyGCJhC1feYkVdX3rLc="/>
  <table xmlns="" ID="5MdsxzBi55dcir6hflyhBYeIzBk="/>
  <table xmlns="" ID="vY+5hAn7XpJ9nKGHGr6laO1Ev/k="/>
  <table xmlns="" ID="t8Ss/FNpu/co8XpOxTt4RpV7+vQ="/>
  <table xmlns="" ID="CI6jqJu0pusmqt+8ntIJrcQk/zk="/>
  <table xmlns="" ID="ds9ldH5GlxGcWWyYdZbSwOeayN4="/>
  <table xmlns="" ID="oEi9k7QKYWxZkmZ2la/XyprcpZA="/>
  <table xmlns="" ID="FZRVBXMgSZ/M6xZTQoJ+Vy5V9+w="/>
  <table xmlns="" ID="Bfzl5Y6d7WAnLJSEqfLM8KXmyeY="/>
  <table xmlns="" ID="ZhjR8DLo/RpUtonl6eYqipw/cZE="/>
  <table xmlns="" ID="Gf4KQwfiEgnQMT1UtgZAw1Fe8FI="/>
  <table xmlns="" ID="MmrjoqDPZYIteoPqHGWztKiMwJs="/>
  <table xmlns="" ID="bcFA+YyFMwISQuS1l0y1D8m3dIM="/>
  <table xmlns="" ID="BQjawKPFw/Va9jaSHwNwQ389xe8="/>
  <table xmlns="" ID="40ypoepeTAdW4m3xDJqbcMGS5m8="/>
  <table xmlns="" ID="ym/ZBMzIrQWBnWibaXvxLmHJg18="/>
  <table xmlns="" ID="u1skUcRFy7OorgfDqKvI94XjesE="/>
  <table xmlns="" ID="mQBbc4dfnqcZ4H5Na3uon4zwSc0="/>
  <table xmlns="" ID="VcjXjinPbGMjL+9TnEg984si97o="/>
  <table xmlns="" ID="ZAfJm/NSwLeCOssm2pq4xfZKWZw="/>
  <table xmlns="" ID="6xQNWdODO3kZSBPtS0FXdhKj+Fs="/>
  <table xmlns="" ID="3iCvHQzo6JIxpnQnr2pR16KLM10="/>
  <table xmlns="" ID="RYuPnfAo31kpDkK/zNHwgdlwdTA="/>
  <table xmlns="" ID="3+h/tR3W/xogH4Ed4qPjp+UbN2w="/>
  <table xmlns="" ID="7IWA4cWMrfk7G4m4Q+dWJV6R76g="/>
  <table xmlns="" ID="dekgUg5p4uBu0z/s7l8ZyGmZltA="/>
  <table xmlns="" ID="KCBHquxMIcCtCd5+C98GPvndt3U="/>
  <table xmlns="" ID="/kIykryS4422gpu1WrTJ7NB0wJA="/>
  <table xmlns="" ID="+sQQGCBwOOPJMskOu/Q7qNQXTkk="/>
  <table xmlns="" ID="QC5j/SdhVdphiv/nl2AfM6eiO3k="/>
  <table xmlns="" ID="v5KsdYHG4dXFMHF4Wu7IKapWmjE="/>
  <table xmlns="" ID="ux/V9pXDarzCKloqiwVorjNnJUk="/>
  <table xmlns="" ID="5B/98mPnBEtnVEW5i5GuzNEHLtA="/>
  <table xmlns="" ID="5DNDDMSlgm+9zH9IiESW3Whkoo8="/>
  <table xmlns="" ID="dzDNawDc2rsl5jDJT39hzqGN8Vs="/>
  <table xmlns="" ID="IssX7/ryXirDZEEt+PM5fFZiPW4="/>
  <table xmlns="" ID="luCiGZDf1ET8K5Vcc3lUGPqlE/M="/>
  <table xmlns="" ID="bxeDY28x1vhOgG6+b8dVYOfDpuM="/>
  <table xmlns="" ID="gOOTR1b7OuIlrdEZtVivUpQWy+8="/>
  <table xmlns="" ID="7G9KKur+AaqQVfiyli9ziRLQ/RY="/>
  <table xmlns="" ID="qHKTs4kN35BDA6HXpuVixxY6OxY="/>
  <table xmlns="" ID="/Lm3drMqh4W+AI6w6VVHL3DgsM0="/>
  <table xmlns="" ID="GBoLTJkyS9SnGKUdHuBcp3ycfUQ="/>
  <table xmlns="" ID="zqWfRxwBL/GNAzv/4suF39hQy9A="/>
  <table xmlns="" ID="LGL4vjABJB9WI9M8ABV46Jl/EhY="/>
  <table xmlns="" ID="5/I5UEUT+o3/ykbiTg7FjLLAKJo="/>
  <table xmlns="" ID="jevfvIKtRZG6O7vnEgNGLOajpBk="/>
  <table xmlns="" ID="JZqXKb5Pm0QAG2viMFAr/E8eUFM="/>
  <table xmlns="" ID="iGa2ro3P+p4CF9oC2ZJHxYXfL64="/>
  <table xmlns="" ID="AonFs8ZfcnrauW9Q0W9IogXDIm8="/>
  <table xmlns="" ID="Gt013dIIOstbDLLJMrooGdUMgTQ="/>
  <table xmlns="" ID="k7v4R1RVjITOM32cMwZeQJzbu0I="/>
  <table xmlns="" ID="FsTLgb8RaVoSpocBnt1CzqEMcBM="/>
  <table xmlns="" ID="vO8g/IhDG5qCiyssoB8K+jtMyhA="/>
  <table xmlns="" ID="4yG08qMqWx4JYom/oNyL6Cn2s4Y="/>
  <table xmlns="" ID="C8OqlSufqI+8pGR9FgBBe091R/w="/>
  <table xmlns="" ID="HOcPfp4e4Y5KsN7kON9gNtLTamU="/>
  <table xmlns="" ID="dGtjthZaDk0P03WRG2gRT58dqh4="/>
  <table xmlns="" ID="uuKSG7xAMvOcCgij/+RVEW9Mvv0="/>
  <table xmlns="" ID="ls5qO6QQWcSbVMfjtAKTO8tRry8="/>
  <table xmlns="" ID="mZUeUW1nmyIUsKtkxVSDqfPwlXU="/>
  <table xmlns="" ID="OajedlCtqCh/ByGSNwhrsMlC7wo="/>
  <table xmlns="" ID="N1a7NW7H4hbmm6qZ7Tk4aOeAhjU="/>
  <table xmlns="" ID="2Tx/6ob+CJO+M/ou8VMRtyW7IM8="/>
  <table xmlns="" ID="TBhIzJL4LRtxJ0cBEPiFfq+7N18="/>
  <table xmlns="" ID="KLNvcRIEUo81EgTuHcPQXL2vqQ8="/>
  <table xmlns="" ID="19luYW8ilFF00MzERxVR+0X8o60="/>
  <table xmlns="" ID="d8aWzibyWMM8xd6v1FedkCQn2cQ="/>
  <table xmlns="" ID="mZ0z+UinhoOsToxKhoIu+/Z7y9s="/>
  <table xmlns="" ID="s5CDWvwXr9ZK8dEMwHyHEn+2/9U=" Header="no" Caption="no" Exclude="no" Scope="" LinkedHeaders="" type="_x0031_" HRows="_x0031_" HCols="_x0030_" Summary="" TableLinerizing="H"/>
  <table xmlns="" ID="BTNDBU7qDylkanzFru8l/tOT5Cs=" Header="no" Caption="no" Exclude="no" Scope="" LinkedHeaders=""/>
  <table xmlns="" ID="6277Wqw7LBLcbJwywt2soybeedY=" Header="no" Caption="no" Exclude="no" Scope="" LinkedHeaders=""/>
  <table xmlns="" ID="4TvLSK7bIccyDQIhwusiinK1BjQ=" Header="no" Caption="no" Exclude="no" Scope="" LinkedHeaders=""/>
  <table xmlns="" ID="t41WZTu+2kws3SPjx/T4KMcn/YU=" Header="no" Caption="no" Exclude="no" Scope="" LinkedHeaders=""/>
  <table xmlns="" ID="1bR8plKcOFnRbCBPC4RbRihXZmo=" Header="no" Caption="no" Exclude="no" Scope="" LinkedHeaders=""/>
  <table xmlns="" ID="jHtDFmw49xRqAnt8yi2gq3EFB6U=" Header="no" Caption="no" Exclude="no" Scope="" LinkedHeaders=""/>
  <table xmlns="" ID="leg/vN8pKUrPYF2Zu46bMSmjc24=" Header="no" Caption="no" Exclude="no" Scope="" LinkedHeaders=""/>
  <table xmlns="" ID="kOtQAPbwxIIop11HSxT0si0ujJk=" Header="no" Caption="no" Exclude="no" Scope="" LinkedHeaders=""/>
  <table xmlns="" ID="rubvNsjDcLOSncalS4r5v4Z6EHc=" Header="no" Caption="no" Exclude="no" Scope="" LinkedHeaders=""/>
  <table xmlns="" ID="+oINYrBVlGrXJrGLMTRxAQzaijA=" Header="no" Caption="no" Exclude="no" Scope="" LinkedHeaders=""/>
  <table xmlns="" ID="Jgul8Uz1pEsmsKXxdLBR/8bDN/0=" Header="no" Caption="no" Exclude="no" Scope="" LinkedHeaders=""/>
  <table xmlns="" ID="DpQ6rUmFX5XNgXBqk8nL1oxUTwA=" Header="no" Caption="no" Exclude="no" Scope="" LinkedHeaders=""/>
  <table xmlns="" ID="rcAN3z0iFElaRXk5AZwYb5HmGl8=" Header="no" Caption="no" Exclude="no" Scope="" LinkedHeaders=""/>
  <table xmlns="" ID="+XMnKXc0O2ztehVrlemZpjOOPAc=" Header="no" Caption="no" Exclude="no" Scope="" LinkedHeaders=""/>
  <table xmlns="" ID="9S+JznS0gxaBA+uGssAKFnonahc=" Header="no" Caption="no" Exclude="no" Scope="" LinkedHeaders=""/>
  <table xmlns="" ID="bGFtoW+spN6+NWSwrZSsjnx7cLg=" Header="no" Caption="no" Exclude="no" Scope="" LinkedHeaders=""/>
  <table xmlns="" ID="eC0ItJv1N7LhsT4dW2v9n2YQzaA=" Header="no" Caption="no" Exclude="no" Scope="" LinkedHeaders=""/>
  <table xmlns="" ID="KF24bJLj8XivhaKIRjjDXKcjQA8=" Header="no" Caption="no" Exclude="no" Scope="" LinkedHeaders=""/>
  <table xmlns="" ID="FkZk8stpZR/let/dRNah/LT1H2A=" Header="no" Caption="no" Exclude="no" Scope="" LinkedHeaders=""/>
  <table xmlns="" ID="2qDw6607RQcmCl5MJSYERYUSmLQ=" Header="no" Caption="no" Exclude="no" Scope="" LinkedHeaders=""/>
  <table xmlns="" ID="0qbtOjRwKQz+nstoSsV667+cdGw=" Header="no" Caption="no" Exclude="no" Scope="" LinkedHeaders=""/>
  <table xmlns="" ID="VT51NiK2vrvIHXuwW4SxvoillXA=" Header="no" Caption="no" Exclude="no" Scope="" LinkedHeaders=""/>
  <table xmlns="" ID="uuokbUyisI/nKUL82ig8w1gKIx4=" Header="no" Caption="no" Exclude="no" Scope="" LinkedHeaders=""/>
  <table xmlns="" ID="GDtsEdaU3xBzoEuQxnUZAyy6Evg=" Header="no" Caption="no" Exclude="no" Scope="" LinkedHeaders=""/>
  <table xmlns="" ID="pcrgYvMYqtqO6hpaR8bmB/eFVNc=" Header="no" Caption="no" Exclude="no" Scope="" LinkedHeaders=""/>
  <table xmlns="" ID="EAz0npZ4epP0dLL0V5LbkkjCHMQ=" Header="no" Caption="no" Exclude="no" Scope="" LinkedHeaders=""/>
  <table xmlns="" ID="phYPbo+tKelpWR5ZKnCLiK8gEXw=" Header="no" Caption="no" Exclude="no" Scope="" LinkedHeaders=""/>
  <table xmlns="" ID="3x5YnN93674IAGJi2HFAaPtX4Dc=" Header="no" Caption="no" Exclude="no" Scope="" LinkedHeaders=""/>
  <table xmlns="" ID="UIXzkm3Dx2OFdZhfzUsIHNBHFeE=" Header="no" Caption="no" Exclude="no" Scope="" LinkedHeaders=""/>
  <table xmlns="" ID="cAAkrkhnc7GiHluvr7+FRBD3BU8=" Header="no" Caption="no" Exclude="no" Scope="" LinkedHeaders=""/>
  <table xmlns="" ID="VEO0Seg3gXhmKGmZJxP37KCJSKM=" Header="no" Caption="no" Exclude="no" Scope="" LinkedHeaders=""/>
  <table xmlns="" ID="f1Xwyy5D0T6nknywDiMyxGDw+bk=" Header="no" Caption="no" Exclude="no" Scope="" LinkedHeaders=""/>
  <table xmlns="" ID="KbzMvOKSLT5DCfyHcjWVHRvFA9s=" Header="no" Caption="no" Exclude="no" Scope="" LinkedHeaders=""/>
  <table xmlns="" ID="DOXGCvRQCl+oC8NPhrzkGCCXdqE=" Header="no" Caption="no" Exclude="no" Scope="" LinkedHeaders=""/>
  <table xmlns="" ID="aMvX5gQGH5rCNgvALESjgOz6F/k=" Header="no" Caption="no" Exclude="no" Scope="" LinkedHeaders=""/>
  <table xmlns="" ID="Wfdt5JWiwNZiKs6BHpqrsO3rRdw=" Header="no" Caption="no" Exclude="no" Scope="" LinkedHeaders=""/>
  <table xmlns="" ID="w1NqDShTVlNptq/ZxWZRpqsIwlw=" Header="no" Caption="no" Exclude="no" Scope="" LinkedHeaders=""/>
  <table xmlns="" ID="DGF2ZVOqzHahY5liugIR3BmC0KU=" Header="no" Caption="no" Exclude="no" Scope="" LinkedHeaders=""/>
  <table xmlns="" ID="FO1DKpc7MWf+ZPIhaymsKuykyMQ=" Header="no" Caption="no" Exclude="no" Scope="" LinkedHeaders=""/>
  <table xmlns="" ID="qHyMALsa/mEHLIIM+lQvGOjGVZE=" Header="no" Caption="no" Exclude="no" Scope="" LinkedHeaders=""/>
  <table xmlns="" ID="tgb50RMaODB5grXW183sYHsFLDU=" Header="no" Caption="no" Exclude="no" Scope="" LinkedHeaders=""/>
  <table xmlns="" ID="QrcVDmLMxDVryjKO+qpvlc4U7Q0=" Header="no" Caption="no" Exclude="no" Scope="" LinkedHeaders=""/>
  <table xmlns="" ID="+bI8cp2rlA6ZfLbAAZLM8SVZFWc=" Header="no" Caption="no" Exclude="no" Scope="" LinkedHeaders=""/>
  <table xmlns="" ID="3OvVG31/SnxgLXKn8OS+R6FraVE=" Header="no" Caption="no" Exclude="no" Scope="" LinkedHeaders=""/>
  <table xmlns="" ID="wbVHvia1UotamldY4RjnEHtq7sM=" Header="no" Caption="no" Exclude="no" Scope="" LinkedHeaders=""/>
  <table xmlns="" ID="Z7DnnX7SqPRsTtWyxxldnuf24Tw=" Header="no" Caption="no" Exclude="no" Scope="" LinkedHeaders=""/>
  <table xmlns="" ID="cgSuZ7vOVExUoVwOPNUh/2e3tSQ=" Header="no" Caption="no" Exclude="no" Scope="" LinkedHeaders=""/>
  <table xmlns="" ID="5b6RlZc1lsdn6rkgZ9R73xQpGfM=" Header="no" Caption="no" Exclude="no" Scope="" LinkedHeaders=""/>
  <table xmlns="" ID="AGer84TPBKcd0MQnY1QDeB+mfFY=" Header="no" Caption="no" Exclude="no" Scope="" LinkedHeaders=""/>
  <table xmlns="" ID="8Gf5jM0jzM8L7/VJF6d0hyoXv78=" Header="no" Caption="no" Exclude="no" Scope="" LinkedHeaders=""/>
  <table xmlns="" ID="+dRVOWDw6kZQLmZ/dw+Wpc5rTi8=" Header="no" Caption="no" Exclude="no" Scope="" LinkedHeaders=""/>
  <table xmlns="" ID="vfC6HnSj+U1QURDvf/FeWISDl6g=" Header="no" Caption="no" Exclude="no" Scope="" LinkedHeaders=""/>
  <table xmlns="" ID="pA01z5x9NU1uI0KS32Drj3Rx4i0=" Header="no" Caption="no" Exclude="no" Scope="" LinkedHeaders=""/>
  <table xmlns="" ID="ufex0sKkzBQZR9HObKHM1Lo1Huk=" Header="no" Caption="no" Exclude="no" Scope="" LinkedHeaders=""/>
  <table xmlns="" ID="nv7TSEIcIe+lbYIYk+8Kb9rpb9Q=" Header="no" Caption="no" Exclude="no" Scope="" LinkedHeaders=""/>
  <table xmlns="" ID="+uowDkty3lkg5XUclO81gYzo298=" Header="no" Caption="no" Exclude="no" Scope="" LinkedHeaders=""/>
  <table xmlns="" ID="R0uDqRz1ofISdaYeBEHYLkGtjs8=" Header="no" Caption="no" Exclude="no" Scope="" LinkedHeaders=""/>
  <table xmlns="" ID="QEe0MqvE0HQt38arz0DV3J1U8xs=" Header="no" Caption="no" Exclude="no" Scope="" LinkedHeaders=""/>
  <table xmlns="" ID="NbRxeww0iA5sz3kYvYqhV+d9Ydw=" Header="no" Caption="no" Exclude="no" Scope="" LinkedHeaders=""/>
  <table xmlns="" ID="0jLxnw3P4sb+zrnxP1vcXuTqnEI=" Header="no" Caption="no" Exclude="no" Scope="" LinkedHeaders=""/>
  <table xmlns="" ID="BNqwHJV6uX+brexogTJmxJTXNlg=" Header="no" Caption="no" Exclude="no" Scope="" LinkedHeaders=""/>
  <table xmlns="" ID="rzosY42zCXy71qTORHKQ52M1nQs=" Header="no" Caption="no" Exclude="no" Scope="" LinkedHeaders=""/>
  <table xmlns="" ID="ElYPRb4I99GlDMNUt1FfQEBXqVI=" Header="no" Caption="no" Exclude="no" Scope="" LinkedHeaders=""/>
  <table xmlns="" ID="Dkfq/89IBBYqLh8zbLFvuK6sGjQ=" Header="no" Caption="no" Exclude="no" Scope="" LinkedHeaders=""/>
  <table xmlns="" ID="FhkUG1W2TH6QmhvWAxp2vwVf2Rg=" Header="no" Caption="no" Exclude="no" Scope="" LinkedHeaders=""/>
  <table xmlns="" ID="zeyGPC29BGqObYMVEbdRqy9fJ6U=" Header="no" Caption="no" Exclude="no" Scope="" LinkedHeaders=""/>
  <table xmlns="" ID="5lLqVoLrhQAnhrUQ4krb7Vt+5eo=" Header="no" Caption="no" Exclude="no" Scope="" LinkedHeaders=""/>
  <table xmlns="" ID="rU1vU25X9MFdhfwI/kNft67n+kQ=" Header="no" Caption="no" Exclude="no" Scope="" LinkedHeaders=""/>
  <table xmlns="" ID="KbR8EkBSb1ul+ragbAMYm8xU2LE=" Header="no" Caption="no" Exclude="no" Scope="" LinkedHeaders=""/>
  <table xmlns="" ID="rXk+0/eckqO/on2Z1Fvxk4xX0zk=" Header="no" Caption="no" Exclude="no" Scope="" LinkedHeaders=""/>
  <table xmlns="" ID="wYw15Y1r4jYRJT8VgSMO/u8fHFU=" Header="no" Caption="no" Exclude="no" Scope="" LinkedHeaders=""/>
  <table xmlns="" ID="YIzSdue08fJbj/zqGqbbU6l53rM=" Header="no" Caption="no" Exclude="no" Scope="" LinkedHeaders=""/>
  <table xmlns="" ID="HM5Fuqc4rYrXemkkmNbpi+kAb2c=" Header="no" Caption="no" Exclude="no" Scope="" LinkedHeaders=""/>
  <table xmlns="" ID="bhYp0IP5YTXYXKcHrwSNZzKYeEk=" Header="no" Caption="no" Exclude="no" Scope="" LinkedHeaders=""/>
  <table xmlns="" ID="DdRoiTHAgP5YV9dOH21sUebds9g=" Header="no" Caption="no" Exclude="no" Scope="" LinkedHeaders=""/>
  <table xmlns="" ID="erj0stcJ3/SK+ulYMr9i0SoabvI=" Header="no" Caption="no" Exclude="no" Scope="" LinkedHeaders=""/>
  <table xmlns="" ID="0/kfYqZCJPEsq/6B7fMOM+dnGRA=" Header="no" Caption="no" Exclude="no" Scope="" LinkedHeaders=""/>
  <table xmlns="" ID="JBRcoHLd7AH42GXt+oFF56ULFPU=" Header="no" Caption="no" Exclude="no" Scope="" LinkedHeaders=""/>
  <table xmlns="" ID="IcO2SIiKs7T7NLRWURbN0LgjZn4=" Header="no" Caption="no" Exclude="no" Scope="" LinkedHeaders=""/>
  <table xmlns="" ID="XElL5SgiYDhBxh8M0NXu8Yy4xuk=" Header="no" Caption="no" Exclude="no" Scope="" LinkedHeaders=""/>
  <table xmlns="" ID="24w3hzMs+HDJP2xN7qa3KwHLzXs=" Header="no" Caption="no" Exclude="no" Scope="" LinkedHeaders=""/>
  <table xmlns="" ID="9nLfEXymcmfmA7h4iUnjYDo+cvg=" Header="no" Caption="no" Exclude="no" Scope="" LinkedHeaders=""/>
  <table xmlns="" ID="3yEOjcyPhTTLhcV9M+gndjiJQy0=" Header="no" Caption="no" Exclude="no" Scope="" LinkedHeaders=""/>
  <table xmlns="" ID="65q7fadYLdd8tvUbKwAXDzWmO4I=" Header="no" Caption="no" Exclude="no" Scope="" LinkedHeaders=""/>
  <table xmlns="" ID="xTPVXGwg3KoIPbCB7Q00HAd7aJU=" Header="no" Caption="no" Exclude="no" Scope="" LinkedHeaders=""/>
  <table xmlns="" ID="dw6ngb5sFW9C/nVzsfmzKqln5Cs=" Header="no" Caption="no" Exclude="no" Scope="" LinkedHeaders=""/>
  <table xmlns="" ID="P1yaEXFVjChIhl8uXokIOtqds2A=" Header="no" Caption="no" Exclude="no" Scope="" LinkedHeaders=""/>
  <table xmlns="" ID="aqjYzbstf3niwItj4iuT8RGuok4=" Header="no" Caption="no" Exclude="no" Scope="" LinkedHeaders=""/>
  <table xmlns="" ID="pDwNe8GSL0X4+F0m8Iye7x/KkZs=" Header="no" Caption="no" Exclude="no" Scope="" LinkedHeaders=""/>
  <table xmlns="" ID="38v9RU4s+vw+sRcCGOT57pSEwLE=" Header="no" Caption="no" Exclude="no" Scope="" LinkedHeaders=""/>
  <table xmlns="" ID="tDPxAz7a6GllgowgYFzh1YanhNY=" Header="no" Caption="no" Exclude="no" Scope="" LinkedHeaders=""/>
  <table xmlns="" ID="GQXDGckbCzJ8dmMVJwdDoRCGflM=" Header="no" Caption="no" Exclude="no" Scope="" LinkedHeaders=""/>
  <table xmlns="" ID="vLXSJFOqbytHsHIi4wGd2TbtXLw=" Header="no" Caption="no" Exclude="no" Scope="" LinkedHeaders=""/>
  <table xmlns="" ID="I9xCwZMux2Z7zyb3CZkOB9SLec8=" Header="no" Caption="no" Exclude="no" Scope="" LinkedHeaders=""/>
  <table xmlns="" ID="6XacVtNvUWYPKbPflgSCM4CVUS8=" Header="no" Caption="no" Exclude="no" Scope="" LinkedHeaders=""/>
  <table xmlns="" ID="B1FC0kv2dBtZPirfL5UdOkq3Z7A=" Header="no" Caption="no" Exclude="no" Scope="" LinkedHeaders=""/>
  <table xmlns="" ID="YUVml9pHgIWa1YPBTEzeFL1FpVw=" Header="no" Caption="no" Exclude="no" Scope="" LinkedHeaders=""/>
  <table xmlns="" ID="x9VX+Op6fZVTTEcZrt9htu2cAOg=" Header="no" Caption="no" Exclude="no" Scope="" LinkedHeaders=""/>
  <table xmlns="" ID="U2vBEWPIe83rDclQyDKcSBEs01Y=" Header="no" Caption="no" Exclude="no" Scope="" LinkedHeaders=""/>
  <table xmlns="" ID="4jDY9+dDdvFjZ7Rh+e5dCGrreMk=" Header="no" Caption="no" Exclude="no" Scope="" LinkedHeaders=""/>
  <table xmlns="" ID="AGuycKBzgA34z1YTci7oEHWeMxE=" Header="no" Caption="no" Exclude="no" Scope="" LinkedHeaders=""/>
  <table xmlns="" ID="6+wvN5fVGsRcb7afhpM3bAP4D9U=" Header="no" Caption="no" Exclude="no" Scope="" LinkedHeaders=""/>
  <table xmlns="" ID="oa2frIvIbNqKMIQK8f/QjAEmHYw=" Header="no" Caption="no" Exclude="no" Scope="" LinkedHeaders=""/>
  <table xmlns="" ID="mGrUjXqkeS55sxFfXVY9wMZz17I=" Header="no" Caption="no" Exclude="no" Scope="" LinkedHeaders=""/>
  <table xmlns="" ID="12kJbGAiciwz5KVkjfj/iR1euG0=" Header="no" Caption="no" Exclude="no" Scope="" LinkedHeaders=""/>
  <table xmlns="" ID="PzxW4jaDiAlOQOUqHmvLtavRdSc=" Header="no" Caption="no" Exclude="no" Scope="" LinkedHeaders=""/>
  <table xmlns="" ID="DAyOs9tpZoFHomS6o7SlqNuvX04=" Header="no" Caption="no" Exclude="no" Scope="" LinkedHeaders=""/>
  <table xmlns="" ID="gQC/2/abTg3anjzABuzHFVUdgNI=" Header="no" Caption="no" Exclude="no" Scope="" LinkedHeaders=""/>
  <table xmlns="" ID="Bm5Js8NO4JKZG2Ehct7yMA64QjU=" Header="no" Caption="no" Exclude="no" Scope="" LinkedHeaders=""/>
  <table xmlns="" ID="mOWuIs9/B9GklozqT1npYws+YZQ=" Header="no" Caption="no" Exclude="no" Scope="" LinkedHeaders=""/>
  <table xmlns="" ID="68XQn3/SOxhe767QjkNtMJyaawI=" Header="no" Caption="no" Exclude="no" Scope="" LinkedHeaders=""/>
  <table xmlns="" ID="LTm2JkXdTQ9Z9lqO/rXsMy2p1mY=" Header="no" Caption="no" Exclude="no" Scope="" LinkedHeaders=""/>
  <table xmlns="" ID="0smOHOELLnzXsWRHsqbvjFkvO04=" Header="no" Caption="no" Exclude="no" Scope="" LinkedHeaders=""/>
  <table xmlns="" ID="Wumz0qbv/ia+y0d2ksfx0EcyXd8=" Header="no" Caption="no" Exclude="no" Scope="" LinkedHeaders=""/>
  <table xmlns="" ID="PnIAnyeMVJVfcfqTkq8zo/OXeEs=" Header="no" Caption="no" Exclude="no" Scope="" LinkedHeaders=""/>
  <table xmlns="" ID="ZdI/3sE6495zKv9b9MChWGPUMmU=" Header="no" Caption="no" Exclude="no" Scope="" LinkedHeaders=""/>
  <table xmlns="" ID="pttG6fJPTjttQaVrCkMPoPMOr1k=" Header="no" Caption="no" Exclude="no" Scope="" LinkedHeaders=""/>
  <table xmlns="" ID="jvh4gUkbzx7eXd3onZE5/UU9BYo=" Header="no" Caption="no" Exclude="no" Scope="" LinkedHeaders=""/>
  <table xmlns="" ID="Fd9QM8NcVFUEUD2gpRsBy/h3xGA=" Header="no" Caption="no" Exclude="no" Scope="" LinkedHeaders=""/>
  <table xmlns="" ID="eZaxYj46YnOO2BrUug28bk/VPes=" Header="no" Caption="no" Exclude="no" Scope="" LinkedHeaders=""/>
  <table xmlns="" ID="xbkJy4B0XVegvatWb98CJFXtq8Q=" Header="no" Caption="no" Exclude="no" Scope="" LinkedHeaders=""/>
  <table xmlns="" ID="y0Ch2powELiP4rCpYhz6h8qcjp4=" Header="no" Caption="no" Exclude="no" Scope="" LinkedHeaders=""/>
  <table xmlns="" ID="nLvjv9gnao2NO1/1kJgJEBSH41Y=" Header="no" Caption="no" Exclude="no" Scope="" LinkedHeaders=""/>
  <table xmlns="" ID="sJ8fLYA0N8lEUW9EsiJawp4kT2k=" Header="no" Caption="no" Exclude="no" Scope="" LinkedHeaders=""/>
  <table xmlns="" ID="fFKgALVNkQiS306lnI3G/0vxtW0=" Header="no" Caption="no" Exclude="no" Scope="" LinkedHeaders=""/>
  <table xmlns="" ID="Mz13q361ucVNg48c/gFeIpvyqqw=" Header="no" Caption="no" Exclude="no" Scope="" LinkedHeaders=""/>
  <table xmlns="" ID="su47JiPfy05zaRR63KQrrKvMWW8=" Header="no" Caption="no" Exclude="no" Scope="" LinkedHeaders=""/>
  <table xmlns="" ID="Cx4U2QOJVkjLh8pRjuo7JNV6dec=" Header="no" Caption="no" Exclude="no" Scope="" LinkedHeaders=""/>
  <table xmlns="" ID="GBTopnbrLTL3QpeW6KGDXFNwGjk=" Header="no" Caption="no" Exclude="no" Scope="" LinkedHeaders=""/>
  <table xmlns="" ID="g+WgLrV/sBpKMkSdlExX8oLXvys=" Header="no" Caption="no" Exclude="no" Scope="" LinkedHeaders=""/>
  <table xmlns="" ID="R1XicT/eWheyuQmo+ET8HjMzfCY=" Header="no" Caption="no" Exclude="no" Scope="" LinkedHeaders=""/>
  <table xmlns="" ID="bPRjWqC2/lPk3fgG5I+TM5a7Ci0=" Header="no" Caption="no" Exclude="no" Scope="" LinkedHeaders=""/>
  <table xmlns="" ID="MZkRmCi1/BUap/5a8XpLHQfJk0U=" Header="no" Caption="no" Exclude="no" Scope="" LinkedHeaders=""/>
  <table xmlns="" ID="H+VxhtLrtGrDMoLaVyluvbffZCI=" Header="no" Caption="no" Exclude="no" Scope="" LinkedHeaders=""/>
  <table xmlns="" ID="7uF8AiNm3m73UtHBO+oIoXc/j/U=" Header="no" Caption="no" Exclude="no" Scope="" LinkedHeaders=""/>
  <table xmlns="" ID="7zJSvvWBEp/7C4Sqr4JYY/gJdTM=" Header="no" Caption="no" Exclude="no" Scope="" LinkedHeaders=""/>
  <table xmlns="" ID="aMuaE2lWv5l9oK49x7ISUvrNiyY=" Header="no" Caption="no" Exclude="no" Scope="" LinkedHeaders=""/>
  <table xmlns="" ID="vt8Z2vSgD43JFFMRr5HlVJloo+g=" Header="no" Caption="no" Exclude="no" Scope="" LinkedHeaders=""/>
  <table xmlns="" ID="ye2F80uhcGJUMcn9omS5J/Wzp4I=" Header="no" Caption="no" Exclude="no" Scope="" LinkedHeaders=""/>
  <table xmlns="" ID="XbXnivIi1T6RGhGZ3vd1r4HPvZY=" Header="no" Caption="no" Exclude="no" Scope="" LinkedHeaders=""/>
  <table xmlns="" ID="wt0e4pjb8RNzyow2ha/66FndGDY=" Header="no" Caption="no" Exclude="no" Scope="" LinkedHeaders=""/>
  <table xmlns="" ID="uEzppV71qgmqOmzNWOd6JmO23+E=" Header="no" Caption="no" Exclude="no" Scope="" LinkedHeaders=""/>
  <table xmlns="" ID="VLyODa5DqU9vwQsvqgNu8ZCTCIE=" Header="no" Caption="no" Exclude="no" Scope="" LinkedHeaders=""/>
  <table xmlns="" ID="/Palo7RzoMLeOu2D2fm8AbYOwco=" Header="no" Caption="no" Exclude="no" Scope="" LinkedHeaders=""/>
  <table xmlns="" ID="/ODfOHvnwK0dkStchFmiYDgUVmM=" Header="no" Caption="no" Exclude="no" Scope="" LinkedHeaders=""/>
  <table xmlns="" ID="Kc7m1vt6e2UjJIho6Ngg9jNKTsE=" Header="no" Caption="no" Exclude="no" Scope="" LinkedHeaders=""/>
  <table xmlns="" ID="If2UBPibrXlYiWqBxYYEVOmIzt8=" Header="no" Caption="no" Exclude="no" Scope="" LinkedHeaders=""/>
  <table xmlns="" ID="loqs8RFuj8vNYYOoM6NVej2tEv0=" Header="no" Caption="no" Exclude="no" Scope="" LinkedHeaders=""/>
  <table xmlns="" ID="XKSYFpvLpHLYixFIj1qudP/CDgs=" Header="no" Caption="no" Exclude="no" Scope="" LinkedHeaders=""/>
  <table xmlns="" ID="77AsspVLD0VM5YXRh3gTrCmTWkk=" Header="no" Caption="no" Exclude="no" Scope="" LinkedHeaders=""/>
  <table xmlns="" ID="sAU1WN4P6+JKZH3jgLNaFt2GtEo=" Header="no" Caption="no" Exclude="no" Scope="" LinkedHeaders=""/>
  <table xmlns="" ID="07XCYPjVCsmnrPjinZwmVylUSTQ=" Header="no" Caption="no" Exclude="no" Scope="" LinkedHeaders=""/>
  <table xmlns="" ID="j6sDsLCSBSZtQMlO4HNrbnMr2GA=" Header="no" Caption="no" Exclude="no" Scope="" LinkedHeaders=""/>
  <table xmlns="" ID="Q4xIzjUHk8vPhAa45ZdpboH/LRE=" Header="no" Caption="no" Exclude="no" Scope="" LinkedHeaders=""/>
  <table xmlns="" ID="CmruVSd0CXm/XkzXR6/aN77P2aw=" Header="no" Caption="no" Exclude="no" Scope="" LinkedHeaders=""/>
  <table xmlns="" ID="u2S3zeD9bqF/apjiHCK6QXlXK5s=" Header="no" Caption="no" Exclude="no" Scope="" LinkedHeaders=""/>
  <table xmlns="" ID="j79gV3RKnIiHuE7fNxMYPuRhvgE=" Header="no" Caption="no" Exclude="no" Scope="" LinkedHeaders=""/>
  <table xmlns="" ID="pzLqgFcpuAjBWPgJqtvE1q5U+Yk=" Header="no" Caption="no" Exclude="no" Scope="" LinkedHeaders=""/>
  <table xmlns="" ID="heJ8mKsfjXpBMM3xhtOEJKgIzR4=" Header="no" Caption="no" Exclude="no" Scope="" LinkedHeaders=""/>
  <table xmlns="" ID="NQgiVU1lTRg3xSnnW7FrLkgGKfo=" Header="no" Caption="no" Exclude="no" Scope="" LinkedHeaders=""/>
  <table xmlns="" ID="E8OC0JkNAmG1dLV18Wx/ZxCtJY4=" Header="no" Caption="no" Exclude="no" Scope="" LinkedHeaders=""/>
  <table xmlns="" ID="0/srGIYL/or9PBws0xYIhjqdG18=" Header="no" Caption="no" Exclude="no" Scope="" LinkedHeaders=""/>
  <table xmlns="" ID="8WWUek2gtGKjIPq4Ya/hb1zMJ1o=" Header="no" Caption="no" Exclude="no" Scope="" LinkedHeaders=""/>
  <table xmlns="" ID="fcpxnWP0U/RF9AO+4399RFNc/4E=" Header="no" Caption="no" Exclude="no" Scope="" LinkedHeaders=""/>
  <table xmlns="" ID="soee0AOvTf9r6rcpCkxwFUmLhnU=" Header="no" Caption="no" Exclude="no" Scope="" LinkedHeaders=""/>
  <table xmlns="" ID="JZnEh29rwUg9FBp0dmM1HtGx2WA=" Header="no" Caption="no" Exclude="no" Scope="" LinkedHeaders=""/>
  <table xmlns="" ID="+xBCQOQ1FIYLTN2M7slXkDdw2jo=" Header="no" Caption="no" Exclude="no" Scope="" LinkedHeaders=""/>
  <table xmlns="" ID="+aam1yq3e+crNGt/kYVeyDUgGVM=" Header="no" Caption="no" Exclude="no" Scope="" LinkedHeaders=""/>
  <table xmlns="" ID="4ggSFLzM2waYIL8kmGeGem+Dlu4=" Header="no" Caption="no" Exclude="no" Scope="" LinkedHeaders=""/>
  <table xmlns="" ID="Gg1AohKveGKy/Rfq/dMmFqsYYDU=" Header="no" Caption="no" Exclude="no" Scope="" LinkedHeaders=""/>
  <table xmlns="" ID="UO/4Tg2xBsB768cEN918ik5cxDw=" Header="no" Caption="no" Exclude="no" Scope="" LinkedHeaders=""/>
  <table xmlns="" ID="YS5FpzywPNYQvFqE6CH2mlKQmAs=" Header="no" Caption="no" Exclude="no" Scope="" LinkedHeaders=""/>
  <table xmlns="" ID="myiwpZ4nRcuFcBF1Wn/aZWhS1M8=" Header="no" Caption="no" Exclude="no" Scope="" LinkedHeaders=""/>
  <table xmlns="" ID="h5BRpi/q7BpMKaL/yAZNDlSPVgI=" Header="no" Caption="no" Exclude="no" Scope="" LinkedHeaders=""/>
  <table xmlns="" ID="6JIgHQTUHf/Vls7m6pyVRNZ+Ers=" Header="no" Caption="no" Exclude="no" Scope="" LinkedHeaders=""/>
  <table xmlns="" ID="oPlk+22KspFhWK/Hg7ABuy7ehpA=" Header="no" Caption="no" Exclude="no" Scope="" LinkedHeaders=""/>
  <table xmlns="" ID="3/yKX0l4eHGkMI5B2NoI/JAAGKw=" Header="no" Caption="no" Exclude="no" Scope="" LinkedHeaders=""/>
  <table xmlns="" ID="YO0Ele4I5Z/J06hgAwQi0fRcgsU=" Header="no" Caption="no" Exclude="no" Scope="" LinkedHeaders=""/>
  <table xmlns="" ID="cZPKVagkSWZVJyaA2kQB0owYHqs=" Header="no" Caption="no" Exclude="no" Scope="" LinkedHeaders=""/>
  <table xmlns="" ID="fPE38xpaF+hfJslOHJUst1Ni9qo=" Header="no" Caption="no" Exclude="no" Scope="" LinkedHeaders=""/>
  <table xmlns="" ID="It6+VCRSOFj+sqzeiTszuAi/euU=" Header="no" Caption="no" Exclude="no" Scope="" LinkedHeaders=""/>
  <table xmlns="" ID="s2WDw4kA9k6KyG/Oja2WKckDvYc=" Header="no" Caption="no" Exclude="no" Scope="" LinkedHeaders=""/>
  <table xmlns="" ID="XI9xZbTsYg2txD13viaQvWA0S2s=" Header="no" Caption="no" Exclude="no" Scope="" LinkedHeaders=""/>
  <table xmlns="" ID="CSIKIvMOJwQXJyt212UzjF3EXVk=" Header="no" Caption="no" Exclude="no" Scope="" LinkedHeaders=""/>
  <table xmlns="" ID="bV/pvj2JLi2nVM+Ik4AEkKQ14To=" Header="no" Caption="no" Exclude="no" Scope="" LinkedHeaders=""/>
  <table xmlns="" ID="a6Qmijg7xvzRhKigvRRTZGxVXgs=" Header="no" Caption="no" Exclude="no" Scope="" LinkedHeaders=""/>
  <table xmlns="" ID="d1q/lokpVUSYuB8h5FQv9fe+eGc=" Header="no" Caption="no" Exclude="no" Scope="" LinkedHeaders=""/>
  <table xmlns="" ID="NSRwoT6ATAQPFO2AlrZm1vTwKNw=" Header="no" Caption="no" Exclude="no" Scope="" LinkedHeaders=""/>
  <table xmlns="" ID="6IN1Z+mSmSYoXvTfF78qA5NMDgc=" Header="no" Caption="no" Exclude="no" Scope="" LinkedHeaders=""/>
  <table xmlns="" ID="v5td6ZMuFgYECAKoC1O2VDQCsKY=" Header="no" Caption="no" Exclude="no" Scope="" LinkedHeaders=""/>
  <table xmlns="" ID="CTztAiHuCtAIAioZ6CaQhYFsth0=" Header="no" Caption="no" Exclude="no" Scope="" LinkedHeaders=""/>
  <table xmlns="" ID="mfd/o0egfALsKwmP8LYli7rNO9o=" Header="no" Caption="no" Exclude="no" Scope="" LinkedHeaders=""/>
  <table xmlns="" ID="wVeccsX1edBBkz/BHFbxOnPT4oM=" Header="no" Caption="no" Exclude="no" Scope="" LinkedHeaders=""/>
  <table xmlns="" ID="dk2RbYWnFOWAh7XVBeIgNywGcfE=" Header="no" Caption="no" Exclude="no" Scope="" LinkedHeaders=""/>
  <table xmlns="" ID="czpLO4Bp8vcngfDfnZsJyMaZMvA=" Header="no" Caption="no" Exclude="no" Scope="" LinkedHeaders=""/>
  <table xmlns="" ID="3lpiZbm2vPAbJ3O/mGuAYG9EzK4=" Header="no" Caption="no" Exclude="no" Scope="" LinkedHeaders=""/>
  <table xmlns="" ID="RYdZnQZALhzyMGw8U0uItaQD7Io=" Header="no" Caption="no" Exclude="no" Scope="" LinkedHeaders=""/>
  <table xmlns="" ID="x+1iWcz/wjXxQpxQaPUBptYOsL4=" Header="no" Caption="no" Exclude="no" Scope="" LinkedHeaders=""/>
  <table xmlns="" ID="58Dwt2WP/uphMWxktFGjmohsbmo=" Header="no" Caption="no" Exclude="no" Scope="" LinkedHeaders=""/>
  <table xmlns="" ID="ztJ+GPbmmqOR+x0KvRFXXx7pHuk=" Header="no" Caption="no" Exclude="no" Scope="" LinkedHeaders=""/>
  <table xmlns="" ID="OZjIxGgwJUpU+UoWyfdj0Bg8BrA=" Header="no" Caption="no" Exclude="no" Scope="" LinkedHeaders=""/>
  <table xmlns="" ID="KHwQU3u2S68XvNsGLYLyXrz8Pgw=" Header="no" Caption="no" Exclude="no" Scope="" LinkedHeaders=""/>
  <table xmlns="" ID="9dC7YVA2TWfItCQEysgm2/MDo3s=" Header="no" Caption="no" Exclude="no" Scope="" LinkedHeaders=""/>
  <table xmlns="" ID="KNMl/IZKD3dHHIufPZbfiKLH+3A=" Header="no" Caption="no" Exclude="no" Scope="" LinkedHeaders=""/>
  <table xmlns="" ID="gj0+m0I1SpKMiS485XIW+HLAoWk=" Header="no" Caption="no" Exclude="no" Scope="" LinkedHeaders=""/>
  <table xmlns="" ID="Xl2hFqBVUmM60PnH7qAXaCe3HC4=" Header="no" Caption="no" Exclude="no" Scope="" LinkedHeaders=""/>
  <table xmlns="" ID="QFAZYLytHUSvLCQxk/VvrvtYyTY=" Header="no" Caption="no" Exclude="no" Scope="" LinkedHeaders=""/>
  <table xmlns="" ID="/wDNub+Uc7GmjNR9nVETECVl4Rg=" Header="no" Caption="no" Exclude="no" Scope="" LinkedHeaders=""/>
  <table xmlns="" ID="7kxoxkWLx/cO8w4gzMLTDNREInU=" Header="no" Caption="no" Exclude="no" Scope="" LinkedHeaders=""/>
  <table xmlns="" ID="2vOj2kuqQuffaT0eFKMmLBzY76s=" Header="no" Caption="no" Exclude="no" Scope="" LinkedHeaders=""/>
  <table xmlns="" ID="ZPrTCrSKUNEux6EAQG2yKIdmKoE=" Header="no" Caption="no" Exclude="no" Scope="" LinkedHeaders=""/>
  <table xmlns="" ID="03hV6KNeWX5kWN7mCLrFWflV5YQ=" Header="no" Caption="no" Exclude="no" Scope="" LinkedHeaders=""/>
  <table xmlns="" ID="9aFEa4c/X2tQ9lfKSKv7eqx6wGM=" Header="no" Caption="no" Exclude="no" Scope="" LinkedHeaders=""/>
  <table xmlns="" ID="BOxsvePP7qlD2z+s+qD2JRCcHjI=" Header="no" Caption="no" Exclude="no" Scope="" LinkedHeaders=""/>
  <table xmlns="" ID="NWvlAfN9wpM96Q5c6bpTApq4gU8=" Header="no" Caption="no" Exclude="no" Scope="" LinkedHeaders=""/>
  <table xmlns="" ID="njY+z41TAfbIMyY8+ILOtCrwt64=" Header="no" Caption="no" Exclude="no" Scope="" LinkedHeaders=""/>
  <table xmlns="" ID="Rf2LDOZs5hmL3g35pvRsMjnEm+8=" Header="no" Caption="no" Exclude="no" Scope="" LinkedHeaders=""/>
  <table xmlns="" ID="dSoLbYq9M4OTvcyIkcSlVrTc//E=" Header="no" Caption="no" Exclude="no" Scope="" LinkedHeaders=""/>
  <table xmlns="" ID="ffSKur0M7usjK+Pl4xteqqzb6W8=" Header="no" Caption="no" Exclude="no" Scope="" LinkedHeaders=""/>
  <table xmlns="" ID="2/BBF+BhkHDC9UBwkyryuH0AXfk=" Header="no" Caption="no" Exclude="no" Scope="" LinkedHeaders=""/>
  <table xmlns="" ID="kkjYDJXYIT0j89bExzJFx/+vQn0=" Header="no" Caption="no" Exclude="no" Scope="" LinkedHeaders=""/>
  <table xmlns="" ID="oZ7GqQi8Z8aJyCj6cdtIXgFYIgQ=" Header="no" Caption="no" Exclude="no" Scope="" LinkedHeaders=""/>
  <table xmlns="" ID="dXFuk5CFT1UcXHKv6ZhggAE06H0=" Header="no" Caption="no" Exclude="no" Scope="" LinkedHeaders=""/>
  <table xmlns="" ID="ruev2qsCuSBGmTuYCFpZeJm/67o=" Header="no" Caption="no" Exclude="no" Scope="" LinkedHeaders=""/>
  <table xmlns="" ID="saR8Ai89j/UdjTXJZT7Bw6frgS8=" Header="no" Caption="no" Exclude="no" Scope="" LinkedHeaders=""/>
  <table xmlns="" ID="fzIw5daKXNcZFEqUG/Us1rYSD1o=" Header="no" Caption="no" Exclude="no" Scope="" LinkedHeaders=""/>
  <table xmlns="" ID="mXkm8ehtXtPWbWKRgFL50e4NKIo=" Header="no" Caption="no" Exclude="no" Scope="" LinkedHeaders=""/>
  <table xmlns="" ID="CKueX3F0YFTRzVccbHKvDIZBFZk=" Header="no" Caption="no" Exclude="no" Scope="" LinkedHeaders=""/>
  <table xmlns="" ID="vCyf3LYMr08QCN/a3GzOVfJSogI=" Header="no" Caption="no" Exclude="no" Scope="" LinkedHeaders=""/>
  <table xmlns="" ID="/ZI3WqvUp4Besyi8RBujzPOMOSY=" Header="no" Caption="no" Exclude="no" Scope="" LinkedHeaders=""/>
  <table xmlns="" ID="LFx71GiIJB8IjehWmwbaxVo7OM8=" Header="no" Caption="no" Exclude="no" Scope="" LinkedHeaders=""/>
  <table xmlns="" ID="65l9bkBCy0Od7RklzFip8PeMKtw=" Header="no" Caption="no" Exclude="no" Scope="" LinkedHeaders=""/>
  <table xmlns="" ID="4xW2GkwDx01pkyh1c8AcVDJqXw0=" Header="no" Caption="no" Exclude="no" Scope="" LinkedHeaders=""/>
  <table xmlns="" ID="ontVEd4iVrWCYm7O4QhpupCQpsM=" Header="no" Caption="no" Exclude="no" Scope="" LinkedHeaders=""/>
  <table xmlns="" ID="ijYfmMvVYvBkNVxl3JxV/WQLsCA=" Header="no" Caption="no" Exclude="no" Scope="" LinkedHeaders=""/>
  <table xmlns="" ID="pQ7tubRFO7LDHHIwu5Aivg42Z5U=" Header="no" Caption="no" Exclude="no" Scope="" LinkedHeaders=""/>
  <table xmlns="" ID="l9fKh6vuoK7Cp8v22zyfPzNUnl8=" Header="no" Caption="no" Exclude="no" Scope="" LinkedHeaders=""/>
  <table xmlns="" ID="vjw7yTzd1IAph0NlFBs/aKdA9u8=" Header="no" Caption="no" Exclude="no" Scope="" LinkedHeaders=""/>
  <table xmlns="" ID="Bi7Nmy/j+711rTm4ceOQVotM9dg=" Header="no" Caption="no" Exclude="no" Scope="" LinkedHeaders=""/>
  <table xmlns="" ID="nVLyDpx1WR3NcLoT1cn5TcRjZ6Y=" Header="no" Caption="no" Exclude="no" Scope="" LinkedHeaders=""/>
  <table xmlns="" ID="YCAYA9mPVzRO50m5EgcurVxW8b0=" Header="no" Caption="no" Exclude="no" Scope="" LinkedHeaders=""/>
  <table xmlns="" ID="DjRcYzH3WtP0jnTrr2/0XGErwR4=" Header="no" Caption="no" Exclude="no" Scope="" LinkedHeaders=""/>
  <table xmlns="" ID="+Y5wPO4Y/iPNbeW28008MY5YoCk=" Header="no" Caption="no" Exclude="no" Scope="" LinkedHeaders=""/>
  <table xmlns="" ID="2KCFZMgCYfk3pAXmSJ/e2xqo/7M=" Header="no" Caption="no" Exclude="no" Scope="" LinkedHeaders=""/>
  <table xmlns="" ID="J3Czbn+3cac/kRo7hnM9giQV+Z0=" Header="no" Caption="no" Exclude="no" Scope="" LinkedHeaders=""/>
  <table xmlns="" ID="3JLWyQcoohw7hFAoBhXSm13VjBc=" Header="no" Caption="no" Exclude="no" Scope="" LinkedHeaders=""/>
  <table xmlns="" ID="qDdUBT1krCm6+icxUnOQQZNxXlQ=" Header="no" Caption="no" Exclude="no" Scope="" LinkedHeaders=""/>
  <table xmlns="" ID="viDfMY3IJpSyVAS1xXloI6cRyL0=" Header="no" Caption="no" Exclude="no" Scope="" LinkedHeaders=""/>
  <table xmlns="" ID="QzYri/+Vykgf/1sdUQQBogP/Hgs=" Header="no" Caption="no" Exclude="no" Scope="" LinkedHeaders=""/>
  <table xmlns="" ID="CwQsWwKL9xO1X08Dv+P1SrEOWRk=" Header="no" Caption="no" Exclude="no" Scope="" LinkedHeaders=""/>
  <table xmlns="" ID="24YPouSghLuGkjeFSCfTTqfFmgE=" Header="no" Caption="no" Exclude="no" Scope="" LinkedHeaders=""/>
  <table xmlns="" ID="lxY/onH6j8Ko6ZQrNYSoo/qDb5w=" Header="no" Caption="no" Exclude="no" Scope="" LinkedHeaders=""/>
  <table xmlns="" ID="tYkxV9yu4Gjnd967UCMPk9eC8iI=" Header="no" Caption="no" Exclude="no" Scope="" LinkedHeaders=""/>
  <table xmlns="" ID="79pwya83r+8iz6WRcB5uU6ITK9Q=" Header="no" Caption="no" Exclude="no" Scope="" LinkedHeaders=""/>
  <table xmlns="" ID="JJlLabw/Tt6/aESELUkeG4uaSDU=" Header="no" Caption="no" Exclude="no" Scope="" LinkedHeaders=""/>
  <table xmlns="" ID="MqoKGHcATM80eDUMcJPlXTkjGPU=" Header="no" Caption="no" Exclude="no" Scope="" LinkedHeaders=""/>
  <table xmlns="" ID="M4jXZR76iHDg7sA7wj2Npx2FsME=" Header="no" Caption="no" Exclude="no" Scope="" LinkedHeaders=""/>
  <table xmlns="" ID="atd2XDa9N6FaVMX8WKfCca8vGII=" Header="no" Caption="no" Exclude="no" Scope="" LinkedHeaders=""/>
  <table xmlns="" ID="tHFMhdmBg0pLVywRbUIAJLyr9Gg=" Header="no" Caption="no" Exclude="no" Scope="" LinkedHeaders=""/>
  <table xmlns="" ID="8PaJWVus/+gLKm0gIWFS3D24BpU=" Header="no" Caption="no" Exclude="no" Scope="" LinkedHeaders=""/>
  <table xmlns="" ID="UXPmyHVia6FEXyghlest4e5hH00=" type="_x0031_" HRows="_x0031_" HCols="_x0030_" Summary="" TableLinerizing="H"/>
  <table xmlns="" ID="XUC08I2NjRKwKlMPofJu1YPriSY="/>
  <table xmlns="" ID="vKJjmKGa03NNfw56y4a2G9CZbvU="/>
  <table xmlns="" ID="Thkrj/XrRxbpTf6QnEcFPO6s11o="/>
  <table xmlns="" ID="cHbu8lWfCvHiUY28W8LeFAjzcH8="/>
  <table xmlns="" ID="ltBVYXMn30ylC6mvPIqovbdCQn8="/>
  <table xmlns="" ID="3lh0jEcQVzaAXOaVs3ixdMLHrZ8="/>
  <table xmlns="" ID="QYrNfmtjq9y19yQ2MVA8LEq66Vs="/>
  <table xmlns="" ID="F8OZqnU5WlFw8PWM4DK5YqPBYTY="/>
  <table xmlns="" ID="i/EEyuO20H6PNeOKrDHBglyEfVY="/>
  <table xmlns="" ID="Vj4WFlGS9aOWSs/7tzzTpkUbUU8="/>
  <table xmlns="" ID="zihfML/DCMkeHZBd8ic/6D8Liwk="/>
  <table xmlns="" ID="is0HadTVYdzIjKHpAyyZeD/DNZM="/>
  <table xmlns="" ID="FGKKcpsE1vvnEsBxTXmAsnfC45w="/>
  <table xmlns="" ID="Tx/vE7RcZpzS6GUGXYipvAvebUM="/>
  <table xmlns="" ID="imtb8OFEAlRmvkyanyrBKyGenG0="/>
  <table xmlns="" ID="vkkuQkmCYUSk65fjS8a6GaZKyx0="/>
  <table xmlns="" ID="gx3xWPh1COuuQWmJnzEGylkbdT4="/>
  <table xmlns="" ID="TpUpWE4aCG1in0JHcjRshU3bhGM="/>
  <table xmlns="" ID="Qx9LSyP9YSyW2hkkvQz/L2SVM1g="/>
  <table xmlns="" ID="xOmZIHF127wz71NHMRxsn0o1Qp4="/>
  <table xmlns="" ID="Kn9BvXH8p1e9kN+iSkNdLauXIu0="/>
  <table xmlns="" ID="wpPXTpqPlHnfTz/qatpsIe9GKRk="/>
  <table xmlns="" ID="gTSbyo9UZyiFIjgELhucmutaLmE="/>
  <table xmlns="" ID="RSpIsIheyyBQ/9o6F7ZYi/2SPxk="/>
  <table xmlns="" ID="7tvaLVZb6qm9YYbkKQ8VTOkMIoU="/>
  <table xmlns="" ID="4B4k8ZYUmlq4wmyBhKjz2KaNCPQ="/>
  <table xmlns="" ID="a4jS547qV4HQQQde4bSAzgY4ht8="/>
  <table xmlns="" ID="Z3VMJGDp16Y0nn1hG4tqllH04sg="/>
  <table xmlns="" ID="Ls1JvBXyMsd+D9UMc3q656sc0Ro="/>
  <table xmlns="" ID="1v2MGMUM2dEntXs0WKzqtvQvSVc="/>
  <table xmlns="" ID="4VUZ32AlHKlgkrnXM47UhE5ewww="/>
  <table xmlns="" ID="dcf6H+wBJL1cKWFrxx8S6BnSYdQ="/>
  <table xmlns="" ID="Tr7hrbDtOMf8vr1sehRUCTJFaVM="/>
  <table xmlns="" ID="HKN7jx58UUAi/qqXIlUnyjuDegs="/>
  <table xmlns="" ID="8PAwRQxumOC0jHLeQdFjEWIU7X4="/>
  <table xmlns="" ID="BdIx3px/XnPH0wWgPSNSlTToIVA="/>
  <table xmlns="" ID="ZlA6+qIToqUYsf8Ce1rU4//ECVk="/>
  <table xmlns="" ID="uLDCpASmOQn+7v5hLyctTGbJsSQ="/>
  <table xmlns="" ID="CFWbUOS4QL+lKBLvojri2S8AO4c="/>
  <table xmlns="" ID="gpkRy5FWysvvJJu8JXI9Mp0KI3c="/>
  <table xmlns="" ID="l/NFTTyuEgY0qqEaOBMo6/pnUdk="/>
  <table xmlns="" ID="RbnJvfOuNxb/qfmpb6a8n6Uiomg="/>
  <table xmlns="" ID="pv7Ro4B7oJZnF9/CxxVcL2AygLM="/>
  <table xmlns="" ID="uL1RrYm5rnexe/st1xaQaReOOYs="/>
  <table xmlns="" ID="1PzOh0/sKL5hBTdwAJvSCqIDEno="/>
  <table xmlns="" ID="E4L6MaF/gVhqZaa59CUa6Q25aTo="/>
  <table xmlns="" ID="ZI7tKrkF8JS+QlFnz+wt8JcvcFg="/>
  <table xmlns="" ID="wOv7TSFhASzclUQaSsOnpirvWYs="/>
  <table xmlns="" ID="lJwBjmiII+Rh+sabmeuCarh2KRc="/>
  <table xmlns="" ID="OcdmhINtex0XyoCylKDP0AwtyIo="/>
  <table xmlns="" ID="DZMOOD4SQx79Hn3dDP960LhSWq8="/>
  <table xmlns="" ID="sw58jNfwL0Euzu5HkrA9+OcXgMk="/>
  <table xmlns="" ID="4YcSF4cjni0NHsUSzfj52ypoxVU="/>
  <table xmlns="" ID="hxFO50H5lONPGzQ/jn4wSe9KG28="/>
  <table xmlns="" ID="H5ZzsCX8hT3wQDt0hJLd7YsC38E="/>
  <table xmlns="" ID="8R75kVZ/bKfwc6VAw1NMNUaPeWo="/>
  <table xmlns="" ID="YC9C8rCFcnem0DKnlR/m7rtyB9w="/>
  <table xmlns="" ID="BUVVAMUqfy2JLvNRxOJyumuwpeg="/>
  <table xmlns="" ID="ymE+KKc7yEe0uZQ9Wdbzju5/VgI="/>
  <table xmlns="" ID="C9D56aktvmySyoL7UbbQskqCCss="/>
  <table xmlns="" ID="Hk2ggKWp+y+atDE1IsBt620tdhA="/>
  <table xmlns="" ID="aG7UC161bxYCIncKRIPdhjF44ao="/>
  <table xmlns="" ID="rWwFdqhxCPaGN2YcSImPOSOiAtM="/>
  <table xmlns="" ID="4wqi5Zn+t5ilcebEkK9yffJUHxU="/>
  <table xmlns="" ID="ahHRHCOehPFKMioQzo+i+rn7ty4="/>
  <table xmlns="" ID="2D8B7OOLHYbQ0XDnpmfhpo+KtZo="/>
  <table xmlns="" ID="g42aDKdIMNgjmN62qq4nVO3bomc="/>
  <table xmlns="" ID="R0XoSmohqkGpIY7OfUm1TlfXpnA="/>
  <table xmlns="" ID="Or/6N+Du+1CfkAObV5c7jvS+SIE="/>
  <table xmlns="" ID="Xxzv7FyFdv2TqL45tDBRj8V+8U8="/>
  <table xmlns="" ID="fR/P85UlYfkWAzvRvdUIuMbPs6k="/>
  <table xmlns="" ID="kwy7LyXcQZ9kONW4cpymoZ0co+Q="/>
  <table xmlns="" ID="uQ7CJTDG4N8rARvDKx2W7cKajqI="/>
  <table xmlns="" ID="ehfvz2v5S8H4WeM57YtRj6WcTvc="/>
  <table xmlns="" ID="5+FC23lc0X5nPZ9Zauat/1ZzTUU="/>
  <table xmlns="" ID="IJKI5H+OQ8tKUrKq6M8h/lLiJcw="/>
  <table xmlns="" ID="L4j7B3JO02USdAGfQeyUfCTzIjw="/>
  <table xmlns="" ID="WdcCN/osBZEkXvIlrD4krf+ZEOg="/>
  <table xmlns="" ID="hsevctvpa1rz0J0BIU570UxrmPU="/>
  <table xmlns="" ID="MD5nVmIkUDOdn1P33CItqwFHNhk="/>
  <table xmlns="" ID="0h/TaGz9dG3eJB5LJ2oqABuEVBw="/>
  <table xmlns="" ID="A3Ni7ltfcFZLaHWp7HfQvbmmvSo="/>
  <table xmlns="" ID="uabkxCYxl8jKAmzni7MlpIGxzmE="/>
  <table xmlns="" ID="uO6dtctv3C3K2YlX/Nc9MxcECug="/>
  <table xmlns="" ID="TeeGGLmRHl2Wp1KJdl5hj/qmCko="/>
  <table xmlns="" ID="IJfqneBuR0dy0d7OiVcGuH5n9ac="/>
  <table xmlns="" ID="8acSF4WqGSv7DibTqvUABtlZobY="/>
  <table xmlns="" ID="8luu3MN47LRbge53TTMIuThSGB4="/>
  <table xmlns="" ID="5gwfbEB/wu/YlI24SFmBkjLqtp8="/>
  <table xmlns="" ID="ZpgeRnsidBsrjxm//0ge0KYL5nE="/>
  <table xmlns="" ID="eCHsDrPUfgv5b4naNjIKhOwUwsA="/>
  <table xmlns="" ID="Rd/q4zMXXZ8k0YdWfMB7HKSVWkw="/>
  <table xmlns="" ID="iunMZhitb2ycHFcfItj2vmkzpI4="/>
  <table xmlns="" ID="lr9PXkF6CFd7/qtqigHPo74E7kM="/>
  <table xmlns="" ID="4jBrwzFqzbGU9TdXR27uAce5UPc="/>
  <table xmlns="" ID="00o9eJe2kdnnRP0mwTPNRggDHeA="/>
  <table xmlns="" ID="K88TumDUJGYzoU9LvRMTwUQLV1A="/>
  <table xmlns="" ID="zJKLpq1Jvfax4Mco+UpHR+HEirQ="/>
  <table xmlns="" ID="AAOlIbOFUOQqY0xmaCMXuXbeSog="/>
  <table xmlns="" ID="Mdk3fBSxdKfFLQLE8k4LCAPEmNM="/>
  <table xmlns="" ID="Vi9y6Dob5y3xosGSv8rjRyo+hDo="/>
  <table xmlns="" ID="PGu0N0HPiMouBKuZ18DK8DWSV3g="/>
  <table xmlns="" ID="USrinCWHkzRYe6HX9OX7TytzDK0="/>
  <table xmlns="" ID="ejpqAX0u1WI8+UrEDflR6Ode0Vw="/>
  <table xmlns="" ID="IgY615TboYanl6wlBitR+terG1w="/>
  <table xmlns="" ID="gZnmbZNghi7/4+Q2X9QFY8l1xdc="/>
  <table xmlns="" ID="so//lR4ytqsFgy1incHeIkoeRqg="/>
  <table xmlns="" ID="Ms0jNdrDq5I2rmSSgcKH3QKDU4Q="/>
  <table xmlns="" ID="2cdDbtrl8QfazXES1nDNGXVjn/w="/>
  <table xmlns="" ID="2VvuCzC41wZ+P8bKkBNgQX5C50o="/>
  <table xmlns="" ID="ZJ9phtnni5pvIWeNlYCbQtweVAw="/>
  <table xmlns="" ID="61/C7js9AFLMhQbGiuycJubWXpo="/>
  <table xmlns="" ID="yzQLfYtMOd6pis4cH9kRslDiLv0="/>
  <table xmlns="" ID="OTS16mdM7nnwed9KVfEaX0jqhH8="/>
  <table xmlns="" ID="OvhzqZX6HS/A8hdPJHeoDBVps8g="/>
  <table xmlns="" ID="udyba/UiW2FalWTgN7jALAiUFLY="/>
  <table xmlns="" ID="AUFGr/yXbbvSsC/Tlw6mwQEri2A="/>
  <table xmlns="" ID="UdF20KDqnhTy51grFszc+gJOyG8="/>
  <table xmlns="" ID="cznI2WqYtRb1R+4Ra3QWpP+EqdE="/>
  <table xmlns="" ID="e9OCz1447WJCftdhEsQ+GA1M7AY="/>
  <table xmlns="" ID="NJj4H6co5hGWj2zz7Cc4vy7xhQk="/>
  <table xmlns="" ID="b3Ezg36sUoE262yaoOek3GfbUzs="/>
  <table xmlns="" ID="t5EjuVNOs1IuiIfpOSlEUyHUyFE="/>
  <table xmlns="" ID="R7g+eN60N0wfKHorXi1jKWFChd8="/>
  <table xmlns="" ID="f+XBAFlAGuiQf0d+2fqtgkkbj7M="/>
  <table xmlns="" ID="ZjOCmragupn8aUVKtjbvkSOq2As="/>
  <table xmlns="" ID="UKuWaMLxv3z109xJRznAuDw4Jl8="/>
  <table xmlns="" ID="uUIF+9dD4rUrThl3WdCh2RCnbT8="/>
  <table xmlns="" ID="715HXj5pFz8djkj/z8Bx/N23r5M="/>
  <table xmlns="" ID="69lUfSKs2Me8s5ok2uH2UQ4mpsk="/>
  <table xmlns="" ID="FNEYckjJPYD2JXzzxHQ7Q9OqDUw="/>
  <table xmlns="" ID="IQmm2GF8VfZ1umHpZyW6Azj3Hn4="/>
  <table xmlns="" ID="A1fXFdc1nDGIpIbGkrJV5Wsh+os="/>
  <table xmlns="" ID="1Et7d72RSP1V2oXU5h+v1ZfTQiA="/>
  <table xmlns="" ID="+HTU+gwoR7Mh6j9JtkEb+XfCRq0="/>
  <table xmlns="" ID="T6X+rn+RAgP3QJtKXKQKX3xLEBU="/>
  <table xmlns="" ID="kH5NOquEkce6Hjn6S4EXrsemsjM="/>
  <table xmlns="" ID="HtN3sK7U/Fkg9TUtig5LvH37M1E="/>
  <table xmlns="" ID="kcmkal39KPxpTt1Oh/cpawSfALg="/>
  <table xmlns="" ID="u3hZQeDEVCJg1+fvcydVcvI0H8Q="/>
  <table xmlns="" ID="lJ7R3ZsU9yzNU5N4VrY/60pBGwo="/>
  <table xmlns="" ID="bHUnXFQCVWMcwR+JYnGqnGEhFy0="/>
  <table xmlns="" ID="lFU9v7LOpF1u4NcM+olFFkuGkvE="/>
  <table xmlns="" ID="n7JrUe0LmKkF6BFmmta6w7cMhf0="/>
  <table xmlns="" ID="amgVnGcLk8Nw3hlx1+++ZitAw3w="/>
  <table xmlns="" ID="ApFXmR/Fq+SBGNFaCQlCuayfPgk="/>
  <table xmlns="" ID="GdnW01CWO1HfbIYSyurNLxEXe3c="/>
  <table xmlns="" ID="vll7fQMzIBksLsmEYGw0G9LmLkY="/>
  <table xmlns="" ID="ggbJ/8e0FC1ZpVvDCS492nEGW0M="/>
  <table xmlns="" ID="h1ohH0sFpGw/zPLviKIEj4pX4lc="/>
  <table xmlns="" ID="hNeDZGqqmhp/qjZUI+aob4If278="/>
  <table xmlns="" ID="CWxlBtMYDd+ClNDoupDNuPx4S20="/>
  <table xmlns="" ID="cEcnNRzVR86jnLbK5W37I1clC1I="/>
  <table xmlns="" ID="PJBMet1VWhGJxjcwC7mF+0sbz0I="/>
  <table xmlns="" ID="2WD8lUumy7sENao9+drOfjx0qYo="/>
  <table xmlns="" ID="dBfyhJFRCNG/a/xe3XDJcw51mkY="/>
  <table xmlns="" ID="KOJ8lLOtRmToX3JUzsePYqn/NsU="/>
  <table xmlns="" ID="TxEp6vZu5bWD9M7noyuNhg9QqVM="/>
  <table xmlns="" ID="nibcuKg+MXNWZUPNafEF4DzB+ZI="/>
  <table xmlns="" ID="KCHJqUT9AvrFnqEwmZTAsf2dFws="/>
  <table xmlns="" ID="96jgrM/C+8e3YjOJLu1EZu6MiKQ="/>
  <table xmlns="" ID="7sNHI2Vo40hicXjihcIpDOR7/XY="/>
  <table xmlns="" ID="9s9lRJEMGF4grfqUoT5ha+PZfx4="/>
  <table xmlns="" ID="4FmtL7cx5Zi8oBcffVm+Sa+/BKw="/>
  <table xmlns="" ID="kaLer/XRpbniP57WuNwueHWQ0sE="/>
  <table xmlns="" ID="NC1V5g/r9wQeQAwh9PJiBq7f0zc="/>
  <table xmlns="" ID="qtCR/RUC/1dXtZ0VTXyQ1S8lfbM="/>
  <table xmlns="" ID="CsP7MQncnA5ChYEfC1IYHvVc2jM="/>
  <table xmlns="" ID="ZLnMmvkUQkRchJlbE58OCpBjty8="/>
  <table xmlns="" ID="7iLiQ0zUsrtcpuLfGRAhveQ8mGw="/>
  <table xmlns="" ID="bYlZBWCQZ7eHEFleUsn6RbAHrLQ="/>
  <table xmlns="" ID="H1RtHUAEHaLsCKZl4/mk8VfGh5c="/>
  <table xmlns="" ID="43vWsK45zsQKTAd9hThxTpYM6SA="/>
  <table xmlns="" ID="oeYkg+HomvRrSeTogNa8gW96Png="/>
  <table xmlns="" ID="judD/qY5Jg2675h4pRClU6Q/k8A="/>
  <table xmlns="" ID="1AApkV00jusgNZ5M/lRkWTVfE0E="/>
  <table xmlns="" ID="65XNTj1KyfxQyw2+COMS8CBiG/4="/>
  <table xmlns="" ID="NFrZxDJUqUNl9HiPr9HgZbqCZkI="/>
  <table xmlns="" ID="c+6mQKhLp6CluYCpAdUQSKaDjQg="/>
  <table xmlns="" ID="QStl68RPx0LfXDy2TWa43wsVlQM="/>
  <table xmlns="" ID="p/iAvryhjxSRZiUsD+uEN3eGFik="/>
  <table xmlns="" ID="2pjtyopniQcDIT/jIOLR48EkJj8="/>
  <table xmlns="" ID="KLBamNdPZix1ITzuqlyCdPCMCz0="/>
  <table xmlns="" ID="pamrr2pQYUZM/iFTs8Gt0LuCJ8I="/>
  <table xmlns="" ID="7KqWEMSBvdJwfdWYXFbZ+NrerZI="/>
  <table xmlns="" ID="RO0ltNufEc0DLZpeU0EIRpqnokE="/>
  <table xmlns="" ID="0wHoK7G6/J3KFJ/LfKF1mwv4pj8="/>
  <table xmlns="" ID="3Q461n8KsrairnatoHdmyjkN/kw="/>
  <table xmlns="" ID="xQ5oE+2zQSF1EvOhxrCpBGrRm8M="/>
  <table xmlns="" ID="PtOM3xQYLQJD0DLzTYDzxjAS9kk="/>
  <table xmlns="" ID="uAjsLE0REFGgYLvdJz97iK041IY="/>
  <table xmlns="" ID="fmPe3ujRwSp/3iP1/Hwp8zNvQZA="/>
  <table xmlns="" ID="/jbp2JNQbNlwrOmnmL1IahmbHF8="/>
  <table xmlns="" ID="lp+FcbuaM5N6Wpq+NL8Dbl9GfwU="/>
  <table xmlns="" ID="09yV9x7b33pxnmB4da85BeJkpRE="/>
  <table xmlns="" ID="883Ee4+Wu9tQY0ZrTY9/ow/YqEc="/>
  <table xmlns="" ID="QuleQEZT9POkKyT9UM+11QmJBDQ="/>
  <table xmlns="" ID="AF21V/FII+OSLz8w5JfNiS+L+8c="/>
  <table xmlns="" ID="RJaVB0fuF2fO27gmCUbOLD81wq4="/>
  <table xmlns="" ID="cxMZ5B5bdRQz6IptbYPFqNfx08E="/>
  <table xmlns="" ID="LvduPBhpDTu+6i+Eq5JylI+7O2k="/>
  <table xmlns="" ID="vnkZqFyoB+bwt/Rd5u8tPRDbALg="/>
  <table xmlns="" ID="O8L41OuknQ/pYy6JzloxzvI4WCQ="/>
  <table xmlns="" ID="0k2I3OlFKJsreLR8SSfbg+SXp1U="/>
  <table xmlns="" ID="4gUfbTsThDzT/AUe/oq7/nbKQ9c="/>
  <table xmlns="" ID="S6BleeaVQK5xNBqjpdmf/5YCzW0="/>
  <table xmlns="" ID="eA3i7yL7VIrZJFJhhfo6U8S5lS8="/>
  <table xmlns="" ID="8HsxoUbazqABzduLU84wfL65d/0="/>
  <table xmlns="" ID="/2Ea0riaLPLukInoXk6A6R7iZq8="/>
  <table xmlns="" ID="R2tSEizJIMpjGf5nBqQoEjbeIVg="/>
  <table xmlns="" ID="2JIgJkx2nya7V+ANJzxO6mfTA4E="/>
  <table xmlns="" ID="o1fZaAPnXeaBUVjOhiO9lzRCdc0="/>
  <table xmlns="" ID="bhTVd4L8fhC7QUz6BzgWeiOgbqc="/>
  <table xmlns="" ID="2ISG8yfK6Jlj8l3TPVd+iwBntgs="/>
  <table xmlns="" ID="eI26lbXIxHs4eOiwhTRtmqSmD50="/>
  <table xmlns="" ID="VMNjOfXYP5mrRuulAe8dp9KNyQI="/>
  <table xmlns="" ID="4azhTpPpA+TNKMiUIGCcCCtj858="/>
  <table xmlns="" ID="W2UEE22QbhBvmyZr/3lMMBagJRE="/>
  <table xmlns="" ID="yZHUJPWmaYQs633KTzCpABWS4YE="/>
  <table xmlns="" ID="voDHzVs+I5hetOHcSyIyNnDHOUw="/>
  <table xmlns="" ID="k4YR6dFShX+cvA6UznZCPbxjDuQ="/>
  <table xmlns="" ID="DprtK6SrZ0lm3zi3gv5IuAY+clo="/>
  <table xmlns="" ID="+pZ+u2o9UJ+nRJG7RSHkyvZ7Gjo="/>
  <table xmlns="" ID="OfB4DonR27nUcq5Vx6+IvQ1FE+A="/>
  <table xmlns="" ID="xcS5L7HnEf1mIDlZUpqDr7T6pbU="/>
  <table xmlns="" ID="6BLmTX87g7l/1yAKMxwD7dpCs1k="/>
  <table xmlns="" ID="1iHzoQwMnenAQ9MTLghnlJRHTIo="/>
  <table xmlns="" ID="dmXVh16shfmC+VzwivRJYUj5kfg="/>
  <table xmlns="" ID="eZaIslzLsTS3zKusVbZiKKgZHOs="/>
  <table xmlns="" ID="DNuC0Wy6QZywYP9T2xKjWNGtNLU="/>
  <table xmlns="" ID="nWnJcMo+UXSQzvEExy1xYQW7NKE="/>
  <table xmlns="" ID="cyPH8PPHO5hX2v7Ul7zZfg8reiA="/>
  <table xmlns="" ID="hYrSvUwF6ZnJYCZ0iC4lBRrDFHM="/>
  <table xmlns="" ID="BPLIaqjpuZ0xE4Cq/YfuTv4MpZc="/>
  <table xmlns="" ID="ZAgpXseKEKtpbdT4rtG2rXOroVQ="/>
  <table xmlns="" ID="Xzl2lPl2yIqzhO/HfSF9RlMKH2U="/>
  <table xmlns="" ID="LWx9rJoZCDzSCkZOsd2K1PpXqgM="/>
  <table xmlns="" ID="VomB2cwphn18bVD0ViIBBN5D62g="/>
  <table xmlns="" ID="Ze7/jZuWPKwQIpQ/D2jdczUUaB4="/>
  <table xmlns="" ID="Z5wrmXDJ4Jd6Hp96Fq7atZ3M+D8="/>
  <table xmlns="" ID="moSsuZAPpKU3uHX4aUqf6/PL5Ms="/>
  <table xmlns="" ID="yRrXkPMUXcMzFzH90tDwaHkmX2c="/>
  <table xmlns="" ID="33X30zfIh9FzPU4UzgDc/11JJoo="/>
  <table xmlns="" ID="63LwWELINtOR82bclX3JKOjL8E4="/>
  <table xmlns="" ID="GDg67nRI0CD41u1T10ZdsdciPlI="/>
  <table xmlns="" ID="SUioQyNJl8xCN0f53PXgiawDa7A="/>
  <table xmlns="" ID="eoke18Zkz6WoBx9rNH8cknnyA10="/>
  <table xmlns="" ID="2T6IIh9efKydrLcTtRFXef5+boY="/>
  <table xmlns="" ID="MQAKKVXp5siUvW399yT5QBYb9Ro="/>
  <table xmlns="" ID="kQfgiz2lO8Nm9fgRaNT11zr47UU="/>
  <table xmlns="" ID="GqFO6JbHfjQsxAqe+OQZPpOAqsQ="/>
  <table xmlns="" ID="4zdT8IfEdz6POsxBLqF97DRUQlY="/>
  <table xmlns="" ID="5LhJDAzZMVzHVGsfUve8I6GnIRw="/>
  <table xmlns="" ID="z0zwcoXjNWys5yPpaEbU4oDIgQE="/>
  <table xmlns="" ID="VaiHt98tp//GFq9muiF65jqU0ws="/>
  <table xmlns="" ID="NJVGU2pl3DHda9rmYwHlAlg8dws="/>
  <table xmlns="" ID="zqEnkurhK9sraaKkpTnwTfksY10="/>
  <table xmlns="" ID="W0kEQzlfRriXsESLFzO3Ml+Ou6c="/>
  <table xmlns="" ID="IfJrjzc4LyYXXVoa385bMaWoQqQ="/>
  <table xmlns="" ID="l8WzmKzVugmvUwIxE0PlE008i0Y="/>
</PAW>
</file>

<file path=customXml/itemProps1.xml><?xml version="1.0" encoding="utf-8"?>
<ds:datastoreItem xmlns:ds="http://schemas.openxmlformats.org/officeDocument/2006/customXml" ds:itemID="{AC8BA76F-EEAC-437A-AAAA-D32FEBC487CB}">
  <ds:schemaRefs>
    <ds:schemaRef ds:uri="http://www.net-centric.com/PAWPP"/>
    <ds:schemaRef ds:uri=""/>
  </ds:schemaRefs>
</ds:datastoreItem>
</file>

<file path=docProps/app.xml><?xml version="1.0" encoding="utf-8"?>
<Properties xmlns="http://schemas.openxmlformats.org/officeDocument/2006/extended-properties" xmlns:vt="http://schemas.openxmlformats.org/officeDocument/2006/docPropsVTypes">
  <Template/>
  <TotalTime>18527</TotalTime>
  <Words>4354</Words>
  <Application>Microsoft Office PowerPoint</Application>
  <PresentationFormat>On-screen Show (4:3)</PresentationFormat>
  <Paragraphs>1660</Paragraphs>
  <Slides>51</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ＭＳ Ｐゴシック</vt:lpstr>
      <vt:lpstr>Arial</vt:lpstr>
      <vt:lpstr>Calibri</vt:lpstr>
      <vt:lpstr>Wingdings</vt:lpstr>
      <vt:lpstr>Wingdings 3</vt:lpstr>
      <vt:lpstr>CFI_ORS_template-2012</vt:lpstr>
      <vt:lpstr>Earth Observing System Data and Information System</vt:lpstr>
      <vt:lpstr>Contents</vt:lpstr>
      <vt:lpstr>About CFI Group</vt:lpstr>
      <vt:lpstr>Introduction &amp; Methodology </vt:lpstr>
      <vt:lpstr>Introduction and Methodology</vt:lpstr>
      <vt:lpstr>Survey and Data Collection </vt:lpstr>
      <vt:lpstr>Survey and Data Collection Summary</vt:lpstr>
      <vt:lpstr>Executive Summary  </vt:lpstr>
      <vt:lpstr>Executive Summary: CSI and Performance Outcomes</vt:lpstr>
      <vt:lpstr>Executive Summary: Product Quality</vt:lpstr>
      <vt:lpstr>Executive Summary: Product Documentation</vt:lpstr>
      <vt:lpstr>Executive Summary: Other Key Drivers</vt:lpstr>
      <vt:lpstr>Customer Satisfaction Model Results </vt:lpstr>
      <vt:lpstr>2018 NASA EOSDIS – Customer Satisfaction Model </vt:lpstr>
      <vt:lpstr>Priorities for NASA EOSDIS</vt:lpstr>
      <vt:lpstr>CSI and Performance Outcomes: Four-year Trending</vt:lpstr>
      <vt:lpstr>Benchmarks</vt:lpstr>
      <vt:lpstr>CSI by DAAC and Other Segments </vt:lpstr>
      <vt:lpstr>CSI and Frequency by DAAC</vt:lpstr>
      <vt:lpstr>CSI: Four-year Comparison by DAAC</vt:lpstr>
      <vt:lpstr>CSI and Driver Scores: USA vs. All Other Countries</vt:lpstr>
      <vt:lpstr>Yearly CSI Trend by Location</vt:lpstr>
      <vt:lpstr>CSI and Frequency by Type of User </vt:lpstr>
      <vt:lpstr>Areas/Disciplines Need/Use Earth Science Data and Services</vt:lpstr>
      <vt:lpstr>Driver Detail: Product Quality </vt:lpstr>
      <vt:lpstr>Product Quality</vt:lpstr>
      <vt:lpstr>Product Quality: Four-year Comparison by DAAC</vt:lpstr>
      <vt:lpstr>Software Tools/Packages Used to Work with Data</vt:lpstr>
      <vt:lpstr>Tools Used to Work with Data</vt:lpstr>
      <vt:lpstr>Driver Detail: Product Documentation </vt:lpstr>
      <vt:lpstr>Product Documentation</vt:lpstr>
      <vt:lpstr>Product Documentation: Four-year Comparison by DAAC</vt:lpstr>
      <vt:lpstr>Driver Detail: Product Selection and Order </vt:lpstr>
      <vt:lpstr>Product Selection and Order</vt:lpstr>
      <vt:lpstr>Product Selection and Order: Four-year Comparison by DAAC</vt:lpstr>
      <vt:lpstr>Driver Detail: Customer Support </vt:lpstr>
      <vt:lpstr>Customer Support </vt:lpstr>
      <vt:lpstr>Customer Support: Four-year Comparison by DAAC</vt:lpstr>
      <vt:lpstr>Driver Detail: Product Search </vt:lpstr>
      <vt:lpstr>Product Search</vt:lpstr>
      <vt:lpstr>Product Search: Four-year Comparison by DAAC</vt:lpstr>
      <vt:lpstr>Driver Detail: Delivery </vt:lpstr>
      <vt:lpstr>Delivery </vt:lpstr>
      <vt:lpstr>Delivery: Four-year Comparison by DAAC</vt:lpstr>
      <vt:lpstr>PowerPoint Presentation</vt:lpstr>
      <vt:lpstr>Appendix</vt:lpstr>
      <vt:lpstr>Appendix</vt:lpstr>
      <vt:lpstr>Appendix</vt:lpstr>
      <vt:lpstr>Appendix</vt:lpstr>
      <vt:lpstr>Appendix</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NASA EOSDIS 2017 Customer Satisfaction Results Briefing_Final 508</dc:title>
  <dc:creator>CFI Group</dc:creator>
  <cp:lastModifiedBy>Mark Galauner</cp:lastModifiedBy>
  <cp:revision>2763</cp:revision>
  <cp:lastPrinted>2013-07-09T18:44:31Z</cp:lastPrinted>
  <dcterms:created xsi:type="dcterms:W3CDTF">2012-08-13T22:34:47Z</dcterms:created>
  <dcterms:modified xsi:type="dcterms:W3CDTF">2018-12-18T20:46:33Z</dcterms:modified>
</cp:coreProperties>
</file>