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handoutMasterIdLst>
    <p:handoutMasterId r:id="rId42"/>
  </p:handoutMasterIdLst>
  <p:sldIdLst>
    <p:sldId id="292" r:id="rId2"/>
    <p:sldId id="290" r:id="rId3"/>
    <p:sldId id="257" r:id="rId4"/>
    <p:sldId id="258" r:id="rId5"/>
    <p:sldId id="299" r:id="rId6"/>
    <p:sldId id="281" r:id="rId7"/>
    <p:sldId id="261" r:id="rId8"/>
    <p:sldId id="262" r:id="rId9"/>
    <p:sldId id="263" r:id="rId10"/>
    <p:sldId id="264" r:id="rId11"/>
    <p:sldId id="265" r:id="rId12"/>
    <p:sldId id="266" r:id="rId13"/>
    <p:sldId id="269" r:id="rId14"/>
    <p:sldId id="297" r:id="rId15"/>
    <p:sldId id="285" r:id="rId16"/>
    <p:sldId id="267" r:id="rId17"/>
    <p:sldId id="268" r:id="rId18"/>
    <p:sldId id="284" r:id="rId19"/>
    <p:sldId id="294" r:id="rId20"/>
    <p:sldId id="302" r:id="rId21"/>
    <p:sldId id="303" r:id="rId22"/>
    <p:sldId id="282" r:id="rId23"/>
    <p:sldId id="271" r:id="rId24"/>
    <p:sldId id="272" r:id="rId25"/>
    <p:sldId id="273" r:id="rId26"/>
    <p:sldId id="275" r:id="rId27"/>
    <p:sldId id="301" r:id="rId28"/>
    <p:sldId id="283" r:id="rId29"/>
    <p:sldId id="293" r:id="rId30"/>
    <p:sldId id="304" r:id="rId31"/>
    <p:sldId id="279" r:id="rId32"/>
    <p:sldId id="280" r:id="rId33"/>
    <p:sldId id="286" r:id="rId34"/>
    <p:sldId id="291" r:id="rId35"/>
    <p:sldId id="288" r:id="rId36"/>
    <p:sldId id="278" r:id="rId37"/>
    <p:sldId id="259" r:id="rId38"/>
    <p:sldId id="260" r:id="rId39"/>
    <p:sldId id="298" r:id="rId40"/>
  </p:sldIdLst>
  <p:sldSz cx="9144000" cy="6858000" type="screen4x3"/>
  <p:notesSz cx="7010400" cy="9296400"/>
  <p:defaultTextStyle>
    <a:defPPr>
      <a:defRPr lang="en-US"/>
    </a:defPPr>
    <a:lvl1pPr algn="l" rtl="0" fontAlgn="base">
      <a:spcBef>
        <a:spcPct val="0"/>
      </a:spcBef>
      <a:spcAft>
        <a:spcPct val="0"/>
      </a:spcAft>
      <a:defRPr sz="1200" kern="1200">
        <a:solidFill>
          <a:schemeClr val="tx1"/>
        </a:solidFill>
        <a:latin typeface="Arial" charset="0"/>
        <a:ea typeface="ヒラギノ角ゴ Pro W3" pitchFamily="-65" charset="-128"/>
        <a:cs typeface="+mn-cs"/>
      </a:defRPr>
    </a:lvl1pPr>
    <a:lvl2pPr marL="457200" algn="l" rtl="0" fontAlgn="base">
      <a:spcBef>
        <a:spcPct val="0"/>
      </a:spcBef>
      <a:spcAft>
        <a:spcPct val="0"/>
      </a:spcAft>
      <a:defRPr sz="1200" kern="1200">
        <a:solidFill>
          <a:schemeClr val="tx1"/>
        </a:solidFill>
        <a:latin typeface="Arial" charset="0"/>
        <a:ea typeface="ヒラギノ角ゴ Pro W3" pitchFamily="-65" charset="-128"/>
        <a:cs typeface="+mn-cs"/>
      </a:defRPr>
    </a:lvl2pPr>
    <a:lvl3pPr marL="914400" algn="l" rtl="0" fontAlgn="base">
      <a:spcBef>
        <a:spcPct val="0"/>
      </a:spcBef>
      <a:spcAft>
        <a:spcPct val="0"/>
      </a:spcAft>
      <a:defRPr sz="1200" kern="1200">
        <a:solidFill>
          <a:schemeClr val="tx1"/>
        </a:solidFill>
        <a:latin typeface="Arial" charset="0"/>
        <a:ea typeface="ヒラギノ角ゴ Pro W3" pitchFamily="-65" charset="-128"/>
        <a:cs typeface="+mn-cs"/>
      </a:defRPr>
    </a:lvl3pPr>
    <a:lvl4pPr marL="1371600" algn="l" rtl="0" fontAlgn="base">
      <a:spcBef>
        <a:spcPct val="0"/>
      </a:spcBef>
      <a:spcAft>
        <a:spcPct val="0"/>
      </a:spcAft>
      <a:defRPr sz="1200" kern="1200">
        <a:solidFill>
          <a:schemeClr val="tx1"/>
        </a:solidFill>
        <a:latin typeface="Arial" charset="0"/>
        <a:ea typeface="ヒラギノ角ゴ Pro W3" pitchFamily="-65" charset="-128"/>
        <a:cs typeface="+mn-cs"/>
      </a:defRPr>
    </a:lvl4pPr>
    <a:lvl5pPr marL="1828800" algn="l" rtl="0" fontAlgn="base">
      <a:spcBef>
        <a:spcPct val="0"/>
      </a:spcBef>
      <a:spcAft>
        <a:spcPct val="0"/>
      </a:spcAft>
      <a:defRPr sz="1200" kern="1200">
        <a:solidFill>
          <a:schemeClr val="tx1"/>
        </a:solidFill>
        <a:latin typeface="Arial" charset="0"/>
        <a:ea typeface="ヒラギノ角ゴ Pro W3" pitchFamily="-65" charset="-128"/>
        <a:cs typeface="+mn-cs"/>
      </a:defRPr>
    </a:lvl5pPr>
    <a:lvl6pPr marL="2286000" algn="l" defTabSz="914400" rtl="0" eaLnBrk="1" latinLnBrk="0" hangingPunct="1">
      <a:defRPr sz="1200" kern="1200">
        <a:solidFill>
          <a:schemeClr val="tx1"/>
        </a:solidFill>
        <a:latin typeface="Arial" charset="0"/>
        <a:ea typeface="ヒラギノ角ゴ Pro W3" pitchFamily="-65" charset="-128"/>
        <a:cs typeface="+mn-cs"/>
      </a:defRPr>
    </a:lvl6pPr>
    <a:lvl7pPr marL="2743200" algn="l" defTabSz="914400" rtl="0" eaLnBrk="1" latinLnBrk="0" hangingPunct="1">
      <a:defRPr sz="1200" kern="1200">
        <a:solidFill>
          <a:schemeClr val="tx1"/>
        </a:solidFill>
        <a:latin typeface="Arial" charset="0"/>
        <a:ea typeface="ヒラギノ角ゴ Pro W3" pitchFamily="-65" charset="-128"/>
        <a:cs typeface="+mn-cs"/>
      </a:defRPr>
    </a:lvl7pPr>
    <a:lvl8pPr marL="3200400" algn="l" defTabSz="914400" rtl="0" eaLnBrk="1" latinLnBrk="0" hangingPunct="1">
      <a:defRPr sz="1200" kern="1200">
        <a:solidFill>
          <a:schemeClr val="tx1"/>
        </a:solidFill>
        <a:latin typeface="Arial" charset="0"/>
        <a:ea typeface="ヒラギノ角ゴ Pro W3" pitchFamily="-65" charset="-128"/>
        <a:cs typeface="+mn-cs"/>
      </a:defRPr>
    </a:lvl8pPr>
    <a:lvl9pPr marL="3657600" algn="l" defTabSz="914400" rtl="0" eaLnBrk="1" latinLnBrk="0" hangingPunct="1">
      <a:defRPr sz="1200" kern="1200">
        <a:solidFill>
          <a:schemeClr val="tx1"/>
        </a:solidFill>
        <a:latin typeface="Arial" charset="0"/>
        <a:ea typeface="ヒラギノ角ゴ Pro W3"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845" autoAdjust="0"/>
    <p:restoredTop sz="94677" autoAdjust="0"/>
  </p:normalViewPr>
  <p:slideViewPr>
    <p:cSldViewPr>
      <p:cViewPr>
        <p:scale>
          <a:sx n="100" d="100"/>
          <a:sy n="100" d="100"/>
        </p:scale>
        <p:origin x="-660"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1650"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a:lvl1pPr>
          </a:lstStyle>
          <a:p>
            <a:fld id="{2B1C9213-640C-4645-8F53-5E86159E7AAF}" type="datetime1">
              <a:rPr lang="en-US"/>
              <a:pPr/>
              <a:t>2/4/2014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a:lvl1pPr>
          </a:lstStyle>
          <a:p>
            <a:fld id="{1766A23C-5DE9-4B03-B6A6-FF8BCECA551D}" type="slidenum">
              <a:rPr lang="en-US"/>
              <a:pPr/>
              <a:t>‹#›</a:t>
            </a:fld>
            <a:endParaRPr lang="en-US"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lvl1pPr>
          </a:lstStyle>
          <a:p>
            <a:endParaRPr lang="en-US" dirty="0"/>
          </a:p>
        </p:txBody>
      </p:sp>
      <p:sp>
        <p:nvSpPr>
          <p:cNvPr id="1024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a:lvl1pPr>
          </a:lstStyle>
          <a:p>
            <a:endParaRPr lang="en-US" dirty="0"/>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a:lvl1pPr>
          </a:lstStyle>
          <a:p>
            <a:endParaRPr lang="en-US" dirty="0"/>
          </a:p>
        </p:txBody>
      </p:sp>
      <p:sp>
        <p:nvSpPr>
          <p:cNvPr id="1024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a:lvl1pPr>
          </a:lstStyle>
          <a:p>
            <a:fld id="{D238A511-D0FF-4DFD-B622-5EAC1905E698}" type="slidenum">
              <a:rPr lang="en-US"/>
              <a:pPr/>
              <a:t>‹#›</a:t>
            </a:fld>
            <a:endParaRPr lang="en-US"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110" charset="0"/>
        <a:ea typeface="ヒラギノ角ゴ Pro W3" pitchFamily="-65" charset="-128"/>
        <a:cs typeface="ヒラギノ角ゴ Pro W3" pitchFamily="-65" charset="-128"/>
      </a:defRPr>
    </a:lvl1pPr>
    <a:lvl2pPr marL="457200"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ヒラギノ角ゴ Pro W3"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a:ln/>
        </p:spPr>
      </p:sp>
      <p:sp>
        <p:nvSpPr>
          <p:cNvPr id="52227" name="Notes Placeholder 2"/>
          <p:cNvSpPr>
            <a:spLocks noGrp="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utle Slide_Wo 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r>
              <a:rPr lang="en-US" dirty="0" smtClean="0"/>
              <a:t>January 2014</a:t>
            </a:r>
            <a:endParaRPr lang="en-US" dirty="0"/>
          </a:p>
        </p:txBody>
      </p:sp>
      <p:sp>
        <p:nvSpPr>
          <p:cNvPr id="5" name="Rectangle 5"/>
          <p:cNvSpPr>
            <a:spLocks noGrp="1" noChangeArrowheads="1"/>
          </p:cNvSpPr>
          <p:nvPr>
            <p:ph type="ftr" sz="quarter" idx="11"/>
          </p:nvPr>
        </p:nvSpPr>
        <p:spPr/>
        <p:txBody>
          <a:bodyPr/>
          <a:lstStyle>
            <a:lvl1pPr>
              <a:defRPr/>
            </a:lvl1pPr>
          </a:lstStyle>
          <a:p>
            <a:r>
              <a:rPr lang="en-US" dirty="0" smtClean="0"/>
              <a:t>FY2013 Annual Report</a:t>
            </a:r>
            <a:endParaRPr lang="en-US" dirty="0"/>
          </a:p>
        </p:txBody>
      </p:sp>
      <p:sp>
        <p:nvSpPr>
          <p:cNvPr id="6" name="Rectangle 6"/>
          <p:cNvSpPr>
            <a:spLocks noGrp="1" noChangeArrowheads="1"/>
          </p:cNvSpPr>
          <p:nvPr>
            <p:ph type="sldNum" sz="quarter" idx="12"/>
          </p:nvPr>
        </p:nvSpPr>
        <p:spPr/>
        <p:txBody>
          <a:bodyPr/>
          <a:lstStyle>
            <a:lvl1pPr>
              <a:defRPr/>
            </a:lvl1pPr>
          </a:lstStyle>
          <a:p>
            <a:fld id="{17BF3298-0E13-43DF-95D8-2A6CC0EBE8CB}" type="slidenum">
              <a:rPr lang="en-US" smtClean="0"/>
              <a:pPr/>
              <a:t>‹#›</a:t>
            </a:fld>
            <a:endParaRPr lang="en-US" dirty="0" smtClean="0"/>
          </a:p>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dirty="0" smtClean="0"/>
              <a:t>January 2014</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FY2013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B824ED7C-64BB-42DF-B90F-2D60B0DF8BA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dirty="0" smtClean="0"/>
              <a:t>January 2014</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FY2013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F78E99CF-0626-4A5D-A23C-A578A5049F52}"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r>
              <a:rPr lang="en-US" dirty="0" smtClean="0"/>
              <a:t>January 2014</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FY2013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B8FF24C2-BD5B-4C54-B50F-0F45E8236079}"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r>
              <a:rPr lang="en-US" dirty="0" smtClean="0"/>
              <a:t>January 2014</a:t>
            </a:r>
            <a:endParaRPr lang="en-US" dirty="0"/>
          </a:p>
        </p:txBody>
      </p:sp>
      <p:sp>
        <p:nvSpPr>
          <p:cNvPr id="7" name="Rectangle 5"/>
          <p:cNvSpPr>
            <a:spLocks noGrp="1" noChangeArrowheads="1"/>
          </p:cNvSpPr>
          <p:nvPr>
            <p:ph type="ftr" sz="quarter" idx="11"/>
          </p:nvPr>
        </p:nvSpPr>
        <p:spPr>
          <a:ln/>
        </p:spPr>
        <p:txBody>
          <a:bodyPr/>
          <a:lstStyle>
            <a:lvl1pPr>
              <a:defRPr/>
            </a:lvl1pPr>
          </a:lstStyle>
          <a:p>
            <a:r>
              <a:rPr lang="en-US" dirty="0" smtClean="0"/>
              <a:t>FY2013 Annual Report</a:t>
            </a:r>
            <a:endParaRPr lang="en-US" dirty="0"/>
          </a:p>
        </p:txBody>
      </p:sp>
      <p:sp>
        <p:nvSpPr>
          <p:cNvPr id="8" name="Rectangle 6"/>
          <p:cNvSpPr>
            <a:spLocks noGrp="1" noChangeArrowheads="1"/>
          </p:cNvSpPr>
          <p:nvPr>
            <p:ph type="sldNum" sz="quarter" idx="12"/>
          </p:nvPr>
        </p:nvSpPr>
        <p:spPr>
          <a:ln/>
        </p:spPr>
        <p:txBody>
          <a:bodyPr/>
          <a:lstStyle>
            <a:lvl1pPr>
              <a:defRPr/>
            </a:lvl1pPr>
          </a:lstStyle>
          <a:p>
            <a:fld id="{598B459E-DC0C-43D5-83D8-5FF2E6E8012F}"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0" y="3938588"/>
            <a:ext cx="4038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r>
              <a:rPr lang="en-US" dirty="0" smtClean="0"/>
              <a:t>January 2014</a:t>
            </a:r>
            <a:endParaRPr lang="en-US" dirty="0"/>
          </a:p>
        </p:txBody>
      </p:sp>
      <p:sp>
        <p:nvSpPr>
          <p:cNvPr id="8" name="Rectangle 5"/>
          <p:cNvSpPr>
            <a:spLocks noGrp="1" noChangeArrowheads="1"/>
          </p:cNvSpPr>
          <p:nvPr>
            <p:ph type="ftr" sz="quarter" idx="11"/>
          </p:nvPr>
        </p:nvSpPr>
        <p:spPr>
          <a:ln/>
        </p:spPr>
        <p:txBody>
          <a:bodyPr/>
          <a:lstStyle>
            <a:lvl1pPr>
              <a:defRPr/>
            </a:lvl1pPr>
          </a:lstStyle>
          <a:p>
            <a:r>
              <a:rPr lang="en-US" dirty="0" smtClean="0"/>
              <a:t>FY2013 Annual Report</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AADBADA9-B84A-43F0-83A8-8501FB2F9C7C}"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January 2014</a:t>
            </a:r>
            <a:endParaRPr lang="en-US" dirty="0"/>
          </a:p>
        </p:txBody>
      </p:sp>
      <p:sp>
        <p:nvSpPr>
          <p:cNvPr id="4" name="Footer Placeholder 3"/>
          <p:cNvSpPr>
            <a:spLocks noGrp="1"/>
          </p:cNvSpPr>
          <p:nvPr>
            <p:ph type="ftr" sz="quarter" idx="11"/>
          </p:nvPr>
        </p:nvSpPr>
        <p:spPr/>
        <p:txBody>
          <a:bodyPr/>
          <a:lstStyle/>
          <a:p>
            <a:r>
              <a:rPr lang="en-US" smtClean="0"/>
              <a:t>FY2013 Annual Report</a:t>
            </a:r>
            <a:endParaRPr lang="en-US" dirty="0"/>
          </a:p>
        </p:txBody>
      </p:sp>
      <p:sp>
        <p:nvSpPr>
          <p:cNvPr id="5" name="Slide Number Placeholder 4"/>
          <p:cNvSpPr>
            <a:spLocks noGrp="1"/>
          </p:cNvSpPr>
          <p:nvPr>
            <p:ph type="sldNum" sz="quarter" idx="12"/>
          </p:nvPr>
        </p:nvSpPr>
        <p:spPr/>
        <p:txBody>
          <a:bodyPr/>
          <a:lstStyle/>
          <a:p>
            <a:fld id="{17BF3298-0E13-43DF-95D8-2A6CC0EBE8C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r>
              <a:rPr lang="en-US" dirty="0" smtClean="0"/>
              <a:t>January 2014</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FY2013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5B1D0511-3328-4D16-8478-C5D0E6DC8984}"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dirty="0" smtClean="0"/>
              <a:t>January 2014</a:t>
            </a:r>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FY2013 Annual Report</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39F22A3E-291B-4D7E-896B-46DE7E72CEB0}"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dirty="0" smtClean="0"/>
              <a:t>January 2014</a:t>
            </a:r>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dirty="0" smtClean="0"/>
              <a:t>FY2013 Annual Report</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8CEFCE88-91E9-4E25-922F-E4E8F5CB7697}"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dirty="0" smtClean="0"/>
              <a:t>January 2014</a:t>
            </a:r>
            <a:endParaRPr lang="en-US" dirty="0"/>
          </a:p>
        </p:txBody>
      </p:sp>
      <p:sp>
        <p:nvSpPr>
          <p:cNvPr id="8" name="Rectangle 5"/>
          <p:cNvSpPr>
            <a:spLocks noGrp="1" noChangeArrowheads="1"/>
          </p:cNvSpPr>
          <p:nvPr>
            <p:ph type="ftr" sz="quarter" idx="11"/>
          </p:nvPr>
        </p:nvSpPr>
        <p:spPr>
          <a:ln/>
        </p:spPr>
        <p:txBody>
          <a:bodyPr/>
          <a:lstStyle>
            <a:lvl1pPr>
              <a:defRPr/>
            </a:lvl1pPr>
          </a:lstStyle>
          <a:p>
            <a:r>
              <a:rPr lang="en-US" dirty="0" smtClean="0"/>
              <a:t>FY2013 Annual Report</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90A761A7-218F-4E05-81F7-719A75C0D83B}"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dirty="0" smtClean="0"/>
              <a:t>January 2014</a:t>
            </a:r>
            <a:endParaRPr lang="en-US" dirty="0"/>
          </a:p>
        </p:txBody>
      </p:sp>
      <p:sp>
        <p:nvSpPr>
          <p:cNvPr id="4" name="Rectangle 5"/>
          <p:cNvSpPr>
            <a:spLocks noGrp="1" noChangeArrowheads="1"/>
          </p:cNvSpPr>
          <p:nvPr>
            <p:ph type="ftr" sz="quarter" idx="11"/>
          </p:nvPr>
        </p:nvSpPr>
        <p:spPr>
          <a:ln/>
        </p:spPr>
        <p:txBody>
          <a:bodyPr/>
          <a:lstStyle>
            <a:lvl1pPr>
              <a:defRPr/>
            </a:lvl1pPr>
          </a:lstStyle>
          <a:p>
            <a:r>
              <a:rPr lang="en-US" dirty="0" smtClean="0"/>
              <a:t>FY2013 Annual Report</a:t>
            </a:r>
            <a:endParaRPr lang="en-US" dirty="0"/>
          </a:p>
        </p:txBody>
      </p:sp>
      <p:sp>
        <p:nvSpPr>
          <p:cNvPr id="5" name="Rectangle 6"/>
          <p:cNvSpPr>
            <a:spLocks noGrp="1" noChangeArrowheads="1"/>
          </p:cNvSpPr>
          <p:nvPr>
            <p:ph type="sldNum" sz="quarter" idx="12"/>
          </p:nvPr>
        </p:nvSpPr>
        <p:spPr>
          <a:ln/>
        </p:spPr>
        <p:txBody>
          <a:bodyPr/>
          <a:lstStyle>
            <a:lvl1pPr>
              <a:defRPr/>
            </a:lvl1pPr>
          </a:lstStyle>
          <a:p>
            <a:fld id="{25EB2071-0631-4C81-97DB-442C19294439}"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_layou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324600"/>
            <a:ext cx="2133600" cy="476250"/>
          </a:xfrm>
          <a:ln/>
        </p:spPr>
        <p:txBody>
          <a:bodyPr/>
          <a:lstStyle>
            <a:lvl1pPr>
              <a:defRPr/>
            </a:lvl1pPr>
          </a:lstStyle>
          <a:p>
            <a:r>
              <a:rPr lang="en-US" dirty="0" smtClean="0"/>
              <a:t>January 2014</a:t>
            </a:r>
            <a:endParaRPr lang="en-US" dirty="0"/>
          </a:p>
        </p:txBody>
      </p:sp>
      <p:sp>
        <p:nvSpPr>
          <p:cNvPr id="3" name="Rectangle 5"/>
          <p:cNvSpPr>
            <a:spLocks noGrp="1" noChangeArrowheads="1"/>
          </p:cNvSpPr>
          <p:nvPr>
            <p:ph type="ftr" sz="quarter" idx="11"/>
          </p:nvPr>
        </p:nvSpPr>
        <p:spPr>
          <a:xfrm>
            <a:off x="3124200" y="6324600"/>
            <a:ext cx="2895600" cy="476250"/>
          </a:xfrm>
          <a:ln/>
        </p:spPr>
        <p:txBody>
          <a:bodyPr/>
          <a:lstStyle>
            <a:lvl1pPr>
              <a:defRPr/>
            </a:lvl1pPr>
          </a:lstStyle>
          <a:p>
            <a:r>
              <a:rPr lang="en-US" dirty="0" smtClean="0"/>
              <a:t>FY2013 Annual Report</a:t>
            </a:r>
            <a:endParaRPr lang="en-US" dirty="0"/>
          </a:p>
        </p:txBody>
      </p:sp>
      <p:sp>
        <p:nvSpPr>
          <p:cNvPr id="4" name="Rectangle 6"/>
          <p:cNvSpPr>
            <a:spLocks noGrp="1" noChangeArrowheads="1"/>
          </p:cNvSpPr>
          <p:nvPr>
            <p:ph type="sldNum" sz="quarter" idx="12"/>
          </p:nvPr>
        </p:nvSpPr>
        <p:spPr>
          <a:xfrm>
            <a:off x="6629400" y="6305550"/>
            <a:ext cx="2133600" cy="476250"/>
          </a:xfrm>
          <a:ln/>
        </p:spPr>
        <p:txBody>
          <a:bodyPr/>
          <a:lstStyle>
            <a:lvl1pPr>
              <a:defRPr/>
            </a:lvl1pPr>
          </a:lstStyle>
          <a:p>
            <a:fld id="{F9EE67B7-608E-4AD9-AF64-FF488EC2DE5B}"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dirty="0" smtClean="0"/>
              <a:t>January 2014</a:t>
            </a:r>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dirty="0" smtClean="0"/>
              <a:t>FY2013 Annual Report</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EDB655C8-2F36-4C7B-9271-C19669C7380A}"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dirty="0" smtClean="0"/>
              <a:t>January 2014</a:t>
            </a:r>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dirty="0" smtClean="0"/>
              <a:t>FY2013 Annual Report</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B54BE4E1-A5FC-4A7D-BCE1-AB817540E169}"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324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n-US" dirty="0" smtClean="0"/>
              <a:t>January 2014</a:t>
            </a:r>
            <a:endParaRPr lang="en-US" dirty="0"/>
          </a:p>
        </p:txBody>
      </p:sp>
      <p:sp>
        <p:nvSpPr>
          <p:cNvPr id="1029" name="Rectangle 5"/>
          <p:cNvSpPr>
            <a:spLocks noGrp="1" noChangeArrowheads="1"/>
          </p:cNvSpPr>
          <p:nvPr>
            <p:ph type="ftr" sz="quarter" idx="3"/>
          </p:nvPr>
        </p:nvSpPr>
        <p:spPr bwMode="auto">
          <a:xfrm>
            <a:off x="3124200" y="63246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dirty="0" smtClean="0"/>
              <a:t>FY2013 Annual Report</a:t>
            </a:r>
            <a:endParaRPr lang="en-US" dirty="0"/>
          </a:p>
        </p:txBody>
      </p:sp>
      <p:sp>
        <p:nvSpPr>
          <p:cNvPr id="1030" name="Rectangle 6"/>
          <p:cNvSpPr>
            <a:spLocks noGrp="1" noChangeArrowheads="1"/>
          </p:cNvSpPr>
          <p:nvPr>
            <p:ph type="sldNum" sz="quarter" idx="4"/>
          </p:nvPr>
        </p:nvSpPr>
        <p:spPr bwMode="auto">
          <a:xfrm>
            <a:off x="66294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7BF3298-0E13-43DF-95D8-2A6CC0EBE8CB}"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92"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3" r:id="rId15"/>
  </p:sldLayoutIdLst>
  <p:hf hdr="0"/>
  <p:txStyles>
    <p:titleStyle>
      <a:lvl1pPr algn="ctr" rtl="0" eaLnBrk="0" fontAlgn="base" hangingPunct="0">
        <a:spcBef>
          <a:spcPct val="0"/>
        </a:spcBef>
        <a:spcAft>
          <a:spcPct val="0"/>
        </a:spcAft>
        <a:defRPr sz="4400">
          <a:solidFill>
            <a:schemeClr val="tx2"/>
          </a:solidFill>
          <a:latin typeface="+mj-lt"/>
          <a:ea typeface="ヒラギノ角ゴ Pro W3" pitchFamily="-65" charset="-128"/>
          <a:cs typeface="ヒラギノ角ゴ Pro W3" pitchFamily="-65" charset="-128"/>
        </a:defRPr>
      </a:lvl1pPr>
      <a:lvl2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2pPr>
      <a:lvl3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3pPr>
      <a:lvl4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4pPr>
      <a:lvl5pPr algn="ctr" rtl="0" eaLnBrk="0" fontAlgn="base" hangingPunct="0">
        <a:spcBef>
          <a:spcPct val="0"/>
        </a:spcBef>
        <a:spcAft>
          <a:spcPct val="0"/>
        </a:spcAft>
        <a:defRPr sz="4400">
          <a:solidFill>
            <a:schemeClr val="tx2"/>
          </a:solidFill>
          <a:latin typeface="Arial" pitchFamily="-110" charset="0"/>
          <a:ea typeface="ヒラギノ角ゴ Pro W3" pitchFamily="-65" charset="-128"/>
          <a:cs typeface="ヒラギノ角ゴ Pro W3" pitchFamily="-65" charset="-128"/>
        </a:defRPr>
      </a:lvl5pPr>
      <a:lvl6pPr marL="457200" algn="ctr" rtl="0" fontAlgn="base">
        <a:spcBef>
          <a:spcPct val="0"/>
        </a:spcBef>
        <a:spcAft>
          <a:spcPct val="0"/>
        </a:spcAft>
        <a:defRPr sz="4400">
          <a:solidFill>
            <a:schemeClr val="tx2"/>
          </a:solidFill>
          <a:latin typeface="Arial" pitchFamily="-110" charset="0"/>
        </a:defRPr>
      </a:lvl6pPr>
      <a:lvl7pPr marL="914400" algn="ctr" rtl="0" fontAlgn="base">
        <a:spcBef>
          <a:spcPct val="0"/>
        </a:spcBef>
        <a:spcAft>
          <a:spcPct val="0"/>
        </a:spcAft>
        <a:defRPr sz="4400">
          <a:solidFill>
            <a:schemeClr val="tx2"/>
          </a:solidFill>
          <a:latin typeface="Arial" pitchFamily="-110" charset="0"/>
        </a:defRPr>
      </a:lvl7pPr>
      <a:lvl8pPr marL="1371600" algn="ctr" rtl="0" fontAlgn="base">
        <a:spcBef>
          <a:spcPct val="0"/>
        </a:spcBef>
        <a:spcAft>
          <a:spcPct val="0"/>
        </a:spcAft>
        <a:defRPr sz="4400">
          <a:solidFill>
            <a:schemeClr val="tx2"/>
          </a:solidFill>
          <a:latin typeface="Arial" pitchFamily="-110" charset="0"/>
        </a:defRPr>
      </a:lvl8pPr>
      <a:lvl9pPr marL="1828800" algn="ctr" rtl="0" fontAlgn="base">
        <a:spcBef>
          <a:spcPct val="0"/>
        </a:spcBef>
        <a:spcAft>
          <a:spcPct val="0"/>
        </a:spcAft>
        <a:defRPr sz="4400">
          <a:solidFill>
            <a:schemeClr val="tx2"/>
          </a:solidFill>
          <a:latin typeface="Arial" pitchFamily="-110" charset="0"/>
        </a:defRPr>
      </a:lvl9pPr>
    </p:titleStyle>
    <p:bodyStyle>
      <a:lvl1pPr marL="577850" indent="-577850" algn="l" rtl="0" eaLnBrk="0" fontAlgn="base" hangingPunct="0">
        <a:spcBef>
          <a:spcPct val="20000"/>
        </a:spcBef>
        <a:spcAft>
          <a:spcPct val="0"/>
        </a:spcAft>
        <a:buChar char="•"/>
        <a:tabLst>
          <a:tab pos="577850" algn="l"/>
        </a:tabLst>
        <a:defRPr sz="3200">
          <a:solidFill>
            <a:schemeClr val="tx1"/>
          </a:solidFill>
          <a:latin typeface="+mn-lt"/>
          <a:ea typeface="ヒラギノ角ゴ Pro W3" pitchFamily="-65" charset="-128"/>
          <a:cs typeface="ヒラギノ角ゴ Pro W3"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pitchFamily="-110" charset="-128"/>
        </a:defRPr>
      </a:lvl2pPr>
      <a:lvl3pPr marL="1312863" indent="-228600" algn="l" rtl="0" eaLnBrk="0" fontAlgn="base" hangingPunct="0">
        <a:spcBef>
          <a:spcPct val="20000"/>
        </a:spcBef>
        <a:spcAft>
          <a:spcPct val="0"/>
        </a:spcAft>
        <a:buChar char="•"/>
        <a:defRPr sz="2400">
          <a:solidFill>
            <a:schemeClr val="tx1"/>
          </a:solidFill>
          <a:latin typeface="+mn-lt"/>
          <a:ea typeface="ヒラギノ角ゴ Pro W3"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10" charset="-128"/>
        </a:defRPr>
      </a:lvl5pPr>
      <a:lvl6pPr marL="2514600" indent="-228600" algn="l" rtl="0" fontAlgn="base">
        <a:spcBef>
          <a:spcPct val="20000"/>
        </a:spcBef>
        <a:spcAft>
          <a:spcPct val="0"/>
        </a:spcAft>
        <a:buChar char="»"/>
        <a:defRPr sz="2000">
          <a:solidFill>
            <a:schemeClr val="tx1"/>
          </a:solidFill>
          <a:latin typeface="+mn-lt"/>
          <a:ea typeface="ヒラギノ角ゴ Pro W3" pitchFamily="-110" charset="-128"/>
        </a:defRPr>
      </a:lvl6pPr>
      <a:lvl7pPr marL="2971800" indent="-228600" algn="l" rtl="0" fontAlgn="base">
        <a:spcBef>
          <a:spcPct val="20000"/>
        </a:spcBef>
        <a:spcAft>
          <a:spcPct val="0"/>
        </a:spcAft>
        <a:buChar char="»"/>
        <a:defRPr sz="2000">
          <a:solidFill>
            <a:schemeClr val="tx1"/>
          </a:solidFill>
          <a:latin typeface="+mn-lt"/>
          <a:ea typeface="ヒラギノ角ゴ Pro W3" pitchFamily="-110" charset="-128"/>
        </a:defRPr>
      </a:lvl7pPr>
      <a:lvl8pPr marL="3429000" indent="-228600" algn="l" rtl="0" fontAlgn="base">
        <a:spcBef>
          <a:spcPct val="20000"/>
        </a:spcBef>
        <a:spcAft>
          <a:spcPct val="0"/>
        </a:spcAft>
        <a:buChar char="»"/>
        <a:defRPr sz="2000">
          <a:solidFill>
            <a:schemeClr val="tx1"/>
          </a:solidFill>
          <a:latin typeface="+mn-lt"/>
          <a:ea typeface="ヒラギノ角ゴ Pro W3" pitchFamily="-110" charset="-128"/>
        </a:defRPr>
      </a:lvl8pPr>
      <a:lvl9pPr marL="3886200" indent="-228600" algn="l" rtl="0" fontAlgn="base">
        <a:spcBef>
          <a:spcPct val="20000"/>
        </a:spcBef>
        <a:spcAft>
          <a:spcPct val="0"/>
        </a:spcAft>
        <a:buChar char="»"/>
        <a:defRPr sz="2000">
          <a:solidFill>
            <a:schemeClr val="tx1"/>
          </a:solidFill>
          <a:latin typeface="+mn-lt"/>
          <a:ea typeface="ヒラギノ角ゴ Pro W3"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3.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gi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Microsoft_Office_Excel_97-2003_Worksheet1.xls"/><Relationship Id="rId5" Type="http://schemas.openxmlformats.org/officeDocument/2006/relationships/image" Target="../media/image19.emf"/><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gi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em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2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gi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gif"/><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gif"/><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gi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emf"/><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emf"/><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gif"/><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gi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gif"/><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emf"/><Relationship Id="rId1" Type="http://schemas.openxmlformats.org/officeDocument/2006/relationships/slideLayout" Target="../slideLayouts/slideLayout14.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gif"/><Relationship Id="rId1" Type="http://schemas.openxmlformats.org/officeDocument/2006/relationships/slideLayout" Target="../slideLayouts/slideLayout13.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ctrTitle"/>
          </p:nvPr>
        </p:nvSpPr>
        <p:spPr>
          <a:xfrm>
            <a:off x="685800" y="1371600"/>
            <a:ext cx="7772400" cy="1752600"/>
          </a:xfrm>
        </p:spPr>
        <p:txBody>
          <a:bodyPr/>
          <a:lstStyle/>
          <a:p>
            <a:r>
              <a:rPr lang="en-US" dirty="0" smtClean="0"/>
              <a:t>EOSDIS </a:t>
            </a:r>
            <a:br>
              <a:rPr lang="en-US" dirty="0" smtClean="0"/>
            </a:br>
            <a:r>
              <a:rPr lang="en-US" dirty="0" smtClean="0"/>
              <a:t>FY2013</a:t>
            </a:r>
            <a:br>
              <a:rPr lang="en-US" dirty="0" smtClean="0"/>
            </a:br>
            <a:r>
              <a:rPr lang="en-US" dirty="0" smtClean="0"/>
              <a:t> Annual Metrics Report</a:t>
            </a:r>
          </a:p>
        </p:txBody>
      </p:sp>
      <p:sp>
        <p:nvSpPr>
          <p:cNvPr id="18435" name="Subtitle 5"/>
          <p:cNvSpPr>
            <a:spLocks noGrp="1"/>
          </p:cNvSpPr>
          <p:nvPr>
            <p:ph type="subTitle" idx="1"/>
          </p:nvPr>
        </p:nvSpPr>
        <p:spPr>
          <a:xfrm>
            <a:off x="1295400" y="3886200"/>
            <a:ext cx="6400800" cy="1752600"/>
          </a:xfrm>
        </p:spPr>
        <p:txBody>
          <a:bodyPr/>
          <a:lstStyle/>
          <a:p>
            <a:r>
              <a:rPr lang="en-US" dirty="0" smtClean="0"/>
              <a:t>Prepared By:</a:t>
            </a:r>
          </a:p>
          <a:p>
            <a:r>
              <a:rPr lang="en-US" dirty="0" smtClean="0"/>
              <a:t>Hyo Duck Chang, Adnet, Inc.</a:t>
            </a:r>
          </a:p>
          <a:p>
            <a:r>
              <a:rPr lang="en-US" dirty="0" smtClean="0"/>
              <a:t>Brian Krupp, Adnet, Inc.</a:t>
            </a:r>
          </a:p>
          <a:p>
            <a:r>
              <a:rPr lang="en-US" dirty="0" smtClean="0"/>
              <a:t>Lalit Wanchoo, Adnet, Inc.</a:t>
            </a:r>
          </a:p>
          <a:p>
            <a:r>
              <a:rPr lang="en-US" smtClean="0"/>
              <a:t>Young-In </a:t>
            </a:r>
            <a:r>
              <a:rPr lang="en-US" dirty="0" smtClean="0"/>
              <a:t>Won, Wyle, Inc</a:t>
            </a:r>
          </a:p>
          <a:p>
            <a:endParaRPr lang="en-US" dirty="0" smtClean="0"/>
          </a:p>
          <a:p>
            <a:r>
              <a:rPr lang="en-US" dirty="0" smtClean="0"/>
              <a:t>February 2014</a:t>
            </a:r>
          </a:p>
          <a:p>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p:cNvPicPr>
            <a:picLocks noChangeAspect="1" noChangeArrowheads="1"/>
          </p:cNvPicPr>
          <p:nvPr/>
        </p:nvPicPr>
        <p:blipFill>
          <a:blip r:embed="rId2"/>
          <a:srcRect/>
          <a:stretch>
            <a:fillRect/>
          </a:stretch>
        </p:blipFill>
        <p:spPr bwMode="auto">
          <a:xfrm>
            <a:off x="4648200" y="2895600"/>
            <a:ext cx="3964208" cy="2724912"/>
          </a:xfrm>
          <a:prstGeom prst="rect">
            <a:avLst/>
          </a:prstGeom>
          <a:noFill/>
          <a:ln w="9525">
            <a:noFill/>
            <a:miter lim="800000"/>
            <a:headEnd/>
            <a:tailEnd/>
          </a:ln>
          <a:effectLst/>
        </p:spPr>
      </p:pic>
      <p:pic>
        <p:nvPicPr>
          <p:cNvPr id="32771" name="Picture 3"/>
          <p:cNvPicPr>
            <a:picLocks noChangeAspect="1" noChangeArrowheads="1"/>
          </p:cNvPicPr>
          <p:nvPr/>
        </p:nvPicPr>
        <p:blipFill>
          <a:blip r:embed="rId3"/>
          <a:srcRect/>
          <a:stretch>
            <a:fillRect/>
          </a:stretch>
        </p:blipFill>
        <p:spPr bwMode="auto">
          <a:xfrm>
            <a:off x="533400" y="2895600"/>
            <a:ext cx="4180263" cy="2724912"/>
          </a:xfrm>
          <a:prstGeom prst="rect">
            <a:avLst/>
          </a:prstGeom>
          <a:noFill/>
          <a:ln w="9525">
            <a:noFill/>
            <a:miter lim="800000"/>
            <a:headEnd/>
            <a:tailEnd/>
          </a:ln>
          <a:effectLst/>
        </p:spPr>
      </p:pic>
      <p:pic>
        <p:nvPicPr>
          <p:cNvPr id="32770" name="Picture 2"/>
          <p:cNvPicPr>
            <a:picLocks noChangeAspect="1" noChangeArrowheads="1"/>
          </p:cNvPicPr>
          <p:nvPr/>
        </p:nvPicPr>
        <p:blipFill>
          <a:blip r:embed="rId4"/>
          <a:srcRect/>
          <a:stretch>
            <a:fillRect/>
          </a:stretch>
        </p:blipFill>
        <p:spPr bwMode="auto">
          <a:xfrm>
            <a:off x="457200" y="1374648"/>
            <a:ext cx="8275849" cy="987552"/>
          </a:xfrm>
          <a:prstGeom prst="rect">
            <a:avLst/>
          </a:prstGeom>
          <a:noFill/>
          <a:ln w="9525">
            <a:noFill/>
            <a:miter lim="800000"/>
            <a:headEnd/>
            <a:tailEnd/>
          </a:ln>
          <a:effectLst/>
        </p:spPr>
      </p:pic>
      <p:sp>
        <p:nvSpPr>
          <p:cNvPr id="28674" name="Rectangle 2"/>
          <p:cNvSpPr>
            <a:spLocks noGrp="1" noChangeArrowheads="1"/>
          </p:cNvSpPr>
          <p:nvPr>
            <p:ph type="title"/>
          </p:nvPr>
        </p:nvSpPr>
        <p:spPr>
          <a:xfrm>
            <a:off x="457200" y="152400"/>
            <a:ext cx="8229600" cy="792163"/>
          </a:xfrm>
        </p:spPr>
        <p:txBody>
          <a:bodyPr/>
          <a:lstStyle/>
          <a:p>
            <a:pPr eaLnBrk="1" hangingPunct="1"/>
            <a:r>
              <a:rPr lang="en-US" sz="3600" dirty="0" smtClean="0"/>
              <a:t>Distribution By DAAC</a:t>
            </a:r>
          </a:p>
        </p:txBody>
      </p:sp>
      <p:sp>
        <p:nvSpPr>
          <p:cNvPr id="28675" name="Rectangle 3"/>
          <p:cNvSpPr>
            <a:spLocks noGrp="1" noChangeArrowheads="1"/>
          </p:cNvSpPr>
          <p:nvPr>
            <p:ph type="body" sz="half" idx="1"/>
          </p:nvPr>
        </p:nvSpPr>
        <p:spPr>
          <a:xfrm>
            <a:off x="533400" y="1066800"/>
            <a:ext cx="7772400" cy="381000"/>
          </a:xfrm>
        </p:spPr>
        <p:txBody>
          <a:bodyPr/>
          <a:lstStyle/>
          <a:p>
            <a:pPr eaLnBrk="1" hangingPunct="1">
              <a:buFontTx/>
              <a:buNone/>
            </a:pPr>
            <a:r>
              <a:rPr lang="en-US" sz="1400" dirty="0" smtClean="0"/>
              <a:t>Distribution presents the amount of data successfully distributed to Public Users. </a:t>
            </a:r>
          </a:p>
          <a:p>
            <a:pPr eaLnBrk="1" hangingPunct="1">
              <a:buFontTx/>
              <a:buNone/>
            </a:pPr>
            <a:endParaRPr lang="en-US" sz="1200" dirty="0" smtClean="0"/>
          </a:p>
          <a:p>
            <a:pPr eaLnBrk="1" hangingPunct="1">
              <a:buFontTx/>
              <a:buNone/>
            </a:pPr>
            <a:endParaRPr lang="en-US" sz="1200" dirty="0" smtClean="0"/>
          </a:p>
        </p:txBody>
      </p:sp>
      <p:sp>
        <p:nvSpPr>
          <p:cNvPr id="28676" name="Text Box 892"/>
          <p:cNvSpPr txBox="1">
            <a:spLocks noChangeArrowheads="1"/>
          </p:cNvSpPr>
          <p:nvPr/>
        </p:nvSpPr>
        <p:spPr bwMode="auto">
          <a:xfrm>
            <a:off x="1165225" y="4106863"/>
            <a:ext cx="184150" cy="366712"/>
          </a:xfrm>
          <a:prstGeom prst="rect">
            <a:avLst/>
          </a:prstGeom>
          <a:noFill/>
          <a:ln w="9525">
            <a:noFill/>
            <a:miter lim="800000"/>
            <a:headEnd/>
            <a:tailEnd/>
          </a:ln>
        </p:spPr>
        <p:txBody>
          <a:bodyPr>
            <a:spAutoFit/>
          </a:bodyPr>
          <a:lstStyle/>
          <a:p>
            <a:pPr>
              <a:spcBef>
                <a:spcPct val="50000"/>
              </a:spcBef>
            </a:pPr>
            <a:endParaRPr lang="en-US" sz="1800" dirty="0"/>
          </a:p>
        </p:txBody>
      </p:sp>
      <p:sp>
        <p:nvSpPr>
          <p:cNvPr id="10" name="Slide Number Placeholder 9"/>
          <p:cNvSpPr>
            <a:spLocks noGrp="1"/>
          </p:cNvSpPr>
          <p:nvPr>
            <p:ph type="sldNum" sz="quarter" idx="12"/>
          </p:nvPr>
        </p:nvSpPr>
        <p:spPr>
          <a:xfrm>
            <a:off x="6629400" y="6303334"/>
            <a:ext cx="2133600" cy="476250"/>
          </a:xfrm>
        </p:spPr>
        <p:txBody>
          <a:bodyPr/>
          <a:lstStyle/>
          <a:p>
            <a:fld id="{E406494C-CE2C-46D3-A4BF-2822B5896DB2}" type="slidenum">
              <a:rPr lang="en-US"/>
              <a:pPr/>
              <a:t>10</a:t>
            </a:fld>
            <a:endParaRPr lang="en-US" dirty="0"/>
          </a:p>
        </p:txBody>
      </p:sp>
      <p:sp>
        <p:nvSpPr>
          <p:cNvPr id="28682" name="Date Placeholder 11"/>
          <p:cNvSpPr>
            <a:spLocks noGrp="1"/>
          </p:cNvSpPr>
          <p:nvPr>
            <p:ph type="dt" sz="quarter" idx="10"/>
          </p:nvPr>
        </p:nvSpPr>
        <p:spPr>
          <a:xfrm>
            <a:off x="457200" y="6324600"/>
            <a:ext cx="2133600" cy="476250"/>
          </a:xfrm>
          <a:noFill/>
        </p:spPr>
        <p:txBody>
          <a:bodyPr/>
          <a:lstStyle/>
          <a:p>
            <a:r>
              <a:rPr lang="en-US" dirty="0" smtClean="0"/>
              <a:t>February 2014</a:t>
            </a:r>
            <a:endParaRPr lang="en-US" dirty="0"/>
          </a:p>
        </p:txBody>
      </p:sp>
      <p:sp>
        <p:nvSpPr>
          <p:cNvPr id="28683" name="Footer Placeholder 12"/>
          <p:cNvSpPr>
            <a:spLocks noGrp="1"/>
          </p:cNvSpPr>
          <p:nvPr>
            <p:ph type="ftr" sz="quarter" idx="11"/>
          </p:nvPr>
        </p:nvSpPr>
        <p:spPr>
          <a:xfrm>
            <a:off x="3124200" y="6324600"/>
            <a:ext cx="2895600" cy="476250"/>
          </a:xfrm>
          <a:noFill/>
        </p:spPr>
        <p:txBody>
          <a:bodyPr/>
          <a:lstStyle/>
          <a:p>
            <a:r>
              <a:rPr lang="en-US" dirty="0" smtClean="0"/>
              <a:t>FY2013 Annual Report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1667500" y="3282315"/>
            <a:ext cx="5981075" cy="2880360"/>
          </a:xfrm>
          <a:prstGeom prst="rect">
            <a:avLst/>
          </a:prstGeom>
          <a:noFill/>
          <a:ln w="9525">
            <a:noFill/>
            <a:miter lim="800000"/>
            <a:headEnd/>
            <a:tailEnd/>
          </a:ln>
          <a:effectLst/>
        </p:spPr>
      </p:pic>
      <p:pic>
        <p:nvPicPr>
          <p:cNvPr id="31746" name="Picture 2"/>
          <p:cNvPicPr>
            <a:picLocks noChangeAspect="1" noChangeArrowheads="1"/>
          </p:cNvPicPr>
          <p:nvPr/>
        </p:nvPicPr>
        <p:blipFill>
          <a:blip r:embed="rId3"/>
          <a:srcRect/>
          <a:stretch>
            <a:fillRect/>
          </a:stretch>
        </p:blipFill>
        <p:spPr bwMode="auto">
          <a:xfrm>
            <a:off x="381000" y="1143000"/>
            <a:ext cx="8408446" cy="1691640"/>
          </a:xfrm>
          <a:prstGeom prst="rect">
            <a:avLst/>
          </a:prstGeom>
          <a:noFill/>
          <a:ln w="9525">
            <a:noFill/>
            <a:miter lim="800000"/>
            <a:headEnd/>
            <a:tailEnd/>
          </a:ln>
          <a:effectLst/>
        </p:spPr>
      </p:pic>
      <p:sp>
        <p:nvSpPr>
          <p:cNvPr id="29698" name="Rectangle 2"/>
          <p:cNvSpPr>
            <a:spLocks noGrp="1" noChangeArrowheads="1"/>
          </p:cNvSpPr>
          <p:nvPr>
            <p:ph type="title" sz="quarter"/>
          </p:nvPr>
        </p:nvSpPr>
        <p:spPr>
          <a:xfrm>
            <a:off x="457200" y="228600"/>
            <a:ext cx="8229600" cy="609600"/>
          </a:xfrm>
        </p:spPr>
        <p:txBody>
          <a:bodyPr/>
          <a:lstStyle/>
          <a:p>
            <a:pPr eaLnBrk="1" hangingPunct="1"/>
            <a:r>
              <a:rPr lang="en-US" sz="3600" dirty="0" smtClean="0"/>
              <a:t>Volume Distributed By Domain</a:t>
            </a:r>
          </a:p>
        </p:txBody>
      </p:sp>
      <p:sp>
        <p:nvSpPr>
          <p:cNvPr id="29701" name="TextBox 5"/>
          <p:cNvSpPr txBox="1">
            <a:spLocks noChangeArrowheads="1"/>
          </p:cNvSpPr>
          <p:nvPr/>
        </p:nvSpPr>
        <p:spPr bwMode="auto">
          <a:xfrm>
            <a:off x="533400" y="838200"/>
            <a:ext cx="7696200" cy="276225"/>
          </a:xfrm>
          <a:prstGeom prst="rect">
            <a:avLst/>
          </a:prstGeom>
          <a:noFill/>
          <a:ln w="9525">
            <a:noFill/>
            <a:miter lim="800000"/>
            <a:headEnd/>
            <a:tailEnd/>
          </a:ln>
        </p:spPr>
        <p:txBody>
          <a:bodyPr>
            <a:spAutoFit/>
          </a:bodyPr>
          <a:lstStyle/>
          <a:p>
            <a:r>
              <a:rPr lang="en-US" dirty="0"/>
              <a:t>Volume Distribution presents the volume of data successfully distributed to Public Users by Domain. </a:t>
            </a:r>
          </a:p>
        </p:txBody>
      </p:sp>
      <p:sp>
        <p:nvSpPr>
          <p:cNvPr id="8" name="Slide Number Placeholder 7"/>
          <p:cNvSpPr>
            <a:spLocks noGrp="1"/>
          </p:cNvSpPr>
          <p:nvPr>
            <p:ph type="sldNum" sz="quarter" idx="12"/>
          </p:nvPr>
        </p:nvSpPr>
        <p:spPr>
          <a:xfrm>
            <a:off x="6629400" y="6303334"/>
            <a:ext cx="2133600" cy="476250"/>
          </a:xfrm>
        </p:spPr>
        <p:txBody>
          <a:bodyPr/>
          <a:lstStyle/>
          <a:p>
            <a:fld id="{E6A1A705-8027-4FFD-81FE-A94215399B2D}" type="slidenum">
              <a:rPr lang="en-US"/>
              <a:pPr/>
              <a:t>11</a:t>
            </a:fld>
            <a:endParaRPr lang="en-US" dirty="0"/>
          </a:p>
        </p:txBody>
      </p:sp>
      <p:sp>
        <p:nvSpPr>
          <p:cNvPr id="29704" name="Date Placeholder 9"/>
          <p:cNvSpPr>
            <a:spLocks noGrp="1"/>
          </p:cNvSpPr>
          <p:nvPr>
            <p:ph type="dt" sz="quarter" idx="10"/>
          </p:nvPr>
        </p:nvSpPr>
        <p:spPr>
          <a:noFill/>
        </p:spPr>
        <p:txBody>
          <a:bodyPr/>
          <a:lstStyle/>
          <a:p>
            <a:r>
              <a:rPr lang="en-US" dirty="0" smtClean="0"/>
              <a:t>February 2014</a:t>
            </a:r>
            <a:endParaRPr lang="en-US" dirty="0"/>
          </a:p>
        </p:txBody>
      </p:sp>
      <p:sp>
        <p:nvSpPr>
          <p:cNvPr id="29705" name="Footer Placeholder 10"/>
          <p:cNvSpPr>
            <a:spLocks noGrp="1"/>
          </p:cNvSpPr>
          <p:nvPr>
            <p:ph type="ftr" sz="quarter" idx="11"/>
          </p:nvPr>
        </p:nvSpPr>
        <p:spPr>
          <a:noFill/>
        </p:spPr>
        <p:txBody>
          <a:bodyPr/>
          <a:lstStyle/>
          <a:p>
            <a:r>
              <a:rPr lang="en-US" dirty="0" smtClean="0"/>
              <a:t>FY2013 Annual Report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4"/>
          <a:srcRect/>
          <a:stretch>
            <a:fillRect/>
          </a:stretch>
        </p:blipFill>
        <p:spPr bwMode="auto">
          <a:xfrm>
            <a:off x="1663603" y="3276600"/>
            <a:ext cx="5956397" cy="2880360"/>
          </a:xfrm>
          <a:prstGeom prst="rect">
            <a:avLst/>
          </a:prstGeom>
          <a:noFill/>
          <a:ln w="9525">
            <a:noFill/>
            <a:miter lim="800000"/>
            <a:headEnd/>
            <a:tailEnd/>
          </a:ln>
          <a:effectLst/>
        </p:spPr>
      </p:pic>
      <p:pic>
        <p:nvPicPr>
          <p:cNvPr id="4" name="Picture 3"/>
          <p:cNvPicPr>
            <a:picLocks noChangeAspect="1" noChangeArrowheads="1"/>
          </p:cNvPicPr>
          <p:nvPr/>
        </p:nvPicPr>
        <p:blipFill>
          <a:blip r:embed="rId5"/>
          <a:srcRect/>
          <a:stretch>
            <a:fillRect/>
          </a:stretch>
        </p:blipFill>
        <p:spPr bwMode="auto">
          <a:xfrm>
            <a:off x="457200" y="1143000"/>
            <a:ext cx="8223145" cy="1792224"/>
          </a:xfrm>
          <a:prstGeom prst="rect">
            <a:avLst/>
          </a:prstGeom>
          <a:noFill/>
          <a:ln w="9525">
            <a:noFill/>
            <a:miter lim="800000"/>
            <a:headEnd/>
            <a:tailEnd/>
          </a:ln>
          <a:effectLst/>
        </p:spPr>
      </p:pic>
      <p:sp>
        <p:nvSpPr>
          <p:cNvPr id="30723" name="Rectangle 2"/>
          <p:cNvSpPr>
            <a:spLocks noGrp="1" noChangeArrowheads="1"/>
          </p:cNvSpPr>
          <p:nvPr>
            <p:ph type="title"/>
          </p:nvPr>
        </p:nvSpPr>
        <p:spPr>
          <a:xfrm>
            <a:off x="457200" y="228600"/>
            <a:ext cx="8229600" cy="609600"/>
          </a:xfrm>
        </p:spPr>
        <p:txBody>
          <a:bodyPr/>
          <a:lstStyle/>
          <a:p>
            <a:pPr eaLnBrk="1" hangingPunct="1"/>
            <a:r>
              <a:rPr lang="en-US" sz="3600" dirty="0" smtClean="0"/>
              <a:t>Product Distribution By Domain</a:t>
            </a:r>
          </a:p>
        </p:txBody>
      </p:sp>
      <p:graphicFrame>
        <p:nvGraphicFramePr>
          <p:cNvPr id="30722" name="Object 2"/>
          <p:cNvGraphicFramePr>
            <a:graphicFrameLocks noChangeAspect="1"/>
          </p:cNvGraphicFramePr>
          <p:nvPr>
            <p:ph sz="half" idx="2"/>
          </p:nvPr>
        </p:nvGraphicFramePr>
        <p:xfrm>
          <a:off x="3810000" y="3810000"/>
          <a:ext cx="3200400" cy="2819400"/>
        </p:xfrm>
        <a:graphic>
          <a:graphicData uri="http://schemas.openxmlformats.org/presentationml/2006/ole">
            <p:oleObj spid="_x0000_s30722" name="Chart" r:id="rId6" imgW="2924129" imgH="3295741" progId="Excel.Sheet.8">
              <p:embed/>
            </p:oleObj>
          </a:graphicData>
        </a:graphic>
      </p:graphicFrame>
      <p:sp>
        <p:nvSpPr>
          <p:cNvPr id="30724" name="Text Box 899"/>
          <p:cNvSpPr txBox="1">
            <a:spLocks noChangeArrowheads="1"/>
          </p:cNvSpPr>
          <p:nvPr/>
        </p:nvSpPr>
        <p:spPr bwMode="auto">
          <a:xfrm>
            <a:off x="974725" y="3998913"/>
            <a:ext cx="184150" cy="366712"/>
          </a:xfrm>
          <a:prstGeom prst="rect">
            <a:avLst/>
          </a:prstGeom>
          <a:noFill/>
          <a:ln w="9525">
            <a:noFill/>
            <a:miter lim="800000"/>
            <a:headEnd/>
            <a:tailEnd/>
          </a:ln>
        </p:spPr>
        <p:txBody>
          <a:bodyPr wrap="none">
            <a:spAutoFit/>
          </a:bodyPr>
          <a:lstStyle/>
          <a:p>
            <a:endParaRPr lang="en-US" sz="1800" dirty="0"/>
          </a:p>
        </p:txBody>
      </p:sp>
      <p:sp>
        <p:nvSpPr>
          <p:cNvPr id="30727" name="TextBox 7"/>
          <p:cNvSpPr txBox="1">
            <a:spLocks noChangeArrowheads="1"/>
          </p:cNvSpPr>
          <p:nvPr/>
        </p:nvSpPr>
        <p:spPr bwMode="auto">
          <a:xfrm>
            <a:off x="457200" y="838200"/>
            <a:ext cx="7772400" cy="276225"/>
          </a:xfrm>
          <a:prstGeom prst="rect">
            <a:avLst/>
          </a:prstGeom>
          <a:noFill/>
          <a:ln w="9525">
            <a:noFill/>
            <a:miter lim="800000"/>
            <a:headEnd/>
            <a:tailEnd/>
          </a:ln>
        </p:spPr>
        <p:txBody>
          <a:bodyPr>
            <a:spAutoFit/>
          </a:bodyPr>
          <a:lstStyle/>
          <a:p>
            <a:r>
              <a:rPr lang="en-US" dirty="0"/>
              <a:t>Product Distribution presents the number of products successfully distributed to Public Users by Domain. </a:t>
            </a:r>
          </a:p>
        </p:txBody>
      </p:sp>
      <p:sp>
        <p:nvSpPr>
          <p:cNvPr id="10" name="Slide Number Placeholder 9"/>
          <p:cNvSpPr>
            <a:spLocks noGrp="1"/>
          </p:cNvSpPr>
          <p:nvPr>
            <p:ph type="sldNum" sz="quarter" idx="12"/>
          </p:nvPr>
        </p:nvSpPr>
        <p:spPr>
          <a:xfrm>
            <a:off x="6629400" y="6303334"/>
            <a:ext cx="2133600" cy="476250"/>
          </a:xfrm>
        </p:spPr>
        <p:txBody>
          <a:bodyPr/>
          <a:lstStyle/>
          <a:p>
            <a:fld id="{90C9477E-92F7-4888-A18D-6B06A8F6BF5B}" type="slidenum">
              <a:rPr lang="en-US"/>
              <a:pPr/>
              <a:t>12</a:t>
            </a:fld>
            <a:endParaRPr lang="en-US" dirty="0"/>
          </a:p>
        </p:txBody>
      </p:sp>
      <p:sp>
        <p:nvSpPr>
          <p:cNvPr id="30730" name="Date Placeholder 11"/>
          <p:cNvSpPr>
            <a:spLocks noGrp="1"/>
          </p:cNvSpPr>
          <p:nvPr>
            <p:ph type="dt" sz="quarter" idx="10"/>
          </p:nvPr>
        </p:nvSpPr>
        <p:spPr>
          <a:noFill/>
        </p:spPr>
        <p:txBody>
          <a:bodyPr/>
          <a:lstStyle/>
          <a:p>
            <a:r>
              <a:rPr lang="en-US" dirty="0" smtClean="0"/>
              <a:t>February 2014</a:t>
            </a:r>
            <a:endParaRPr lang="en-US" dirty="0"/>
          </a:p>
        </p:txBody>
      </p:sp>
      <p:sp>
        <p:nvSpPr>
          <p:cNvPr id="30731" name="Footer Placeholder 12"/>
          <p:cNvSpPr>
            <a:spLocks noGrp="1"/>
          </p:cNvSpPr>
          <p:nvPr>
            <p:ph type="ftr" sz="quarter" idx="11"/>
          </p:nvPr>
        </p:nvSpPr>
        <p:spPr>
          <a:noFill/>
        </p:spPr>
        <p:txBody>
          <a:bodyPr/>
          <a:lstStyle/>
          <a:p>
            <a:r>
              <a:rPr lang="en-US" dirty="0" smtClean="0"/>
              <a:t>FY2013 Annual Report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p:cNvPicPr>
            <a:picLocks noChangeAspect="1" noChangeArrowheads="1"/>
          </p:cNvPicPr>
          <p:nvPr/>
        </p:nvPicPr>
        <p:blipFill>
          <a:blip r:embed="rId2"/>
          <a:srcRect/>
          <a:stretch>
            <a:fillRect/>
          </a:stretch>
        </p:blipFill>
        <p:spPr bwMode="auto">
          <a:xfrm>
            <a:off x="4572000" y="1371600"/>
            <a:ext cx="3509123" cy="3886200"/>
          </a:xfrm>
          <a:prstGeom prst="rect">
            <a:avLst/>
          </a:prstGeom>
          <a:noFill/>
          <a:ln w="9525">
            <a:noFill/>
            <a:miter lim="800000"/>
            <a:headEnd/>
            <a:tailEnd/>
          </a:ln>
          <a:effectLst/>
        </p:spPr>
      </p:pic>
      <p:pic>
        <p:nvPicPr>
          <p:cNvPr id="62466" name="Picture 2"/>
          <p:cNvPicPr>
            <a:picLocks noChangeAspect="1" noChangeArrowheads="1"/>
          </p:cNvPicPr>
          <p:nvPr/>
        </p:nvPicPr>
        <p:blipFill>
          <a:blip r:embed="rId3"/>
          <a:srcRect/>
          <a:stretch>
            <a:fillRect/>
          </a:stretch>
        </p:blipFill>
        <p:spPr bwMode="auto">
          <a:xfrm>
            <a:off x="986677" y="1371600"/>
            <a:ext cx="3509123" cy="3886200"/>
          </a:xfrm>
          <a:prstGeom prst="rect">
            <a:avLst/>
          </a:prstGeom>
          <a:noFill/>
          <a:ln w="9525">
            <a:noFill/>
            <a:miter lim="800000"/>
            <a:headEnd/>
            <a:tailEnd/>
          </a:ln>
          <a:effectLst/>
        </p:spPr>
      </p:pic>
      <p:sp>
        <p:nvSpPr>
          <p:cNvPr id="32770" name="Title 1"/>
          <p:cNvSpPr>
            <a:spLocks noGrp="1"/>
          </p:cNvSpPr>
          <p:nvPr>
            <p:ph type="title" sz="quarter"/>
          </p:nvPr>
        </p:nvSpPr>
        <p:spPr/>
        <p:txBody>
          <a:bodyPr/>
          <a:lstStyle/>
          <a:p>
            <a:r>
              <a:rPr lang="en-US" sz="3600" dirty="0" smtClean="0"/>
              <a:t>Data Distribution - Top 20 Countries</a:t>
            </a:r>
          </a:p>
        </p:txBody>
      </p:sp>
      <p:sp>
        <p:nvSpPr>
          <p:cNvPr id="5" name="Slide Number Placeholder 4"/>
          <p:cNvSpPr>
            <a:spLocks noGrp="1"/>
          </p:cNvSpPr>
          <p:nvPr>
            <p:ph type="sldNum" sz="quarter" idx="12"/>
          </p:nvPr>
        </p:nvSpPr>
        <p:spPr>
          <a:xfrm>
            <a:off x="6629400" y="6305550"/>
            <a:ext cx="2133600" cy="476250"/>
          </a:xfrm>
        </p:spPr>
        <p:txBody>
          <a:bodyPr/>
          <a:lstStyle/>
          <a:p>
            <a:fld id="{92D5EDFD-394F-430A-80C0-A908432D9ACF}" type="slidenum">
              <a:rPr lang="en-US"/>
              <a:pPr/>
              <a:t>13</a:t>
            </a:fld>
            <a:endParaRPr lang="en-US" dirty="0"/>
          </a:p>
        </p:txBody>
      </p:sp>
      <p:sp>
        <p:nvSpPr>
          <p:cNvPr id="32774" name="Date Placeholder 7"/>
          <p:cNvSpPr>
            <a:spLocks noGrp="1"/>
          </p:cNvSpPr>
          <p:nvPr>
            <p:ph type="dt" sz="quarter" idx="10"/>
          </p:nvPr>
        </p:nvSpPr>
        <p:spPr>
          <a:noFill/>
        </p:spPr>
        <p:txBody>
          <a:bodyPr/>
          <a:lstStyle/>
          <a:p>
            <a:r>
              <a:rPr lang="en-US" dirty="0" smtClean="0"/>
              <a:t>February 2014</a:t>
            </a:r>
            <a:endParaRPr lang="en-US" dirty="0"/>
          </a:p>
        </p:txBody>
      </p:sp>
      <p:sp>
        <p:nvSpPr>
          <p:cNvPr id="32775" name="Footer Placeholder 8"/>
          <p:cNvSpPr>
            <a:spLocks noGrp="1"/>
          </p:cNvSpPr>
          <p:nvPr>
            <p:ph type="ftr" sz="quarter" idx="11"/>
          </p:nvPr>
        </p:nvSpPr>
        <p:spPr>
          <a:noFill/>
        </p:spPr>
        <p:txBody>
          <a:bodyPr/>
          <a:lstStyle/>
          <a:p>
            <a:r>
              <a:rPr lang="en-US" dirty="0" smtClean="0"/>
              <a:t>FY2013 Annual Report</a:t>
            </a:r>
            <a:endParaRPr lang="en-US" dirty="0"/>
          </a:p>
        </p:txBody>
      </p:sp>
      <p:sp>
        <p:nvSpPr>
          <p:cNvPr id="10" name="TextBox 9"/>
          <p:cNvSpPr txBox="1"/>
          <p:nvPr/>
        </p:nvSpPr>
        <p:spPr>
          <a:xfrm>
            <a:off x="1143000" y="5334000"/>
            <a:ext cx="7086600" cy="415498"/>
          </a:xfrm>
          <a:prstGeom prst="rect">
            <a:avLst/>
          </a:prstGeom>
          <a:noFill/>
        </p:spPr>
        <p:txBody>
          <a:bodyPr wrap="square" rtlCol="0">
            <a:spAutoFit/>
          </a:bodyPr>
          <a:lstStyle/>
          <a:p>
            <a:r>
              <a:rPr lang="en-US" sz="1050" dirty="0" smtClean="0"/>
              <a:t>*  Some products are inherently larger than other files in size and therefore may skew the results.</a:t>
            </a:r>
          </a:p>
          <a:p>
            <a:r>
              <a:rPr lang="en-US" sz="1050" dirty="0" smtClean="0"/>
              <a:t>** When counting # of products, metadata files are excluded.</a:t>
            </a:r>
            <a:endParaRPr lang="en-US" sz="10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p:cNvPicPr>
            <a:picLocks noChangeAspect="1" noChangeArrowheads="1"/>
          </p:cNvPicPr>
          <p:nvPr/>
        </p:nvPicPr>
        <p:blipFill>
          <a:blip r:embed="rId2"/>
          <a:srcRect/>
          <a:stretch>
            <a:fillRect/>
          </a:stretch>
        </p:blipFill>
        <p:spPr bwMode="auto">
          <a:xfrm>
            <a:off x="1295400" y="3048000"/>
            <a:ext cx="6631806" cy="2743200"/>
          </a:xfrm>
          <a:prstGeom prst="rect">
            <a:avLst/>
          </a:prstGeom>
          <a:noFill/>
          <a:ln w="9525">
            <a:noFill/>
            <a:miter lim="800000"/>
            <a:headEnd/>
            <a:tailEnd/>
          </a:ln>
          <a:effectLst/>
        </p:spPr>
      </p:pic>
      <p:pic>
        <p:nvPicPr>
          <p:cNvPr id="63490" name="Picture 2"/>
          <p:cNvPicPr>
            <a:picLocks noChangeAspect="1" noChangeArrowheads="1"/>
          </p:cNvPicPr>
          <p:nvPr/>
        </p:nvPicPr>
        <p:blipFill>
          <a:blip r:embed="rId3"/>
          <a:srcRect/>
          <a:stretch>
            <a:fillRect/>
          </a:stretch>
        </p:blipFill>
        <p:spPr bwMode="auto">
          <a:xfrm>
            <a:off x="533400" y="1981200"/>
            <a:ext cx="8189273" cy="338328"/>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r>
              <a:rPr lang="en-US" dirty="0" smtClean="0"/>
              <a:t>February 2014</a:t>
            </a:r>
            <a:endParaRPr lang="en-US" dirty="0"/>
          </a:p>
        </p:txBody>
      </p:sp>
      <p:sp>
        <p:nvSpPr>
          <p:cNvPr id="3" name="Footer Placeholder 2"/>
          <p:cNvSpPr>
            <a:spLocks noGrp="1"/>
          </p:cNvSpPr>
          <p:nvPr>
            <p:ph type="ftr" sz="quarter" idx="11"/>
          </p:nvPr>
        </p:nvSpPr>
        <p:spPr/>
        <p:txBody>
          <a:bodyPr/>
          <a:lstStyle/>
          <a:p>
            <a:r>
              <a:rPr lang="en-US" dirty="0" smtClean="0"/>
              <a:t>FY2013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14</a:t>
            </a:fld>
            <a:endParaRPr lang="en-US" dirty="0"/>
          </a:p>
        </p:txBody>
      </p:sp>
      <p:sp>
        <p:nvSpPr>
          <p:cNvPr id="5" name="Rectangle 3"/>
          <p:cNvSpPr txBox="1">
            <a:spLocks noChangeArrowheads="1"/>
          </p:cNvSpPr>
          <p:nvPr/>
        </p:nvSpPr>
        <p:spPr>
          <a:xfrm>
            <a:off x="0" y="990600"/>
            <a:ext cx="8839200" cy="762000"/>
          </a:xfrm>
          <a:prstGeom prst="rect">
            <a:avLst/>
          </a:prstGeom>
        </p:spPr>
        <p:txBody>
          <a:bodyPr/>
          <a:lstStyle/>
          <a:p>
            <a:pPr marL="457200" lvl="0">
              <a:spcBef>
                <a:spcPct val="20000"/>
              </a:spcBef>
              <a:tabLst>
                <a:tab pos="577850" algn="l"/>
              </a:tabLst>
            </a:pPr>
            <a:r>
              <a:rPr lang="en-US" sz="1600" dirty="0" smtClean="0"/>
              <a:t>Tables below show the number of unique data products distributed to public users during FY2013. In counting unique products, metadata were excluded. NRT products are not included.</a:t>
            </a:r>
            <a:endParaRPr kumimoji="0" lang="en-US" sz="1600" b="0" i="0" u="none" strike="noStrike" kern="0" cap="none" spc="0" normalizeH="0" baseline="0" noProof="0" dirty="0" smtClean="0">
              <a:ln>
                <a:noFill/>
              </a:ln>
              <a:solidFill>
                <a:schemeClr val="tx1"/>
              </a:solidFill>
              <a:effectLst/>
              <a:uLnTx/>
              <a:uFillTx/>
              <a:latin typeface="+mn-lt"/>
              <a:ea typeface="ヒラギノ角ゴ Pro W3" pitchFamily="-65" charset="-128"/>
              <a:cs typeface="ヒラギノ角ゴ Pro W3" pitchFamily="-65" charset="-128"/>
            </a:endParaRPr>
          </a:p>
        </p:txBody>
      </p:sp>
      <p:sp>
        <p:nvSpPr>
          <p:cNvPr id="6" name="Rectangle 2"/>
          <p:cNvSpPr txBox="1">
            <a:spLocks noChangeArrowheads="1"/>
          </p:cNvSpPr>
          <p:nvPr/>
        </p:nvSpPr>
        <p:spPr>
          <a:xfrm>
            <a:off x="457200" y="228600"/>
            <a:ext cx="82296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Distribution of Unique Data Products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20" name="Picture 8"/>
          <p:cNvPicPr>
            <a:picLocks noChangeAspect="1" noChangeArrowheads="1"/>
          </p:cNvPicPr>
          <p:nvPr/>
        </p:nvPicPr>
        <p:blipFill>
          <a:blip r:embed="rId2"/>
          <a:srcRect/>
          <a:stretch>
            <a:fillRect/>
          </a:stretch>
        </p:blipFill>
        <p:spPr bwMode="auto">
          <a:xfrm>
            <a:off x="685800" y="3505200"/>
            <a:ext cx="7909560" cy="2067466"/>
          </a:xfrm>
          <a:prstGeom prst="rect">
            <a:avLst/>
          </a:prstGeom>
          <a:noFill/>
          <a:ln w="9525">
            <a:noFill/>
            <a:miter lim="800000"/>
            <a:headEnd/>
            <a:tailEnd/>
          </a:ln>
          <a:effectLst/>
        </p:spPr>
      </p:pic>
      <p:pic>
        <p:nvPicPr>
          <p:cNvPr id="64518" name="Picture 6"/>
          <p:cNvPicPr>
            <a:picLocks noChangeAspect="1" noChangeArrowheads="1"/>
          </p:cNvPicPr>
          <p:nvPr/>
        </p:nvPicPr>
        <p:blipFill>
          <a:blip r:embed="rId3"/>
          <a:srcRect/>
          <a:stretch>
            <a:fillRect/>
          </a:stretch>
        </p:blipFill>
        <p:spPr bwMode="auto">
          <a:xfrm>
            <a:off x="685800" y="1219200"/>
            <a:ext cx="7909560" cy="2067466"/>
          </a:xfrm>
          <a:prstGeom prst="rect">
            <a:avLst/>
          </a:prstGeom>
          <a:noFill/>
          <a:ln w="9525">
            <a:noFill/>
            <a:miter lim="800000"/>
            <a:headEnd/>
            <a:tailEnd/>
          </a:ln>
          <a:effectLst/>
        </p:spPr>
      </p:pic>
      <p:sp>
        <p:nvSpPr>
          <p:cNvPr id="33794" name="Title 1"/>
          <p:cNvSpPr>
            <a:spLocks noGrp="1"/>
          </p:cNvSpPr>
          <p:nvPr>
            <p:ph type="title" sz="quarter"/>
          </p:nvPr>
        </p:nvSpPr>
        <p:spPr>
          <a:xfrm>
            <a:off x="685800" y="762000"/>
            <a:ext cx="7848600" cy="381000"/>
          </a:xfrm>
        </p:spPr>
        <p:txBody>
          <a:bodyPr/>
          <a:lstStyle/>
          <a:p>
            <a:r>
              <a:rPr lang="en-US" sz="3600" dirty="0" smtClean="0"/>
              <a:t>Data Distribution - Top 10 Products</a:t>
            </a:r>
            <a:r>
              <a:rPr lang="en-US" dirty="0" smtClean="0"/>
              <a:t/>
            </a:r>
            <a:br>
              <a:rPr lang="en-US" dirty="0" smtClean="0"/>
            </a:br>
            <a:endParaRPr lang="en-US" dirty="0" smtClean="0"/>
          </a:p>
        </p:txBody>
      </p:sp>
      <p:sp>
        <p:nvSpPr>
          <p:cNvPr id="9" name="Slide Number Placeholder 8"/>
          <p:cNvSpPr>
            <a:spLocks noGrp="1"/>
          </p:cNvSpPr>
          <p:nvPr>
            <p:ph type="sldNum" sz="quarter" idx="12"/>
          </p:nvPr>
        </p:nvSpPr>
        <p:spPr/>
        <p:txBody>
          <a:bodyPr/>
          <a:lstStyle/>
          <a:p>
            <a:fld id="{6971F861-644D-40AF-99AB-0AB8C3D40B3F}" type="slidenum">
              <a:rPr lang="en-US"/>
              <a:pPr/>
              <a:t>15</a:t>
            </a:fld>
            <a:endParaRPr lang="en-US" dirty="0"/>
          </a:p>
        </p:txBody>
      </p:sp>
      <p:sp>
        <p:nvSpPr>
          <p:cNvPr id="33799" name="TextBox 14"/>
          <p:cNvSpPr txBox="1">
            <a:spLocks noChangeArrowheads="1"/>
          </p:cNvSpPr>
          <p:nvPr/>
        </p:nvSpPr>
        <p:spPr bwMode="auto">
          <a:xfrm>
            <a:off x="685800" y="5638800"/>
            <a:ext cx="7696200" cy="461665"/>
          </a:xfrm>
          <a:prstGeom prst="rect">
            <a:avLst/>
          </a:prstGeom>
          <a:noFill/>
          <a:ln w="9525">
            <a:noFill/>
            <a:miter lim="800000"/>
            <a:headEnd/>
            <a:tailEnd/>
          </a:ln>
        </p:spPr>
        <p:txBody>
          <a:bodyPr wrap="square">
            <a:spAutoFit/>
          </a:bodyPr>
          <a:lstStyle/>
          <a:p>
            <a:r>
              <a:rPr lang="en-US" dirty="0" smtClean="0"/>
              <a:t>*  Some products are inherently larger than other files in size and therefore may skew the results.</a:t>
            </a:r>
          </a:p>
          <a:p>
            <a:r>
              <a:rPr lang="en-US" dirty="0" smtClean="0"/>
              <a:t>** </a:t>
            </a:r>
            <a:r>
              <a:rPr lang="en-US" dirty="0"/>
              <a:t>When counting # of </a:t>
            </a:r>
            <a:r>
              <a:rPr lang="en-US" dirty="0" smtClean="0"/>
              <a:t>files</a:t>
            </a:r>
            <a:r>
              <a:rPr lang="en-US" dirty="0"/>
              <a:t>, </a:t>
            </a:r>
            <a:r>
              <a:rPr lang="en-US" dirty="0" smtClean="0"/>
              <a:t>metadata </a:t>
            </a:r>
            <a:r>
              <a:rPr lang="en-US" dirty="0"/>
              <a:t>files are </a:t>
            </a:r>
            <a:r>
              <a:rPr lang="en-US" dirty="0" smtClean="0"/>
              <a:t>excluded.</a:t>
            </a:r>
            <a:endParaRPr lang="en-US" dirty="0"/>
          </a:p>
        </p:txBody>
      </p:sp>
      <p:sp>
        <p:nvSpPr>
          <p:cNvPr id="33800" name="Date Placeholder 9"/>
          <p:cNvSpPr>
            <a:spLocks noGrp="1"/>
          </p:cNvSpPr>
          <p:nvPr>
            <p:ph type="dt" sz="quarter" idx="10"/>
          </p:nvPr>
        </p:nvSpPr>
        <p:spPr>
          <a:noFill/>
        </p:spPr>
        <p:txBody>
          <a:bodyPr/>
          <a:lstStyle/>
          <a:p>
            <a:r>
              <a:rPr lang="en-US" dirty="0" smtClean="0"/>
              <a:t>February 2014</a:t>
            </a:r>
            <a:endParaRPr lang="en-US" dirty="0"/>
          </a:p>
        </p:txBody>
      </p:sp>
      <p:sp>
        <p:nvSpPr>
          <p:cNvPr id="33801" name="Footer Placeholder 10"/>
          <p:cNvSpPr>
            <a:spLocks noGrp="1"/>
          </p:cNvSpPr>
          <p:nvPr>
            <p:ph type="ftr" sz="quarter" idx="11"/>
          </p:nvPr>
        </p:nvSpPr>
        <p:spPr>
          <a:noFill/>
        </p:spPr>
        <p:txBody>
          <a:bodyPr/>
          <a:lstStyle/>
          <a:p>
            <a:r>
              <a:rPr lang="en-US" dirty="0" smtClean="0"/>
              <a:t>FY2013 Annual Report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p:cNvPicPr>
            <a:picLocks noChangeAspect="1" noChangeArrowheads="1"/>
          </p:cNvPicPr>
          <p:nvPr/>
        </p:nvPicPr>
        <p:blipFill>
          <a:blip r:embed="rId2"/>
          <a:srcRect/>
          <a:stretch>
            <a:fillRect/>
          </a:stretch>
        </p:blipFill>
        <p:spPr bwMode="auto">
          <a:xfrm>
            <a:off x="1905000" y="3200400"/>
            <a:ext cx="5400675" cy="2981325"/>
          </a:xfrm>
          <a:prstGeom prst="rect">
            <a:avLst/>
          </a:prstGeom>
          <a:noFill/>
          <a:ln w="9525">
            <a:noFill/>
            <a:miter lim="800000"/>
            <a:headEnd/>
            <a:tailEnd/>
          </a:ln>
          <a:effectLst/>
        </p:spPr>
      </p:pic>
      <p:pic>
        <p:nvPicPr>
          <p:cNvPr id="65538" name="Picture 2"/>
          <p:cNvPicPr>
            <a:picLocks noChangeAspect="1" noChangeArrowheads="1"/>
          </p:cNvPicPr>
          <p:nvPr/>
        </p:nvPicPr>
        <p:blipFill>
          <a:blip r:embed="rId3"/>
          <a:srcRect/>
          <a:stretch>
            <a:fillRect/>
          </a:stretch>
        </p:blipFill>
        <p:spPr bwMode="auto">
          <a:xfrm>
            <a:off x="769211" y="1295400"/>
            <a:ext cx="7688989" cy="1554480"/>
          </a:xfrm>
          <a:prstGeom prst="rect">
            <a:avLst/>
          </a:prstGeom>
          <a:noFill/>
          <a:ln w="9525">
            <a:noFill/>
            <a:miter lim="800000"/>
            <a:headEnd/>
            <a:tailEnd/>
          </a:ln>
          <a:effectLst/>
        </p:spPr>
      </p:pic>
      <p:sp>
        <p:nvSpPr>
          <p:cNvPr id="34818" name="Rectangle 2"/>
          <p:cNvSpPr>
            <a:spLocks noGrp="1" noChangeArrowheads="1"/>
          </p:cNvSpPr>
          <p:nvPr>
            <p:ph type="title" sz="quarter"/>
          </p:nvPr>
        </p:nvSpPr>
        <p:spPr>
          <a:xfrm>
            <a:off x="381000" y="152400"/>
            <a:ext cx="8229600" cy="685800"/>
          </a:xfrm>
        </p:spPr>
        <p:txBody>
          <a:bodyPr/>
          <a:lstStyle/>
          <a:p>
            <a:pPr eaLnBrk="1" hangingPunct="1"/>
            <a:r>
              <a:rPr lang="en-US" sz="3600" dirty="0" smtClean="0"/>
              <a:t>Distinct Data Users</a:t>
            </a:r>
          </a:p>
        </p:txBody>
      </p:sp>
      <p:sp>
        <p:nvSpPr>
          <p:cNvPr id="34819" name="Rectangle 3"/>
          <p:cNvSpPr>
            <a:spLocks noGrp="1" noChangeArrowheads="1"/>
          </p:cNvSpPr>
          <p:nvPr>
            <p:ph type="body" idx="4294967295"/>
          </p:nvPr>
        </p:nvSpPr>
        <p:spPr>
          <a:xfrm>
            <a:off x="762000" y="838200"/>
            <a:ext cx="8229600" cy="381000"/>
          </a:xfrm>
        </p:spPr>
        <p:txBody>
          <a:bodyPr/>
          <a:lstStyle/>
          <a:p>
            <a:pPr eaLnBrk="1" hangingPunct="1">
              <a:buFontTx/>
              <a:buNone/>
            </a:pPr>
            <a:r>
              <a:rPr lang="en-US" sz="1400" dirty="0" smtClean="0"/>
              <a:t>Distinct Data Users presents the number of distinct public users who received data product files</a:t>
            </a:r>
            <a:r>
              <a:rPr lang="en-US" sz="1200" dirty="0" smtClean="0"/>
              <a:t>. </a:t>
            </a:r>
          </a:p>
        </p:txBody>
      </p:sp>
      <p:sp>
        <p:nvSpPr>
          <p:cNvPr id="8" name="Slide Number Placeholder 7"/>
          <p:cNvSpPr>
            <a:spLocks noGrp="1"/>
          </p:cNvSpPr>
          <p:nvPr>
            <p:ph type="sldNum" sz="quarter" idx="12"/>
          </p:nvPr>
        </p:nvSpPr>
        <p:spPr/>
        <p:txBody>
          <a:bodyPr/>
          <a:lstStyle/>
          <a:p>
            <a:fld id="{47452A8D-D0A6-40A0-9648-24BD5DC1AEAF}" type="slidenum">
              <a:rPr lang="en-US"/>
              <a:pPr/>
              <a:t>16</a:t>
            </a:fld>
            <a:endParaRPr lang="en-US" dirty="0"/>
          </a:p>
        </p:txBody>
      </p:sp>
      <p:sp>
        <p:nvSpPr>
          <p:cNvPr id="34824" name="Date Placeholder 9"/>
          <p:cNvSpPr>
            <a:spLocks noGrp="1"/>
          </p:cNvSpPr>
          <p:nvPr>
            <p:ph type="dt" sz="quarter" idx="10"/>
          </p:nvPr>
        </p:nvSpPr>
        <p:spPr>
          <a:noFill/>
        </p:spPr>
        <p:txBody>
          <a:bodyPr/>
          <a:lstStyle/>
          <a:p>
            <a:r>
              <a:rPr lang="en-US" dirty="0" smtClean="0"/>
              <a:t>February 2014</a:t>
            </a:r>
            <a:endParaRPr lang="en-US" dirty="0"/>
          </a:p>
        </p:txBody>
      </p:sp>
      <p:sp>
        <p:nvSpPr>
          <p:cNvPr id="34825" name="Footer Placeholder 10"/>
          <p:cNvSpPr>
            <a:spLocks noGrp="1"/>
          </p:cNvSpPr>
          <p:nvPr>
            <p:ph type="ftr" sz="quarter" idx="11"/>
          </p:nvPr>
        </p:nvSpPr>
        <p:spPr>
          <a:noFill/>
        </p:spPr>
        <p:txBody>
          <a:bodyPr/>
          <a:lstStyle/>
          <a:p>
            <a:r>
              <a:rPr lang="en-US" dirty="0" smtClean="0"/>
              <a:t>FY2013 Annual Report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srcRect/>
          <a:stretch>
            <a:fillRect/>
          </a:stretch>
        </p:blipFill>
        <p:spPr bwMode="auto">
          <a:xfrm>
            <a:off x="533400" y="1143000"/>
            <a:ext cx="8046720" cy="1626802"/>
          </a:xfrm>
          <a:prstGeom prst="rect">
            <a:avLst/>
          </a:prstGeom>
          <a:noFill/>
          <a:ln w="9525">
            <a:noFill/>
            <a:miter lim="800000"/>
            <a:headEnd/>
            <a:tailEnd/>
          </a:ln>
          <a:effectLst/>
        </p:spPr>
      </p:pic>
      <p:sp>
        <p:nvSpPr>
          <p:cNvPr id="35842" name="Rectangle 2"/>
          <p:cNvSpPr>
            <a:spLocks noGrp="1" noChangeArrowheads="1"/>
          </p:cNvSpPr>
          <p:nvPr>
            <p:ph type="title" sz="quarter"/>
          </p:nvPr>
        </p:nvSpPr>
        <p:spPr>
          <a:xfrm>
            <a:off x="457200" y="0"/>
            <a:ext cx="8229600" cy="685800"/>
          </a:xfrm>
        </p:spPr>
        <p:txBody>
          <a:bodyPr/>
          <a:lstStyle/>
          <a:p>
            <a:pPr eaLnBrk="1" hangingPunct="1"/>
            <a:r>
              <a:rPr lang="en-US" sz="3600" dirty="0" smtClean="0"/>
              <a:t>Repeat Data Users</a:t>
            </a:r>
          </a:p>
        </p:txBody>
      </p:sp>
      <p:sp>
        <p:nvSpPr>
          <p:cNvPr id="35843" name="Rectangle 4"/>
          <p:cNvSpPr>
            <a:spLocks noGrp="1" noChangeArrowheads="1"/>
          </p:cNvSpPr>
          <p:nvPr>
            <p:ph sz="quarter" idx="1"/>
          </p:nvPr>
        </p:nvSpPr>
        <p:spPr>
          <a:xfrm>
            <a:off x="457200" y="609600"/>
            <a:ext cx="8458200" cy="457200"/>
          </a:xfrm>
        </p:spPr>
        <p:txBody>
          <a:bodyPr/>
          <a:lstStyle/>
          <a:p>
            <a:pPr eaLnBrk="1" hangingPunct="1">
              <a:buFontTx/>
              <a:buNone/>
            </a:pPr>
            <a:r>
              <a:rPr lang="en-US" sz="1400" dirty="0" smtClean="0"/>
              <a:t>Repeat users are distinct Public users who received data on more than one day in the fiscal year</a:t>
            </a:r>
            <a:r>
              <a:rPr lang="en-US" sz="1200" dirty="0" smtClean="0"/>
              <a:t>.</a:t>
            </a:r>
            <a:r>
              <a:rPr lang="en-US" sz="2400" dirty="0" smtClean="0"/>
              <a:t> </a:t>
            </a:r>
          </a:p>
          <a:p>
            <a:pPr eaLnBrk="1" hangingPunct="1"/>
            <a:endParaRPr lang="en-US" sz="2400" dirty="0" smtClean="0"/>
          </a:p>
        </p:txBody>
      </p:sp>
      <p:sp>
        <p:nvSpPr>
          <p:cNvPr id="8" name="Slide Number Placeholder 7"/>
          <p:cNvSpPr>
            <a:spLocks noGrp="1"/>
          </p:cNvSpPr>
          <p:nvPr>
            <p:ph type="sldNum" sz="quarter" idx="12"/>
          </p:nvPr>
        </p:nvSpPr>
        <p:spPr/>
        <p:txBody>
          <a:bodyPr/>
          <a:lstStyle/>
          <a:p>
            <a:fld id="{3A9B289B-81D7-496B-ADC3-2112396733D4}" type="slidenum">
              <a:rPr lang="en-US"/>
              <a:pPr/>
              <a:t>17</a:t>
            </a:fld>
            <a:endParaRPr lang="en-US" dirty="0"/>
          </a:p>
        </p:txBody>
      </p:sp>
      <p:sp>
        <p:nvSpPr>
          <p:cNvPr id="35848" name="Date Placeholder 9"/>
          <p:cNvSpPr>
            <a:spLocks noGrp="1"/>
          </p:cNvSpPr>
          <p:nvPr>
            <p:ph type="dt" sz="quarter" idx="10"/>
          </p:nvPr>
        </p:nvSpPr>
        <p:spPr>
          <a:noFill/>
        </p:spPr>
        <p:txBody>
          <a:bodyPr/>
          <a:lstStyle/>
          <a:p>
            <a:r>
              <a:rPr lang="en-US" dirty="0" smtClean="0"/>
              <a:t>February 2014</a:t>
            </a:r>
            <a:endParaRPr lang="en-US" dirty="0"/>
          </a:p>
        </p:txBody>
      </p:sp>
      <p:sp>
        <p:nvSpPr>
          <p:cNvPr id="35849" name="Footer Placeholder 10"/>
          <p:cNvSpPr>
            <a:spLocks noGrp="1"/>
          </p:cNvSpPr>
          <p:nvPr>
            <p:ph type="ftr" sz="quarter" idx="11"/>
          </p:nvPr>
        </p:nvSpPr>
        <p:spPr>
          <a:noFill/>
        </p:spPr>
        <p:txBody>
          <a:bodyPr/>
          <a:lstStyle/>
          <a:p>
            <a:r>
              <a:rPr lang="en-US" dirty="0" smtClean="0"/>
              <a:t>FY2013 Annual Report</a:t>
            </a:r>
            <a:endParaRPr lang="en-US" dirty="0"/>
          </a:p>
        </p:txBody>
      </p:sp>
      <p:pic>
        <p:nvPicPr>
          <p:cNvPr id="63490" name="Picture 2"/>
          <p:cNvPicPr>
            <a:picLocks noChangeAspect="1" noChangeArrowheads="1"/>
          </p:cNvPicPr>
          <p:nvPr/>
        </p:nvPicPr>
        <p:blipFill>
          <a:blip r:embed="rId3"/>
          <a:srcRect/>
          <a:stretch>
            <a:fillRect/>
          </a:stretch>
        </p:blipFill>
        <p:spPr bwMode="auto">
          <a:xfrm>
            <a:off x="1752600" y="2971800"/>
            <a:ext cx="5829300" cy="31242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7" name="Picture 13"/>
          <p:cNvPicPr>
            <a:picLocks noChangeAspect="1" noChangeArrowheads="1"/>
          </p:cNvPicPr>
          <p:nvPr/>
        </p:nvPicPr>
        <p:blipFill>
          <a:blip r:embed="rId2"/>
          <a:srcRect/>
          <a:stretch>
            <a:fillRect/>
          </a:stretch>
        </p:blipFill>
        <p:spPr bwMode="auto">
          <a:xfrm>
            <a:off x="2438400" y="1213104"/>
            <a:ext cx="4202691" cy="4654296"/>
          </a:xfrm>
          <a:prstGeom prst="rect">
            <a:avLst/>
          </a:prstGeom>
          <a:noFill/>
          <a:ln w="9525">
            <a:noFill/>
            <a:miter lim="800000"/>
            <a:headEnd/>
            <a:tailEnd/>
          </a:ln>
          <a:effectLst/>
        </p:spPr>
      </p:pic>
      <p:sp>
        <p:nvSpPr>
          <p:cNvPr id="36866" name="Title 1"/>
          <p:cNvSpPr>
            <a:spLocks noGrp="1"/>
          </p:cNvSpPr>
          <p:nvPr>
            <p:ph type="title" sz="quarter"/>
          </p:nvPr>
        </p:nvSpPr>
        <p:spPr>
          <a:xfrm>
            <a:off x="457200" y="228600"/>
            <a:ext cx="8153400" cy="838200"/>
          </a:xfrm>
        </p:spPr>
        <p:txBody>
          <a:bodyPr/>
          <a:lstStyle/>
          <a:p>
            <a:r>
              <a:rPr lang="en-US" sz="3600" dirty="0" smtClean="0"/>
              <a:t>Data Users - Top 20 Countries</a:t>
            </a:r>
          </a:p>
        </p:txBody>
      </p:sp>
      <p:sp>
        <p:nvSpPr>
          <p:cNvPr id="9" name="Slide Number Placeholder 8"/>
          <p:cNvSpPr>
            <a:spLocks noGrp="1"/>
          </p:cNvSpPr>
          <p:nvPr>
            <p:ph type="sldNum" sz="quarter" idx="12"/>
          </p:nvPr>
        </p:nvSpPr>
        <p:spPr/>
        <p:txBody>
          <a:bodyPr/>
          <a:lstStyle/>
          <a:p>
            <a:fld id="{2E13AA2A-486D-4578-9220-DB3CBD3E6941}" type="slidenum">
              <a:rPr lang="en-US"/>
              <a:pPr/>
              <a:t>18</a:t>
            </a:fld>
            <a:endParaRPr lang="en-US" dirty="0"/>
          </a:p>
        </p:txBody>
      </p:sp>
      <p:sp>
        <p:nvSpPr>
          <p:cNvPr id="36869" name="Date Placeholder 6"/>
          <p:cNvSpPr>
            <a:spLocks noGrp="1"/>
          </p:cNvSpPr>
          <p:nvPr>
            <p:ph type="dt" sz="quarter" idx="10"/>
          </p:nvPr>
        </p:nvSpPr>
        <p:spPr>
          <a:noFill/>
        </p:spPr>
        <p:txBody>
          <a:bodyPr/>
          <a:lstStyle/>
          <a:p>
            <a:r>
              <a:rPr lang="en-US" dirty="0" smtClean="0"/>
              <a:t>February 2014</a:t>
            </a:r>
            <a:endParaRPr lang="en-US" dirty="0"/>
          </a:p>
        </p:txBody>
      </p:sp>
      <p:sp>
        <p:nvSpPr>
          <p:cNvPr id="36870" name="Footer Placeholder 7"/>
          <p:cNvSpPr>
            <a:spLocks noGrp="1"/>
          </p:cNvSpPr>
          <p:nvPr>
            <p:ph type="ftr" sz="quarter" idx="11"/>
          </p:nvPr>
        </p:nvSpPr>
        <p:spPr>
          <a:noFill/>
        </p:spPr>
        <p:txBody>
          <a:bodyPr/>
          <a:lstStyle/>
          <a:p>
            <a:r>
              <a:rPr lang="en-US" dirty="0" smtClean="0"/>
              <a:t>FY2013 Annual Report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p:cNvPicPr>
            <a:picLocks noChangeAspect="1" noChangeArrowheads="1"/>
          </p:cNvPicPr>
          <p:nvPr/>
        </p:nvPicPr>
        <p:blipFill>
          <a:blip r:embed="rId2"/>
          <a:srcRect/>
          <a:stretch>
            <a:fillRect/>
          </a:stretch>
        </p:blipFill>
        <p:spPr bwMode="auto">
          <a:xfrm>
            <a:off x="4572000" y="3209544"/>
            <a:ext cx="4082018" cy="2505456"/>
          </a:xfrm>
          <a:prstGeom prst="rect">
            <a:avLst/>
          </a:prstGeom>
          <a:noFill/>
          <a:ln w="9525">
            <a:noFill/>
            <a:miter lim="800000"/>
            <a:headEnd/>
            <a:tailEnd/>
          </a:ln>
          <a:effectLst/>
        </p:spPr>
      </p:pic>
      <p:pic>
        <p:nvPicPr>
          <p:cNvPr id="68611" name="Picture 3"/>
          <p:cNvPicPr>
            <a:picLocks noChangeAspect="1" noChangeArrowheads="1"/>
          </p:cNvPicPr>
          <p:nvPr/>
        </p:nvPicPr>
        <p:blipFill>
          <a:blip r:embed="rId3"/>
          <a:srcRect/>
          <a:stretch>
            <a:fillRect/>
          </a:stretch>
        </p:blipFill>
        <p:spPr bwMode="auto">
          <a:xfrm>
            <a:off x="533400" y="3200400"/>
            <a:ext cx="4119140" cy="2505456"/>
          </a:xfrm>
          <a:prstGeom prst="rect">
            <a:avLst/>
          </a:prstGeom>
          <a:noFill/>
          <a:ln w="9525">
            <a:noFill/>
            <a:miter lim="800000"/>
            <a:headEnd/>
            <a:tailEnd/>
          </a:ln>
          <a:effectLst/>
        </p:spPr>
      </p:pic>
      <p:pic>
        <p:nvPicPr>
          <p:cNvPr id="68610" name="Picture 2"/>
          <p:cNvPicPr>
            <a:picLocks noChangeAspect="1" noChangeArrowheads="1"/>
          </p:cNvPicPr>
          <p:nvPr/>
        </p:nvPicPr>
        <p:blipFill>
          <a:blip r:embed="rId4"/>
          <a:srcRect/>
          <a:stretch>
            <a:fillRect/>
          </a:stretch>
        </p:blipFill>
        <p:spPr bwMode="auto">
          <a:xfrm>
            <a:off x="990600" y="1295400"/>
            <a:ext cx="7117729" cy="1234440"/>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r>
              <a:rPr lang="en-US" dirty="0" smtClean="0"/>
              <a:t>February 2014</a:t>
            </a:r>
            <a:endParaRPr lang="en-US" dirty="0"/>
          </a:p>
        </p:txBody>
      </p:sp>
      <p:sp>
        <p:nvSpPr>
          <p:cNvPr id="3" name="Footer Placeholder 2"/>
          <p:cNvSpPr>
            <a:spLocks noGrp="1"/>
          </p:cNvSpPr>
          <p:nvPr>
            <p:ph type="ftr" sz="quarter" idx="11"/>
          </p:nvPr>
        </p:nvSpPr>
        <p:spPr/>
        <p:txBody>
          <a:bodyPr/>
          <a:lstStyle/>
          <a:p>
            <a:r>
              <a:rPr lang="en-US" dirty="0" smtClean="0"/>
              <a:t>FY2013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19</a:t>
            </a:fld>
            <a:endParaRPr lang="en-US" dirty="0"/>
          </a:p>
        </p:txBody>
      </p:sp>
      <p:sp>
        <p:nvSpPr>
          <p:cNvPr id="5" name="Title 1"/>
          <p:cNvSpPr txBox="1">
            <a:spLocks/>
          </p:cNvSpPr>
          <p:nvPr/>
        </p:nvSpPr>
        <p:spPr>
          <a:xfrm>
            <a:off x="457200" y="304800"/>
            <a:ext cx="8229600" cy="609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Foreign Distribution</a:t>
            </a:r>
          </a:p>
        </p:txBody>
      </p:sp>
      <p:sp>
        <p:nvSpPr>
          <p:cNvPr id="12" name="TextBox 11"/>
          <p:cNvSpPr txBox="1"/>
          <p:nvPr/>
        </p:nvSpPr>
        <p:spPr>
          <a:xfrm>
            <a:off x="990600" y="2514600"/>
            <a:ext cx="7696200" cy="553998"/>
          </a:xfrm>
          <a:prstGeom prst="rect">
            <a:avLst/>
          </a:prstGeom>
          <a:noFill/>
        </p:spPr>
        <p:txBody>
          <a:bodyPr wrap="square" rtlCol="0">
            <a:spAutoFit/>
          </a:bodyPr>
          <a:lstStyle/>
          <a:p>
            <a:r>
              <a:rPr lang="en-US" sz="1000" dirty="0" smtClean="0"/>
              <a:t>*    EU includes 27 European Union member countries.</a:t>
            </a:r>
          </a:p>
          <a:p>
            <a:r>
              <a:rPr lang="en-US" sz="1000" dirty="0" smtClean="0"/>
              <a:t>**   China includes only People’s Republic of China and does not include Taiwan or Hong Kong.</a:t>
            </a:r>
          </a:p>
          <a:p>
            <a:r>
              <a:rPr lang="en-US" sz="1000" dirty="0" smtClean="0"/>
              <a:t>*** This represents the data users whose countries are unknown</a:t>
            </a:r>
            <a:endParaRPr lang="en-US" sz="1000" dirty="0"/>
          </a:p>
        </p:txBody>
      </p:sp>
      <p:sp>
        <p:nvSpPr>
          <p:cNvPr id="10" name="TextBox 9"/>
          <p:cNvSpPr txBox="1"/>
          <p:nvPr/>
        </p:nvSpPr>
        <p:spPr>
          <a:xfrm>
            <a:off x="609600" y="838200"/>
            <a:ext cx="7696200" cy="461665"/>
          </a:xfrm>
          <a:prstGeom prst="rect">
            <a:avLst/>
          </a:prstGeom>
          <a:noFill/>
        </p:spPr>
        <p:txBody>
          <a:bodyPr wrap="square" rtlCol="0">
            <a:spAutoFit/>
          </a:bodyPr>
          <a:lstStyle/>
          <a:p>
            <a:r>
              <a:rPr lang="en-US" dirty="0" smtClean="0"/>
              <a:t>Distribution metrics for foreign public users are compared. Statistics are based on country information provided by the 12 EOSDIS DAACs.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81000"/>
            <a:ext cx="8229600" cy="914400"/>
          </a:xfrm>
        </p:spPr>
        <p:txBody>
          <a:bodyPr/>
          <a:lstStyle/>
          <a:p>
            <a:r>
              <a:rPr lang="en-US" sz="3600" dirty="0" smtClean="0">
                <a:solidFill>
                  <a:srgbClr val="000000"/>
                </a:solidFill>
              </a:rPr>
              <a:t>Preface</a:t>
            </a:r>
          </a:p>
        </p:txBody>
      </p:sp>
      <p:sp>
        <p:nvSpPr>
          <p:cNvPr id="6" name="Slide Number Placeholder 5"/>
          <p:cNvSpPr>
            <a:spLocks noGrp="1"/>
          </p:cNvSpPr>
          <p:nvPr>
            <p:ph type="sldNum" sz="quarter" idx="12"/>
          </p:nvPr>
        </p:nvSpPr>
        <p:spPr>
          <a:xfrm>
            <a:off x="6629400" y="6303334"/>
            <a:ext cx="2133600" cy="476250"/>
          </a:xfrm>
        </p:spPr>
        <p:txBody>
          <a:bodyPr/>
          <a:lstStyle/>
          <a:p>
            <a:fld id="{3C60635A-2BC3-4C32-891E-31D7F58E7279}" type="slidenum">
              <a:rPr lang="en-US"/>
              <a:pPr/>
              <a:t>2</a:t>
            </a:fld>
            <a:endParaRPr lang="en-US" dirty="0"/>
          </a:p>
        </p:txBody>
      </p:sp>
      <p:sp>
        <p:nvSpPr>
          <p:cNvPr id="19461" name="Date Placeholder 6"/>
          <p:cNvSpPr>
            <a:spLocks noGrp="1"/>
          </p:cNvSpPr>
          <p:nvPr>
            <p:ph type="dt" sz="quarter" idx="10"/>
          </p:nvPr>
        </p:nvSpPr>
        <p:spPr>
          <a:xfrm>
            <a:off x="457200" y="6324600"/>
            <a:ext cx="2133600" cy="476250"/>
          </a:xfrm>
          <a:noFill/>
        </p:spPr>
        <p:txBody>
          <a:bodyPr/>
          <a:lstStyle/>
          <a:p>
            <a:r>
              <a:rPr lang="en-US" dirty="0" smtClean="0"/>
              <a:t>February 2014</a:t>
            </a:r>
            <a:endParaRPr lang="en-US" dirty="0"/>
          </a:p>
        </p:txBody>
      </p:sp>
      <p:sp>
        <p:nvSpPr>
          <p:cNvPr id="19462" name="Footer Placeholder 7"/>
          <p:cNvSpPr>
            <a:spLocks noGrp="1"/>
          </p:cNvSpPr>
          <p:nvPr>
            <p:ph type="ftr" sz="quarter" idx="11"/>
          </p:nvPr>
        </p:nvSpPr>
        <p:spPr>
          <a:xfrm>
            <a:off x="3124200" y="6324600"/>
            <a:ext cx="2895600" cy="476250"/>
          </a:xfrm>
          <a:noFill/>
        </p:spPr>
        <p:txBody>
          <a:bodyPr/>
          <a:lstStyle/>
          <a:p>
            <a:r>
              <a:rPr lang="en-US" dirty="0" smtClean="0"/>
              <a:t>FY2013 Annual Report</a:t>
            </a:r>
            <a:endParaRPr lang="en-US" dirty="0"/>
          </a:p>
        </p:txBody>
      </p:sp>
      <p:graphicFrame>
        <p:nvGraphicFramePr>
          <p:cNvPr id="8" name="Table 7"/>
          <p:cNvGraphicFramePr>
            <a:graphicFrameLocks noGrp="1"/>
          </p:cNvGraphicFramePr>
          <p:nvPr/>
        </p:nvGraphicFramePr>
        <p:xfrm>
          <a:off x="685800" y="1143000"/>
          <a:ext cx="7772400" cy="4876800"/>
        </p:xfrm>
        <a:graphic>
          <a:graphicData uri="http://schemas.openxmlformats.org/drawingml/2006/table">
            <a:tbl>
              <a:tblPr/>
              <a:tblGrid>
                <a:gridCol w="7772400"/>
              </a:tblGrid>
              <a:tr h="4876800">
                <a:tc>
                  <a:txBody>
                    <a:bodyPr/>
                    <a:lstStyle/>
                    <a:p>
                      <a:pPr algn="l" fontAlgn="ctr"/>
                      <a:r>
                        <a:rPr lang="en-US" sz="1200" b="0" i="0" u="none" strike="noStrike" dirty="0" smtClean="0">
                          <a:latin typeface="+mn-lt"/>
                        </a:rPr>
                        <a:t>The Earth Sciences Data and Information System (ESDIS) Project (Code 423) prepared the following report on metrics from across the Earth Observation System Data and Information System (EOSDIS). The 12 Distributed Active Archive Centers (DAACs) of EOSDIS support different scientific disciplines and provide an individualized set of products and services to their science community and the public. Although discipline oriented, the DAACs engage in common data management functions of ingest, archive and distribution, as well as describing their data and services on web sites.</a:t>
                      </a:r>
                    </a:p>
                    <a:p>
                      <a:pPr algn="l" fontAlgn="ctr"/>
                      <a:endParaRPr lang="en-US" sz="1200" b="0" i="0" u="none" strike="noStrike" dirty="0" smtClean="0">
                        <a:latin typeface="+mn-lt"/>
                      </a:endParaRPr>
                    </a:p>
                    <a:p>
                      <a:pPr algn="l" fontAlgn="ctr"/>
                      <a:r>
                        <a:rPr lang="en-US" sz="1200" b="0" i="0" u="none" strike="noStrike" dirty="0" smtClean="0">
                          <a:latin typeface="+mn-lt"/>
                        </a:rPr>
                        <a:t>Metrics are collected on a daily basis from each DAAC.  The ESDIS Project collects these metrics in a tool called the ESDIS Metrics System (EMS).  DAAC analysts can view their detailed metrics to assess internal performance and trends.  The ESDIS Project combines these metrics, not for comparisons between the DAACs, but as a system level view of EOSDIS performance. This report provides snapshots of metrics as the combination of the individual DAACs and as a system.</a:t>
                      </a:r>
                    </a:p>
                    <a:p>
                      <a:pPr algn="l" fontAlgn="ctr"/>
                      <a:endParaRPr lang="en-US" sz="1200" b="0" i="0" u="none" strike="noStrike" dirty="0" smtClean="0">
                        <a:latin typeface="+mn-lt"/>
                      </a:endParaRPr>
                    </a:p>
                    <a:p>
                      <a:pPr algn="l" fontAlgn="ctr"/>
                      <a:r>
                        <a:rPr lang="en-US" sz="1200" b="0" i="0" u="none" strike="noStrike" dirty="0" smtClean="0">
                          <a:latin typeface="+mn-lt"/>
                        </a:rPr>
                        <a:t>In keeping with previous years, and in order to support trend comparisons, the metrics data are presented on a fiscal year basis, not by calendar year. These reports are posted online with metrics as far back as 1996. Each report includes some historical trend information.</a:t>
                      </a:r>
                    </a:p>
                    <a:p>
                      <a:pPr algn="l" fontAlgn="ctr"/>
                      <a:endParaRPr lang="en-US" sz="1200" b="0" i="0" u="none" strike="noStrike" dirty="0" smtClean="0">
                        <a:latin typeface="+mn-lt"/>
                      </a:endParaRPr>
                    </a:p>
                    <a:p>
                      <a:pPr algn="l" fontAlgn="ctr"/>
                      <a:r>
                        <a:rPr lang="en-US" sz="1200" b="0" i="0" u="none" strike="noStrike" dirty="0" smtClean="0">
                          <a:latin typeface="+mn-lt"/>
                        </a:rPr>
                        <a:t>If you have any questions or comments, please contact Jeanne Behnke at (301) 614-5326 or jeanne.behnke@nasa.gov or Kevin Murphy at (301) 614-5580 or kevin.j.murphy@nasa.gov.</a:t>
                      </a:r>
                      <a:endParaRPr lang="en-US" sz="1200" b="0" i="0" u="none" strike="noStrike" dirty="0">
                        <a:latin typeface="Arial"/>
                      </a:endParaRPr>
                    </a:p>
                  </a:txBody>
                  <a:tcPr marL="7002" marR="7002" marT="7002" marB="0" anchor="ctr">
                    <a:lnL>
                      <a:noFill/>
                    </a:lnL>
                    <a:lnR>
                      <a:noFill/>
                    </a:lnR>
                    <a:lnT>
                      <a:noFill/>
                    </a:lnT>
                    <a:lnB>
                      <a:noFill/>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5"/>
          <p:cNvPicPr>
            <a:picLocks noChangeAspect="1" noChangeArrowheads="1"/>
          </p:cNvPicPr>
          <p:nvPr/>
        </p:nvPicPr>
        <p:blipFill>
          <a:blip r:embed="rId2"/>
          <a:srcRect/>
          <a:stretch>
            <a:fillRect/>
          </a:stretch>
        </p:blipFill>
        <p:spPr bwMode="auto">
          <a:xfrm>
            <a:off x="4572000" y="3886200"/>
            <a:ext cx="3481375" cy="2286000"/>
          </a:xfrm>
          <a:prstGeom prst="rect">
            <a:avLst/>
          </a:prstGeom>
          <a:noFill/>
          <a:ln w="9525">
            <a:noFill/>
            <a:miter lim="800000"/>
            <a:headEnd/>
            <a:tailEnd/>
          </a:ln>
          <a:effectLst/>
        </p:spPr>
      </p:pic>
      <p:pic>
        <p:nvPicPr>
          <p:cNvPr id="69636" name="Picture 4"/>
          <p:cNvPicPr>
            <a:picLocks noChangeAspect="1" noChangeArrowheads="1"/>
          </p:cNvPicPr>
          <p:nvPr/>
        </p:nvPicPr>
        <p:blipFill>
          <a:blip r:embed="rId3"/>
          <a:srcRect/>
          <a:stretch>
            <a:fillRect/>
          </a:stretch>
        </p:blipFill>
        <p:spPr bwMode="auto">
          <a:xfrm>
            <a:off x="1143000" y="3886200"/>
            <a:ext cx="3488174" cy="2286000"/>
          </a:xfrm>
          <a:prstGeom prst="rect">
            <a:avLst/>
          </a:prstGeom>
          <a:noFill/>
          <a:ln w="9525">
            <a:noFill/>
            <a:miter lim="800000"/>
            <a:headEnd/>
            <a:tailEnd/>
          </a:ln>
          <a:effectLst/>
        </p:spPr>
      </p:pic>
      <p:pic>
        <p:nvPicPr>
          <p:cNvPr id="69635" name="Picture 3"/>
          <p:cNvPicPr>
            <a:picLocks noChangeAspect="1" noChangeArrowheads="1"/>
          </p:cNvPicPr>
          <p:nvPr/>
        </p:nvPicPr>
        <p:blipFill>
          <a:blip r:embed="rId4"/>
          <a:srcRect/>
          <a:stretch>
            <a:fillRect/>
          </a:stretch>
        </p:blipFill>
        <p:spPr bwMode="auto">
          <a:xfrm>
            <a:off x="1438275" y="1685925"/>
            <a:ext cx="6029325" cy="1609725"/>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r>
              <a:rPr lang="en-US" dirty="0" smtClean="0"/>
              <a:t>February 2014</a:t>
            </a:r>
            <a:endParaRPr lang="en-US" dirty="0"/>
          </a:p>
        </p:txBody>
      </p:sp>
      <p:sp>
        <p:nvSpPr>
          <p:cNvPr id="3" name="Footer Placeholder 2"/>
          <p:cNvSpPr>
            <a:spLocks noGrp="1"/>
          </p:cNvSpPr>
          <p:nvPr>
            <p:ph type="ftr" sz="quarter" idx="11"/>
          </p:nvPr>
        </p:nvSpPr>
        <p:spPr/>
        <p:txBody>
          <a:bodyPr/>
          <a:lstStyle/>
          <a:p>
            <a:r>
              <a:rPr lang="en-US" dirty="0" smtClean="0"/>
              <a:t>FY2013 Annual Report</a:t>
            </a:r>
            <a:endParaRPr lang="en-US" dirty="0"/>
          </a:p>
        </p:txBody>
      </p:sp>
      <p:sp>
        <p:nvSpPr>
          <p:cNvPr id="4" name="Slide Number Placeholder 3"/>
          <p:cNvSpPr>
            <a:spLocks noGrp="1"/>
          </p:cNvSpPr>
          <p:nvPr>
            <p:ph type="sldNum" sz="quarter" idx="12"/>
          </p:nvPr>
        </p:nvSpPr>
        <p:spPr>
          <a:xfrm>
            <a:off x="6629400" y="6305550"/>
            <a:ext cx="2133600" cy="476250"/>
          </a:xfrm>
        </p:spPr>
        <p:txBody>
          <a:bodyPr/>
          <a:lstStyle/>
          <a:p>
            <a:fld id="{F9EE67B7-608E-4AD9-AF64-FF488EC2DE5B}" type="slidenum">
              <a:rPr lang="en-US" smtClean="0"/>
              <a:pPr/>
              <a:t>20</a:t>
            </a:fld>
            <a:endParaRPr lang="en-US" dirty="0"/>
          </a:p>
        </p:txBody>
      </p:sp>
      <p:sp>
        <p:nvSpPr>
          <p:cNvPr id="8" name="Rectangle 2"/>
          <p:cNvSpPr txBox="1">
            <a:spLocks noChangeArrowheads="1"/>
          </p:cNvSpPr>
          <p:nvPr/>
        </p:nvSpPr>
        <p:spPr>
          <a:xfrm>
            <a:off x="457200" y="228600"/>
            <a:ext cx="82296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Production of Near</a:t>
            </a:r>
            <a:r>
              <a:rPr kumimoji="0" lang="en-US" sz="3600" b="0" i="0" u="none" strike="noStrike" kern="0" cap="none" spc="0" normalizeH="0" noProof="0" dirty="0" smtClean="0">
                <a:ln>
                  <a:noFill/>
                </a:ln>
                <a:solidFill>
                  <a:schemeClr val="tx2"/>
                </a:solidFill>
                <a:effectLst/>
                <a:uLnTx/>
                <a:uFillTx/>
                <a:latin typeface="+mj-lt"/>
                <a:ea typeface="ヒラギノ角ゴ Pro W3" pitchFamily="-65" charset="-128"/>
                <a:cs typeface="ヒラギノ角ゴ Pro W3" pitchFamily="-65" charset="-128"/>
              </a:rPr>
              <a:t> Real-Time</a:t>
            </a:r>
            <a:r>
              <a:rPr kumimoji="0" lang="en-US" sz="3600" b="0"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 Products</a:t>
            </a:r>
          </a:p>
        </p:txBody>
      </p:sp>
      <p:sp>
        <p:nvSpPr>
          <p:cNvPr id="9" name="Rectangle 3"/>
          <p:cNvSpPr txBox="1">
            <a:spLocks noChangeArrowheads="1"/>
          </p:cNvSpPr>
          <p:nvPr/>
        </p:nvSpPr>
        <p:spPr>
          <a:xfrm>
            <a:off x="381000" y="838200"/>
            <a:ext cx="8001000" cy="762000"/>
          </a:xfrm>
          <a:prstGeom prst="rect">
            <a:avLst/>
          </a:prstGeom>
        </p:spPr>
        <p:txBody>
          <a:bodyPr/>
          <a:lstStyle/>
          <a:p>
            <a:pPr marL="457200" lvl="0">
              <a:spcBef>
                <a:spcPct val="20000"/>
              </a:spcBef>
              <a:tabLst>
                <a:tab pos="577850" algn="l"/>
              </a:tabLst>
            </a:pPr>
            <a:r>
              <a:rPr lang="en-US" kern="0" dirty="0" smtClean="0">
                <a:latin typeface="+mn-lt"/>
                <a:cs typeface="ヒラギノ角ゴ Pro W3" pitchFamily="-65" charset="-128"/>
              </a:rPr>
              <a:t>Near Real-Time (NRT) production represents the amount of data generated by the Land Atmosphere Near Real-time Capability for EOS (LANCE) data providers, including the two identical processing systems, NRT and NRT2. </a:t>
            </a:r>
            <a:endParaRPr kumimoji="0" lang="en-US" b="0" i="0" u="none" strike="noStrike" kern="0" cap="none" spc="0" normalizeH="0" baseline="0" noProof="0" dirty="0" smtClean="0">
              <a:ln>
                <a:noFill/>
              </a:ln>
              <a:solidFill>
                <a:schemeClr val="tx1"/>
              </a:solidFill>
              <a:effectLst/>
              <a:uLnTx/>
              <a:uFillTx/>
              <a:latin typeface="+mn-lt"/>
              <a:ea typeface="ヒラギノ角ゴ Pro W3" pitchFamily="-65" charset="-128"/>
              <a:cs typeface="ヒラギノ角ゴ Pro W3" pitchFamily="-65" charset="-128"/>
            </a:endParaRPr>
          </a:p>
        </p:txBody>
      </p:sp>
      <p:sp>
        <p:nvSpPr>
          <p:cNvPr id="13" name="TextBox 12"/>
          <p:cNvSpPr txBox="1"/>
          <p:nvPr/>
        </p:nvSpPr>
        <p:spPr>
          <a:xfrm>
            <a:off x="1600200" y="3429000"/>
            <a:ext cx="4840941" cy="276999"/>
          </a:xfrm>
          <a:prstGeom prst="rect">
            <a:avLst/>
          </a:prstGeom>
          <a:noFill/>
        </p:spPr>
        <p:txBody>
          <a:bodyPr wrap="none" rtlCol="0">
            <a:spAutoFit/>
          </a:bodyPr>
          <a:lstStyle/>
          <a:p>
            <a:r>
              <a:rPr lang="en-US" dirty="0" smtClean="0"/>
              <a:t>Volume and file count include the data products deleted from archive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4191996" y="4191000"/>
            <a:ext cx="4048237" cy="2048256"/>
          </a:xfrm>
          <a:prstGeom prst="rect">
            <a:avLst/>
          </a:prstGeom>
          <a:noFill/>
          <a:ln w="9525">
            <a:noFill/>
            <a:miter lim="800000"/>
            <a:headEnd/>
            <a:tailEnd/>
          </a:ln>
          <a:effectLst/>
        </p:spPr>
      </p:pic>
      <p:pic>
        <p:nvPicPr>
          <p:cNvPr id="70660" name="Picture 4"/>
          <p:cNvPicPr>
            <a:picLocks noChangeAspect="1" noChangeArrowheads="1"/>
          </p:cNvPicPr>
          <p:nvPr/>
        </p:nvPicPr>
        <p:blipFill>
          <a:blip r:embed="rId3"/>
          <a:srcRect/>
          <a:stretch>
            <a:fillRect/>
          </a:stretch>
        </p:blipFill>
        <p:spPr bwMode="auto">
          <a:xfrm>
            <a:off x="609600" y="4191000"/>
            <a:ext cx="4014308" cy="2048256"/>
          </a:xfrm>
          <a:prstGeom prst="rect">
            <a:avLst/>
          </a:prstGeom>
          <a:noFill/>
          <a:ln w="9525">
            <a:noFill/>
            <a:miter lim="800000"/>
            <a:headEnd/>
            <a:tailEnd/>
          </a:ln>
          <a:effectLst/>
        </p:spPr>
      </p:pic>
      <p:pic>
        <p:nvPicPr>
          <p:cNvPr id="70659" name="Picture 3"/>
          <p:cNvPicPr>
            <a:picLocks noChangeAspect="1" noChangeArrowheads="1"/>
          </p:cNvPicPr>
          <p:nvPr/>
        </p:nvPicPr>
        <p:blipFill>
          <a:blip r:embed="rId4"/>
          <a:srcRect/>
          <a:stretch>
            <a:fillRect/>
          </a:stretch>
        </p:blipFill>
        <p:spPr bwMode="auto">
          <a:xfrm>
            <a:off x="1524000" y="1828800"/>
            <a:ext cx="5866578" cy="1645920"/>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r>
              <a:rPr lang="en-US" dirty="0" smtClean="0"/>
              <a:t>February 2014</a:t>
            </a:r>
            <a:endParaRPr lang="en-US" dirty="0"/>
          </a:p>
        </p:txBody>
      </p:sp>
      <p:sp>
        <p:nvSpPr>
          <p:cNvPr id="3" name="Footer Placeholder 2"/>
          <p:cNvSpPr>
            <a:spLocks noGrp="1"/>
          </p:cNvSpPr>
          <p:nvPr>
            <p:ph type="ftr" sz="quarter" idx="11"/>
          </p:nvPr>
        </p:nvSpPr>
        <p:spPr/>
        <p:txBody>
          <a:bodyPr/>
          <a:lstStyle/>
          <a:p>
            <a:r>
              <a:rPr lang="en-US" dirty="0" smtClean="0"/>
              <a:t>FY2013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21</a:t>
            </a:fld>
            <a:endParaRPr lang="en-US" dirty="0"/>
          </a:p>
        </p:txBody>
      </p:sp>
      <p:sp>
        <p:nvSpPr>
          <p:cNvPr id="8" name="Rectangle 2"/>
          <p:cNvSpPr txBox="1">
            <a:spLocks noChangeArrowheads="1"/>
          </p:cNvSpPr>
          <p:nvPr/>
        </p:nvSpPr>
        <p:spPr>
          <a:xfrm>
            <a:off x="228600" y="152400"/>
            <a:ext cx="86868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Distribution of Near</a:t>
            </a:r>
            <a:r>
              <a:rPr kumimoji="0" lang="en-US" sz="3600" b="0" i="0" u="none" strike="noStrike" kern="0" cap="none" spc="0" normalizeH="0" noProof="0" dirty="0" smtClean="0">
                <a:ln>
                  <a:noFill/>
                </a:ln>
                <a:solidFill>
                  <a:schemeClr val="tx2"/>
                </a:solidFill>
                <a:effectLst/>
                <a:uLnTx/>
                <a:uFillTx/>
                <a:latin typeface="+mj-lt"/>
                <a:ea typeface="ヒラギノ角ゴ Pro W3" pitchFamily="-65" charset="-128"/>
                <a:cs typeface="ヒラギノ角ゴ Pro W3" pitchFamily="-65" charset="-128"/>
              </a:rPr>
              <a:t> Real-Time</a:t>
            </a:r>
            <a:r>
              <a:rPr kumimoji="0" lang="en-US" sz="3600" b="0"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 Products</a:t>
            </a:r>
          </a:p>
        </p:txBody>
      </p:sp>
      <p:sp>
        <p:nvSpPr>
          <p:cNvPr id="9" name="TextBox 8"/>
          <p:cNvSpPr txBox="1"/>
          <p:nvPr/>
        </p:nvSpPr>
        <p:spPr>
          <a:xfrm>
            <a:off x="1524000" y="3419475"/>
            <a:ext cx="6962162" cy="784830"/>
          </a:xfrm>
          <a:prstGeom prst="rect">
            <a:avLst/>
          </a:prstGeom>
          <a:noFill/>
        </p:spPr>
        <p:txBody>
          <a:bodyPr wrap="none" rtlCol="0">
            <a:spAutoFit/>
          </a:bodyPr>
          <a:lstStyle/>
          <a:p>
            <a:r>
              <a:rPr lang="en-US" sz="900" dirty="0" smtClean="0"/>
              <a:t>*   Excludes metadata</a:t>
            </a:r>
          </a:p>
          <a:p>
            <a:r>
              <a:rPr lang="en-US" sz="900" dirty="0" smtClean="0"/>
              <a:t>** Includes the NRT products from MODAPS</a:t>
            </a:r>
          </a:p>
          <a:p>
            <a:r>
              <a:rPr lang="en-US" sz="900" dirty="0" smtClean="0"/>
              <a:t>*** Represents the number of unique IP hosts/e-mail addresses used to retrieve NRT products, excluding registered users</a:t>
            </a:r>
          </a:p>
          <a:p>
            <a:r>
              <a:rPr lang="en-US" sz="900" dirty="0" smtClean="0"/>
              <a:t>**** Represents the number of the registered users who retrieved data for each instrument. It must be noted that sum of theses users</a:t>
            </a:r>
          </a:p>
          <a:p>
            <a:r>
              <a:rPr lang="en-US" sz="900" dirty="0" smtClean="0"/>
              <a:t>       may be greater than the total number of unique registered users since one user could retrieve data for multiple instruments</a:t>
            </a:r>
            <a:endParaRPr lang="en-US" sz="900" dirty="0"/>
          </a:p>
        </p:txBody>
      </p:sp>
      <p:sp>
        <p:nvSpPr>
          <p:cNvPr id="10" name="Rectangle 3"/>
          <p:cNvSpPr txBox="1">
            <a:spLocks noChangeArrowheads="1"/>
          </p:cNvSpPr>
          <p:nvPr/>
        </p:nvSpPr>
        <p:spPr>
          <a:xfrm>
            <a:off x="0" y="762000"/>
            <a:ext cx="8534400" cy="990600"/>
          </a:xfrm>
          <a:prstGeom prst="rect">
            <a:avLst/>
          </a:prstGeom>
        </p:spPr>
        <p:txBody>
          <a:bodyPr/>
          <a:lstStyle/>
          <a:p>
            <a:pPr marL="457200" lvl="0">
              <a:spcBef>
                <a:spcPct val="20000"/>
              </a:spcBef>
              <a:tabLst>
                <a:tab pos="577850" algn="l"/>
              </a:tabLst>
            </a:pPr>
            <a:r>
              <a:rPr lang="en-US" sz="1400" kern="0" dirty="0" smtClean="0">
                <a:latin typeface="+mn-lt"/>
                <a:cs typeface="ヒラギノ角ゴ Pro W3" pitchFamily="-65" charset="-128"/>
              </a:rPr>
              <a:t>Near Real-time (NRT) Distribution provides the amount of data successfully distributed to registered users of the Land Atmosphere Near Real-time Capability for EOS (LANCE). LANCE provides access to near real-time data (&lt;3 hours from observation) from MODIS, AMSR-E, AIRS, MLS and OMI instruments. Metrics for distribution volume, numbers of files distributed and users are presented.</a:t>
            </a:r>
            <a:endParaRPr kumimoji="0" lang="en-US" sz="1400" b="0" i="0" u="none" strike="noStrike" kern="0" cap="none" spc="0" normalizeH="0" baseline="0" noProof="0" dirty="0" smtClean="0">
              <a:ln>
                <a:noFill/>
              </a:ln>
              <a:solidFill>
                <a:schemeClr val="tx1"/>
              </a:solidFill>
              <a:effectLst/>
              <a:uLnTx/>
              <a:uFillTx/>
              <a:latin typeface="+mn-lt"/>
              <a:ea typeface="ヒラギノ角ゴ Pro W3" pitchFamily="-65" charset="-128"/>
              <a:cs typeface="ヒラギノ角ゴ Pro W3" pitchFamily="-65"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sz="quarter"/>
          </p:nvPr>
        </p:nvSpPr>
        <p:spPr>
          <a:xfrm>
            <a:off x="457200" y="685800"/>
            <a:ext cx="8229600" cy="1295400"/>
          </a:xfrm>
        </p:spPr>
        <p:txBody>
          <a:bodyPr/>
          <a:lstStyle/>
          <a:p>
            <a:r>
              <a:rPr lang="en-US" dirty="0" smtClean="0"/>
              <a:t>Web Metrics</a:t>
            </a:r>
          </a:p>
        </p:txBody>
      </p:sp>
      <p:sp>
        <p:nvSpPr>
          <p:cNvPr id="9" name="Slide Number Placeholder 8"/>
          <p:cNvSpPr>
            <a:spLocks noGrp="1"/>
          </p:cNvSpPr>
          <p:nvPr>
            <p:ph type="sldNum" sz="quarter" idx="12"/>
          </p:nvPr>
        </p:nvSpPr>
        <p:spPr/>
        <p:txBody>
          <a:bodyPr/>
          <a:lstStyle/>
          <a:p>
            <a:fld id="{1BD978AB-B455-45F6-8BE5-C7E6F2297C96}" type="slidenum">
              <a:rPr lang="en-US"/>
              <a:pPr/>
              <a:t>22</a:t>
            </a:fld>
            <a:endParaRPr lang="en-US" dirty="0"/>
          </a:p>
        </p:txBody>
      </p:sp>
      <p:sp>
        <p:nvSpPr>
          <p:cNvPr id="37892" name="TextBox 9"/>
          <p:cNvSpPr txBox="1">
            <a:spLocks noChangeArrowheads="1"/>
          </p:cNvSpPr>
          <p:nvPr/>
        </p:nvSpPr>
        <p:spPr bwMode="auto">
          <a:xfrm>
            <a:off x="2286000" y="2133600"/>
            <a:ext cx="4572000" cy="3970318"/>
          </a:xfrm>
          <a:prstGeom prst="rect">
            <a:avLst/>
          </a:prstGeom>
          <a:noFill/>
          <a:ln w="9525">
            <a:noFill/>
            <a:miter lim="800000"/>
            <a:headEnd/>
            <a:tailEnd/>
          </a:ln>
        </p:spPr>
        <p:txBody>
          <a:bodyPr wrap="square">
            <a:spAutoFit/>
          </a:bodyPr>
          <a:lstStyle/>
          <a:p>
            <a:pPr marL="182563" indent="457200">
              <a:lnSpc>
                <a:spcPct val="150000"/>
              </a:lnSpc>
              <a:buFont typeface="Arial" charset="0"/>
              <a:buChar char="•"/>
            </a:pPr>
            <a:r>
              <a:rPr lang="en-US" sz="2800" dirty="0"/>
              <a:t>Visitors and </a:t>
            </a:r>
            <a:r>
              <a:rPr lang="en-US" sz="2800" dirty="0" smtClean="0"/>
              <a:t>Visits</a:t>
            </a:r>
            <a:endParaRPr lang="en-US" sz="2800" dirty="0"/>
          </a:p>
          <a:p>
            <a:pPr marL="182563" indent="457200">
              <a:lnSpc>
                <a:spcPct val="150000"/>
              </a:lnSpc>
              <a:buFont typeface="Arial" charset="0"/>
              <a:buChar char="•"/>
            </a:pPr>
            <a:r>
              <a:rPr lang="en-US" sz="2800" dirty="0"/>
              <a:t>Repeat Visitors</a:t>
            </a:r>
          </a:p>
          <a:p>
            <a:pPr marL="182563" indent="457200">
              <a:lnSpc>
                <a:spcPct val="150000"/>
              </a:lnSpc>
              <a:buFont typeface="Arial" charset="0"/>
              <a:buChar char="•"/>
            </a:pPr>
            <a:r>
              <a:rPr lang="en-US" sz="2800" dirty="0"/>
              <a:t>Top 20 Domains</a:t>
            </a:r>
          </a:p>
          <a:p>
            <a:pPr marL="182563" indent="457200">
              <a:lnSpc>
                <a:spcPct val="150000"/>
              </a:lnSpc>
              <a:buFont typeface="Arial" charset="0"/>
              <a:buChar char="•"/>
            </a:pPr>
            <a:r>
              <a:rPr lang="en-US" sz="2800" dirty="0"/>
              <a:t>Top 20 </a:t>
            </a:r>
            <a:r>
              <a:rPr lang="en-US" sz="2800" dirty="0" smtClean="0"/>
              <a:t>Countries</a:t>
            </a:r>
          </a:p>
          <a:p>
            <a:pPr marL="182563" indent="457200">
              <a:lnSpc>
                <a:spcPct val="150000"/>
              </a:lnSpc>
              <a:buFont typeface="Arial" charset="0"/>
              <a:buChar char="•"/>
            </a:pPr>
            <a:r>
              <a:rPr lang="en-US" sz="2800" dirty="0" smtClean="0"/>
              <a:t>LANCE Web Metrics</a:t>
            </a:r>
          </a:p>
          <a:p>
            <a:pPr marL="182563" indent="457200">
              <a:lnSpc>
                <a:spcPct val="150000"/>
              </a:lnSpc>
              <a:buFont typeface="Arial" charset="0"/>
              <a:buChar char="•"/>
            </a:pPr>
            <a:endParaRPr lang="en-US" sz="2800" dirty="0"/>
          </a:p>
        </p:txBody>
      </p:sp>
      <p:sp>
        <p:nvSpPr>
          <p:cNvPr id="37893" name="Date Placeholder 6"/>
          <p:cNvSpPr>
            <a:spLocks noGrp="1"/>
          </p:cNvSpPr>
          <p:nvPr>
            <p:ph type="dt" sz="quarter" idx="10"/>
          </p:nvPr>
        </p:nvSpPr>
        <p:spPr>
          <a:noFill/>
        </p:spPr>
        <p:txBody>
          <a:bodyPr/>
          <a:lstStyle/>
          <a:p>
            <a:r>
              <a:rPr lang="en-US" dirty="0" smtClean="0"/>
              <a:t>February 2014</a:t>
            </a:r>
            <a:endParaRPr lang="en-US" dirty="0"/>
          </a:p>
        </p:txBody>
      </p:sp>
      <p:sp>
        <p:nvSpPr>
          <p:cNvPr id="37894" name="Footer Placeholder 7"/>
          <p:cNvSpPr>
            <a:spLocks noGrp="1"/>
          </p:cNvSpPr>
          <p:nvPr>
            <p:ph type="ftr" sz="quarter" idx="11"/>
          </p:nvPr>
        </p:nvSpPr>
        <p:spPr>
          <a:noFill/>
        </p:spPr>
        <p:txBody>
          <a:bodyPr/>
          <a:lstStyle/>
          <a:p>
            <a:r>
              <a:rPr lang="en-US" dirty="0" smtClean="0"/>
              <a:t>FY2013 Annual Report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p:cNvPicPr>
            <a:picLocks noChangeAspect="1" noChangeArrowheads="1"/>
          </p:cNvPicPr>
          <p:nvPr/>
        </p:nvPicPr>
        <p:blipFill>
          <a:blip r:embed="rId2"/>
          <a:srcRect/>
          <a:stretch>
            <a:fillRect/>
          </a:stretch>
        </p:blipFill>
        <p:spPr bwMode="auto">
          <a:xfrm>
            <a:off x="4419600" y="2819400"/>
            <a:ext cx="3989540" cy="2971800"/>
          </a:xfrm>
          <a:prstGeom prst="rect">
            <a:avLst/>
          </a:prstGeom>
          <a:noFill/>
          <a:ln w="9525">
            <a:noFill/>
            <a:miter lim="800000"/>
            <a:headEnd/>
            <a:tailEnd/>
          </a:ln>
          <a:effectLst/>
        </p:spPr>
      </p:pic>
      <p:sp>
        <p:nvSpPr>
          <p:cNvPr id="38914" name="Title 1"/>
          <p:cNvSpPr>
            <a:spLocks noGrp="1"/>
          </p:cNvSpPr>
          <p:nvPr>
            <p:ph type="title" sz="quarter"/>
          </p:nvPr>
        </p:nvSpPr>
        <p:spPr>
          <a:xfrm>
            <a:off x="457200" y="152400"/>
            <a:ext cx="8229600" cy="685800"/>
          </a:xfrm>
        </p:spPr>
        <p:txBody>
          <a:bodyPr/>
          <a:lstStyle/>
          <a:p>
            <a:r>
              <a:rPr lang="en-US" sz="3600" dirty="0" smtClean="0"/>
              <a:t>Web Visitors and Visits</a:t>
            </a:r>
          </a:p>
        </p:txBody>
      </p:sp>
      <p:sp>
        <p:nvSpPr>
          <p:cNvPr id="38915" name="TextBox 5"/>
          <p:cNvSpPr txBox="1">
            <a:spLocks noChangeArrowheads="1"/>
          </p:cNvSpPr>
          <p:nvPr/>
        </p:nvSpPr>
        <p:spPr bwMode="auto">
          <a:xfrm>
            <a:off x="838200" y="914400"/>
            <a:ext cx="7467600" cy="1600438"/>
          </a:xfrm>
          <a:prstGeom prst="rect">
            <a:avLst/>
          </a:prstGeom>
          <a:noFill/>
          <a:ln w="9525">
            <a:noFill/>
            <a:miter lim="800000"/>
            <a:headEnd/>
            <a:tailEnd/>
          </a:ln>
        </p:spPr>
        <p:txBody>
          <a:bodyPr wrap="square">
            <a:spAutoFit/>
          </a:bodyPr>
          <a:lstStyle/>
          <a:p>
            <a:r>
              <a:rPr lang="en-US" sz="1400" dirty="0" smtClean="0"/>
              <a:t>EOSDIS web activity is measured by number of Visits made, the number of pages Viewed and the number of distinct Visitors. Visits of at least one minute are considered to represent significant work accomplished, and many of the shorter visits are of less than a second.  Eleven of the twelve EOSDIS DAACs report web metrics at this time; all except OBPG. Note that the sum of monthly visitors could be greater than the number of unique visitor for a given year since one user could be counted more than once if he/she visited the same website in different months.</a:t>
            </a:r>
            <a:endParaRPr lang="en-US" sz="1400" dirty="0"/>
          </a:p>
        </p:txBody>
      </p:sp>
      <p:sp>
        <p:nvSpPr>
          <p:cNvPr id="7" name="Slide Number Placeholder 6"/>
          <p:cNvSpPr>
            <a:spLocks noGrp="1"/>
          </p:cNvSpPr>
          <p:nvPr>
            <p:ph type="sldNum" sz="quarter" idx="12"/>
          </p:nvPr>
        </p:nvSpPr>
        <p:spPr/>
        <p:txBody>
          <a:bodyPr/>
          <a:lstStyle/>
          <a:p>
            <a:fld id="{49A9DB17-841B-4802-A800-958FB26CB477}" type="slidenum">
              <a:rPr lang="en-US"/>
              <a:pPr/>
              <a:t>23</a:t>
            </a:fld>
            <a:endParaRPr lang="en-US" dirty="0"/>
          </a:p>
        </p:txBody>
      </p:sp>
      <p:sp>
        <p:nvSpPr>
          <p:cNvPr id="38920" name="Date Placeholder 9"/>
          <p:cNvSpPr>
            <a:spLocks noGrp="1"/>
          </p:cNvSpPr>
          <p:nvPr>
            <p:ph type="dt" sz="quarter" idx="10"/>
          </p:nvPr>
        </p:nvSpPr>
        <p:spPr>
          <a:noFill/>
        </p:spPr>
        <p:txBody>
          <a:bodyPr/>
          <a:lstStyle/>
          <a:p>
            <a:r>
              <a:rPr lang="en-US" dirty="0" smtClean="0"/>
              <a:t>February 2014</a:t>
            </a:r>
            <a:endParaRPr lang="en-US" dirty="0"/>
          </a:p>
        </p:txBody>
      </p:sp>
      <p:sp>
        <p:nvSpPr>
          <p:cNvPr id="38921" name="Footer Placeholder 10"/>
          <p:cNvSpPr>
            <a:spLocks noGrp="1"/>
          </p:cNvSpPr>
          <p:nvPr>
            <p:ph type="ftr" sz="quarter" idx="11"/>
          </p:nvPr>
        </p:nvSpPr>
        <p:spPr>
          <a:noFill/>
        </p:spPr>
        <p:txBody>
          <a:bodyPr/>
          <a:lstStyle/>
          <a:p>
            <a:r>
              <a:rPr lang="en-US" dirty="0" smtClean="0"/>
              <a:t>FY2013 Annual Report</a:t>
            </a:r>
            <a:endParaRPr lang="en-US" dirty="0"/>
          </a:p>
        </p:txBody>
      </p:sp>
      <p:pic>
        <p:nvPicPr>
          <p:cNvPr id="64514" name="Picture 2"/>
          <p:cNvPicPr>
            <a:picLocks noChangeAspect="1" noChangeArrowheads="1"/>
          </p:cNvPicPr>
          <p:nvPr/>
        </p:nvPicPr>
        <p:blipFill>
          <a:blip r:embed="rId3"/>
          <a:srcRect/>
          <a:stretch>
            <a:fillRect/>
          </a:stretch>
        </p:blipFill>
        <p:spPr bwMode="auto">
          <a:xfrm>
            <a:off x="838200" y="2895600"/>
            <a:ext cx="3409025" cy="27432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p:cNvPicPr>
            <a:picLocks noChangeAspect="1" noChangeArrowheads="1"/>
          </p:cNvPicPr>
          <p:nvPr/>
        </p:nvPicPr>
        <p:blipFill>
          <a:blip r:embed="rId2"/>
          <a:srcRect/>
          <a:stretch>
            <a:fillRect/>
          </a:stretch>
        </p:blipFill>
        <p:spPr bwMode="auto">
          <a:xfrm>
            <a:off x="1905000" y="2819400"/>
            <a:ext cx="5295900" cy="3257550"/>
          </a:xfrm>
          <a:prstGeom prst="rect">
            <a:avLst/>
          </a:prstGeom>
          <a:noFill/>
          <a:ln w="9525">
            <a:noFill/>
            <a:miter lim="800000"/>
            <a:headEnd/>
            <a:tailEnd/>
          </a:ln>
          <a:effectLst/>
        </p:spPr>
      </p:pic>
      <p:pic>
        <p:nvPicPr>
          <p:cNvPr id="72706" name="Picture 2"/>
          <p:cNvPicPr>
            <a:picLocks noChangeAspect="1" noChangeArrowheads="1"/>
          </p:cNvPicPr>
          <p:nvPr/>
        </p:nvPicPr>
        <p:blipFill>
          <a:blip r:embed="rId3"/>
          <a:srcRect/>
          <a:stretch>
            <a:fillRect/>
          </a:stretch>
        </p:blipFill>
        <p:spPr bwMode="auto">
          <a:xfrm>
            <a:off x="685800" y="2133600"/>
            <a:ext cx="7877175" cy="609600"/>
          </a:xfrm>
          <a:prstGeom prst="rect">
            <a:avLst/>
          </a:prstGeom>
          <a:noFill/>
          <a:ln w="9525">
            <a:noFill/>
            <a:miter lim="800000"/>
            <a:headEnd/>
            <a:tailEnd/>
          </a:ln>
          <a:effectLst/>
        </p:spPr>
      </p:pic>
      <p:sp>
        <p:nvSpPr>
          <p:cNvPr id="39938" name="Title 1"/>
          <p:cNvSpPr>
            <a:spLocks noGrp="1"/>
          </p:cNvSpPr>
          <p:nvPr>
            <p:ph type="title" sz="quarter"/>
          </p:nvPr>
        </p:nvSpPr>
        <p:spPr>
          <a:xfrm>
            <a:off x="457200" y="274638"/>
            <a:ext cx="8229600" cy="411162"/>
          </a:xfrm>
        </p:spPr>
        <p:txBody>
          <a:bodyPr/>
          <a:lstStyle/>
          <a:p>
            <a:r>
              <a:rPr lang="en-US" sz="3600" dirty="0" smtClean="0"/>
              <a:t>Repeat Web Visitors</a:t>
            </a:r>
          </a:p>
        </p:txBody>
      </p:sp>
      <p:sp>
        <p:nvSpPr>
          <p:cNvPr id="39939" name="Content Placeholder 2"/>
          <p:cNvSpPr>
            <a:spLocks noGrp="1"/>
          </p:cNvSpPr>
          <p:nvPr>
            <p:ph sz="quarter" idx="1"/>
          </p:nvPr>
        </p:nvSpPr>
        <p:spPr>
          <a:xfrm>
            <a:off x="152400" y="914400"/>
            <a:ext cx="8305800" cy="838200"/>
          </a:xfrm>
        </p:spPr>
        <p:txBody>
          <a:bodyPr/>
          <a:lstStyle/>
          <a:p>
            <a:pPr indent="0">
              <a:buFontTx/>
              <a:buNone/>
            </a:pPr>
            <a:r>
              <a:rPr lang="en-US" sz="1400" dirty="0" smtClean="0">
                <a:solidFill>
                  <a:srgbClr val="000000"/>
                </a:solidFill>
                <a:cs typeface="Arial" charset="0"/>
              </a:rPr>
              <a:t>EOSDIS Web Visitors are characterized by the number of visits they make and how frequently they return. Visitors counted in the table below are those that stayed for one minute or more. Repeat Visitors are counted from the start of the Fiscal Year. Metrics data is collected per data center and summed for an EOSDIS total.</a:t>
            </a:r>
            <a:endParaRPr lang="en-US" sz="1400" dirty="0" smtClean="0"/>
          </a:p>
        </p:txBody>
      </p:sp>
      <p:sp>
        <p:nvSpPr>
          <p:cNvPr id="7" name="Slide Number Placeholder 6"/>
          <p:cNvSpPr>
            <a:spLocks noGrp="1"/>
          </p:cNvSpPr>
          <p:nvPr>
            <p:ph type="sldNum" sz="quarter" idx="12"/>
          </p:nvPr>
        </p:nvSpPr>
        <p:spPr/>
        <p:txBody>
          <a:bodyPr/>
          <a:lstStyle/>
          <a:p>
            <a:fld id="{6116A98A-B0E8-4D7E-8A5C-71C72A3CCC0B}" type="slidenum">
              <a:rPr lang="en-US"/>
              <a:pPr/>
              <a:t>24</a:t>
            </a:fld>
            <a:endParaRPr lang="en-US" dirty="0"/>
          </a:p>
        </p:txBody>
      </p:sp>
      <p:sp>
        <p:nvSpPr>
          <p:cNvPr id="39941" name="TextBox 13"/>
          <p:cNvSpPr txBox="1">
            <a:spLocks noChangeArrowheads="1"/>
          </p:cNvSpPr>
          <p:nvPr/>
        </p:nvSpPr>
        <p:spPr bwMode="auto">
          <a:xfrm>
            <a:off x="838200" y="1828800"/>
            <a:ext cx="6858000" cy="276225"/>
          </a:xfrm>
          <a:prstGeom prst="rect">
            <a:avLst/>
          </a:prstGeom>
          <a:noFill/>
          <a:ln w="9525">
            <a:noFill/>
            <a:miter lim="800000"/>
            <a:headEnd/>
            <a:tailEnd/>
          </a:ln>
        </p:spPr>
        <p:txBody>
          <a:bodyPr>
            <a:spAutoFit/>
          </a:bodyPr>
          <a:lstStyle/>
          <a:p>
            <a:r>
              <a:rPr lang="en-US" dirty="0" smtClean="0"/>
              <a:t>FY2013 </a:t>
            </a:r>
            <a:r>
              <a:rPr lang="en-US" dirty="0"/>
              <a:t>Web Visitors for Visits of one </a:t>
            </a:r>
            <a:r>
              <a:rPr lang="en-US" dirty="0" smtClean="0"/>
              <a:t>minute or more</a:t>
            </a:r>
            <a:endParaRPr lang="en-US" dirty="0"/>
          </a:p>
        </p:txBody>
      </p:sp>
      <p:sp>
        <p:nvSpPr>
          <p:cNvPr id="39944" name="Date Placeholder 9"/>
          <p:cNvSpPr>
            <a:spLocks noGrp="1"/>
          </p:cNvSpPr>
          <p:nvPr>
            <p:ph type="dt" sz="quarter" idx="10"/>
          </p:nvPr>
        </p:nvSpPr>
        <p:spPr>
          <a:noFill/>
        </p:spPr>
        <p:txBody>
          <a:bodyPr/>
          <a:lstStyle/>
          <a:p>
            <a:r>
              <a:rPr lang="en-US" dirty="0" smtClean="0"/>
              <a:t>February 2014</a:t>
            </a:r>
            <a:endParaRPr lang="en-US" dirty="0"/>
          </a:p>
        </p:txBody>
      </p:sp>
      <p:sp>
        <p:nvSpPr>
          <p:cNvPr id="39945" name="Footer Placeholder 10"/>
          <p:cNvSpPr>
            <a:spLocks noGrp="1"/>
          </p:cNvSpPr>
          <p:nvPr>
            <p:ph type="ftr" sz="quarter" idx="11"/>
          </p:nvPr>
        </p:nvSpPr>
        <p:spPr>
          <a:noFill/>
        </p:spPr>
        <p:txBody>
          <a:bodyPr/>
          <a:lstStyle/>
          <a:p>
            <a:r>
              <a:rPr lang="en-US" dirty="0" smtClean="0"/>
              <a:t>FY2013 Annual Report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p:cNvPicPr>
            <a:picLocks noChangeAspect="1" noChangeArrowheads="1"/>
          </p:cNvPicPr>
          <p:nvPr/>
        </p:nvPicPr>
        <p:blipFill>
          <a:blip r:embed="rId2"/>
          <a:srcRect/>
          <a:stretch>
            <a:fillRect/>
          </a:stretch>
        </p:blipFill>
        <p:spPr bwMode="auto">
          <a:xfrm>
            <a:off x="5181600" y="2057400"/>
            <a:ext cx="3615960" cy="3264408"/>
          </a:xfrm>
          <a:prstGeom prst="rect">
            <a:avLst/>
          </a:prstGeom>
          <a:noFill/>
          <a:ln w="9525">
            <a:noFill/>
            <a:miter lim="800000"/>
            <a:headEnd/>
            <a:tailEnd/>
          </a:ln>
          <a:effectLst/>
        </p:spPr>
      </p:pic>
      <p:pic>
        <p:nvPicPr>
          <p:cNvPr id="73730" name="Picture 2"/>
          <p:cNvPicPr>
            <a:picLocks noChangeAspect="1" noChangeArrowheads="1"/>
          </p:cNvPicPr>
          <p:nvPr/>
        </p:nvPicPr>
        <p:blipFill>
          <a:blip r:embed="rId3"/>
          <a:srcRect/>
          <a:stretch>
            <a:fillRect/>
          </a:stretch>
        </p:blipFill>
        <p:spPr bwMode="auto">
          <a:xfrm>
            <a:off x="381000" y="2286000"/>
            <a:ext cx="4754880" cy="2743473"/>
          </a:xfrm>
          <a:prstGeom prst="rect">
            <a:avLst/>
          </a:prstGeom>
          <a:noFill/>
          <a:ln w="9525">
            <a:noFill/>
            <a:miter lim="800000"/>
            <a:headEnd/>
            <a:tailEnd/>
          </a:ln>
          <a:effectLst/>
        </p:spPr>
      </p:pic>
      <p:sp>
        <p:nvSpPr>
          <p:cNvPr id="40962" name="Title 1"/>
          <p:cNvSpPr>
            <a:spLocks noGrp="1"/>
          </p:cNvSpPr>
          <p:nvPr>
            <p:ph type="title" sz="quarter"/>
          </p:nvPr>
        </p:nvSpPr>
        <p:spPr>
          <a:xfrm>
            <a:off x="228600" y="228600"/>
            <a:ext cx="8229600" cy="762000"/>
          </a:xfrm>
        </p:spPr>
        <p:txBody>
          <a:bodyPr/>
          <a:lstStyle/>
          <a:p>
            <a:r>
              <a:rPr lang="en-US" sz="3600" dirty="0" smtClean="0"/>
              <a:t>Top 20 Domains By # of Web Visitors</a:t>
            </a:r>
          </a:p>
        </p:txBody>
      </p:sp>
      <p:sp>
        <p:nvSpPr>
          <p:cNvPr id="40963" name="TextBox 8"/>
          <p:cNvSpPr txBox="1">
            <a:spLocks noChangeArrowheads="1"/>
          </p:cNvSpPr>
          <p:nvPr/>
        </p:nvSpPr>
        <p:spPr bwMode="auto">
          <a:xfrm>
            <a:off x="609600" y="1066800"/>
            <a:ext cx="8001000" cy="954107"/>
          </a:xfrm>
          <a:prstGeom prst="rect">
            <a:avLst/>
          </a:prstGeom>
          <a:noFill/>
          <a:ln w="9525">
            <a:noFill/>
            <a:miter lim="800000"/>
            <a:headEnd/>
            <a:tailEnd/>
          </a:ln>
        </p:spPr>
        <p:txBody>
          <a:bodyPr wrap="square">
            <a:spAutoFit/>
          </a:bodyPr>
          <a:lstStyle/>
          <a:p>
            <a:r>
              <a:rPr lang="en-US" sz="1400" dirty="0"/>
              <a:t>The </a:t>
            </a:r>
            <a:r>
              <a:rPr lang="en-US" sz="1400" dirty="0" smtClean="0"/>
              <a:t>FY2013 Top </a:t>
            </a:r>
            <a:r>
              <a:rPr lang="en-US" sz="1400" dirty="0"/>
              <a:t>20 Domains for visits &gt;= 1 minute is sorted by the # of Visitors.  </a:t>
            </a:r>
            <a:r>
              <a:rPr lang="en-US" sz="1400" dirty="0" smtClean="0"/>
              <a:t>Data came from 11 DAACs (all DAACs on Slide # 10 except OBPG provide web metrics). All statistics are based on domains resolved by NetInsight, using host information. Domain information was obtained using a NASA DNS translation program.</a:t>
            </a:r>
            <a:endParaRPr lang="en-US" sz="1400" dirty="0"/>
          </a:p>
        </p:txBody>
      </p:sp>
      <p:sp>
        <p:nvSpPr>
          <p:cNvPr id="7" name="Slide Number Placeholder 6"/>
          <p:cNvSpPr>
            <a:spLocks noGrp="1"/>
          </p:cNvSpPr>
          <p:nvPr>
            <p:ph type="sldNum" sz="quarter" idx="12"/>
          </p:nvPr>
        </p:nvSpPr>
        <p:spPr/>
        <p:txBody>
          <a:bodyPr/>
          <a:lstStyle/>
          <a:p>
            <a:fld id="{C42BACEF-094B-4DBF-B93B-2FBDCEF15342}" type="slidenum">
              <a:rPr lang="en-US"/>
              <a:pPr/>
              <a:t>25</a:t>
            </a:fld>
            <a:endParaRPr lang="en-US" dirty="0"/>
          </a:p>
        </p:txBody>
      </p:sp>
      <p:sp>
        <p:nvSpPr>
          <p:cNvPr id="40967" name="Date Placeholder 8"/>
          <p:cNvSpPr>
            <a:spLocks noGrp="1"/>
          </p:cNvSpPr>
          <p:nvPr>
            <p:ph type="dt" sz="quarter" idx="10"/>
          </p:nvPr>
        </p:nvSpPr>
        <p:spPr>
          <a:noFill/>
        </p:spPr>
        <p:txBody>
          <a:bodyPr/>
          <a:lstStyle/>
          <a:p>
            <a:r>
              <a:rPr lang="en-US" dirty="0" smtClean="0"/>
              <a:t>February 2014</a:t>
            </a:r>
            <a:endParaRPr lang="en-US" dirty="0"/>
          </a:p>
        </p:txBody>
      </p:sp>
      <p:sp>
        <p:nvSpPr>
          <p:cNvPr id="40968" name="Footer Placeholder 9"/>
          <p:cNvSpPr>
            <a:spLocks noGrp="1"/>
          </p:cNvSpPr>
          <p:nvPr>
            <p:ph type="ftr" sz="quarter" idx="11"/>
          </p:nvPr>
        </p:nvSpPr>
        <p:spPr>
          <a:noFill/>
        </p:spPr>
        <p:txBody>
          <a:bodyPr/>
          <a:lstStyle/>
          <a:p>
            <a:r>
              <a:rPr lang="en-US" dirty="0" smtClean="0"/>
              <a:t>FY2013 Annual Report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p:cNvPicPr>
            <a:picLocks noChangeAspect="1" noChangeArrowheads="1"/>
          </p:cNvPicPr>
          <p:nvPr/>
        </p:nvPicPr>
        <p:blipFill>
          <a:blip r:embed="rId2"/>
          <a:srcRect/>
          <a:stretch>
            <a:fillRect/>
          </a:stretch>
        </p:blipFill>
        <p:spPr bwMode="auto">
          <a:xfrm>
            <a:off x="4705350" y="2667000"/>
            <a:ext cx="4059773" cy="2231136"/>
          </a:xfrm>
          <a:prstGeom prst="rect">
            <a:avLst/>
          </a:prstGeom>
          <a:noFill/>
          <a:ln w="9525">
            <a:noFill/>
            <a:miter lim="800000"/>
            <a:headEnd/>
            <a:tailEnd/>
          </a:ln>
          <a:effectLst/>
        </p:spPr>
      </p:pic>
      <p:pic>
        <p:nvPicPr>
          <p:cNvPr id="74755" name="Picture 3"/>
          <p:cNvPicPr>
            <a:picLocks noChangeAspect="1" noChangeArrowheads="1"/>
          </p:cNvPicPr>
          <p:nvPr/>
        </p:nvPicPr>
        <p:blipFill>
          <a:blip r:embed="rId3"/>
          <a:srcRect/>
          <a:stretch>
            <a:fillRect/>
          </a:stretch>
        </p:blipFill>
        <p:spPr bwMode="auto">
          <a:xfrm>
            <a:off x="457200" y="2286000"/>
            <a:ext cx="4171808" cy="3118104"/>
          </a:xfrm>
          <a:prstGeom prst="rect">
            <a:avLst/>
          </a:prstGeom>
          <a:noFill/>
          <a:ln w="9525">
            <a:noFill/>
            <a:miter lim="800000"/>
            <a:headEnd/>
            <a:tailEnd/>
          </a:ln>
          <a:effectLst/>
        </p:spPr>
      </p:pic>
      <p:sp>
        <p:nvSpPr>
          <p:cNvPr id="41986" name="Title 1"/>
          <p:cNvSpPr>
            <a:spLocks noGrp="1"/>
          </p:cNvSpPr>
          <p:nvPr>
            <p:ph type="title" sz="quarter"/>
          </p:nvPr>
        </p:nvSpPr>
        <p:spPr>
          <a:xfrm>
            <a:off x="457200" y="274638"/>
            <a:ext cx="8229600" cy="944562"/>
          </a:xfrm>
        </p:spPr>
        <p:txBody>
          <a:bodyPr/>
          <a:lstStyle/>
          <a:p>
            <a:r>
              <a:rPr lang="en-US" sz="3600" dirty="0" smtClean="0"/>
              <a:t>Top 20 Countries By # Web Visits</a:t>
            </a:r>
          </a:p>
        </p:txBody>
      </p:sp>
      <p:sp>
        <p:nvSpPr>
          <p:cNvPr id="39939" name="Content Placeholder 2"/>
          <p:cNvSpPr>
            <a:spLocks noGrp="1"/>
          </p:cNvSpPr>
          <p:nvPr>
            <p:ph sz="quarter" idx="1"/>
          </p:nvPr>
        </p:nvSpPr>
        <p:spPr>
          <a:xfrm>
            <a:off x="228600" y="1219200"/>
            <a:ext cx="8305800" cy="838200"/>
          </a:xfrm>
        </p:spPr>
        <p:txBody>
          <a:bodyPr/>
          <a:lstStyle/>
          <a:p>
            <a:pPr marL="114300" indent="0">
              <a:buFontTx/>
              <a:buNone/>
              <a:tabLst>
                <a:tab pos="114300" algn="l"/>
              </a:tabLst>
            </a:pPr>
            <a:r>
              <a:rPr lang="en-US" sz="1400" dirty="0" smtClean="0"/>
              <a:t>The FY2013 Top 20 Countries for visits &gt;= 1 minute is sorted by the # of Visits. Data came from 11 DAACs (all DAACs on Slide # 10 except OBPG provide web metrics). Country information is based on the </a:t>
            </a:r>
            <a:r>
              <a:rPr lang="en-US" sz="1400" dirty="0" err="1" smtClean="0"/>
              <a:t>NetInsight</a:t>
            </a:r>
            <a:r>
              <a:rPr lang="en-US" sz="1400" dirty="0" smtClean="0"/>
              <a:t> geographical data from </a:t>
            </a:r>
            <a:r>
              <a:rPr lang="en-US" sz="1400" dirty="0" err="1" smtClean="0"/>
              <a:t>Quova</a:t>
            </a:r>
            <a:r>
              <a:rPr lang="en-US" sz="1400" dirty="0" smtClean="0"/>
              <a:t>, the </a:t>
            </a:r>
            <a:r>
              <a:rPr lang="en-US" sz="1400" dirty="0" err="1" smtClean="0"/>
              <a:t>Neustar</a:t>
            </a:r>
            <a:r>
              <a:rPr lang="en-US" sz="1400" dirty="0" smtClean="0"/>
              <a:t> IP Intelligence and IP </a:t>
            </a:r>
            <a:r>
              <a:rPr lang="en-US" sz="1400" dirty="0" err="1" smtClean="0"/>
              <a:t>Geolocation</a:t>
            </a:r>
            <a:r>
              <a:rPr lang="en-US" sz="1400" dirty="0" smtClean="0"/>
              <a:t> Service.</a:t>
            </a:r>
          </a:p>
          <a:p>
            <a:pPr indent="0"/>
            <a:endParaRPr lang="en-US" dirty="0" smtClean="0"/>
          </a:p>
        </p:txBody>
      </p:sp>
      <p:sp>
        <p:nvSpPr>
          <p:cNvPr id="7" name="Slide Number Placeholder 6"/>
          <p:cNvSpPr>
            <a:spLocks noGrp="1"/>
          </p:cNvSpPr>
          <p:nvPr>
            <p:ph type="sldNum" sz="quarter" idx="12"/>
          </p:nvPr>
        </p:nvSpPr>
        <p:spPr/>
        <p:txBody>
          <a:bodyPr/>
          <a:lstStyle/>
          <a:p>
            <a:fld id="{8BBA5882-8BA6-4D2F-B597-95FF897A8283}" type="slidenum">
              <a:rPr lang="en-US"/>
              <a:pPr/>
              <a:t>26</a:t>
            </a:fld>
            <a:endParaRPr lang="en-US" dirty="0"/>
          </a:p>
        </p:txBody>
      </p:sp>
      <p:sp>
        <p:nvSpPr>
          <p:cNvPr id="41991" name="Date Placeholder 8"/>
          <p:cNvSpPr>
            <a:spLocks noGrp="1"/>
          </p:cNvSpPr>
          <p:nvPr>
            <p:ph type="dt" sz="quarter" idx="10"/>
          </p:nvPr>
        </p:nvSpPr>
        <p:spPr>
          <a:noFill/>
        </p:spPr>
        <p:txBody>
          <a:bodyPr/>
          <a:lstStyle/>
          <a:p>
            <a:r>
              <a:rPr lang="en-US" dirty="0" smtClean="0"/>
              <a:t>February 2014</a:t>
            </a:r>
            <a:endParaRPr lang="en-US" dirty="0"/>
          </a:p>
        </p:txBody>
      </p:sp>
      <p:sp>
        <p:nvSpPr>
          <p:cNvPr id="41992" name="Footer Placeholder 9"/>
          <p:cNvSpPr>
            <a:spLocks noGrp="1"/>
          </p:cNvSpPr>
          <p:nvPr>
            <p:ph type="ftr" sz="quarter" idx="11"/>
          </p:nvPr>
        </p:nvSpPr>
        <p:spPr>
          <a:noFill/>
        </p:spPr>
        <p:txBody>
          <a:bodyPr/>
          <a:lstStyle/>
          <a:p>
            <a:r>
              <a:rPr lang="en-US" dirty="0" smtClean="0"/>
              <a:t>FY2013 Annual Report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p:cNvPicPr>
            <a:picLocks noChangeAspect="1" noChangeArrowheads="1"/>
          </p:cNvPicPr>
          <p:nvPr/>
        </p:nvPicPr>
        <p:blipFill>
          <a:blip r:embed="rId2"/>
          <a:srcRect/>
          <a:stretch>
            <a:fillRect/>
          </a:stretch>
        </p:blipFill>
        <p:spPr bwMode="auto">
          <a:xfrm>
            <a:off x="4133850" y="3095625"/>
            <a:ext cx="4600575" cy="2771775"/>
          </a:xfrm>
          <a:prstGeom prst="rect">
            <a:avLst/>
          </a:prstGeom>
          <a:noFill/>
          <a:ln w="9525">
            <a:noFill/>
            <a:miter lim="800000"/>
            <a:headEnd/>
            <a:tailEnd/>
          </a:ln>
          <a:effectLst/>
        </p:spPr>
      </p:pic>
      <p:pic>
        <p:nvPicPr>
          <p:cNvPr id="75778" name="Picture 2"/>
          <p:cNvPicPr>
            <a:picLocks noChangeAspect="1" noChangeArrowheads="1"/>
          </p:cNvPicPr>
          <p:nvPr/>
        </p:nvPicPr>
        <p:blipFill>
          <a:blip r:embed="rId3"/>
          <a:srcRect/>
          <a:stretch>
            <a:fillRect/>
          </a:stretch>
        </p:blipFill>
        <p:spPr bwMode="auto">
          <a:xfrm>
            <a:off x="609600" y="3105150"/>
            <a:ext cx="3480047" cy="2743200"/>
          </a:xfrm>
          <a:prstGeom prst="rect">
            <a:avLst/>
          </a:prstGeom>
          <a:noFill/>
          <a:ln w="9525">
            <a:noFill/>
            <a:miter lim="800000"/>
            <a:headEnd/>
            <a:tailEnd/>
          </a:ln>
          <a:effectLst/>
        </p:spPr>
      </p:pic>
      <p:sp>
        <p:nvSpPr>
          <p:cNvPr id="2" name="Date Placeholder 1"/>
          <p:cNvSpPr>
            <a:spLocks noGrp="1"/>
          </p:cNvSpPr>
          <p:nvPr>
            <p:ph type="dt" sz="half" idx="10"/>
          </p:nvPr>
        </p:nvSpPr>
        <p:spPr>
          <a:xfrm>
            <a:off x="457200" y="6324600"/>
            <a:ext cx="2133600" cy="476250"/>
          </a:xfrm>
        </p:spPr>
        <p:txBody>
          <a:bodyPr/>
          <a:lstStyle/>
          <a:p>
            <a:r>
              <a:rPr lang="en-US" dirty="0" smtClean="0"/>
              <a:t>February 2014</a:t>
            </a:r>
            <a:endParaRPr lang="en-US" dirty="0"/>
          </a:p>
        </p:txBody>
      </p:sp>
      <p:sp>
        <p:nvSpPr>
          <p:cNvPr id="3" name="Footer Placeholder 2"/>
          <p:cNvSpPr>
            <a:spLocks noGrp="1"/>
          </p:cNvSpPr>
          <p:nvPr>
            <p:ph type="ftr" sz="quarter" idx="11"/>
          </p:nvPr>
        </p:nvSpPr>
        <p:spPr/>
        <p:txBody>
          <a:bodyPr/>
          <a:lstStyle/>
          <a:p>
            <a:r>
              <a:rPr lang="en-US" dirty="0" smtClean="0"/>
              <a:t>FY2013 Annual Report</a:t>
            </a:r>
            <a:endParaRPr lang="en-US" dirty="0"/>
          </a:p>
        </p:txBody>
      </p:sp>
      <p:sp>
        <p:nvSpPr>
          <p:cNvPr id="5" name="Title 1"/>
          <p:cNvSpPr txBox="1">
            <a:spLocks/>
          </p:cNvSpPr>
          <p:nvPr/>
        </p:nvSpPr>
        <p:spPr>
          <a:xfrm>
            <a:off x="457200" y="152400"/>
            <a:ext cx="82296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LANCE Web Metrics</a:t>
            </a:r>
          </a:p>
        </p:txBody>
      </p:sp>
      <p:sp>
        <p:nvSpPr>
          <p:cNvPr id="6" name="TextBox 5"/>
          <p:cNvSpPr txBox="1">
            <a:spLocks noChangeArrowheads="1"/>
          </p:cNvSpPr>
          <p:nvPr/>
        </p:nvSpPr>
        <p:spPr bwMode="auto">
          <a:xfrm>
            <a:off x="914400" y="762000"/>
            <a:ext cx="7772400" cy="2246769"/>
          </a:xfrm>
          <a:prstGeom prst="rect">
            <a:avLst/>
          </a:prstGeom>
          <a:noFill/>
          <a:ln w="9525">
            <a:noFill/>
            <a:miter lim="800000"/>
            <a:headEnd/>
            <a:tailEnd/>
          </a:ln>
        </p:spPr>
        <p:txBody>
          <a:bodyPr wrap="square">
            <a:spAutoFit/>
          </a:bodyPr>
          <a:lstStyle/>
          <a:p>
            <a:r>
              <a:rPr lang="en-US" sz="1400" dirty="0" smtClean="0"/>
              <a:t>LANCE web activity is measured by number of visits made, the number of pages viewed and the number of distinct visitors for the LANCE website. The number of hosts counts the distinct IP addresses of the visitors. Repeat visitors is a count of those visitors who made at least two visits since the start of web activity measurements or in the fiscal year.</a:t>
            </a:r>
          </a:p>
          <a:p>
            <a:endParaRPr lang="en-US" sz="1400" dirty="0" smtClean="0"/>
          </a:p>
          <a:p>
            <a:r>
              <a:rPr lang="en-US" sz="1400" dirty="0" smtClean="0"/>
              <a:t>Web metrics are presented for visits of one minute or greater. Visits of at least one minute are considered to represent significant work accomplished, and many of the shorter visits are of less than a second. The sum of monthly visitors could be greater than the number of unique visitors for a given year since one user could be counted more than once in the monthly visitor count if  he/she visited the LANCE websites in different months.</a:t>
            </a:r>
            <a:endParaRPr lang="en-US" sz="1400" dirty="0"/>
          </a:p>
        </p:txBody>
      </p:sp>
      <p:sp>
        <p:nvSpPr>
          <p:cNvPr id="7" name="Slide Number Placeholder 6"/>
          <p:cNvSpPr txBox="1">
            <a:spLocks/>
          </p:cNvSpPr>
          <p:nvPr/>
        </p:nvSpPr>
        <p:spPr bwMode="auto">
          <a:xfrm>
            <a:off x="66294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A9DB17-841B-4802-A800-958FB26CB477}" type="slidenum">
              <a:rPr kumimoji="0" lang="en-US" sz="1400" b="0" i="0" u="none" strike="noStrike" kern="1200" cap="none" spc="0" normalizeH="0" baseline="0" noProof="0" smtClean="0">
                <a:ln>
                  <a:noFill/>
                </a:ln>
                <a:solidFill>
                  <a:schemeClr val="tx1"/>
                </a:solidFill>
                <a:effectLst/>
                <a:uLnTx/>
                <a:uFillTx/>
                <a:latin typeface="Arial" charset="0"/>
                <a:ea typeface="ヒラギノ角ゴ Pro W3" pitchFamily="-6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65" charset="-128"/>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sz="quarter"/>
          </p:nvPr>
        </p:nvSpPr>
        <p:spPr>
          <a:xfrm>
            <a:off x="1143000" y="457200"/>
            <a:ext cx="6553200" cy="609600"/>
          </a:xfrm>
        </p:spPr>
        <p:txBody>
          <a:bodyPr/>
          <a:lstStyle/>
          <a:p>
            <a:r>
              <a:rPr lang="en-US" dirty="0" smtClean="0"/>
              <a:t>Total Users and Trends</a:t>
            </a:r>
          </a:p>
        </p:txBody>
      </p:sp>
      <p:sp>
        <p:nvSpPr>
          <p:cNvPr id="9" name="Slide Number Placeholder 8"/>
          <p:cNvSpPr>
            <a:spLocks noGrp="1"/>
          </p:cNvSpPr>
          <p:nvPr>
            <p:ph type="sldNum" sz="quarter" idx="12"/>
          </p:nvPr>
        </p:nvSpPr>
        <p:spPr/>
        <p:txBody>
          <a:bodyPr/>
          <a:lstStyle/>
          <a:p>
            <a:fld id="{1A33305F-EEAC-45B7-B201-76627AF9AD6D}" type="slidenum">
              <a:rPr lang="en-US"/>
              <a:pPr/>
              <a:t>28</a:t>
            </a:fld>
            <a:endParaRPr lang="en-US" dirty="0"/>
          </a:p>
        </p:txBody>
      </p:sp>
      <p:sp>
        <p:nvSpPr>
          <p:cNvPr id="43012" name="Rectangle 9"/>
          <p:cNvSpPr>
            <a:spLocks noChangeArrowheads="1"/>
          </p:cNvSpPr>
          <p:nvPr/>
        </p:nvSpPr>
        <p:spPr bwMode="auto">
          <a:xfrm>
            <a:off x="457200" y="1752600"/>
            <a:ext cx="8458200" cy="4616648"/>
          </a:xfrm>
          <a:prstGeom prst="rect">
            <a:avLst/>
          </a:prstGeom>
          <a:noFill/>
          <a:ln w="9525">
            <a:noFill/>
            <a:miter lim="800000"/>
            <a:headEnd/>
            <a:tailEnd/>
          </a:ln>
        </p:spPr>
        <p:txBody>
          <a:bodyPr>
            <a:spAutoFit/>
          </a:bodyPr>
          <a:lstStyle/>
          <a:p>
            <a:pPr indent="457200">
              <a:lnSpc>
                <a:spcPct val="150000"/>
              </a:lnSpc>
              <a:buFont typeface="Arial" charset="0"/>
              <a:buChar char="•"/>
            </a:pPr>
            <a:r>
              <a:rPr lang="en-US" sz="2800" dirty="0" smtClean="0">
                <a:solidFill>
                  <a:schemeClr val="tx2"/>
                </a:solidFill>
              </a:rPr>
              <a:t>Total Users</a:t>
            </a:r>
          </a:p>
          <a:p>
            <a:pPr indent="457200">
              <a:lnSpc>
                <a:spcPct val="150000"/>
              </a:lnSpc>
              <a:buFont typeface="Arial" charset="0"/>
              <a:buChar char="•"/>
            </a:pPr>
            <a:r>
              <a:rPr lang="en-US" sz="2800" dirty="0" smtClean="0">
                <a:solidFill>
                  <a:schemeClr val="tx2"/>
                </a:solidFill>
              </a:rPr>
              <a:t>Total Archive Trend</a:t>
            </a:r>
          </a:p>
          <a:p>
            <a:pPr indent="457200">
              <a:lnSpc>
                <a:spcPct val="150000"/>
              </a:lnSpc>
              <a:buFont typeface="Arial" charset="0"/>
              <a:buChar char="•"/>
            </a:pPr>
            <a:r>
              <a:rPr lang="en-US" sz="2800" dirty="0" smtClean="0">
                <a:solidFill>
                  <a:schemeClr val="tx2"/>
                </a:solidFill>
              </a:rPr>
              <a:t>Data </a:t>
            </a:r>
            <a:r>
              <a:rPr lang="en-US" sz="2800" dirty="0">
                <a:solidFill>
                  <a:schemeClr val="tx2"/>
                </a:solidFill>
              </a:rPr>
              <a:t>Volume Distribution Trend</a:t>
            </a:r>
          </a:p>
          <a:p>
            <a:pPr indent="457200">
              <a:lnSpc>
                <a:spcPct val="150000"/>
              </a:lnSpc>
              <a:buFont typeface="Arial" charset="0"/>
              <a:buChar char="•"/>
            </a:pPr>
            <a:r>
              <a:rPr lang="en-US" sz="2800" dirty="0">
                <a:solidFill>
                  <a:schemeClr val="tx2"/>
                </a:solidFill>
              </a:rPr>
              <a:t>Data Product Distribution Trend</a:t>
            </a:r>
          </a:p>
          <a:p>
            <a:pPr indent="457200">
              <a:lnSpc>
                <a:spcPct val="150000"/>
              </a:lnSpc>
              <a:buFont typeface="Arial" charset="0"/>
              <a:buChar char="•"/>
            </a:pPr>
            <a:r>
              <a:rPr lang="en-US" sz="2800" dirty="0">
                <a:solidFill>
                  <a:schemeClr val="tx2"/>
                </a:solidFill>
              </a:rPr>
              <a:t>Top 10 Products Trend </a:t>
            </a:r>
            <a:r>
              <a:rPr lang="en-US" sz="2800" dirty="0" smtClean="0">
                <a:solidFill>
                  <a:schemeClr val="tx2"/>
                </a:solidFill>
              </a:rPr>
              <a:t>FY2012 - FY2013</a:t>
            </a:r>
            <a:endParaRPr lang="en-US" sz="2800" dirty="0">
              <a:solidFill>
                <a:schemeClr val="tx2"/>
              </a:solidFill>
            </a:endParaRPr>
          </a:p>
          <a:p>
            <a:pPr indent="457200">
              <a:lnSpc>
                <a:spcPct val="150000"/>
              </a:lnSpc>
              <a:buFont typeface="Arial" charset="0"/>
              <a:buChar char="•"/>
            </a:pPr>
            <a:r>
              <a:rPr lang="en-US" sz="2800" dirty="0">
                <a:solidFill>
                  <a:schemeClr val="tx2"/>
                </a:solidFill>
              </a:rPr>
              <a:t>Known U.S. - Foreign Product Distribution Trend</a:t>
            </a:r>
          </a:p>
          <a:p>
            <a:pPr indent="457200">
              <a:lnSpc>
                <a:spcPct val="150000"/>
              </a:lnSpc>
              <a:buFont typeface="Arial" charset="0"/>
              <a:buChar char="•"/>
            </a:pPr>
            <a:r>
              <a:rPr lang="en-US" sz="2800" dirty="0">
                <a:solidFill>
                  <a:schemeClr val="tx2"/>
                </a:solidFill>
              </a:rPr>
              <a:t>Web Trends (Visits and Visitors)</a:t>
            </a:r>
          </a:p>
        </p:txBody>
      </p:sp>
      <p:sp>
        <p:nvSpPr>
          <p:cNvPr id="43013" name="Date Placeholder 6"/>
          <p:cNvSpPr>
            <a:spLocks noGrp="1"/>
          </p:cNvSpPr>
          <p:nvPr>
            <p:ph type="dt" sz="quarter" idx="10"/>
          </p:nvPr>
        </p:nvSpPr>
        <p:spPr>
          <a:noFill/>
        </p:spPr>
        <p:txBody>
          <a:bodyPr/>
          <a:lstStyle/>
          <a:p>
            <a:r>
              <a:rPr lang="en-US" dirty="0" smtClean="0"/>
              <a:t>February 2014</a:t>
            </a:r>
            <a:endParaRPr lang="en-US" dirty="0"/>
          </a:p>
        </p:txBody>
      </p:sp>
      <p:sp>
        <p:nvSpPr>
          <p:cNvPr id="43014" name="Footer Placeholder 7"/>
          <p:cNvSpPr>
            <a:spLocks noGrp="1"/>
          </p:cNvSpPr>
          <p:nvPr>
            <p:ph type="ftr" sz="quarter" idx="11"/>
          </p:nvPr>
        </p:nvSpPr>
        <p:spPr>
          <a:noFill/>
        </p:spPr>
        <p:txBody>
          <a:bodyPr/>
          <a:lstStyle/>
          <a:p>
            <a:r>
              <a:rPr lang="en-US" dirty="0" smtClean="0"/>
              <a:t>FY2013 Annual Report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p:cNvPicPr>
            <a:picLocks noChangeAspect="1" noChangeArrowheads="1"/>
          </p:cNvPicPr>
          <p:nvPr/>
        </p:nvPicPr>
        <p:blipFill>
          <a:blip r:embed="rId2"/>
          <a:srcRect/>
          <a:stretch>
            <a:fillRect/>
          </a:stretch>
        </p:blipFill>
        <p:spPr bwMode="auto">
          <a:xfrm>
            <a:off x="3914775" y="5419725"/>
            <a:ext cx="2105025" cy="495300"/>
          </a:xfrm>
          <a:prstGeom prst="rect">
            <a:avLst/>
          </a:prstGeom>
          <a:noFill/>
          <a:ln w="9525">
            <a:noFill/>
            <a:miter lim="800000"/>
            <a:headEnd/>
            <a:tailEnd/>
          </a:ln>
          <a:effectLst/>
        </p:spPr>
      </p:pic>
      <p:pic>
        <p:nvPicPr>
          <p:cNvPr id="76802" name="Picture 2"/>
          <p:cNvPicPr>
            <a:picLocks noChangeAspect="1" noChangeArrowheads="1"/>
          </p:cNvPicPr>
          <p:nvPr/>
        </p:nvPicPr>
        <p:blipFill>
          <a:blip r:embed="rId3"/>
          <a:srcRect/>
          <a:stretch>
            <a:fillRect/>
          </a:stretch>
        </p:blipFill>
        <p:spPr bwMode="auto">
          <a:xfrm>
            <a:off x="640925" y="2593848"/>
            <a:ext cx="7960150" cy="2587752"/>
          </a:xfrm>
          <a:prstGeom prst="rect">
            <a:avLst/>
          </a:prstGeom>
          <a:noFill/>
          <a:ln w="9525">
            <a:noFill/>
            <a:miter lim="800000"/>
            <a:headEnd/>
            <a:tailEnd/>
          </a:ln>
          <a:effectLst/>
        </p:spPr>
      </p:pic>
      <p:sp>
        <p:nvSpPr>
          <p:cNvPr id="2" name="Date Placeholder 1"/>
          <p:cNvSpPr>
            <a:spLocks noGrp="1"/>
          </p:cNvSpPr>
          <p:nvPr>
            <p:ph type="dt" sz="half" idx="10"/>
          </p:nvPr>
        </p:nvSpPr>
        <p:spPr>
          <a:xfrm>
            <a:off x="457200" y="6324600"/>
            <a:ext cx="2133600" cy="476250"/>
          </a:xfrm>
        </p:spPr>
        <p:txBody>
          <a:bodyPr/>
          <a:lstStyle/>
          <a:p>
            <a:r>
              <a:rPr lang="en-US" dirty="0" smtClean="0"/>
              <a:t>February 2014</a:t>
            </a:r>
            <a:endParaRPr lang="en-US" dirty="0"/>
          </a:p>
        </p:txBody>
      </p:sp>
      <p:sp>
        <p:nvSpPr>
          <p:cNvPr id="3" name="Footer Placeholder 2"/>
          <p:cNvSpPr>
            <a:spLocks noGrp="1"/>
          </p:cNvSpPr>
          <p:nvPr>
            <p:ph type="ftr" sz="quarter" idx="11"/>
          </p:nvPr>
        </p:nvSpPr>
        <p:spPr>
          <a:xfrm>
            <a:off x="3124200" y="6324600"/>
            <a:ext cx="2895600" cy="476250"/>
          </a:xfrm>
        </p:spPr>
        <p:txBody>
          <a:bodyPr/>
          <a:lstStyle/>
          <a:p>
            <a:r>
              <a:rPr lang="en-US" dirty="0" smtClean="0"/>
              <a:t>FY2013 Annual Report</a:t>
            </a:r>
            <a:endParaRPr lang="en-US" dirty="0"/>
          </a:p>
        </p:txBody>
      </p:sp>
      <p:sp>
        <p:nvSpPr>
          <p:cNvPr id="4" name="Slide Number Placeholder 3"/>
          <p:cNvSpPr>
            <a:spLocks noGrp="1"/>
          </p:cNvSpPr>
          <p:nvPr>
            <p:ph type="sldNum" sz="quarter" idx="12"/>
          </p:nvPr>
        </p:nvSpPr>
        <p:spPr>
          <a:xfrm>
            <a:off x="6629400" y="6305550"/>
            <a:ext cx="2133600" cy="476250"/>
          </a:xfrm>
        </p:spPr>
        <p:txBody>
          <a:bodyPr/>
          <a:lstStyle/>
          <a:p>
            <a:fld id="{F9EE67B7-608E-4AD9-AF64-FF488EC2DE5B}" type="slidenum">
              <a:rPr lang="en-US" smtClean="0"/>
              <a:pPr/>
              <a:t>29</a:t>
            </a:fld>
            <a:endParaRPr lang="en-US" dirty="0"/>
          </a:p>
        </p:txBody>
      </p:sp>
      <p:sp>
        <p:nvSpPr>
          <p:cNvPr id="5" name="Title 1"/>
          <p:cNvSpPr txBox="1">
            <a:spLocks/>
          </p:cNvSpPr>
          <p:nvPr/>
        </p:nvSpPr>
        <p:spPr>
          <a:xfrm>
            <a:off x="457200" y="274638"/>
            <a:ext cx="8229600" cy="94456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Total Users</a:t>
            </a:r>
          </a:p>
        </p:txBody>
      </p:sp>
      <p:sp>
        <p:nvSpPr>
          <p:cNvPr id="6" name="Content Placeholder 2"/>
          <p:cNvSpPr txBox="1">
            <a:spLocks/>
          </p:cNvSpPr>
          <p:nvPr/>
        </p:nvSpPr>
        <p:spPr>
          <a:xfrm>
            <a:off x="0" y="914400"/>
            <a:ext cx="8686800" cy="1295400"/>
          </a:xfrm>
          <a:prstGeom prst="rect">
            <a:avLst/>
          </a:prstGeom>
        </p:spPr>
        <p:txBody>
          <a:bodyPr/>
          <a:lstStyle/>
          <a:p>
            <a:pPr marL="577850" lvl="0" eaLnBrk="0" hangingPunct="0">
              <a:spcBef>
                <a:spcPct val="20000"/>
              </a:spcBef>
              <a:tabLst>
                <a:tab pos="577850" algn="l"/>
              </a:tabLst>
            </a:pPr>
            <a:r>
              <a:rPr lang="en-US" sz="1400" dirty="0" smtClean="0"/>
              <a:t>Total Users is an estimate formed by combining the distinct Data Users and distinct Web Visitors, removing the overlap. The common element for these counts is the IP address (Host); therefore, the comparison is made without using the additional details provided by the Data User email address or the Web Visitor browser. Not being able to compare the users directly likely results in an undercount. Web Visitors included in the count are for those visitors with visits of one minute or longer. To minimize the undercount, the final Total Users value includes the total Web Visitors (IP address plus browser), plus the distinct Data Users (counted by IP Address). </a:t>
            </a:r>
            <a:endParaRPr kumimoji="0" lang="en-US" sz="3200" b="0" i="0" u="none" strike="noStrike" kern="0" cap="none" spc="0" normalizeH="0" baseline="0" noProof="0" dirty="0" smtClean="0">
              <a:ln>
                <a:noFill/>
              </a:ln>
              <a:solidFill>
                <a:schemeClr val="tx1"/>
              </a:solidFill>
              <a:effectLst/>
              <a:uLnTx/>
              <a:uFillTx/>
              <a:latin typeface="+mn-lt"/>
              <a:ea typeface="ヒラギノ角ゴ Pro W3" pitchFamily="-65" charset="-128"/>
              <a:cs typeface="ヒラギノ角ゴ Pro W3" pitchFamily="-65"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600" dirty="0" smtClean="0"/>
              <a:t>Introduction</a:t>
            </a:r>
          </a:p>
        </p:txBody>
      </p:sp>
      <p:sp>
        <p:nvSpPr>
          <p:cNvPr id="20494" name="Date Placeholder 6"/>
          <p:cNvSpPr>
            <a:spLocks noGrp="1"/>
          </p:cNvSpPr>
          <p:nvPr>
            <p:ph type="dt" sz="half" idx="10"/>
          </p:nvPr>
        </p:nvSpPr>
        <p:spPr>
          <a:xfrm>
            <a:off x="457200" y="6324600"/>
            <a:ext cx="2133600" cy="476250"/>
          </a:xfrm>
          <a:noFill/>
        </p:spPr>
        <p:txBody>
          <a:bodyPr/>
          <a:lstStyle/>
          <a:p>
            <a:r>
              <a:rPr lang="en-US" dirty="0" smtClean="0"/>
              <a:t>February 2014</a:t>
            </a:r>
            <a:endParaRPr lang="en-US" dirty="0"/>
          </a:p>
        </p:txBody>
      </p:sp>
      <p:sp>
        <p:nvSpPr>
          <p:cNvPr id="20495" name="Footer Placeholder 7"/>
          <p:cNvSpPr>
            <a:spLocks noGrp="1"/>
          </p:cNvSpPr>
          <p:nvPr>
            <p:ph type="ftr" sz="quarter" idx="11"/>
          </p:nvPr>
        </p:nvSpPr>
        <p:spPr>
          <a:xfrm>
            <a:off x="3124200" y="6324600"/>
            <a:ext cx="2895600" cy="476250"/>
          </a:xfrm>
          <a:noFill/>
        </p:spPr>
        <p:txBody>
          <a:bodyPr/>
          <a:lstStyle/>
          <a:p>
            <a:r>
              <a:rPr lang="en-US" dirty="0" smtClean="0"/>
              <a:t>FY2013 Annual Report</a:t>
            </a:r>
            <a:endParaRPr lang="en-US" dirty="0"/>
          </a:p>
        </p:txBody>
      </p:sp>
      <p:sp>
        <p:nvSpPr>
          <p:cNvPr id="5" name="Slide Number Placeholder 4"/>
          <p:cNvSpPr>
            <a:spLocks noGrp="1"/>
          </p:cNvSpPr>
          <p:nvPr>
            <p:ph type="sldNum" sz="quarter" idx="12"/>
          </p:nvPr>
        </p:nvSpPr>
        <p:spPr>
          <a:xfrm>
            <a:off x="6629400" y="6303334"/>
            <a:ext cx="2133600" cy="476250"/>
          </a:xfrm>
        </p:spPr>
        <p:txBody>
          <a:bodyPr/>
          <a:lstStyle/>
          <a:p>
            <a:fld id="{D1A5130F-31FC-4835-9E3C-20701B795ACA}" type="slidenum">
              <a:rPr lang="en-US"/>
              <a:pPr/>
              <a:t>3</a:t>
            </a:fld>
            <a:endParaRPr lang="en-US" dirty="0"/>
          </a:p>
        </p:txBody>
      </p:sp>
      <p:graphicFrame>
        <p:nvGraphicFramePr>
          <p:cNvPr id="9" name="Table 8"/>
          <p:cNvGraphicFramePr>
            <a:graphicFrameLocks noGrp="1"/>
          </p:cNvGraphicFramePr>
          <p:nvPr/>
        </p:nvGraphicFramePr>
        <p:xfrm>
          <a:off x="990600" y="1219200"/>
          <a:ext cx="7010400" cy="4692507"/>
        </p:xfrm>
        <a:graphic>
          <a:graphicData uri="http://schemas.openxmlformats.org/drawingml/2006/table">
            <a:tbl>
              <a:tblPr/>
              <a:tblGrid>
                <a:gridCol w="7010400"/>
              </a:tblGrid>
              <a:tr h="564512">
                <a:tc>
                  <a:txBody>
                    <a:bodyPr/>
                    <a:lstStyle/>
                    <a:p>
                      <a:pPr marL="400050" indent="-400050" algn="l" fontAlgn="ctr">
                        <a:buFont typeface="Arial" pitchFamily="34" charset="0"/>
                        <a:buChar char="•"/>
                      </a:pPr>
                      <a:r>
                        <a:rPr lang="en-US" sz="1200" b="0" i="0" u="none" strike="noStrike" dirty="0" smtClean="0">
                          <a:latin typeface="+mn-lt"/>
                        </a:rPr>
                        <a:t>This report presents statistics on data metrics and web activities at the EOSDIS DAACs during Fiscal Year 2013 (October 1, 2012 through September 30, 2013) from the Earth Science Data and Information System (ESDIS) Metrics System (EMS).</a:t>
                      </a:r>
                      <a:endParaRPr lang="en-US" sz="1200" b="0" i="0" u="none" strike="noStrike" dirty="0">
                        <a:latin typeface="Arial"/>
                      </a:endParaRPr>
                    </a:p>
                  </a:txBody>
                  <a:tcPr marL="9525" marR="9525" marT="9525" marB="0" anchor="ctr">
                    <a:lnL>
                      <a:noFill/>
                    </a:lnL>
                    <a:lnR>
                      <a:noFill/>
                    </a:lnR>
                    <a:lnT>
                      <a:noFill/>
                    </a:lnT>
                    <a:lnB>
                      <a:noFill/>
                    </a:lnB>
                    <a:lnTlToBr>
                      <a:noFill/>
                    </a:lnTlToBr>
                    <a:lnBlToTr>
                      <a:noFill/>
                    </a:lnBlToTr>
                    <a:noFill/>
                  </a:tcPr>
                </a:tc>
              </a:tr>
              <a:tr h="216750">
                <a:tc>
                  <a:txBody>
                    <a:bodyPr/>
                    <a:lstStyle/>
                    <a:p>
                      <a:pPr algn="ctr" fontAlgn="ctr">
                        <a:buFont typeface="Arial" pitchFamily="34" charset="0"/>
                        <a:buChar char="•"/>
                      </a:pPr>
                      <a:endParaRPr lang="en-US" sz="1200" b="0" i="0" u="none" strike="noStrike" dirty="0">
                        <a:latin typeface="Arial"/>
                      </a:endParaRPr>
                    </a:p>
                  </a:txBody>
                  <a:tcPr marL="9525" marR="9525" marT="9525" marB="0" anchor="ctr">
                    <a:lnL>
                      <a:noFill/>
                    </a:lnL>
                    <a:lnR>
                      <a:noFill/>
                    </a:lnR>
                    <a:lnT>
                      <a:noFill/>
                    </a:lnT>
                    <a:lnB>
                      <a:noFill/>
                    </a:lnB>
                    <a:lnTlToBr>
                      <a:noFill/>
                    </a:lnTlToBr>
                    <a:lnBlToTr>
                      <a:noFill/>
                    </a:lnBlToTr>
                    <a:noFill/>
                  </a:tcPr>
                </a:tc>
              </a:tr>
              <a:tr h="749471">
                <a:tc>
                  <a:txBody>
                    <a:bodyPr/>
                    <a:lstStyle/>
                    <a:p>
                      <a:pPr marL="400050" indent="-400050" algn="l" fontAlgn="ctr">
                        <a:buFont typeface="Arial" pitchFamily="34" charset="0"/>
                        <a:buChar char="•"/>
                      </a:pPr>
                      <a:r>
                        <a:rPr lang="en-US" sz="1200" b="0" i="0" u="none" strike="noStrike" dirty="0" smtClean="0">
                          <a:latin typeface="+mn-lt"/>
                        </a:rPr>
                        <a:t>EMS supports the ESDIS project management by collecting and organizing various metrics from the Earth Observing System (EOS) Data and Information System (DIS) DAACs and other sources.  The EMS collects and presents data on the usage of products and services delivered via the Internet or managed in EOSDIS archives.</a:t>
                      </a:r>
                      <a:endParaRPr lang="en-US" sz="1200" b="0" i="0" u="none" strike="noStrike" dirty="0">
                        <a:latin typeface="Arial"/>
                      </a:endParaRPr>
                    </a:p>
                  </a:txBody>
                  <a:tcPr marL="9525" marR="9525" marT="9525" marB="0" anchor="ctr">
                    <a:lnL>
                      <a:noFill/>
                    </a:lnL>
                    <a:lnR>
                      <a:noFill/>
                    </a:lnR>
                    <a:lnT>
                      <a:noFill/>
                    </a:lnT>
                    <a:lnB>
                      <a:noFill/>
                    </a:lnB>
                    <a:lnTlToBr>
                      <a:noFill/>
                    </a:lnTlToBr>
                    <a:lnBlToTr>
                      <a:noFill/>
                    </a:lnBlToTr>
                    <a:noFill/>
                  </a:tcPr>
                </a:tc>
              </a:tr>
              <a:tr h="1042003">
                <a:tc>
                  <a:txBody>
                    <a:bodyPr/>
                    <a:lstStyle/>
                    <a:p>
                      <a:pPr marL="400050" indent="-400050" algn="l" fontAlgn="ctr">
                        <a:buFont typeface="Arial" pitchFamily="34" charset="0"/>
                        <a:buChar char="•"/>
                      </a:pPr>
                      <a:r>
                        <a:rPr lang="en-US" sz="1200" b="0" i="0" u="none" strike="noStrike" dirty="0" smtClean="0">
                          <a:latin typeface="+mn-lt"/>
                        </a:rPr>
                        <a:t>EMS consists of a Data Metrics component and a Web Metrics component.  The Data Metrics component provides statistics on data ingest, archive and distribution plus data users profile information. The Web Metrics component provides statistics on web site visits, views and visitors with a variety of related parameters.</a:t>
                      </a:r>
                      <a:endParaRPr lang="en-US" sz="1200" b="0" i="0" u="none" strike="noStrike" dirty="0">
                        <a:latin typeface="Arial"/>
                      </a:endParaRPr>
                    </a:p>
                  </a:txBody>
                  <a:tcPr marL="9525" marR="9525" marT="9525" marB="0" anchor="ctr">
                    <a:lnL>
                      <a:noFill/>
                    </a:lnL>
                    <a:lnR>
                      <a:noFill/>
                    </a:lnR>
                    <a:lnT>
                      <a:noFill/>
                    </a:lnT>
                    <a:lnB>
                      <a:noFill/>
                    </a:lnB>
                    <a:lnTlToBr>
                      <a:noFill/>
                    </a:lnTlToBr>
                    <a:lnBlToTr>
                      <a:noFill/>
                    </a:lnBlToTr>
                    <a:noFill/>
                  </a:tcPr>
                </a:tc>
              </a:tr>
              <a:tr h="1304350">
                <a:tc>
                  <a:txBody>
                    <a:bodyPr/>
                    <a:lstStyle/>
                    <a:p>
                      <a:pPr marL="400050" indent="-400050" algn="l" fontAlgn="ctr">
                        <a:buFont typeface="Arial" pitchFamily="34" charset="0"/>
                        <a:buChar char="•"/>
                      </a:pPr>
                      <a:r>
                        <a:rPr lang="en-US" sz="1200" b="0" i="0" u="none" strike="noStrike" dirty="0" smtClean="0">
                          <a:latin typeface="+mn-lt"/>
                        </a:rPr>
                        <a:t>This report contains tables and graphs of FY2013 statistics and comparisons to previous years.  Values for previous fiscal years are produced from EMS unless noted otherwise.  Summary tables, text, graphs, and more detailed statistics tables are also included. As before, metrics for the Near Real-Time (NRT) products are presented in a separate worksheet and a separate summary table for NRT products, called </a:t>
                      </a:r>
                      <a:r>
                        <a:rPr lang="en-US" sz="1200" b="0" i="0" u="none" strike="noStrike" dirty="0" err="1" smtClean="0">
                          <a:latin typeface="+mn-lt"/>
                        </a:rPr>
                        <a:t>LANCE_Summary</a:t>
                      </a:r>
                      <a:r>
                        <a:rPr lang="en-US" sz="1200" b="0" i="0" u="none" strike="noStrike" dirty="0" smtClean="0">
                          <a:latin typeface="+mn-lt"/>
                        </a:rPr>
                        <a:t>, is included. Note that NRT metrics are not used in the distribution trend analyses presented in this report. All bots-related distributions (downloads by Internet search engines for indexing purposes) are excluded in the ASF metrics. A new worksheet called "Total Archive Trend" showing various input sources used to derive total archive volumes for previous years is added to this year's report.</a:t>
                      </a:r>
                      <a:endParaRPr lang="en-US" sz="1200" b="0" i="0" u="none" strike="noStrike" dirty="0">
                        <a:latin typeface="Arial"/>
                      </a:endParaRPr>
                    </a:p>
                  </a:txBody>
                  <a:tcPr marL="9525" marR="9525" marT="9525" marB="0" anchor="ctr">
                    <a:lnL>
                      <a:noFill/>
                    </a:lnL>
                    <a:lnR>
                      <a:noFill/>
                    </a:lnR>
                    <a:lnT>
                      <a:noFill/>
                    </a:lnT>
                    <a:lnB>
                      <a:noFill/>
                    </a:lnB>
                    <a:lnTlToBr>
                      <a:noFill/>
                    </a:lnTlToBr>
                    <a:lnBlToTr>
                      <a:noFill/>
                    </a:lnBlToTr>
                    <a:noFill/>
                  </a:tcPr>
                </a:tc>
              </a:tr>
              <a:tr h="194593">
                <a:tc>
                  <a:txBody>
                    <a:bodyPr/>
                    <a:lstStyle/>
                    <a:p>
                      <a:pPr algn="ctr" fontAlgn="ctr">
                        <a:buFont typeface="Arial" pitchFamily="34" charset="0"/>
                        <a:buChar char="•"/>
                      </a:pPr>
                      <a:endParaRPr lang="en-US" sz="1200" b="0" i="0" u="none" strike="noStrike" dirty="0">
                        <a:latin typeface="Arial"/>
                      </a:endParaRPr>
                    </a:p>
                  </a:txBody>
                  <a:tcPr marL="9525" marR="9525" marT="9525" marB="0" anchor="ctr">
                    <a:lnL>
                      <a:noFill/>
                    </a:lnL>
                    <a:lnR>
                      <a:noFill/>
                    </a:lnR>
                    <a:lnT>
                      <a:noFill/>
                    </a:lnT>
                    <a:lnB>
                      <a:noFill/>
                    </a:lnB>
                    <a:lnTlToBr>
                      <a:noFill/>
                    </a:lnTlToBr>
                    <a:lnBlToTr>
                      <a:noFill/>
                    </a:lnBlToTr>
                    <a:noFill/>
                  </a:tcPr>
                </a:tc>
              </a:tr>
              <a:tr h="269733">
                <a:tc>
                  <a:txBody>
                    <a:bodyPr/>
                    <a:lstStyle/>
                    <a:p>
                      <a:pPr marL="400050" indent="-400050" algn="l" fontAlgn="ctr">
                        <a:buFont typeface="Arial" pitchFamily="34" charset="0"/>
                        <a:buChar char="•"/>
                      </a:pPr>
                      <a:r>
                        <a:rPr lang="en-US" sz="1200" b="0" i="0" u="none" strike="noStrike" dirty="0">
                          <a:latin typeface="Arial"/>
                        </a:rPr>
                        <a:t>Definitions for terms used in this report can be found </a:t>
                      </a:r>
                      <a:r>
                        <a:rPr lang="en-US" sz="1200" b="0" i="0" u="none" strike="noStrike" dirty="0" smtClean="0">
                          <a:latin typeface="Arial"/>
                        </a:rPr>
                        <a:t>in </a:t>
                      </a:r>
                      <a:r>
                        <a:rPr lang="en-US" sz="1200" b="0" i="0" u="none" strike="noStrike" dirty="0">
                          <a:latin typeface="Arial"/>
                        </a:rPr>
                        <a:t>the Definitions worksheet. </a:t>
                      </a:r>
                    </a:p>
                  </a:txBody>
                  <a:tcPr marL="9525" marR="9525" marT="9525" marB="0" anchor="ctr">
                    <a:lnL>
                      <a:noFill/>
                    </a:lnL>
                    <a:lnR>
                      <a:noFill/>
                    </a:lnR>
                    <a:lnT>
                      <a:noFill/>
                    </a:lnT>
                    <a:lnB>
                      <a:noFill/>
                    </a:lnB>
                    <a:lnTlToBr>
                      <a:noFill/>
                    </a:lnTlToBr>
                    <a:lnBlToTr>
                      <a:noFill/>
                    </a:lnBlToTr>
                    <a:no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sz="quarter"/>
          </p:nvPr>
        </p:nvSpPr>
        <p:spPr>
          <a:xfrm>
            <a:off x="457200" y="228600"/>
            <a:ext cx="8229600" cy="533400"/>
          </a:xfrm>
        </p:spPr>
        <p:txBody>
          <a:bodyPr/>
          <a:lstStyle/>
          <a:p>
            <a:r>
              <a:rPr lang="en-US" sz="3600" dirty="0" smtClean="0"/>
              <a:t>Total Archive Trend</a:t>
            </a:r>
          </a:p>
        </p:txBody>
      </p:sp>
      <p:sp>
        <p:nvSpPr>
          <p:cNvPr id="44036" name="TextBox 4"/>
          <p:cNvSpPr txBox="1">
            <a:spLocks noChangeArrowheads="1"/>
          </p:cNvSpPr>
          <p:nvPr/>
        </p:nvSpPr>
        <p:spPr bwMode="auto">
          <a:xfrm>
            <a:off x="609600" y="990600"/>
            <a:ext cx="8153400" cy="2246769"/>
          </a:xfrm>
          <a:prstGeom prst="rect">
            <a:avLst/>
          </a:prstGeom>
          <a:noFill/>
          <a:ln w="9525">
            <a:noFill/>
            <a:miter lim="800000"/>
            <a:headEnd/>
            <a:tailEnd/>
          </a:ln>
        </p:spPr>
        <p:txBody>
          <a:bodyPr>
            <a:spAutoFit/>
          </a:bodyPr>
          <a:lstStyle/>
          <a:p>
            <a:r>
              <a:rPr lang="en-US" sz="1400" dirty="0" smtClean="0"/>
              <a:t>The total archive trend is based on data and reports produced during individual fiscal years, rather than from EMS.  EMS does not contain sufficient information to recreate the archive size for previous years due to episodic deletions from the archive and not all archive information is supplied to EMS by the DAACs. Since products are deleted at the DAACs and not always reported to EMS, It may not able to completely reproduce what was in the archive in previous years.  </a:t>
            </a:r>
          </a:p>
          <a:p>
            <a:endParaRPr lang="en-US" sz="1400" dirty="0" smtClean="0"/>
          </a:p>
          <a:p>
            <a:r>
              <a:rPr lang="en-US" sz="1400" dirty="0" smtClean="0"/>
              <a:t>The trend data were compiled in FY2013 with the expectation it will be updated yearly with data captured in that year's EOSDIS Annual Report in the Total Archive Size worksheet. The sources of data for earlier years , which are not presented here, are available from the Excel version of this report.</a:t>
            </a:r>
            <a:endParaRPr lang="en-US" sz="1400" dirty="0"/>
          </a:p>
        </p:txBody>
      </p:sp>
      <p:sp>
        <p:nvSpPr>
          <p:cNvPr id="7" name="Slide Number Placeholder 6"/>
          <p:cNvSpPr>
            <a:spLocks noGrp="1"/>
          </p:cNvSpPr>
          <p:nvPr>
            <p:ph type="sldNum" sz="quarter" idx="12"/>
          </p:nvPr>
        </p:nvSpPr>
        <p:spPr/>
        <p:txBody>
          <a:bodyPr/>
          <a:lstStyle/>
          <a:p>
            <a:fld id="{B3B4CC6C-6EF0-4CD3-A4FC-CA13FF5A0FBD}" type="slidenum">
              <a:rPr lang="en-US"/>
              <a:pPr/>
              <a:t>30</a:t>
            </a:fld>
            <a:endParaRPr lang="en-US" dirty="0"/>
          </a:p>
        </p:txBody>
      </p:sp>
      <p:sp>
        <p:nvSpPr>
          <p:cNvPr id="44039" name="Date Placeholder 8"/>
          <p:cNvSpPr>
            <a:spLocks noGrp="1"/>
          </p:cNvSpPr>
          <p:nvPr>
            <p:ph type="dt" sz="quarter" idx="10"/>
          </p:nvPr>
        </p:nvSpPr>
        <p:spPr>
          <a:noFill/>
        </p:spPr>
        <p:txBody>
          <a:bodyPr/>
          <a:lstStyle/>
          <a:p>
            <a:r>
              <a:rPr lang="en-US" dirty="0" smtClean="0"/>
              <a:t>February 2014</a:t>
            </a:r>
            <a:endParaRPr lang="en-US" dirty="0"/>
          </a:p>
        </p:txBody>
      </p:sp>
      <p:sp>
        <p:nvSpPr>
          <p:cNvPr id="44040" name="Footer Placeholder 9"/>
          <p:cNvSpPr>
            <a:spLocks noGrp="1"/>
          </p:cNvSpPr>
          <p:nvPr>
            <p:ph type="ftr" sz="quarter" idx="11"/>
          </p:nvPr>
        </p:nvSpPr>
        <p:spPr>
          <a:noFill/>
        </p:spPr>
        <p:txBody>
          <a:bodyPr/>
          <a:lstStyle/>
          <a:p>
            <a:r>
              <a:rPr lang="en-US" dirty="0" smtClean="0"/>
              <a:t>FY2013 Annual Report</a:t>
            </a:r>
            <a:endParaRPr lang="en-US" dirty="0"/>
          </a:p>
        </p:txBody>
      </p:sp>
      <p:pic>
        <p:nvPicPr>
          <p:cNvPr id="63492" name="Picture 4"/>
          <p:cNvPicPr>
            <a:picLocks noChangeAspect="1" noChangeArrowheads="1"/>
          </p:cNvPicPr>
          <p:nvPr/>
        </p:nvPicPr>
        <p:blipFill>
          <a:blip r:embed="rId2"/>
          <a:srcRect/>
          <a:stretch>
            <a:fillRect/>
          </a:stretch>
        </p:blipFill>
        <p:spPr bwMode="auto">
          <a:xfrm>
            <a:off x="1038225" y="3276600"/>
            <a:ext cx="2162175" cy="2581275"/>
          </a:xfrm>
          <a:prstGeom prst="rect">
            <a:avLst/>
          </a:prstGeom>
          <a:noFill/>
          <a:ln w="9525">
            <a:noFill/>
            <a:miter lim="800000"/>
            <a:headEnd/>
            <a:tailEnd/>
          </a:ln>
          <a:effectLst/>
        </p:spPr>
      </p:pic>
      <p:pic>
        <p:nvPicPr>
          <p:cNvPr id="63493" name="Picture 5"/>
          <p:cNvPicPr>
            <a:picLocks noChangeAspect="1" noChangeArrowheads="1"/>
          </p:cNvPicPr>
          <p:nvPr/>
        </p:nvPicPr>
        <p:blipFill>
          <a:blip r:embed="rId3"/>
          <a:srcRect/>
          <a:stretch>
            <a:fillRect/>
          </a:stretch>
        </p:blipFill>
        <p:spPr bwMode="auto">
          <a:xfrm>
            <a:off x="3614630" y="3169920"/>
            <a:ext cx="4767370" cy="292608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p:cNvPicPr>
            <a:picLocks noChangeAspect="1" noChangeArrowheads="1"/>
          </p:cNvPicPr>
          <p:nvPr/>
        </p:nvPicPr>
        <p:blipFill>
          <a:blip r:embed="rId2"/>
          <a:srcRect/>
          <a:stretch>
            <a:fillRect/>
          </a:stretch>
        </p:blipFill>
        <p:spPr bwMode="auto">
          <a:xfrm>
            <a:off x="990600" y="1607234"/>
            <a:ext cx="7132320" cy="2278966"/>
          </a:xfrm>
          <a:prstGeom prst="rect">
            <a:avLst/>
          </a:prstGeom>
          <a:noFill/>
          <a:ln w="9525">
            <a:noFill/>
            <a:miter lim="800000"/>
            <a:headEnd/>
            <a:tailEnd/>
          </a:ln>
          <a:effectLst/>
        </p:spPr>
      </p:pic>
      <p:pic>
        <p:nvPicPr>
          <p:cNvPr id="77827" name="Picture 3"/>
          <p:cNvPicPr>
            <a:picLocks noChangeAspect="1" noChangeArrowheads="1"/>
          </p:cNvPicPr>
          <p:nvPr/>
        </p:nvPicPr>
        <p:blipFill>
          <a:blip r:embed="rId3"/>
          <a:srcRect/>
          <a:stretch>
            <a:fillRect/>
          </a:stretch>
        </p:blipFill>
        <p:spPr bwMode="auto">
          <a:xfrm>
            <a:off x="1596111" y="3947160"/>
            <a:ext cx="5566689" cy="2377440"/>
          </a:xfrm>
          <a:prstGeom prst="rect">
            <a:avLst/>
          </a:prstGeom>
          <a:noFill/>
          <a:ln w="9525">
            <a:noFill/>
            <a:miter lim="800000"/>
            <a:headEnd/>
            <a:tailEnd/>
          </a:ln>
          <a:effectLst/>
        </p:spPr>
      </p:pic>
      <p:sp>
        <p:nvSpPr>
          <p:cNvPr id="44034" name="Title 1"/>
          <p:cNvSpPr>
            <a:spLocks noGrp="1"/>
          </p:cNvSpPr>
          <p:nvPr>
            <p:ph type="title" sz="quarter"/>
          </p:nvPr>
        </p:nvSpPr>
        <p:spPr>
          <a:xfrm>
            <a:off x="457200" y="228600"/>
            <a:ext cx="8229600" cy="533400"/>
          </a:xfrm>
        </p:spPr>
        <p:txBody>
          <a:bodyPr/>
          <a:lstStyle/>
          <a:p>
            <a:r>
              <a:rPr lang="en-US" sz="3600" dirty="0" smtClean="0"/>
              <a:t>Data Volume Distribution Trend</a:t>
            </a:r>
          </a:p>
        </p:txBody>
      </p:sp>
      <p:sp>
        <p:nvSpPr>
          <p:cNvPr id="44036" name="TextBox 4"/>
          <p:cNvSpPr txBox="1">
            <a:spLocks noChangeArrowheads="1"/>
          </p:cNvSpPr>
          <p:nvPr/>
        </p:nvSpPr>
        <p:spPr bwMode="auto">
          <a:xfrm>
            <a:off x="609600" y="838200"/>
            <a:ext cx="8153400" cy="738664"/>
          </a:xfrm>
          <a:prstGeom prst="rect">
            <a:avLst/>
          </a:prstGeom>
          <a:noFill/>
          <a:ln w="9525">
            <a:noFill/>
            <a:miter lim="800000"/>
            <a:headEnd/>
            <a:tailEnd/>
          </a:ln>
        </p:spPr>
        <p:txBody>
          <a:bodyPr>
            <a:spAutoFit/>
          </a:bodyPr>
          <a:lstStyle/>
          <a:p>
            <a:r>
              <a:rPr lang="en-US" sz="1400" dirty="0"/>
              <a:t>The Volume Distribution Trend presents distributed volume counts from EMS by </a:t>
            </a:r>
            <a:r>
              <a:rPr lang="en-US" sz="1400" dirty="0" smtClean="0"/>
              <a:t>DAAC.  OBPG </a:t>
            </a:r>
            <a:r>
              <a:rPr lang="en-US" sz="1400" dirty="0"/>
              <a:t>distribution metrics from the Ocean Color web site are included beginning in FY2004</a:t>
            </a:r>
            <a:r>
              <a:rPr lang="en-US" sz="1400" dirty="0" smtClean="0"/>
              <a:t>. CDDIS data became available in FY2009.</a:t>
            </a:r>
            <a:endParaRPr lang="en-US" sz="1400" dirty="0"/>
          </a:p>
        </p:txBody>
      </p:sp>
      <p:sp>
        <p:nvSpPr>
          <p:cNvPr id="7" name="Slide Number Placeholder 6"/>
          <p:cNvSpPr>
            <a:spLocks noGrp="1"/>
          </p:cNvSpPr>
          <p:nvPr>
            <p:ph type="sldNum" sz="quarter" idx="12"/>
          </p:nvPr>
        </p:nvSpPr>
        <p:spPr/>
        <p:txBody>
          <a:bodyPr/>
          <a:lstStyle/>
          <a:p>
            <a:fld id="{B3B4CC6C-6EF0-4CD3-A4FC-CA13FF5A0FBD}" type="slidenum">
              <a:rPr lang="en-US"/>
              <a:pPr/>
              <a:t>31</a:t>
            </a:fld>
            <a:endParaRPr lang="en-US" dirty="0"/>
          </a:p>
        </p:txBody>
      </p:sp>
      <p:sp>
        <p:nvSpPr>
          <p:cNvPr id="44039" name="Date Placeholder 8"/>
          <p:cNvSpPr>
            <a:spLocks noGrp="1"/>
          </p:cNvSpPr>
          <p:nvPr>
            <p:ph type="dt" sz="quarter" idx="10"/>
          </p:nvPr>
        </p:nvSpPr>
        <p:spPr>
          <a:noFill/>
        </p:spPr>
        <p:txBody>
          <a:bodyPr/>
          <a:lstStyle/>
          <a:p>
            <a:r>
              <a:rPr lang="en-US" dirty="0" smtClean="0"/>
              <a:t>February 2014</a:t>
            </a:r>
            <a:endParaRPr lang="en-US" dirty="0"/>
          </a:p>
        </p:txBody>
      </p:sp>
      <p:sp>
        <p:nvSpPr>
          <p:cNvPr id="44040" name="Footer Placeholder 9"/>
          <p:cNvSpPr>
            <a:spLocks noGrp="1"/>
          </p:cNvSpPr>
          <p:nvPr>
            <p:ph type="ftr" sz="quarter" idx="11"/>
          </p:nvPr>
        </p:nvSpPr>
        <p:spPr>
          <a:noFill/>
        </p:spPr>
        <p:txBody>
          <a:bodyPr/>
          <a:lstStyle/>
          <a:p>
            <a:r>
              <a:rPr lang="en-US" dirty="0" smtClean="0"/>
              <a:t>FY2013 Annual Report</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3"/>
          <p:cNvPicPr>
            <a:picLocks noChangeAspect="1" noChangeArrowheads="1"/>
          </p:cNvPicPr>
          <p:nvPr/>
        </p:nvPicPr>
        <p:blipFill>
          <a:blip r:embed="rId2"/>
          <a:srcRect/>
          <a:stretch>
            <a:fillRect/>
          </a:stretch>
        </p:blipFill>
        <p:spPr bwMode="auto">
          <a:xfrm>
            <a:off x="1935480" y="3810000"/>
            <a:ext cx="5303520" cy="2455007"/>
          </a:xfrm>
          <a:prstGeom prst="rect">
            <a:avLst/>
          </a:prstGeom>
          <a:noFill/>
          <a:ln w="9525">
            <a:noFill/>
            <a:miter lim="800000"/>
            <a:headEnd/>
            <a:tailEnd/>
          </a:ln>
          <a:effectLst/>
        </p:spPr>
      </p:pic>
      <p:sp>
        <p:nvSpPr>
          <p:cNvPr id="45058" name="Title 1"/>
          <p:cNvSpPr>
            <a:spLocks noGrp="1"/>
          </p:cNvSpPr>
          <p:nvPr>
            <p:ph type="title" sz="quarter"/>
          </p:nvPr>
        </p:nvSpPr>
        <p:spPr>
          <a:xfrm>
            <a:off x="457200" y="152400"/>
            <a:ext cx="8229600" cy="609600"/>
          </a:xfrm>
        </p:spPr>
        <p:txBody>
          <a:bodyPr/>
          <a:lstStyle/>
          <a:p>
            <a:r>
              <a:rPr lang="en-US" sz="3600" dirty="0" smtClean="0"/>
              <a:t>Data Product Distribution Trend</a:t>
            </a:r>
          </a:p>
        </p:txBody>
      </p:sp>
      <p:sp>
        <p:nvSpPr>
          <p:cNvPr id="45060" name="TextBox 4"/>
          <p:cNvSpPr txBox="1">
            <a:spLocks noChangeArrowheads="1"/>
          </p:cNvSpPr>
          <p:nvPr/>
        </p:nvSpPr>
        <p:spPr bwMode="auto">
          <a:xfrm>
            <a:off x="685800" y="685800"/>
            <a:ext cx="8229600" cy="738664"/>
          </a:xfrm>
          <a:prstGeom prst="rect">
            <a:avLst/>
          </a:prstGeom>
          <a:noFill/>
          <a:ln w="9525">
            <a:noFill/>
            <a:miter lim="800000"/>
            <a:headEnd/>
            <a:tailEnd/>
          </a:ln>
        </p:spPr>
        <p:txBody>
          <a:bodyPr>
            <a:spAutoFit/>
          </a:bodyPr>
          <a:lstStyle/>
          <a:p>
            <a:r>
              <a:rPr lang="en-US" sz="1400" dirty="0"/>
              <a:t>The Product Distribution Trend presents distributed product counts from EMS by </a:t>
            </a:r>
            <a:r>
              <a:rPr lang="en-US" sz="1400" dirty="0" smtClean="0"/>
              <a:t>DAAC.  OBPG </a:t>
            </a:r>
            <a:r>
              <a:rPr lang="en-US" sz="1400" dirty="0"/>
              <a:t>distribution metrics from the Ocean Color web site are included beginning in FY2004</a:t>
            </a:r>
            <a:r>
              <a:rPr lang="en-US" sz="1400" dirty="0" smtClean="0"/>
              <a:t>. CDDIS data became available in FY2009.</a:t>
            </a:r>
            <a:endParaRPr lang="en-US" sz="1400" dirty="0"/>
          </a:p>
        </p:txBody>
      </p:sp>
      <p:sp>
        <p:nvSpPr>
          <p:cNvPr id="7" name="Slide Number Placeholder 6"/>
          <p:cNvSpPr>
            <a:spLocks noGrp="1"/>
          </p:cNvSpPr>
          <p:nvPr>
            <p:ph type="sldNum" sz="quarter" idx="12"/>
          </p:nvPr>
        </p:nvSpPr>
        <p:spPr/>
        <p:txBody>
          <a:bodyPr/>
          <a:lstStyle/>
          <a:p>
            <a:fld id="{69155647-8EEF-4BB9-9EFD-C8DBDFC71760}" type="slidenum">
              <a:rPr lang="en-US"/>
              <a:pPr/>
              <a:t>32</a:t>
            </a:fld>
            <a:endParaRPr lang="en-US" dirty="0"/>
          </a:p>
        </p:txBody>
      </p:sp>
      <p:sp>
        <p:nvSpPr>
          <p:cNvPr id="45063" name="Date Placeholder 8"/>
          <p:cNvSpPr>
            <a:spLocks noGrp="1"/>
          </p:cNvSpPr>
          <p:nvPr>
            <p:ph type="dt" sz="quarter" idx="10"/>
          </p:nvPr>
        </p:nvSpPr>
        <p:spPr>
          <a:noFill/>
        </p:spPr>
        <p:txBody>
          <a:bodyPr/>
          <a:lstStyle/>
          <a:p>
            <a:r>
              <a:rPr lang="en-US" dirty="0" smtClean="0"/>
              <a:t>February 2014</a:t>
            </a:r>
            <a:endParaRPr lang="en-US" dirty="0"/>
          </a:p>
        </p:txBody>
      </p:sp>
      <p:sp>
        <p:nvSpPr>
          <p:cNvPr id="45064" name="Footer Placeholder 9"/>
          <p:cNvSpPr>
            <a:spLocks noGrp="1"/>
          </p:cNvSpPr>
          <p:nvPr>
            <p:ph type="ftr" sz="quarter" idx="11"/>
          </p:nvPr>
        </p:nvSpPr>
        <p:spPr>
          <a:noFill/>
        </p:spPr>
        <p:txBody>
          <a:bodyPr/>
          <a:lstStyle/>
          <a:p>
            <a:r>
              <a:rPr lang="en-US" dirty="0" smtClean="0"/>
              <a:t>FY2013 Annual Report</a:t>
            </a:r>
            <a:endParaRPr lang="en-US" dirty="0"/>
          </a:p>
        </p:txBody>
      </p:sp>
      <p:pic>
        <p:nvPicPr>
          <p:cNvPr id="78850" name="Picture 2"/>
          <p:cNvPicPr>
            <a:picLocks noChangeAspect="1" noChangeArrowheads="1"/>
          </p:cNvPicPr>
          <p:nvPr/>
        </p:nvPicPr>
        <p:blipFill>
          <a:blip r:embed="rId3"/>
          <a:srcRect/>
          <a:stretch>
            <a:fillRect/>
          </a:stretch>
        </p:blipFill>
        <p:spPr bwMode="auto">
          <a:xfrm>
            <a:off x="1219200" y="1447800"/>
            <a:ext cx="6797666" cy="22860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a:srcRect/>
          <a:stretch>
            <a:fillRect/>
          </a:stretch>
        </p:blipFill>
        <p:spPr bwMode="auto">
          <a:xfrm>
            <a:off x="604838" y="1333500"/>
            <a:ext cx="7953375" cy="4381500"/>
          </a:xfrm>
          <a:prstGeom prst="rect">
            <a:avLst/>
          </a:prstGeom>
          <a:noFill/>
          <a:ln w="9525">
            <a:noFill/>
            <a:miter lim="800000"/>
            <a:headEnd/>
            <a:tailEnd/>
          </a:ln>
          <a:effectLst/>
        </p:spPr>
      </p:pic>
      <p:sp>
        <p:nvSpPr>
          <p:cNvPr id="46082" name="Title 1"/>
          <p:cNvSpPr>
            <a:spLocks noGrp="1"/>
          </p:cNvSpPr>
          <p:nvPr>
            <p:ph type="title" sz="quarter"/>
          </p:nvPr>
        </p:nvSpPr>
        <p:spPr>
          <a:xfrm>
            <a:off x="533400" y="304800"/>
            <a:ext cx="8153400" cy="990600"/>
          </a:xfrm>
        </p:spPr>
        <p:txBody>
          <a:bodyPr/>
          <a:lstStyle/>
          <a:p>
            <a:r>
              <a:rPr lang="en-US" sz="3600" dirty="0" smtClean="0"/>
              <a:t>Top 10 Products Trend by Volume</a:t>
            </a:r>
            <a:br>
              <a:rPr lang="en-US" sz="3600" dirty="0" smtClean="0"/>
            </a:br>
            <a:r>
              <a:rPr lang="en-US" sz="3600" dirty="0" smtClean="0"/>
              <a:t>FY2012 – FY2013</a:t>
            </a:r>
          </a:p>
        </p:txBody>
      </p:sp>
      <p:sp>
        <p:nvSpPr>
          <p:cNvPr id="9" name="Slide Number Placeholder 8"/>
          <p:cNvSpPr>
            <a:spLocks noGrp="1"/>
          </p:cNvSpPr>
          <p:nvPr>
            <p:ph type="sldNum" sz="quarter" idx="12"/>
          </p:nvPr>
        </p:nvSpPr>
        <p:spPr/>
        <p:txBody>
          <a:bodyPr/>
          <a:lstStyle/>
          <a:p>
            <a:fld id="{82251A8E-8586-4AC4-A7A8-87C3C0B272D1}" type="slidenum">
              <a:rPr lang="en-US"/>
              <a:pPr/>
              <a:t>33</a:t>
            </a:fld>
            <a:endParaRPr lang="en-US" dirty="0"/>
          </a:p>
        </p:txBody>
      </p:sp>
      <p:sp>
        <p:nvSpPr>
          <p:cNvPr id="46084" name="TextBox 27"/>
          <p:cNvSpPr txBox="1">
            <a:spLocks noChangeArrowheads="1"/>
          </p:cNvSpPr>
          <p:nvPr/>
        </p:nvSpPr>
        <p:spPr bwMode="auto">
          <a:xfrm>
            <a:off x="533400" y="5715000"/>
            <a:ext cx="7696200" cy="276225"/>
          </a:xfrm>
          <a:prstGeom prst="rect">
            <a:avLst/>
          </a:prstGeom>
          <a:noFill/>
          <a:ln w="9525">
            <a:noFill/>
            <a:miter lim="800000"/>
            <a:headEnd/>
            <a:tailEnd/>
          </a:ln>
        </p:spPr>
        <p:txBody>
          <a:bodyPr>
            <a:spAutoFit/>
          </a:bodyPr>
          <a:lstStyle/>
          <a:p>
            <a:r>
              <a:rPr lang="en-US" dirty="0"/>
              <a:t>*Some products are inherently larger than other files in size and therefore may skew the results.</a:t>
            </a:r>
          </a:p>
        </p:txBody>
      </p:sp>
      <p:sp>
        <p:nvSpPr>
          <p:cNvPr id="46087" name="Date Placeholder 9"/>
          <p:cNvSpPr>
            <a:spLocks noGrp="1"/>
          </p:cNvSpPr>
          <p:nvPr>
            <p:ph type="dt" sz="quarter" idx="10"/>
          </p:nvPr>
        </p:nvSpPr>
        <p:spPr>
          <a:noFill/>
        </p:spPr>
        <p:txBody>
          <a:bodyPr/>
          <a:lstStyle/>
          <a:p>
            <a:r>
              <a:rPr lang="en-US" dirty="0" smtClean="0"/>
              <a:t>February 2014</a:t>
            </a:r>
            <a:endParaRPr lang="en-US" dirty="0"/>
          </a:p>
        </p:txBody>
      </p:sp>
      <p:sp>
        <p:nvSpPr>
          <p:cNvPr id="46088" name="Footer Placeholder 10"/>
          <p:cNvSpPr>
            <a:spLocks noGrp="1"/>
          </p:cNvSpPr>
          <p:nvPr>
            <p:ph type="ftr" sz="quarter" idx="11"/>
          </p:nvPr>
        </p:nvSpPr>
        <p:spPr>
          <a:noFill/>
        </p:spPr>
        <p:txBody>
          <a:bodyPr/>
          <a:lstStyle/>
          <a:p>
            <a:r>
              <a:rPr lang="en-US" dirty="0" smtClean="0"/>
              <a:t>FY2013 Annual Report</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srcRect/>
          <a:stretch>
            <a:fillRect/>
          </a:stretch>
        </p:blipFill>
        <p:spPr bwMode="auto">
          <a:xfrm>
            <a:off x="609600" y="1271588"/>
            <a:ext cx="7953375" cy="4333875"/>
          </a:xfrm>
          <a:prstGeom prst="rect">
            <a:avLst/>
          </a:prstGeom>
          <a:noFill/>
          <a:ln w="9525">
            <a:noFill/>
            <a:miter lim="800000"/>
            <a:headEnd/>
            <a:tailEnd/>
          </a:ln>
          <a:effectLst/>
        </p:spPr>
      </p:pic>
      <p:sp>
        <p:nvSpPr>
          <p:cNvPr id="48130" name="Title 1"/>
          <p:cNvSpPr>
            <a:spLocks noGrp="1"/>
          </p:cNvSpPr>
          <p:nvPr>
            <p:ph type="title" sz="quarter"/>
          </p:nvPr>
        </p:nvSpPr>
        <p:spPr>
          <a:xfrm>
            <a:off x="457200" y="0"/>
            <a:ext cx="8229600" cy="1447800"/>
          </a:xfrm>
        </p:spPr>
        <p:txBody>
          <a:bodyPr/>
          <a:lstStyle/>
          <a:p>
            <a:r>
              <a:rPr lang="en-US" sz="3600" dirty="0" smtClean="0"/>
              <a:t>Top 10 Products Trend by # of Files</a:t>
            </a:r>
            <a:br>
              <a:rPr lang="en-US" sz="3600" dirty="0" smtClean="0"/>
            </a:br>
            <a:r>
              <a:rPr lang="en-US" sz="3600" dirty="0" smtClean="0"/>
              <a:t>FY2012 – FY2013</a:t>
            </a:r>
          </a:p>
        </p:txBody>
      </p:sp>
      <p:sp>
        <p:nvSpPr>
          <p:cNvPr id="9" name="Slide Number Placeholder 8"/>
          <p:cNvSpPr>
            <a:spLocks noGrp="1"/>
          </p:cNvSpPr>
          <p:nvPr>
            <p:ph type="sldNum" sz="quarter" idx="12"/>
          </p:nvPr>
        </p:nvSpPr>
        <p:spPr/>
        <p:txBody>
          <a:bodyPr/>
          <a:lstStyle/>
          <a:p>
            <a:fld id="{F048B051-6572-4590-A217-D548070C8E3F}" type="slidenum">
              <a:rPr lang="en-US"/>
              <a:pPr/>
              <a:t>34</a:t>
            </a:fld>
            <a:endParaRPr lang="en-US" dirty="0"/>
          </a:p>
        </p:txBody>
      </p:sp>
      <p:sp>
        <p:nvSpPr>
          <p:cNvPr id="48132" name="TextBox 12"/>
          <p:cNvSpPr txBox="1">
            <a:spLocks noChangeArrowheads="1"/>
          </p:cNvSpPr>
          <p:nvPr/>
        </p:nvSpPr>
        <p:spPr bwMode="auto">
          <a:xfrm>
            <a:off x="609600" y="5638800"/>
            <a:ext cx="7239000" cy="276999"/>
          </a:xfrm>
          <a:prstGeom prst="rect">
            <a:avLst/>
          </a:prstGeom>
          <a:noFill/>
          <a:ln w="9525">
            <a:noFill/>
            <a:miter lim="800000"/>
            <a:headEnd/>
            <a:tailEnd/>
          </a:ln>
        </p:spPr>
        <p:txBody>
          <a:bodyPr wrap="square">
            <a:spAutoFit/>
          </a:bodyPr>
          <a:lstStyle/>
          <a:p>
            <a:r>
              <a:rPr lang="en-US" dirty="0" smtClean="0">
                <a:solidFill>
                  <a:srgbClr val="000000"/>
                </a:solidFill>
                <a:cs typeface="Arial" charset="0"/>
              </a:rPr>
              <a:t>** When counting # of files, metadata files are not included.</a:t>
            </a:r>
            <a:endParaRPr lang="en-US" dirty="0"/>
          </a:p>
        </p:txBody>
      </p:sp>
      <p:sp>
        <p:nvSpPr>
          <p:cNvPr id="48135" name="Date Placeholder 9"/>
          <p:cNvSpPr>
            <a:spLocks noGrp="1"/>
          </p:cNvSpPr>
          <p:nvPr>
            <p:ph type="dt" sz="quarter" idx="10"/>
          </p:nvPr>
        </p:nvSpPr>
        <p:spPr>
          <a:noFill/>
        </p:spPr>
        <p:txBody>
          <a:bodyPr/>
          <a:lstStyle/>
          <a:p>
            <a:r>
              <a:rPr lang="en-US" dirty="0" smtClean="0"/>
              <a:t>February 2014</a:t>
            </a:r>
            <a:endParaRPr lang="en-US" dirty="0"/>
          </a:p>
        </p:txBody>
      </p:sp>
      <p:sp>
        <p:nvSpPr>
          <p:cNvPr id="48136" name="Footer Placeholder 10"/>
          <p:cNvSpPr>
            <a:spLocks noGrp="1"/>
          </p:cNvSpPr>
          <p:nvPr>
            <p:ph type="ftr" sz="quarter" idx="11"/>
          </p:nvPr>
        </p:nvSpPr>
        <p:spPr>
          <a:noFill/>
        </p:spPr>
        <p:txBody>
          <a:bodyPr/>
          <a:lstStyle/>
          <a:p>
            <a:r>
              <a:rPr lang="en-US" dirty="0" smtClean="0"/>
              <a:t>FY2013 Annual Report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p:cNvPicPr>
            <a:picLocks noChangeAspect="1" noChangeArrowheads="1"/>
          </p:cNvPicPr>
          <p:nvPr/>
        </p:nvPicPr>
        <p:blipFill>
          <a:blip r:embed="rId2"/>
          <a:srcRect/>
          <a:stretch>
            <a:fillRect/>
          </a:stretch>
        </p:blipFill>
        <p:spPr bwMode="auto">
          <a:xfrm>
            <a:off x="2362200" y="2895600"/>
            <a:ext cx="4572000" cy="3120415"/>
          </a:xfrm>
          <a:prstGeom prst="rect">
            <a:avLst/>
          </a:prstGeom>
          <a:noFill/>
          <a:ln w="9525">
            <a:noFill/>
            <a:miter lim="800000"/>
            <a:headEnd/>
            <a:tailEnd/>
          </a:ln>
          <a:effectLst/>
        </p:spPr>
      </p:pic>
      <p:pic>
        <p:nvPicPr>
          <p:cNvPr id="81922" name="Picture 2"/>
          <p:cNvPicPr>
            <a:picLocks noChangeAspect="1" noChangeArrowheads="1"/>
          </p:cNvPicPr>
          <p:nvPr/>
        </p:nvPicPr>
        <p:blipFill>
          <a:blip r:embed="rId3"/>
          <a:srcRect/>
          <a:stretch>
            <a:fillRect/>
          </a:stretch>
        </p:blipFill>
        <p:spPr bwMode="auto">
          <a:xfrm>
            <a:off x="457200" y="1752600"/>
            <a:ext cx="8229600" cy="627477"/>
          </a:xfrm>
          <a:prstGeom prst="rect">
            <a:avLst/>
          </a:prstGeom>
          <a:noFill/>
          <a:ln w="9525">
            <a:noFill/>
            <a:miter lim="800000"/>
            <a:headEnd/>
            <a:tailEnd/>
          </a:ln>
          <a:effectLst/>
        </p:spPr>
      </p:pic>
      <p:sp>
        <p:nvSpPr>
          <p:cNvPr id="49154" name="Title 1"/>
          <p:cNvSpPr>
            <a:spLocks noGrp="1"/>
          </p:cNvSpPr>
          <p:nvPr>
            <p:ph type="title" sz="quarter"/>
          </p:nvPr>
        </p:nvSpPr>
        <p:spPr/>
        <p:txBody>
          <a:bodyPr/>
          <a:lstStyle/>
          <a:p>
            <a:r>
              <a:rPr lang="en-US" dirty="0" smtClean="0"/>
              <a:t>Known U.S. – Foreign</a:t>
            </a:r>
            <a:br>
              <a:rPr lang="en-US" dirty="0" smtClean="0"/>
            </a:br>
            <a:r>
              <a:rPr lang="en-US" dirty="0" smtClean="0"/>
              <a:t>Product Distribution Trend</a:t>
            </a:r>
          </a:p>
        </p:txBody>
      </p:sp>
      <p:sp>
        <p:nvSpPr>
          <p:cNvPr id="9" name="Slide Number Placeholder 8"/>
          <p:cNvSpPr>
            <a:spLocks noGrp="1"/>
          </p:cNvSpPr>
          <p:nvPr>
            <p:ph type="sldNum" sz="quarter" idx="12"/>
          </p:nvPr>
        </p:nvSpPr>
        <p:spPr/>
        <p:txBody>
          <a:bodyPr/>
          <a:lstStyle/>
          <a:p>
            <a:fld id="{BA6DB039-87BF-4675-BB79-DCC5FE2D07DA}" type="slidenum">
              <a:rPr lang="en-US"/>
              <a:pPr/>
              <a:t>35</a:t>
            </a:fld>
            <a:endParaRPr lang="en-US" dirty="0"/>
          </a:p>
        </p:txBody>
      </p:sp>
      <p:sp>
        <p:nvSpPr>
          <p:cNvPr id="49158" name="TextBox 7"/>
          <p:cNvSpPr txBox="1">
            <a:spLocks noChangeArrowheads="1"/>
          </p:cNvSpPr>
          <p:nvPr/>
        </p:nvSpPr>
        <p:spPr bwMode="auto">
          <a:xfrm>
            <a:off x="457200" y="2438400"/>
            <a:ext cx="8305800" cy="276999"/>
          </a:xfrm>
          <a:prstGeom prst="rect">
            <a:avLst/>
          </a:prstGeom>
          <a:noFill/>
          <a:ln w="9525">
            <a:noFill/>
            <a:miter lim="800000"/>
            <a:headEnd/>
            <a:tailEnd/>
          </a:ln>
        </p:spPr>
        <p:txBody>
          <a:bodyPr wrap="square">
            <a:spAutoFit/>
          </a:bodyPr>
          <a:lstStyle/>
          <a:p>
            <a:r>
              <a:rPr lang="en-US" dirty="0" smtClean="0"/>
              <a:t>Note: Metrics do </a:t>
            </a:r>
            <a:r>
              <a:rPr lang="en-US" dirty="0"/>
              <a:t>not include product  distribution where the </a:t>
            </a:r>
            <a:r>
              <a:rPr lang="en-US" dirty="0" smtClean="0"/>
              <a:t>destination country could </a:t>
            </a:r>
            <a:r>
              <a:rPr lang="en-US" dirty="0"/>
              <a:t>not be </a:t>
            </a:r>
            <a:r>
              <a:rPr lang="en-US" dirty="0" smtClean="0"/>
              <a:t>determined. </a:t>
            </a:r>
            <a:endParaRPr lang="en-US" dirty="0"/>
          </a:p>
        </p:txBody>
      </p:sp>
      <p:sp>
        <p:nvSpPr>
          <p:cNvPr id="49159" name="Date Placeholder 9"/>
          <p:cNvSpPr>
            <a:spLocks noGrp="1"/>
          </p:cNvSpPr>
          <p:nvPr>
            <p:ph type="dt" sz="quarter" idx="10"/>
          </p:nvPr>
        </p:nvSpPr>
        <p:spPr>
          <a:noFill/>
        </p:spPr>
        <p:txBody>
          <a:bodyPr/>
          <a:lstStyle/>
          <a:p>
            <a:r>
              <a:rPr lang="en-US" dirty="0" smtClean="0"/>
              <a:t>February 2014</a:t>
            </a:r>
            <a:endParaRPr lang="en-US" dirty="0"/>
          </a:p>
        </p:txBody>
      </p:sp>
      <p:sp>
        <p:nvSpPr>
          <p:cNvPr id="49160" name="Footer Placeholder 10"/>
          <p:cNvSpPr>
            <a:spLocks noGrp="1"/>
          </p:cNvSpPr>
          <p:nvPr>
            <p:ph type="ftr" sz="quarter" idx="11"/>
          </p:nvPr>
        </p:nvSpPr>
        <p:spPr>
          <a:noFill/>
        </p:spPr>
        <p:txBody>
          <a:bodyPr/>
          <a:lstStyle/>
          <a:p>
            <a:r>
              <a:rPr lang="en-US" dirty="0" smtClean="0"/>
              <a:t>FY2013 Annual Report</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p:cNvPicPr>
            <a:picLocks noChangeAspect="1" noChangeArrowheads="1"/>
          </p:cNvPicPr>
          <p:nvPr/>
        </p:nvPicPr>
        <p:blipFill>
          <a:blip r:embed="rId2"/>
          <a:srcRect/>
          <a:stretch>
            <a:fillRect/>
          </a:stretch>
        </p:blipFill>
        <p:spPr bwMode="auto">
          <a:xfrm>
            <a:off x="2438400" y="3246120"/>
            <a:ext cx="4536902" cy="2926080"/>
          </a:xfrm>
          <a:prstGeom prst="rect">
            <a:avLst/>
          </a:prstGeom>
          <a:noFill/>
          <a:ln w="9525">
            <a:noFill/>
            <a:miter lim="800000"/>
            <a:headEnd/>
            <a:tailEnd/>
          </a:ln>
          <a:effectLst/>
        </p:spPr>
      </p:pic>
      <p:sp>
        <p:nvSpPr>
          <p:cNvPr id="50178" name="Title 1"/>
          <p:cNvSpPr>
            <a:spLocks noGrp="1"/>
          </p:cNvSpPr>
          <p:nvPr>
            <p:ph type="title" sz="quarter"/>
          </p:nvPr>
        </p:nvSpPr>
        <p:spPr>
          <a:xfrm>
            <a:off x="457200" y="228600"/>
            <a:ext cx="8153400" cy="762000"/>
          </a:xfrm>
        </p:spPr>
        <p:txBody>
          <a:bodyPr/>
          <a:lstStyle/>
          <a:p>
            <a:r>
              <a:rPr lang="en-US" sz="3600" dirty="0" smtClean="0"/>
              <a:t>Web Trends</a:t>
            </a:r>
          </a:p>
        </p:txBody>
      </p:sp>
      <p:sp>
        <p:nvSpPr>
          <p:cNvPr id="50179" name="Content Placeholder 2"/>
          <p:cNvSpPr>
            <a:spLocks noGrp="1"/>
          </p:cNvSpPr>
          <p:nvPr>
            <p:ph sz="quarter" idx="1"/>
          </p:nvPr>
        </p:nvSpPr>
        <p:spPr>
          <a:xfrm>
            <a:off x="0" y="914400"/>
            <a:ext cx="8534400" cy="838200"/>
          </a:xfrm>
        </p:spPr>
        <p:txBody>
          <a:bodyPr/>
          <a:lstStyle/>
          <a:p>
            <a:pPr indent="0">
              <a:buFontTx/>
              <a:buNone/>
            </a:pPr>
            <a:r>
              <a:rPr lang="en-US" sz="1400" dirty="0" smtClean="0">
                <a:solidFill>
                  <a:srgbClr val="000000"/>
                </a:solidFill>
                <a:cs typeface="Arial" charset="0"/>
              </a:rPr>
              <a:t>Web metrics data for EOSDIS became available as of FY2007. Data for FY2007 is complete for 7 DAACs and FY2008 is complete for 8 DAACs. Since FY2009, 11 DAACs provided  web metrics. These metrics are for visits of one minute or more. Repeat visitors are counted as 2 or more visits since web activity measurements began for that DAAC.</a:t>
            </a:r>
            <a:endParaRPr lang="en-US" sz="1400" dirty="0" smtClean="0"/>
          </a:p>
        </p:txBody>
      </p:sp>
      <p:sp>
        <p:nvSpPr>
          <p:cNvPr id="7" name="Slide Number Placeholder 6"/>
          <p:cNvSpPr>
            <a:spLocks noGrp="1"/>
          </p:cNvSpPr>
          <p:nvPr>
            <p:ph type="sldNum" sz="quarter" idx="12"/>
          </p:nvPr>
        </p:nvSpPr>
        <p:spPr/>
        <p:txBody>
          <a:bodyPr/>
          <a:lstStyle/>
          <a:p>
            <a:fld id="{3ABB0AA6-0B53-4567-A3BB-DC243E9F8CAB}" type="slidenum">
              <a:rPr lang="en-US"/>
              <a:pPr/>
              <a:t>36</a:t>
            </a:fld>
            <a:endParaRPr lang="en-US" dirty="0"/>
          </a:p>
        </p:txBody>
      </p:sp>
      <p:sp>
        <p:nvSpPr>
          <p:cNvPr id="50183" name="Date Placeholder 8"/>
          <p:cNvSpPr>
            <a:spLocks noGrp="1"/>
          </p:cNvSpPr>
          <p:nvPr>
            <p:ph type="dt" sz="quarter" idx="10"/>
          </p:nvPr>
        </p:nvSpPr>
        <p:spPr>
          <a:noFill/>
        </p:spPr>
        <p:txBody>
          <a:bodyPr/>
          <a:lstStyle/>
          <a:p>
            <a:r>
              <a:rPr lang="en-US" dirty="0" smtClean="0"/>
              <a:t>February 2014</a:t>
            </a:r>
            <a:endParaRPr lang="en-US" dirty="0"/>
          </a:p>
        </p:txBody>
      </p:sp>
      <p:sp>
        <p:nvSpPr>
          <p:cNvPr id="50184" name="Footer Placeholder 9"/>
          <p:cNvSpPr>
            <a:spLocks noGrp="1"/>
          </p:cNvSpPr>
          <p:nvPr>
            <p:ph type="ftr" sz="quarter" idx="11"/>
          </p:nvPr>
        </p:nvSpPr>
        <p:spPr>
          <a:noFill/>
        </p:spPr>
        <p:txBody>
          <a:bodyPr/>
          <a:lstStyle/>
          <a:p>
            <a:r>
              <a:rPr lang="en-US" dirty="0" smtClean="0"/>
              <a:t>FY2013 Annual Report</a:t>
            </a:r>
            <a:endParaRPr lang="en-US" dirty="0"/>
          </a:p>
        </p:txBody>
      </p:sp>
      <p:pic>
        <p:nvPicPr>
          <p:cNvPr id="82947" name="Picture 3"/>
          <p:cNvPicPr>
            <a:picLocks noChangeAspect="1" noChangeArrowheads="1"/>
          </p:cNvPicPr>
          <p:nvPr/>
        </p:nvPicPr>
        <p:blipFill>
          <a:blip r:embed="rId3"/>
          <a:srcRect/>
          <a:stretch>
            <a:fillRect/>
          </a:stretch>
        </p:blipFill>
        <p:spPr bwMode="auto">
          <a:xfrm>
            <a:off x="1066800" y="1935480"/>
            <a:ext cx="6993491" cy="118872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42"/>
          <p:cNvSpPr>
            <a:spLocks noGrp="1" noChangeArrowheads="1"/>
          </p:cNvSpPr>
          <p:nvPr>
            <p:ph type="title"/>
          </p:nvPr>
        </p:nvSpPr>
        <p:spPr>
          <a:xfrm>
            <a:off x="457200" y="152400"/>
            <a:ext cx="8229600" cy="304800"/>
          </a:xfrm>
        </p:spPr>
        <p:txBody>
          <a:bodyPr/>
          <a:lstStyle/>
          <a:p>
            <a:pPr eaLnBrk="1" hangingPunct="1"/>
            <a:r>
              <a:rPr lang="en-US" sz="2800" dirty="0" smtClean="0"/>
              <a:t>Definitions (1 of 3)</a:t>
            </a:r>
          </a:p>
        </p:txBody>
      </p:sp>
      <p:sp>
        <p:nvSpPr>
          <p:cNvPr id="6" name="Slide Number Placeholder 5"/>
          <p:cNvSpPr>
            <a:spLocks noGrp="1"/>
          </p:cNvSpPr>
          <p:nvPr>
            <p:ph type="sldNum" sz="quarter" idx="12"/>
          </p:nvPr>
        </p:nvSpPr>
        <p:spPr/>
        <p:txBody>
          <a:bodyPr/>
          <a:lstStyle/>
          <a:p>
            <a:fld id="{AE8F0F16-91BB-4D8F-B046-CF2671AC904D}" type="slidenum">
              <a:rPr lang="en-US"/>
              <a:pPr/>
              <a:t>37</a:t>
            </a:fld>
            <a:endParaRPr lang="en-US" dirty="0"/>
          </a:p>
        </p:txBody>
      </p:sp>
      <p:sp>
        <p:nvSpPr>
          <p:cNvPr id="51206" name="Date Placeholder 7"/>
          <p:cNvSpPr>
            <a:spLocks noGrp="1"/>
          </p:cNvSpPr>
          <p:nvPr>
            <p:ph type="dt" sz="quarter" idx="10"/>
          </p:nvPr>
        </p:nvSpPr>
        <p:spPr>
          <a:noFill/>
        </p:spPr>
        <p:txBody>
          <a:bodyPr/>
          <a:lstStyle/>
          <a:p>
            <a:r>
              <a:rPr lang="en-US" dirty="0" smtClean="0"/>
              <a:t>February 2014</a:t>
            </a:r>
            <a:endParaRPr lang="en-US" dirty="0"/>
          </a:p>
        </p:txBody>
      </p:sp>
      <p:sp>
        <p:nvSpPr>
          <p:cNvPr id="51207" name="Footer Placeholder 8"/>
          <p:cNvSpPr>
            <a:spLocks noGrp="1"/>
          </p:cNvSpPr>
          <p:nvPr>
            <p:ph type="ftr" sz="quarter" idx="11"/>
          </p:nvPr>
        </p:nvSpPr>
        <p:spPr>
          <a:noFill/>
        </p:spPr>
        <p:txBody>
          <a:bodyPr/>
          <a:lstStyle/>
          <a:p>
            <a:r>
              <a:rPr lang="en-US" dirty="0" smtClean="0"/>
              <a:t>FY2013 Annual Report</a:t>
            </a:r>
            <a:endParaRPr lang="en-US" dirty="0"/>
          </a:p>
        </p:txBody>
      </p:sp>
      <p:pic>
        <p:nvPicPr>
          <p:cNvPr id="89093" name="Picture 5"/>
          <p:cNvPicPr>
            <a:picLocks noChangeAspect="1" noChangeArrowheads="1"/>
          </p:cNvPicPr>
          <p:nvPr/>
        </p:nvPicPr>
        <p:blipFill>
          <a:blip r:embed="rId3"/>
          <a:srcRect/>
          <a:stretch>
            <a:fillRect/>
          </a:stretch>
        </p:blipFill>
        <p:spPr bwMode="auto">
          <a:xfrm>
            <a:off x="914400" y="561975"/>
            <a:ext cx="7372350" cy="573405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04800" y="0"/>
            <a:ext cx="8001000" cy="609600"/>
          </a:xfrm>
        </p:spPr>
        <p:txBody>
          <a:bodyPr/>
          <a:lstStyle/>
          <a:p>
            <a:pPr eaLnBrk="1" hangingPunct="1"/>
            <a:r>
              <a:rPr lang="en-US" sz="2800" dirty="0" smtClean="0"/>
              <a:t>Definitions (2 of 3)</a:t>
            </a:r>
          </a:p>
        </p:txBody>
      </p:sp>
      <p:sp>
        <p:nvSpPr>
          <p:cNvPr id="5" name="Slide Number Placeholder 4"/>
          <p:cNvSpPr>
            <a:spLocks noGrp="1"/>
          </p:cNvSpPr>
          <p:nvPr>
            <p:ph type="sldNum" sz="quarter" idx="12"/>
          </p:nvPr>
        </p:nvSpPr>
        <p:spPr/>
        <p:txBody>
          <a:bodyPr/>
          <a:lstStyle/>
          <a:p>
            <a:fld id="{0E05F261-EF58-4FDD-A611-EDE739EDA518}" type="slidenum">
              <a:rPr lang="en-US"/>
              <a:pPr/>
              <a:t>38</a:t>
            </a:fld>
            <a:endParaRPr lang="en-US" dirty="0"/>
          </a:p>
        </p:txBody>
      </p:sp>
      <p:sp>
        <p:nvSpPr>
          <p:cNvPr id="53253" name="Date Placeholder 6"/>
          <p:cNvSpPr>
            <a:spLocks noGrp="1"/>
          </p:cNvSpPr>
          <p:nvPr>
            <p:ph type="dt" sz="quarter" idx="10"/>
          </p:nvPr>
        </p:nvSpPr>
        <p:spPr>
          <a:noFill/>
        </p:spPr>
        <p:txBody>
          <a:bodyPr/>
          <a:lstStyle/>
          <a:p>
            <a:r>
              <a:rPr lang="en-US" dirty="0" smtClean="0"/>
              <a:t>February 2014</a:t>
            </a:r>
            <a:endParaRPr lang="en-US" dirty="0"/>
          </a:p>
        </p:txBody>
      </p:sp>
      <p:sp>
        <p:nvSpPr>
          <p:cNvPr id="53254" name="Footer Placeholder 7"/>
          <p:cNvSpPr>
            <a:spLocks noGrp="1"/>
          </p:cNvSpPr>
          <p:nvPr>
            <p:ph type="ftr" sz="quarter" idx="11"/>
          </p:nvPr>
        </p:nvSpPr>
        <p:spPr>
          <a:noFill/>
        </p:spPr>
        <p:txBody>
          <a:bodyPr/>
          <a:lstStyle/>
          <a:p>
            <a:r>
              <a:rPr lang="en-US" dirty="0" smtClean="0"/>
              <a:t>FY2013 Annual Report</a:t>
            </a:r>
            <a:endParaRPr lang="en-US" dirty="0"/>
          </a:p>
        </p:txBody>
      </p:sp>
      <p:pic>
        <p:nvPicPr>
          <p:cNvPr id="87043" name="Picture 3"/>
          <p:cNvPicPr>
            <a:picLocks noChangeAspect="1" noChangeArrowheads="1"/>
          </p:cNvPicPr>
          <p:nvPr/>
        </p:nvPicPr>
        <p:blipFill>
          <a:blip r:embed="rId3"/>
          <a:srcRect/>
          <a:stretch>
            <a:fillRect/>
          </a:stretch>
        </p:blipFill>
        <p:spPr bwMode="auto">
          <a:xfrm>
            <a:off x="838200" y="609600"/>
            <a:ext cx="7581900" cy="56388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24600"/>
            <a:ext cx="2133600" cy="476250"/>
          </a:xfrm>
        </p:spPr>
        <p:txBody>
          <a:bodyPr/>
          <a:lstStyle/>
          <a:p>
            <a:r>
              <a:rPr lang="en-US" dirty="0" smtClean="0"/>
              <a:t>February 2014</a:t>
            </a:r>
            <a:endParaRPr lang="en-US" dirty="0"/>
          </a:p>
        </p:txBody>
      </p:sp>
      <p:sp>
        <p:nvSpPr>
          <p:cNvPr id="3" name="Footer Placeholder 2"/>
          <p:cNvSpPr>
            <a:spLocks noGrp="1"/>
          </p:cNvSpPr>
          <p:nvPr>
            <p:ph type="ftr" sz="quarter" idx="11"/>
          </p:nvPr>
        </p:nvSpPr>
        <p:spPr>
          <a:xfrm>
            <a:off x="3124200" y="6324600"/>
            <a:ext cx="2895600" cy="476250"/>
          </a:xfrm>
        </p:spPr>
        <p:txBody>
          <a:bodyPr/>
          <a:lstStyle/>
          <a:p>
            <a:r>
              <a:rPr lang="en-US" dirty="0" smtClean="0"/>
              <a:t>FY2013 Annual Report</a:t>
            </a:r>
            <a:endParaRPr lang="en-US" dirty="0"/>
          </a:p>
        </p:txBody>
      </p:sp>
      <p:sp>
        <p:nvSpPr>
          <p:cNvPr id="4" name="Slide Number Placeholder 3"/>
          <p:cNvSpPr>
            <a:spLocks noGrp="1"/>
          </p:cNvSpPr>
          <p:nvPr>
            <p:ph type="sldNum" sz="quarter" idx="12"/>
          </p:nvPr>
        </p:nvSpPr>
        <p:spPr>
          <a:xfrm>
            <a:off x="6629400" y="6305550"/>
            <a:ext cx="2133600" cy="476250"/>
          </a:xfrm>
        </p:spPr>
        <p:txBody>
          <a:bodyPr/>
          <a:lstStyle/>
          <a:p>
            <a:fld id="{F9EE67B7-608E-4AD9-AF64-FF488EC2DE5B}" type="slidenum">
              <a:rPr lang="en-US" smtClean="0"/>
              <a:pPr/>
              <a:t>39</a:t>
            </a:fld>
            <a:endParaRPr lang="en-US" dirty="0"/>
          </a:p>
        </p:txBody>
      </p:sp>
      <p:sp>
        <p:nvSpPr>
          <p:cNvPr id="5" name="Rectangle 2"/>
          <p:cNvSpPr txBox="1">
            <a:spLocks noChangeArrowheads="1"/>
          </p:cNvSpPr>
          <p:nvPr/>
        </p:nvSpPr>
        <p:spPr>
          <a:xfrm>
            <a:off x="304800" y="152400"/>
            <a:ext cx="80010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rPr>
              <a:t>Definitions (3 of 3)</a:t>
            </a:r>
          </a:p>
        </p:txBody>
      </p:sp>
      <p:pic>
        <p:nvPicPr>
          <p:cNvPr id="84993" name="Picture 1"/>
          <p:cNvPicPr>
            <a:picLocks noChangeAspect="1" noChangeArrowheads="1"/>
          </p:cNvPicPr>
          <p:nvPr/>
        </p:nvPicPr>
        <p:blipFill>
          <a:blip r:embed="rId2"/>
          <a:srcRect/>
          <a:stretch>
            <a:fillRect/>
          </a:stretch>
        </p:blipFill>
        <p:spPr bwMode="auto">
          <a:xfrm>
            <a:off x="838200" y="838200"/>
            <a:ext cx="7581900" cy="1143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229600" cy="411162"/>
          </a:xfrm>
        </p:spPr>
        <p:txBody>
          <a:bodyPr/>
          <a:lstStyle/>
          <a:p>
            <a:pPr eaLnBrk="1" hangingPunct="1"/>
            <a:r>
              <a:rPr lang="en-US" sz="3600" dirty="0" smtClean="0"/>
              <a:t>EOSDIS Summary</a:t>
            </a:r>
          </a:p>
        </p:txBody>
      </p:sp>
      <p:sp>
        <p:nvSpPr>
          <p:cNvPr id="21507" name="Text Box 235"/>
          <p:cNvSpPr txBox="1">
            <a:spLocks noChangeArrowheads="1"/>
          </p:cNvSpPr>
          <p:nvPr/>
        </p:nvSpPr>
        <p:spPr bwMode="auto">
          <a:xfrm>
            <a:off x="533400" y="4456113"/>
            <a:ext cx="7620000" cy="2173287"/>
          </a:xfrm>
          <a:prstGeom prst="rect">
            <a:avLst/>
          </a:prstGeom>
          <a:noFill/>
          <a:ln w="9525">
            <a:noFill/>
            <a:miter lim="800000"/>
            <a:headEnd/>
            <a:tailEnd/>
          </a:ln>
        </p:spPr>
        <p:txBody>
          <a:bodyPr/>
          <a:lstStyle/>
          <a:p>
            <a:endParaRPr lang="en-US" sz="1800" dirty="0"/>
          </a:p>
        </p:txBody>
      </p:sp>
      <p:sp>
        <p:nvSpPr>
          <p:cNvPr id="7" name="Slide Number Placeholder 6"/>
          <p:cNvSpPr>
            <a:spLocks noGrp="1"/>
          </p:cNvSpPr>
          <p:nvPr>
            <p:ph type="sldNum" sz="quarter" idx="12"/>
          </p:nvPr>
        </p:nvSpPr>
        <p:spPr>
          <a:xfrm>
            <a:off x="6629400" y="6303334"/>
            <a:ext cx="2133600" cy="320675"/>
          </a:xfrm>
        </p:spPr>
        <p:txBody>
          <a:bodyPr/>
          <a:lstStyle/>
          <a:p>
            <a:fld id="{1BFF0AF9-874B-44E9-857B-716E91894252}" type="slidenum">
              <a:rPr lang="en-US"/>
              <a:pPr/>
              <a:t>4</a:t>
            </a:fld>
            <a:endParaRPr lang="en-US" dirty="0"/>
          </a:p>
        </p:txBody>
      </p:sp>
      <p:sp>
        <p:nvSpPr>
          <p:cNvPr id="21509" name="Rectangle 12"/>
          <p:cNvSpPr>
            <a:spLocks noChangeArrowheads="1"/>
          </p:cNvSpPr>
          <p:nvPr/>
        </p:nvSpPr>
        <p:spPr bwMode="auto">
          <a:xfrm>
            <a:off x="1066800" y="2971800"/>
            <a:ext cx="7086600" cy="3308598"/>
          </a:xfrm>
          <a:prstGeom prst="rect">
            <a:avLst/>
          </a:prstGeom>
          <a:noFill/>
          <a:ln w="9525">
            <a:noFill/>
            <a:miter lim="800000"/>
            <a:headEnd/>
            <a:tailEnd/>
          </a:ln>
        </p:spPr>
        <p:txBody>
          <a:bodyPr>
            <a:spAutoFit/>
          </a:bodyPr>
          <a:lstStyle/>
          <a:p>
            <a:r>
              <a:rPr lang="en-US" sz="1100" b="1" dirty="0" smtClean="0">
                <a:solidFill>
                  <a:srgbClr val="000000"/>
                </a:solidFill>
                <a:cs typeface="Arial" charset="0"/>
              </a:rPr>
              <a:t>Unique Data Sets</a:t>
            </a:r>
            <a:r>
              <a:rPr lang="en-US" sz="1100" dirty="0" smtClean="0">
                <a:solidFill>
                  <a:srgbClr val="000000"/>
                </a:solidFill>
                <a:cs typeface="Arial" charset="0"/>
              </a:rPr>
              <a:t>: Total number of unique data sets distributed in the fiscal year. </a:t>
            </a:r>
          </a:p>
          <a:p>
            <a:endParaRPr lang="en-US" sz="1100" dirty="0" smtClean="0">
              <a:solidFill>
                <a:srgbClr val="000000"/>
              </a:solidFill>
              <a:cs typeface="Arial" charset="0"/>
            </a:endParaRPr>
          </a:p>
          <a:p>
            <a:r>
              <a:rPr lang="en-US" sz="1100" b="1" dirty="0" smtClean="0">
                <a:solidFill>
                  <a:srgbClr val="000000"/>
                </a:solidFill>
                <a:cs typeface="Arial" charset="0"/>
              </a:rPr>
              <a:t>Distinct Users of EOSDIS Data and Services</a:t>
            </a:r>
            <a:r>
              <a:rPr lang="en-US" sz="1100" dirty="0" smtClean="0">
                <a:solidFill>
                  <a:srgbClr val="000000"/>
                </a:solidFill>
                <a:cs typeface="Arial" charset="0"/>
              </a:rPr>
              <a:t>: Total unique users across EOSDIS Data Users and Web Visitors, per DAAC and summed (does not include LANCE Web Visitors)</a:t>
            </a:r>
          </a:p>
          <a:p>
            <a:endParaRPr lang="en-US" sz="1100" dirty="0" smtClean="0">
              <a:solidFill>
                <a:srgbClr val="000000"/>
              </a:solidFill>
              <a:cs typeface="Arial" charset="0"/>
            </a:endParaRPr>
          </a:p>
          <a:p>
            <a:r>
              <a:rPr lang="en-US" sz="1100" b="1" dirty="0" smtClean="0">
                <a:solidFill>
                  <a:srgbClr val="000000"/>
                </a:solidFill>
                <a:cs typeface="Arial" charset="0"/>
              </a:rPr>
              <a:t>Web Site Visits</a:t>
            </a:r>
            <a:r>
              <a:rPr lang="en-US" sz="1100" dirty="0" smtClean="0">
                <a:solidFill>
                  <a:srgbClr val="000000"/>
                </a:solidFill>
                <a:cs typeface="Arial" charset="0"/>
              </a:rPr>
              <a:t>: Sum of web visits for DAACs and LANCE data providers where a visit represents a user session not broken by more than 30 minutes and a duration of at least one minute</a:t>
            </a:r>
          </a:p>
          <a:p>
            <a:endParaRPr lang="en-US" sz="1100" dirty="0" smtClean="0">
              <a:solidFill>
                <a:srgbClr val="000000"/>
              </a:solidFill>
              <a:cs typeface="Arial" charset="0"/>
            </a:endParaRPr>
          </a:p>
          <a:p>
            <a:r>
              <a:rPr lang="en-US" sz="1100" b="1" dirty="0" smtClean="0">
                <a:solidFill>
                  <a:srgbClr val="000000"/>
                </a:solidFill>
                <a:cs typeface="Arial" charset="0"/>
              </a:rPr>
              <a:t>Average Archive Growth</a:t>
            </a:r>
            <a:r>
              <a:rPr lang="en-US" sz="1100" dirty="0" smtClean="0">
                <a:solidFill>
                  <a:srgbClr val="000000"/>
                </a:solidFill>
                <a:cs typeface="Arial" charset="0"/>
              </a:rPr>
              <a:t>:  Sum across reporting DAACs of the data volume added to the individual archives divided by the days in the year</a:t>
            </a:r>
          </a:p>
          <a:p>
            <a:endParaRPr lang="en-US" sz="1100" dirty="0" smtClean="0">
              <a:solidFill>
                <a:srgbClr val="000000"/>
              </a:solidFill>
              <a:cs typeface="Arial" charset="0"/>
            </a:endParaRPr>
          </a:p>
          <a:p>
            <a:r>
              <a:rPr lang="en-US" sz="1100" b="1" dirty="0" smtClean="0">
                <a:solidFill>
                  <a:srgbClr val="000000"/>
                </a:solidFill>
                <a:cs typeface="Arial" charset="0"/>
              </a:rPr>
              <a:t>Total Archive Volume</a:t>
            </a:r>
            <a:r>
              <a:rPr lang="en-US" sz="1100" dirty="0" smtClean="0">
                <a:solidFill>
                  <a:srgbClr val="000000"/>
                </a:solidFill>
                <a:cs typeface="Arial" charset="0"/>
              </a:rPr>
              <a:t>: Sum across reporting DAACs of the data volumes in the archive as of end of the fiscal year</a:t>
            </a:r>
          </a:p>
          <a:p>
            <a:endParaRPr lang="en-US" sz="1100" dirty="0" smtClean="0">
              <a:solidFill>
                <a:srgbClr val="000000"/>
              </a:solidFill>
              <a:cs typeface="Arial" charset="0"/>
            </a:endParaRPr>
          </a:p>
          <a:p>
            <a:r>
              <a:rPr lang="en-US" sz="1100" b="1" dirty="0" smtClean="0">
                <a:solidFill>
                  <a:srgbClr val="000000"/>
                </a:solidFill>
                <a:cs typeface="Arial" charset="0"/>
              </a:rPr>
              <a:t>End User Distribution Products</a:t>
            </a:r>
            <a:r>
              <a:rPr lang="en-US" sz="1100" dirty="0" smtClean="0">
                <a:solidFill>
                  <a:srgbClr val="000000"/>
                </a:solidFill>
                <a:cs typeface="Arial" charset="0"/>
              </a:rPr>
              <a:t>: Total number of products distributed from all reporting DAACs and LANCE data providers</a:t>
            </a:r>
          </a:p>
          <a:p>
            <a:endParaRPr lang="en-US" sz="1100" dirty="0" smtClean="0">
              <a:solidFill>
                <a:srgbClr val="000000"/>
              </a:solidFill>
              <a:cs typeface="Arial" charset="0"/>
            </a:endParaRPr>
          </a:p>
          <a:p>
            <a:r>
              <a:rPr lang="en-US" sz="1100" b="1" dirty="0" smtClean="0">
                <a:solidFill>
                  <a:srgbClr val="000000"/>
                </a:solidFill>
                <a:cs typeface="Arial" charset="0"/>
              </a:rPr>
              <a:t>End User Average Distribution Volume</a:t>
            </a:r>
            <a:r>
              <a:rPr lang="en-US" sz="1100" dirty="0" smtClean="0">
                <a:solidFill>
                  <a:srgbClr val="000000"/>
                </a:solidFill>
                <a:cs typeface="Arial" charset="0"/>
              </a:rPr>
              <a:t>:  Sum across reporting DAACs and LANCE data providers of the data volume distributed for the fiscal year divided by the days in the year</a:t>
            </a:r>
            <a:endParaRPr lang="en-US" sz="1100" dirty="0"/>
          </a:p>
        </p:txBody>
      </p:sp>
      <p:sp>
        <p:nvSpPr>
          <p:cNvPr id="21511" name="Date Placeholder 8"/>
          <p:cNvSpPr>
            <a:spLocks noGrp="1"/>
          </p:cNvSpPr>
          <p:nvPr>
            <p:ph type="dt" sz="quarter" idx="10"/>
          </p:nvPr>
        </p:nvSpPr>
        <p:spPr>
          <a:xfrm>
            <a:off x="457200" y="6324600"/>
            <a:ext cx="2133600" cy="476250"/>
          </a:xfrm>
          <a:noFill/>
        </p:spPr>
        <p:txBody>
          <a:bodyPr/>
          <a:lstStyle/>
          <a:p>
            <a:r>
              <a:rPr lang="en-US" dirty="0" smtClean="0"/>
              <a:t>February 2014</a:t>
            </a:r>
            <a:endParaRPr lang="en-US" dirty="0"/>
          </a:p>
        </p:txBody>
      </p:sp>
      <p:sp>
        <p:nvSpPr>
          <p:cNvPr id="21512" name="Footer Placeholder 9"/>
          <p:cNvSpPr>
            <a:spLocks noGrp="1"/>
          </p:cNvSpPr>
          <p:nvPr>
            <p:ph type="ftr" sz="quarter" idx="11"/>
          </p:nvPr>
        </p:nvSpPr>
        <p:spPr>
          <a:xfrm>
            <a:off x="3124200" y="6324600"/>
            <a:ext cx="2895600" cy="476250"/>
          </a:xfrm>
          <a:noFill/>
        </p:spPr>
        <p:txBody>
          <a:bodyPr/>
          <a:lstStyle/>
          <a:p>
            <a:r>
              <a:rPr lang="en-US" dirty="0" smtClean="0"/>
              <a:t>FY2013 Annual Report</a:t>
            </a:r>
            <a:endParaRPr lang="en-US" dirty="0"/>
          </a:p>
        </p:txBody>
      </p:sp>
      <p:pic>
        <p:nvPicPr>
          <p:cNvPr id="41987" name="Picture 3"/>
          <p:cNvPicPr>
            <a:picLocks noChangeAspect="1" noChangeArrowheads="1"/>
          </p:cNvPicPr>
          <p:nvPr/>
        </p:nvPicPr>
        <p:blipFill>
          <a:blip r:embed="rId3"/>
          <a:srcRect/>
          <a:stretch>
            <a:fillRect/>
          </a:stretch>
        </p:blipFill>
        <p:spPr bwMode="auto">
          <a:xfrm>
            <a:off x="1204077" y="838200"/>
            <a:ext cx="6786290" cy="201168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February 2014</a:t>
            </a:r>
            <a:endParaRPr lang="en-US" dirty="0"/>
          </a:p>
        </p:txBody>
      </p:sp>
      <p:sp>
        <p:nvSpPr>
          <p:cNvPr id="3" name="Footer Placeholder 2"/>
          <p:cNvSpPr>
            <a:spLocks noGrp="1"/>
          </p:cNvSpPr>
          <p:nvPr>
            <p:ph type="ftr" sz="quarter" idx="11"/>
          </p:nvPr>
        </p:nvSpPr>
        <p:spPr/>
        <p:txBody>
          <a:bodyPr/>
          <a:lstStyle/>
          <a:p>
            <a:r>
              <a:rPr lang="en-US" dirty="0" smtClean="0"/>
              <a:t>FY2013 Annual Report</a:t>
            </a:r>
            <a:endParaRPr lang="en-US" dirty="0"/>
          </a:p>
        </p:txBody>
      </p:sp>
      <p:sp>
        <p:nvSpPr>
          <p:cNvPr id="4" name="Slide Number Placeholder 3"/>
          <p:cNvSpPr>
            <a:spLocks noGrp="1"/>
          </p:cNvSpPr>
          <p:nvPr>
            <p:ph type="sldNum" sz="quarter" idx="12"/>
          </p:nvPr>
        </p:nvSpPr>
        <p:spPr/>
        <p:txBody>
          <a:bodyPr/>
          <a:lstStyle/>
          <a:p>
            <a:fld id="{F9EE67B7-608E-4AD9-AF64-FF488EC2DE5B}" type="slidenum">
              <a:rPr lang="en-US" smtClean="0"/>
              <a:pPr/>
              <a:t>5</a:t>
            </a:fld>
            <a:endParaRPr lang="en-US" dirty="0"/>
          </a:p>
        </p:txBody>
      </p:sp>
      <p:sp>
        <p:nvSpPr>
          <p:cNvPr id="5" name="Rectangle 2"/>
          <p:cNvSpPr txBox="1">
            <a:spLocks noChangeArrowheads="1"/>
          </p:cNvSpPr>
          <p:nvPr/>
        </p:nvSpPr>
        <p:spPr>
          <a:xfrm>
            <a:off x="457200" y="152400"/>
            <a:ext cx="8229600" cy="411162"/>
          </a:xfrm>
          <a:prstGeom prst="rect">
            <a:avLst/>
          </a:prstGeom>
        </p:spPr>
        <p:txBody>
          <a:bodyPr/>
          <a:lstStyle/>
          <a:p>
            <a:pPr lvl="0" algn="ctr"/>
            <a:r>
              <a:rPr lang="en-US" sz="2000" kern="0" dirty="0" smtClean="0">
                <a:solidFill>
                  <a:schemeClr val="tx2"/>
                </a:solidFill>
                <a:latin typeface="+mj-lt"/>
                <a:cs typeface="ヒラギノ角ゴ Pro W3" pitchFamily="-65" charset="-128"/>
              </a:rPr>
              <a:t>Land Atmosphere Near Real-time Capability</a:t>
            </a:r>
          </a:p>
          <a:p>
            <a:pPr lvl="0" algn="ctr"/>
            <a:r>
              <a:rPr lang="en-US" sz="2000" kern="0" dirty="0" smtClean="0">
                <a:solidFill>
                  <a:schemeClr val="tx2"/>
                </a:solidFill>
                <a:latin typeface="+mj-lt"/>
                <a:cs typeface="ヒラギノ角ゴ Pro W3" pitchFamily="-65" charset="-128"/>
              </a:rPr>
              <a:t> for EOS (LANCE) Summary</a:t>
            </a:r>
            <a:endParaRPr kumimoji="0" lang="en-US" sz="2000" b="0" i="0" u="none" strike="noStrike" kern="0" cap="none" spc="0" normalizeH="0" baseline="0" noProof="0" dirty="0" smtClean="0">
              <a:ln>
                <a:noFill/>
              </a:ln>
              <a:solidFill>
                <a:schemeClr val="tx2"/>
              </a:solidFill>
              <a:effectLst/>
              <a:uLnTx/>
              <a:uFillTx/>
              <a:latin typeface="+mj-lt"/>
              <a:ea typeface="ヒラギノ角ゴ Pro W3" pitchFamily="-65" charset="-128"/>
              <a:cs typeface="ヒラギノ角ゴ Pro W3" pitchFamily="-65" charset="-128"/>
            </a:endParaRPr>
          </a:p>
        </p:txBody>
      </p:sp>
      <p:sp>
        <p:nvSpPr>
          <p:cNvPr id="6" name="Text Box 235"/>
          <p:cNvSpPr txBox="1">
            <a:spLocks noChangeArrowheads="1"/>
          </p:cNvSpPr>
          <p:nvPr/>
        </p:nvSpPr>
        <p:spPr bwMode="auto">
          <a:xfrm>
            <a:off x="533400" y="4456113"/>
            <a:ext cx="7620000" cy="2173287"/>
          </a:xfrm>
          <a:prstGeom prst="rect">
            <a:avLst/>
          </a:prstGeom>
          <a:noFill/>
          <a:ln w="9525">
            <a:noFill/>
            <a:miter lim="800000"/>
            <a:headEnd/>
            <a:tailEnd/>
          </a:ln>
        </p:spPr>
        <p:txBody>
          <a:bodyPr/>
          <a:lstStyle/>
          <a:p>
            <a:endParaRPr lang="en-US" sz="1800" dirty="0"/>
          </a:p>
        </p:txBody>
      </p:sp>
      <p:sp>
        <p:nvSpPr>
          <p:cNvPr id="7" name="Slide Number Placeholder 6"/>
          <p:cNvSpPr txBox="1">
            <a:spLocks/>
          </p:cNvSpPr>
          <p:nvPr/>
        </p:nvSpPr>
        <p:spPr bwMode="auto">
          <a:xfrm>
            <a:off x="64770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Arial" charset="0"/>
              <a:ea typeface="ヒラギノ角ゴ Pro W3" pitchFamily="-65"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charset="0"/>
              <a:ea typeface="ヒラギノ角ゴ Pro W3" pitchFamily="-65" charset="-128"/>
              <a:cs typeface="+mn-cs"/>
            </a:endParaRPr>
          </a:p>
        </p:txBody>
      </p:sp>
      <p:sp>
        <p:nvSpPr>
          <p:cNvPr id="8" name="Rectangle 12"/>
          <p:cNvSpPr>
            <a:spLocks noChangeArrowheads="1"/>
          </p:cNvSpPr>
          <p:nvPr/>
        </p:nvSpPr>
        <p:spPr bwMode="auto">
          <a:xfrm>
            <a:off x="685800" y="3048000"/>
            <a:ext cx="8077200" cy="3308598"/>
          </a:xfrm>
          <a:prstGeom prst="rect">
            <a:avLst/>
          </a:prstGeom>
          <a:noFill/>
          <a:ln w="9525">
            <a:noFill/>
            <a:miter lim="800000"/>
            <a:headEnd/>
            <a:tailEnd/>
          </a:ln>
        </p:spPr>
        <p:txBody>
          <a:bodyPr wrap="square">
            <a:spAutoFit/>
          </a:bodyPr>
          <a:lstStyle/>
          <a:p>
            <a:r>
              <a:rPr lang="en-US" sz="1100" b="1" dirty="0" smtClean="0">
                <a:solidFill>
                  <a:srgbClr val="000000"/>
                </a:solidFill>
                <a:cs typeface="Arial" charset="0"/>
              </a:rPr>
              <a:t>Unique Data Sets</a:t>
            </a:r>
            <a:r>
              <a:rPr lang="en-US" sz="1100" dirty="0" smtClean="0">
                <a:solidFill>
                  <a:srgbClr val="000000"/>
                </a:solidFill>
                <a:cs typeface="Arial" charset="0"/>
              </a:rPr>
              <a:t>: Total number of unique data sets distributed in the fiscal year</a:t>
            </a:r>
          </a:p>
          <a:p>
            <a:endParaRPr lang="en-US" sz="1100" dirty="0" smtClean="0">
              <a:solidFill>
                <a:srgbClr val="000000"/>
              </a:solidFill>
              <a:cs typeface="Arial" charset="0"/>
            </a:endParaRPr>
          </a:p>
          <a:p>
            <a:r>
              <a:rPr lang="en-US" sz="1100" b="1" dirty="0" smtClean="0">
                <a:solidFill>
                  <a:srgbClr val="000000"/>
                </a:solidFill>
                <a:cs typeface="Arial" charset="0"/>
              </a:rPr>
              <a:t>Distinct Registered LANCE Users</a:t>
            </a:r>
            <a:r>
              <a:rPr lang="en-US" sz="1100" dirty="0" smtClean="0">
                <a:solidFill>
                  <a:srgbClr val="000000"/>
                </a:solidFill>
                <a:cs typeface="Arial" charset="0"/>
              </a:rPr>
              <a:t>: Total number of unique LANCE users who registered and retrieved NRT products from all LANCE data providers, excluding the unregistered users who downloaded imagery products from the MODIS Rapid Response System</a:t>
            </a:r>
          </a:p>
          <a:p>
            <a:endParaRPr lang="en-US" sz="1100" b="1" dirty="0" smtClean="0">
              <a:solidFill>
                <a:srgbClr val="000000"/>
              </a:solidFill>
              <a:cs typeface="Arial" charset="0"/>
            </a:endParaRPr>
          </a:p>
          <a:p>
            <a:r>
              <a:rPr lang="en-US" sz="1100" b="1" dirty="0" smtClean="0">
                <a:solidFill>
                  <a:srgbClr val="000000"/>
                </a:solidFill>
                <a:cs typeface="Arial" charset="0"/>
              </a:rPr>
              <a:t>Web Site Visits</a:t>
            </a:r>
            <a:r>
              <a:rPr lang="en-US" sz="1100" dirty="0" smtClean="0">
                <a:solidFill>
                  <a:srgbClr val="000000"/>
                </a:solidFill>
                <a:cs typeface="Arial" charset="0"/>
              </a:rPr>
              <a:t>: Sum of web visits for LANCE data providers where a visit represents a user session not broken by more than 30 minutes and a duration of at least one minute</a:t>
            </a:r>
          </a:p>
          <a:p>
            <a:endParaRPr lang="en-US" sz="1100" dirty="0" smtClean="0">
              <a:solidFill>
                <a:srgbClr val="000000"/>
              </a:solidFill>
              <a:cs typeface="Arial" charset="0"/>
            </a:endParaRPr>
          </a:p>
          <a:p>
            <a:r>
              <a:rPr lang="en-US" sz="1100" b="1" dirty="0" smtClean="0">
                <a:solidFill>
                  <a:srgbClr val="000000"/>
                </a:solidFill>
                <a:cs typeface="Arial" charset="0"/>
              </a:rPr>
              <a:t>Average Production Growth</a:t>
            </a:r>
            <a:r>
              <a:rPr lang="en-US" sz="1100" dirty="0" smtClean="0">
                <a:solidFill>
                  <a:srgbClr val="000000"/>
                </a:solidFill>
                <a:cs typeface="Arial" charset="0"/>
              </a:rPr>
              <a:t>:  Sum of the NRT data volume generated by all LANCE providers divided by the days in the year, including the NRT and NRT2 processing streams</a:t>
            </a:r>
          </a:p>
          <a:p>
            <a:endParaRPr lang="en-US" sz="1100" dirty="0" smtClean="0">
              <a:solidFill>
                <a:srgbClr val="000000"/>
              </a:solidFill>
              <a:cs typeface="Arial" charset="0"/>
            </a:endParaRPr>
          </a:p>
          <a:p>
            <a:r>
              <a:rPr lang="en-US" sz="1100" b="1" dirty="0" smtClean="0">
                <a:solidFill>
                  <a:srgbClr val="000000"/>
                </a:solidFill>
                <a:cs typeface="Arial" charset="0"/>
              </a:rPr>
              <a:t>Total Production Volume</a:t>
            </a:r>
            <a:r>
              <a:rPr lang="en-US" sz="1100" dirty="0" smtClean="0">
                <a:solidFill>
                  <a:srgbClr val="000000"/>
                </a:solidFill>
                <a:cs typeface="Arial" charset="0"/>
              </a:rPr>
              <a:t>: Two weeks worth of production volume of the NRT/NRT2 data products, calculated by multiplying Average Production Growth by 14 (days) assuming the deletion of the NRT/NRT2 products two weeks after production</a:t>
            </a:r>
          </a:p>
          <a:p>
            <a:endParaRPr lang="en-US" sz="1100" dirty="0" smtClean="0">
              <a:solidFill>
                <a:srgbClr val="000000"/>
              </a:solidFill>
              <a:cs typeface="Arial" charset="0"/>
            </a:endParaRPr>
          </a:p>
          <a:p>
            <a:r>
              <a:rPr lang="en-US" sz="1100" b="1" dirty="0" smtClean="0">
                <a:solidFill>
                  <a:srgbClr val="000000"/>
                </a:solidFill>
                <a:cs typeface="Arial" charset="0"/>
              </a:rPr>
              <a:t>End User Distribution Products</a:t>
            </a:r>
            <a:r>
              <a:rPr lang="en-US" sz="1100" dirty="0" smtClean="0">
                <a:solidFill>
                  <a:srgbClr val="000000"/>
                </a:solidFill>
                <a:cs typeface="Arial" charset="0"/>
              </a:rPr>
              <a:t>: Total number of products distributed from all reporting LANCE data providers</a:t>
            </a:r>
          </a:p>
          <a:p>
            <a:endParaRPr lang="en-US" sz="1100" b="1" dirty="0" smtClean="0">
              <a:solidFill>
                <a:srgbClr val="000000"/>
              </a:solidFill>
              <a:cs typeface="Arial" charset="0"/>
            </a:endParaRPr>
          </a:p>
          <a:p>
            <a:r>
              <a:rPr lang="en-US" sz="1100" b="1" dirty="0" smtClean="0">
                <a:solidFill>
                  <a:srgbClr val="000000"/>
                </a:solidFill>
                <a:cs typeface="Arial" charset="0"/>
              </a:rPr>
              <a:t>End User Average Distribution Volume</a:t>
            </a:r>
            <a:r>
              <a:rPr lang="en-US" sz="1100" dirty="0" smtClean="0">
                <a:solidFill>
                  <a:srgbClr val="000000"/>
                </a:solidFill>
                <a:cs typeface="Arial" charset="0"/>
              </a:rPr>
              <a:t>:  Sum across reporting LANCE data providers of the data volume distributed for the fiscal year divided by the days in the year</a:t>
            </a:r>
            <a:endParaRPr lang="en-US" sz="1100" dirty="0"/>
          </a:p>
        </p:txBody>
      </p:sp>
      <p:pic>
        <p:nvPicPr>
          <p:cNvPr id="39937" name="Picture 1"/>
          <p:cNvPicPr>
            <a:picLocks noChangeAspect="1" noChangeArrowheads="1"/>
          </p:cNvPicPr>
          <p:nvPr/>
        </p:nvPicPr>
        <p:blipFill>
          <a:blip r:embed="rId2"/>
          <a:srcRect/>
          <a:stretch>
            <a:fillRect/>
          </a:stretch>
        </p:blipFill>
        <p:spPr bwMode="auto">
          <a:xfrm>
            <a:off x="1393569" y="925033"/>
            <a:ext cx="6455031" cy="210312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381000"/>
            <a:ext cx="8229600" cy="1219200"/>
          </a:xfrm>
        </p:spPr>
        <p:txBody>
          <a:bodyPr/>
          <a:lstStyle/>
          <a:p>
            <a:r>
              <a:rPr lang="en-US" dirty="0" smtClean="0"/>
              <a:t>Data Metrics</a:t>
            </a:r>
          </a:p>
        </p:txBody>
      </p:sp>
      <p:sp>
        <p:nvSpPr>
          <p:cNvPr id="8" name="Slide Number Placeholder 7"/>
          <p:cNvSpPr>
            <a:spLocks noGrp="1"/>
          </p:cNvSpPr>
          <p:nvPr>
            <p:ph type="sldNum" sz="quarter" idx="12"/>
          </p:nvPr>
        </p:nvSpPr>
        <p:spPr>
          <a:xfrm>
            <a:off x="6629400" y="6303334"/>
            <a:ext cx="2133600" cy="476250"/>
          </a:xfrm>
        </p:spPr>
        <p:txBody>
          <a:bodyPr/>
          <a:lstStyle/>
          <a:p>
            <a:fld id="{D3F7D843-6E7F-4947-ADC1-43E50453DB61}" type="slidenum">
              <a:rPr lang="en-US"/>
              <a:pPr/>
              <a:t>6</a:t>
            </a:fld>
            <a:endParaRPr lang="en-US" dirty="0"/>
          </a:p>
        </p:txBody>
      </p:sp>
      <p:sp>
        <p:nvSpPr>
          <p:cNvPr id="23556" name="TextBox 8"/>
          <p:cNvSpPr txBox="1">
            <a:spLocks noChangeArrowheads="1"/>
          </p:cNvSpPr>
          <p:nvPr/>
        </p:nvSpPr>
        <p:spPr bwMode="auto">
          <a:xfrm>
            <a:off x="457200" y="1524000"/>
            <a:ext cx="3810000" cy="3293209"/>
          </a:xfrm>
          <a:prstGeom prst="rect">
            <a:avLst/>
          </a:prstGeom>
          <a:noFill/>
          <a:ln w="9525">
            <a:noFill/>
            <a:miter lim="800000"/>
            <a:headEnd/>
            <a:tailEnd/>
          </a:ln>
        </p:spPr>
        <p:txBody>
          <a:bodyPr wrap="square">
            <a:spAutoFit/>
          </a:bodyPr>
          <a:lstStyle/>
          <a:p>
            <a:pPr indent="457200">
              <a:buFont typeface="Arial" charset="0"/>
              <a:buChar char="•"/>
            </a:pPr>
            <a:r>
              <a:rPr lang="en-US" sz="2800" dirty="0"/>
              <a:t>Ingest</a:t>
            </a:r>
          </a:p>
          <a:p>
            <a:pPr indent="457200">
              <a:buFont typeface="Arial" charset="0"/>
              <a:buChar char="•"/>
            </a:pPr>
            <a:r>
              <a:rPr lang="en-US" sz="2800" dirty="0"/>
              <a:t>Archive</a:t>
            </a:r>
          </a:p>
          <a:p>
            <a:pPr indent="457200">
              <a:buFont typeface="Arial" charset="0"/>
              <a:buChar char="•"/>
            </a:pPr>
            <a:r>
              <a:rPr lang="en-US" sz="2800" dirty="0"/>
              <a:t>Total Archive</a:t>
            </a:r>
          </a:p>
          <a:p>
            <a:pPr indent="457200">
              <a:buFont typeface="Arial" charset="0"/>
              <a:buChar char="•"/>
            </a:pPr>
            <a:r>
              <a:rPr lang="en-US" sz="2800" dirty="0"/>
              <a:t>Data Users</a:t>
            </a:r>
          </a:p>
          <a:p>
            <a:pPr lvl="1" indent="457200">
              <a:buFont typeface="Lucida Grande" pitchFamily="-65" charset="0"/>
              <a:buChar char="−"/>
            </a:pPr>
            <a:r>
              <a:rPr lang="en-US" sz="2400" dirty="0"/>
              <a:t>Distinct Users</a:t>
            </a:r>
          </a:p>
          <a:p>
            <a:pPr lvl="1" indent="457200">
              <a:buFont typeface="Lucida Grande" pitchFamily="-65" charset="0"/>
              <a:buChar char="−"/>
            </a:pPr>
            <a:r>
              <a:rPr lang="en-US" sz="2400" dirty="0"/>
              <a:t>Repeat Users</a:t>
            </a:r>
          </a:p>
          <a:p>
            <a:pPr lvl="1" indent="457200">
              <a:buFont typeface="Lucida Grande" pitchFamily="-65" charset="0"/>
              <a:buChar char="−"/>
            </a:pPr>
            <a:r>
              <a:rPr lang="en-US" sz="2400" dirty="0"/>
              <a:t>Top 20 </a:t>
            </a:r>
            <a:r>
              <a:rPr lang="en-US" sz="2400" dirty="0" smtClean="0"/>
              <a:t>Countries</a:t>
            </a:r>
          </a:p>
          <a:p>
            <a:pPr lvl="1" indent="457200">
              <a:buFont typeface="Lucida Grande" pitchFamily="-65" charset="0"/>
              <a:buChar char="−"/>
            </a:pPr>
            <a:r>
              <a:rPr lang="en-US" sz="2400" dirty="0" smtClean="0"/>
              <a:t>Foreign Distribution</a:t>
            </a:r>
            <a:endParaRPr lang="en-US" sz="2400" dirty="0"/>
          </a:p>
        </p:txBody>
      </p:sp>
      <p:sp>
        <p:nvSpPr>
          <p:cNvPr id="23557" name="TextBox 9"/>
          <p:cNvSpPr txBox="1">
            <a:spLocks noChangeArrowheads="1"/>
          </p:cNvSpPr>
          <p:nvPr/>
        </p:nvSpPr>
        <p:spPr bwMode="auto">
          <a:xfrm>
            <a:off x="3886200" y="1447800"/>
            <a:ext cx="5029200" cy="3108543"/>
          </a:xfrm>
          <a:prstGeom prst="rect">
            <a:avLst/>
          </a:prstGeom>
          <a:noFill/>
          <a:ln w="9525">
            <a:noFill/>
            <a:miter lim="800000"/>
            <a:headEnd/>
            <a:tailEnd/>
          </a:ln>
        </p:spPr>
        <p:txBody>
          <a:bodyPr wrap="square">
            <a:spAutoFit/>
          </a:bodyPr>
          <a:lstStyle/>
          <a:p>
            <a:pPr lvl="1" indent="457200">
              <a:buFont typeface="Arial" charset="0"/>
              <a:buChar char="•"/>
            </a:pPr>
            <a:r>
              <a:rPr lang="en-US" sz="2800" dirty="0"/>
              <a:t>Distribution</a:t>
            </a:r>
          </a:p>
          <a:p>
            <a:pPr lvl="2" indent="457200">
              <a:buFont typeface="Lucida Grande" pitchFamily="-65" charset="0"/>
              <a:buChar char="−"/>
            </a:pPr>
            <a:r>
              <a:rPr lang="en-US" sz="2400" dirty="0"/>
              <a:t>By Data Center</a:t>
            </a:r>
          </a:p>
          <a:p>
            <a:pPr lvl="2" indent="457200">
              <a:buFont typeface="Lucida Grande" pitchFamily="-65" charset="0"/>
              <a:buChar char="−"/>
            </a:pPr>
            <a:r>
              <a:rPr lang="en-US" sz="2400" dirty="0"/>
              <a:t>Volume by Domain</a:t>
            </a:r>
          </a:p>
          <a:p>
            <a:pPr lvl="2" indent="457200">
              <a:buFont typeface="Lucida Grande" pitchFamily="-65" charset="0"/>
              <a:buChar char="−"/>
            </a:pPr>
            <a:r>
              <a:rPr lang="en-US" sz="2400" dirty="0"/>
              <a:t>Products by </a:t>
            </a:r>
            <a:r>
              <a:rPr lang="en-US" sz="2400" dirty="0" smtClean="0"/>
              <a:t>Domain</a:t>
            </a:r>
          </a:p>
          <a:p>
            <a:pPr lvl="2" indent="457200">
              <a:buFont typeface="Lucida Grande" pitchFamily="-65" charset="0"/>
              <a:buChar char="−"/>
            </a:pPr>
            <a:r>
              <a:rPr lang="en-US" sz="2400" dirty="0" smtClean="0"/>
              <a:t>Top </a:t>
            </a:r>
            <a:r>
              <a:rPr lang="en-US" sz="2400" dirty="0"/>
              <a:t>20 Countries</a:t>
            </a:r>
          </a:p>
          <a:p>
            <a:pPr lvl="2" indent="457200">
              <a:buFont typeface="Lucida Grande" pitchFamily="-65" charset="0"/>
              <a:buChar char="−"/>
            </a:pPr>
            <a:r>
              <a:rPr lang="en-US" sz="2400" dirty="0"/>
              <a:t>Top 10 </a:t>
            </a:r>
            <a:r>
              <a:rPr lang="en-US" sz="2400" dirty="0" smtClean="0"/>
              <a:t>Products</a:t>
            </a:r>
          </a:p>
          <a:p>
            <a:pPr lvl="2" indent="457200">
              <a:buFont typeface="Lucida Grande" pitchFamily="-65" charset="0"/>
              <a:buChar char="−"/>
            </a:pPr>
            <a:r>
              <a:rPr lang="en-US" sz="2400" dirty="0" smtClean="0"/>
              <a:t>Unique Product Count</a:t>
            </a:r>
            <a:endParaRPr lang="en-US" sz="2400" dirty="0"/>
          </a:p>
          <a:p>
            <a:pPr lvl="2" indent="457200">
              <a:buFont typeface="Arial" charset="0"/>
              <a:buChar char="•"/>
            </a:pPr>
            <a:endParaRPr lang="en-US" sz="2400" dirty="0"/>
          </a:p>
        </p:txBody>
      </p:sp>
      <p:sp>
        <p:nvSpPr>
          <p:cNvPr id="23558" name="Date Placeholder 8"/>
          <p:cNvSpPr>
            <a:spLocks noGrp="1"/>
          </p:cNvSpPr>
          <p:nvPr>
            <p:ph type="dt" sz="quarter" idx="10"/>
          </p:nvPr>
        </p:nvSpPr>
        <p:spPr>
          <a:xfrm>
            <a:off x="457200" y="6324600"/>
            <a:ext cx="2133600" cy="476250"/>
          </a:xfrm>
          <a:noFill/>
        </p:spPr>
        <p:txBody>
          <a:bodyPr/>
          <a:lstStyle/>
          <a:p>
            <a:r>
              <a:rPr lang="en-US" dirty="0" smtClean="0"/>
              <a:t>February 2014</a:t>
            </a:r>
            <a:endParaRPr lang="en-US" dirty="0"/>
          </a:p>
        </p:txBody>
      </p:sp>
      <p:sp>
        <p:nvSpPr>
          <p:cNvPr id="23559" name="Footer Placeholder 9"/>
          <p:cNvSpPr>
            <a:spLocks noGrp="1"/>
          </p:cNvSpPr>
          <p:nvPr>
            <p:ph type="ftr" sz="quarter" idx="11"/>
          </p:nvPr>
        </p:nvSpPr>
        <p:spPr>
          <a:xfrm>
            <a:off x="3124200" y="6324600"/>
            <a:ext cx="2895600" cy="476250"/>
          </a:xfrm>
          <a:noFill/>
        </p:spPr>
        <p:txBody>
          <a:bodyPr/>
          <a:lstStyle/>
          <a:p>
            <a:r>
              <a:rPr lang="en-US" dirty="0" smtClean="0"/>
              <a:t>FY2013 Annual Report</a:t>
            </a:r>
            <a:endParaRPr lang="en-US" dirty="0"/>
          </a:p>
        </p:txBody>
      </p:sp>
      <p:sp>
        <p:nvSpPr>
          <p:cNvPr id="9" name="TextBox 8"/>
          <p:cNvSpPr txBox="1">
            <a:spLocks noChangeArrowheads="1"/>
          </p:cNvSpPr>
          <p:nvPr/>
        </p:nvSpPr>
        <p:spPr bwMode="auto">
          <a:xfrm>
            <a:off x="2743200" y="4800600"/>
            <a:ext cx="3886200" cy="1200329"/>
          </a:xfrm>
          <a:prstGeom prst="rect">
            <a:avLst/>
          </a:prstGeom>
          <a:noFill/>
          <a:ln w="9525">
            <a:noFill/>
            <a:miter lim="800000"/>
            <a:headEnd/>
            <a:tailEnd/>
          </a:ln>
        </p:spPr>
        <p:txBody>
          <a:bodyPr wrap="square">
            <a:spAutoFit/>
          </a:bodyPr>
          <a:lstStyle/>
          <a:p>
            <a:pPr marL="342900" lvl="2" indent="-342900">
              <a:buFont typeface="Arial" pitchFamily="34" charset="0"/>
              <a:buChar char="•"/>
            </a:pPr>
            <a:r>
              <a:rPr lang="en-US" sz="2400" dirty="0" smtClean="0"/>
              <a:t>Near Real-time Products</a:t>
            </a:r>
          </a:p>
          <a:p>
            <a:pPr lvl="1" indent="457200">
              <a:buFont typeface="Lucida Grande" pitchFamily="-65" charset="0"/>
              <a:buChar char="−"/>
            </a:pPr>
            <a:r>
              <a:rPr lang="en-US" sz="2400" dirty="0"/>
              <a:t>P</a:t>
            </a:r>
            <a:r>
              <a:rPr lang="en-US" sz="2400" dirty="0" smtClean="0"/>
              <a:t>roduction</a:t>
            </a:r>
          </a:p>
          <a:p>
            <a:pPr lvl="1" indent="457200">
              <a:buFont typeface="Lucida Grande" pitchFamily="-65" charset="0"/>
              <a:buChar char="−"/>
            </a:pPr>
            <a:r>
              <a:rPr lang="en-US" sz="2400" dirty="0" smtClean="0"/>
              <a:t>Distribution</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6" name="Picture 12"/>
          <p:cNvPicPr>
            <a:picLocks noChangeAspect="1" noChangeArrowheads="1"/>
          </p:cNvPicPr>
          <p:nvPr/>
        </p:nvPicPr>
        <p:blipFill>
          <a:blip r:embed="rId3"/>
          <a:srcRect/>
          <a:stretch>
            <a:fillRect/>
          </a:stretch>
        </p:blipFill>
        <p:spPr bwMode="auto">
          <a:xfrm>
            <a:off x="5105400" y="3505200"/>
            <a:ext cx="3300984" cy="2712437"/>
          </a:xfrm>
          <a:prstGeom prst="rect">
            <a:avLst/>
          </a:prstGeom>
          <a:noFill/>
          <a:ln w="9525">
            <a:noFill/>
            <a:miter lim="800000"/>
            <a:headEnd/>
            <a:tailEnd/>
          </a:ln>
          <a:effectLst/>
        </p:spPr>
      </p:pic>
      <p:pic>
        <p:nvPicPr>
          <p:cNvPr id="36875" name="Picture 11"/>
          <p:cNvPicPr>
            <a:picLocks noChangeAspect="1" noChangeArrowheads="1"/>
          </p:cNvPicPr>
          <p:nvPr/>
        </p:nvPicPr>
        <p:blipFill>
          <a:blip r:embed="rId4"/>
          <a:srcRect/>
          <a:stretch>
            <a:fillRect/>
          </a:stretch>
        </p:blipFill>
        <p:spPr bwMode="auto">
          <a:xfrm>
            <a:off x="5105400" y="990600"/>
            <a:ext cx="3302813" cy="2560320"/>
          </a:xfrm>
          <a:prstGeom prst="rect">
            <a:avLst/>
          </a:prstGeom>
          <a:noFill/>
          <a:ln w="9525">
            <a:noFill/>
            <a:miter lim="800000"/>
            <a:headEnd/>
            <a:tailEnd/>
          </a:ln>
          <a:effectLst/>
        </p:spPr>
      </p:pic>
      <p:pic>
        <p:nvPicPr>
          <p:cNvPr id="36874" name="Picture 10"/>
          <p:cNvPicPr>
            <a:picLocks noChangeAspect="1" noChangeArrowheads="1"/>
          </p:cNvPicPr>
          <p:nvPr/>
        </p:nvPicPr>
        <p:blipFill>
          <a:blip r:embed="rId5"/>
          <a:srcRect/>
          <a:stretch>
            <a:fillRect/>
          </a:stretch>
        </p:blipFill>
        <p:spPr bwMode="auto">
          <a:xfrm>
            <a:off x="638175" y="3057525"/>
            <a:ext cx="4217837" cy="2194560"/>
          </a:xfrm>
          <a:prstGeom prst="rect">
            <a:avLst/>
          </a:prstGeom>
          <a:noFill/>
          <a:ln w="9525">
            <a:noFill/>
            <a:miter lim="800000"/>
            <a:headEnd/>
            <a:tailEnd/>
          </a:ln>
          <a:effectLst/>
        </p:spPr>
      </p:pic>
      <p:sp>
        <p:nvSpPr>
          <p:cNvPr id="24578" name="Rectangle 2"/>
          <p:cNvSpPr>
            <a:spLocks noGrp="1" noChangeArrowheads="1"/>
          </p:cNvSpPr>
          <p:nvPr>
            <p:ph type="title"/>
          </p:nvPr>
        </p:nvSpPr>
        <p:spPr>
          <a:xfrm>
            <a:off x="381000" y="228600"/>
            <a:ext cx="8229600" cy="715963"/>
          </a:xfrm>
        </p:spPr>
        <p:txBody>
          <a:bodyPr/>
          <a:lstStyle/>
          <a:p>
            <a:pPr eaLnBrk="1" hangingPunct="1"/>
            <a:r>
              <a:rPr lang="en-US" sz="3600" dirty="0" smtClean="0"/>
              <a:t>Ingest</a:t>
            </a:r>
          </a:p>
        </p:txBody>
      </p:sp>
      <p:sp>
        <p:nvSpPr>
          <p:cNvPr id="24579" name="Rectangle 30"/>
          <p:cNvSpPr>
            <a:spLocks noGrp="1" noChangeArrowheads="1"/>
          </p:cNvSpPr>
          <p:nvPr>
            <p:ph type="body" sz="half" idx="1"/>
          </p:nvPr>
        </p:nvSpPr>
        <p:spPr>
          <a:xfrm>
            <a:off x="533400" y="1219200"/>
            <a:ext cx="4343400" cy="1905000"/>
          </a:xfrm>
        </p:spPr>
        <p:txBody>
          <a:bodyPr/>
          <a:lstStyle/>
          <a:p>
            <a:pPr marL="0" indent="0" eaLnBrk="1" fontAlgn="b" hangingPunct="1">
              <a:spcBef>
                <a:spcPct val="0"/>
              </a:spcBef>
              <a:buFontTx/>
              <a:buNone/>
            </a:pPr>
            <a:r>
              <a:rPr lang="en-US" sz="1400" dirty="0" smtClean="0">
                <a:cs typeface="Arial" charset="0"/>
              </a:rPr>
              <a:t>Ingest is the amount of data coming into a DAAC over a period of time and includes all product levels.  For this report, the data is presented as the amount of data entered into each DAAC during FY2013.  The sum of all DAACs is the total ingest for EOSDIS. OBPG and ORNL are unable to provide ingest metrics at this time.</a:t>
            </a:r>
            <a:endParaRPr lang="en-US" sz="2800" dirty="0" smtClean="0"/>
          </a:p>
        </p:txBody>
      </p:sp>
      <p:sp>
        <p:nvSpPr>
          <p:cNvPr id="8" name="Slide Number Placeholder 7"/>
          <p:cNvSpPr>
            <a:spLocks noGrp="1"/>
          </p:cNvSpPr>
          <p:nvPr>
            <p:ph type="sldNum" sz="quarter" idx="12"/>
          </p:nvPr>
        </p:nvSpPr>
        <p:spPr>
          <a:xfrm>
            <a:off x="6629400" y="6303334"/>
            <a:ext cx="2133600" cy="476250"/>
          </a:xfrm>
        </p:spPr>
        <p:txBody>
          <a:bodyPr/>
          <a:lstStyle/>
          <a:p>
            <a:fld id="{C54AF7C9-4732-43CC-A962-1DFF49D62D4F}" type="slidenum">
              <a:rPr lang="en-US"/>
              <a:pPr/>
              <a:t>7</a:t>
            </a:fld>
            <a:endParaRPr lang="en-US" dirty="0"/>
          </a:p>
        </p:txBody>
      </p:sp>
      <p:sp>
        <p:nvSpPr>
          <p:cNvPr id="24583" name="Date Placeholder 9"/>
          <p:cNvSpPr>
            <a:spLocks noGrp="1"/>
          </p:cNvSpPr>
          <p:nvPr>
            <p:ph type="dt" sz="quarter" idx="10"/>
          </p:nvPr>
        </p:nvSpPr>
        <p:spPr>
          <a:xfrm>
            <a:off x="457200" y="6324600"/>
            <a:ext cx="2133600" cy="476250"/>
          </a:xfrm>
          <a:noFill/>
        </p:spPr>
        <p:txBody>
          <a:bodyPr/>
          <a:lstStyle/>
          <a:p>
            <a:r>
              <a:rPr lang="en-US" dirty="0" smtClean="0"/>
              <a:t>February 2014</a:t>
            </a:r>
            <a:endParaRPr lang="en-US" dirty="0"/>
          </a:p>
        </p:txBody>
      </p:sp>
      <p:sp>
        <p:nvSpPr>
          <p:cNvPr id="24584" name="Footer Placeholder 10"/>
          <p:cNvSpPr>
            <a:spLocks noGrp="1"/>
          </p:cNvSpPr>
          <p:nvPr>
            <p:ph type="ftr" sz="quarter" idx="11"/>
          </p:nvPr>
        </p:nvSpPr>
        <p:spPr>
          <a:xfrm>
            <a:off x="3124200" y="6324600"/>
            <a:ext cx="2895600" cy="476250"/>
          </a:xfrm>
          <a:noFill/>
        </p:spPr>
        <p:txBody>
          <a:bodyPr/>
          <a:lstStyle/>
          <a:p>
            <a:r>
              <a:rPr lang="en-US" dirty="0" smtClean="0"/>
              <a:t>FY2013 Annual Report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srcRect/>
          <a:stretch>
            <a:fillRect/>
          </a:stretch>
        </p:blipFill>
        <p:spPr bwMode="auto">
          <a:xfrm>
            <a:off x="685800" y="2667000"/>
            <a:ext cx="3924300" cy="2733675"/>
          </a:xfrm>
          <a:prstGeom prst="rect">
            <a:avLst/>
          </a:prstGeom>
          <a:noFill/>
          <a:ln w="9525">
            <a:noFill/>
            <a:miter lim="800000"/>
            <a:headEnd/>
            <a:tailEnd/>
          </a:ln>
          <a:effectLst/>
        </p:spPr>
      </p:pic>
      <p:pic>
        <p:nvPicPr>
          <p:cNvPr id="34823" name="Picture 7"/>
          <p:cNvPicPr>
            <a:picLocks noChangeArrowheads="1"/>
          </p:cNvPicPr>
          <p:nvPr/>
        </p:nvPicPr>
        <p:blipFill>
          <a:blip r:embed="rId3"/>
          <a:srcRect/>
          <a:stretch>
            <a:fillRect/>
          </a:stretch>
        </p:blipFill>
        <p:spPr bwMode="auto">
          <a:xfrm>
            <a:off x="5114925" y="3575304"/>
            <a:ext cx="3291840" cy="2596896"/>
          </a:xfrm>
          <a:prstGeom prst="rect">
            <a:avLst/>
          </a:prstGeom>
          <a:noFill/>
          <a:ln w="9525">
            <a:noFill/>
            <a:miter lim="800000"/>
            <a:headEnd/>
            <a:tailEnd/>
          </a:ln>
          <a:effectLst/>
        </p:spPr>
      </p:pic>
      <p:pic>
        <p:nvPicPr>
          <p:cNvPr id="34822" name="Picture 6"/>
          <p:cNvPicPr>
            <a:picLocks noChangeAspect="1" noChangeArrowheads="1"/>
          </p:cNvPicPr>
          <p:nvPr/>
        </p:nvPicPr>
        <p:blipFill>
          <a:blip r:embed="rId4"/>
          <a:srcRect/>
          <a:stretch>
            <a:fillRect/>
          </a:stretch>
        </p:blipFill>
        <p:spPr bwMode="auto">
          <a:xfrm>
            <a:off x="5110519" y="990600"/>
            <a:ext cx="3300056" cy="2596896"/>
          </a:xfrm>
          <a:prstGeom prst="rect">
            <a:avLst/>
          </a:prstGeom>
          <a:noFill/>
          <a:ln w="9525">
            <a:noFill/>
            <a:miter lim="800000"/>
            <a:headEnd/>
            <a:tailEnd/>
          </a:ln>
          <a:effectLst/>
        </p:spPr>
      </p:pic>
      <p:sp>
        <p:nvSpPr>
          <p:cNvPr id="26626" name="Rectangle 2"/>
          <p:cNvSpPr>
            <a:spLocks noGrp="1" noChangeArrowheads="1"/>
          </p:cNvSpPr>
          <p:nvPr>
            <p:ph type="title" sz="quarter"/>
          </p:nvPr>
        </p:nvSpPr>
        <p:spPr>
          <a:xfrm>
            <a:off x="2362200" y="228600"/>
            <a:ext cx="3581400" cy="944563"/>
          </a:xfrm>
        </p:spPr>
        <p:txBody>
          <a:bodyPr/>
          <a:lstStyle/>
          <a:p>
            <a:pPr eaLnBrk="1" hangingPunct="1"/>
            <a:r>
              <a:rPr lang="en-US" sz="3600" dirty="0" smtClean="0"/>
              <a:t>Archive</a:t>
            </a:r>
          </a:p>
        </p:txBody>
      </p:sp>
      <p:sp>
        <p:nvSpPr>
          <p:cNvPr id="26627" name="Rectangle 3"/>
          <p:cNvSpPr>
            <a:spLocks noGrp="1" noChangeArrowheads="1"/>
          </p:cNvSpPr>
          <p:nvPr>
            <p:ph type="body" sz="half" idx="4294967295"/>
          </p:nvPr>
        </p:nvSpPr>
        <p:spPr>
          <a:xfrm>
            <a:off x="609600" y="1295400"/>
            <a:ext cx="4343400" cy="1219200"/>
          </a:xfrm>
        </p:spPr>
        <p:txBody>
          <a:bodyPr/>
          <a:lstStyle/>
          <a:p>
            <a:pPr marL="0" indent="0" eaLnBrk="1" hangingPunct="1">
              <a:buFontTx/>
              <a:buNone/>
              <a:tabLst/>
            </a:pPr>
            <a:r>
              <a:rPr lang="en-US" sz="1400" dirty="0" smtClean="0"/>
              <a:t>This table shows the amount of data added to the archive </a:t>
            </a:r>
            <a:r>
              <a:rPr lang="en-US" sz="1400" smtClean="0"/>
              <a:t>during FY2013 </a:t>
            </a:r>
            <a:r>
              <a:rPr lang="en-US" sz="1400" dirty="0" smtClean="0"/>
              <a:t>and includes all products levels.  Archive metrics for OBPG and NSIDC V0 are not available at this time.</a:t>
            </a:r>
          </a:p>
        </p:txBody>
      </p:sp>
      <p:sp>
        <p:nvSpPr>
          <p:cNvPr id="8" name="Slide Number Placeholder 7"/>
          <p:cNvSpPr>
            <a:spLocks noGrp="1"/>
          </p:cNvSpPr>
          <p:nvPr>
            <p:ph type="sldNum" sz="quarter" idx="12"/>
          </p:nvPr>
        </p:nvSpPr>
        <p:spPr>
          <a:xfrm>
            <a:off x="6629400" y="6303334"/>
            <a:ext cx="2133600" cy="476250"/>
          </a:xfrm>
        </p:spPr>
        <p:txBody>
          <a:bodyPr/>
          <a:lstStyle/>
          <a:p>
            <a:fld id="{35F5B6F0-5915-4469-B419-71B546C70605}" type="slidenum">
              <a:rPr lang="en-US"/>
              <a:pPr/>
              <a:t>8</a:t>
            </a:fld>
            <a:endParaRPr lang="en-US" dirty="0"/>
          </a:p>
        </p:txBody>
      </p:sp>
      <p:sp>
        <p:nvSpPr>
          <p:cNvPr id="26631" name="Date Placeholder 9"/>
          <p:cNvSpPr>
            <a:spLocks noGrp="1"/>
          </p:cNvSpPr>
          <p:nvPr>
            <p:ph type="dt" sz="quarter" idx="10"/>
          </p:nvPr>
        </p:nvSpPr>
        <p:spPr>
          <a:xfrm>
            <a:off x="457200" y="6324600"/>
            <a:ext cx="2133600" cy="476250"/>
          </a:xfrm>
          <a:noFill/>
        </p:spPr>
        <p:txBody>
          <a:bodyPr/>
          <a:lstStyle/>
          <a:p>
            <a:r>
              <a:rPr lang="en-US" dirty="0" smtClean="0"/>
              <a:t>February 2014</a:t>
            </a:r>
            <a:endParaRPr lang="en-US" dirty="0"/>
          </a:p>
        </p:txBody>
      </p:sp>
      <p:sp>
        <p:nvSpPr>
          <p:cNvPr id="26632" name="Footer Placeholder 10"/>
          <p:cNvSpPr>
            <a:spLocks noGrp="1"/>
          </p:cNvSpPr>
          <p:nvPr>
            <p:ph type="ftr" sz="quarter" idx="11"/>
          </p:nvPr>
        </p:nvSpPr>
        <p:spPr>
          <a:xfrm>
            <a:off x="3124200" y="6324600"/>
            <a:ext cx="2895600" cy="476250"/>
          </a:xfrm>
          <a:noFill/>
        </p:spPr>
        <p:txBody>
          <a:bodyPr/>
          <a:lstStyle/>
          <a:p>
            <a:r>
              <a:rPr lang="en-US" dirty="0" smtClean="0"/>
              <a:t>FY2013 Annual Report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2"/>
          <a:srcRect/>
          <a:stretch>
            <a:fillRect/>
          </a:stretch>
        </p:blipFill>
        <p:spPr bwMode="auto">
          <a:xfrm>
            <a:off x="4876800" y="3505200"/>
            <a:ext cx="3566160" cy="2581075"/>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590550" y="2057400"/>
            <a:ext cx="4110712" cy="2249424"/>
          </a:xfrm>
          <a:prstGeom prst="rect">
            <a:avLst/>
          </a:prstGeom>
          <a:noFill/>
          <a:ln w="9525">
            <a:noFill/>
            <a:miter lim="800000"/>
            <a:headEnd/>
            <a:tailEnd/>
          </a:ln>
          <a:effectLst/>
        </p:spPr>
      </p:pic>
      <p:pic>
        <p:nvPicPr>
          <p:cNvPr id="2" name="Picture 1"/>
          <p:cNvPicPr>
            <a:picLocks noChangeAspect="1" noChangeArrowheads="1"/>
          </p:cNvPicPr>
          <p:nvPr/>
        </p:nvPicPr>
        <p:blipFill>
          <a:blip r:embed="rId4"/>
          <a:srcRect/>
          <a:stretch>
            <a:fillRect/>
          </a:stretch>
        </p:blipFill>
        <p:spPr bwMode="auto">
          <a:xfrm>
            <a:off x="4875981" y="1066800"/>
            <a:ext cx="3563169" cy="2459736"/>
          </a:xfrm>
          <a:prstGeom prst="rect">
            <a:avLst/>
          </a:prstGeom>
          <a:noFill/>
          <a:ln w="9525">
            <a:noFill/>
            <a:miter lim="800000"/>
            <a:headEnd/>
            <a:tailEnd/>
          </a:ln>
          <a:effectLst/>
        </p:spPr>
      </p:pic>
      <p:sp>
        <p:nvSpPr>
          <p:cNvPr id="27650" name="Rectangle 2"/>
          <p:cNvSpPr>
            <a:spLocks noGrp="1" noChangeArrowheads="1"/>
          </p:cNvSpPr>
          <p:nvPr>
            <p:ph type="title"/>
          </p:nvPr>
        </p:nvSpPr>
        <p:spPr>
          <a:xfrm>
            <a:off x="2286000" y="381000"/>
            <a:ext cx="4648200" cy="715963"/>
          </a:xfrm>
        </p:spPr>
        <p:txBody>
          <a:bodyPr/>
          <a:lstStyle/>
          <a:p>
            <a:pPr eaLnBrk="1" hangingPunct="1"/>
            <a:r>
              <a:rPr lang="en-US" sz="3600" dirty="0" smtClean="0"/>
              <a:t>Total Archive Size</a:t>
            </a:r>
            <a:r>
              <a:rPr lang="en-US" sz="2000" dirty="0" smtClean="0"/>
              <a:t/>
            </a:r>
            <a:br>
              <a:rPr lang="en-US" sz="2000" dirty="0" smtClean="0"/>
            </a:br>
            <a:endParaRPr lang="en-US" sz="2000" dirty="0" smtClean="0"/>
          </a:p>
        </p:txBody>
      </p:sp>
      <p:sp>
        <p:nvSpPr>
          <p:cNvPr id="27651" name="Rectangle 3"/>
          <p:cNvSpPr>
            <a:spLocks noGrp="1" noChangeArrowheads="1"/>
          </p:cNvSpPr>
          <p:nvPr>
            <p:ph type="body" sz="half" idx="1"/>
          </p:nvPr>
        </p:nvSpPr>
        <p:spPr>
          <a:xfrm>
            <a:off x="0" y="1066800"/>
            <a:ext cx="4648200" cy="1066800"/>
          </a:xfrm>
        </p:spPr>
        <p:txBody>
          <a:bodyPr/>
          <a:lstStyle/>
          <a:p>
            <a:pPr marL="457200" indent="0" eaLnBrk="1" hangingPunct="1">
              <a:buFontTx/>
              <a:buNone/>
            </a:pPr>
            <a:r>
              <a:rPr lang="en-US" sz="1400" dirty="0" smtClean="0"/>
              <a:t>The Total Archive Size describes the EOSDIS archive at the end of FY2013. This includes all data (including ancillary) but not data marked for deletion.</a:t>
            </a:r>
          </a:p>
        </p:txBody>
      </p:sp>
      <p:sp>
        <p:nvSpPr>
          <p:cNvPr id="7" name="Slide Number Placeholder 6"/>
          <p:cNvSpPr>
            <a:spLocks noGrp="1"/>
          </p:cNvSpPr>
          <p:nvPr>
            <p:ph type="sldNum" sz="quarter" idx="12"/>
          </p:nvPr>
        </p:nvSpPr>
        <p:spPr>
          <a:xfrm>
            <a:off x="6629400" y="6303334"/>
            <a:ext cx="2133600" cy="476250"/>
          </a:xfrm>
        </p:spPr>
        <p:txBody>
          <a:bodyPr/>
          <a:lstStyle/>
          <a:p>
            <a:fld id="{5F281EC5-BDE5-40C4-87B1-BCC6EAA4655A}" type="slidenum">
              <a:rPr lang="en-US"/>
              <a:pPr/>
              <a:t>9</a:t>
            </a:fld>
            <a:endParaRPr lang="en-US" dirty="0"/>
          </a:p>
        </p:txBody>
      </p:sp>
      <p:sp>
        <p:nvSpPr>
          <p:cNvPr id="27655" name="Date Placeholder 8"/>
          <p:cNvSpPr>
            <a:spLocks noGrp="1"/>
          </p:cNvSpPr>
          <p:nvPr>
            <p:ph type="dt" sz="quarter" idx="10"/>
          </p:nvPr>
        </p:nvSpPr>
        <p:spPr>
          <a:xfrm>
            <a:off x="457200" y="6324600"/>
            <a:ext cx="2133600" cy="476250"/>
          </a:xfrm>
          <a:noFill/>
        </p:spPr>
        <p:txBody>
          <a:bodyPr/>
          <a:lstStyle/>
          <a:p>
            <a:r>
              <a:rPr lang="en-US" dirty="0" smtClean="0"/>
              <a:t>February 2014</a:t>
            </a:r>
            <a:endParaRPr lang="en-US" dirty="0"/>
          </a:p>
        </p:txBody>
      </p:sp>
      <p:sp>
        <p:nvSpPr>
          <p:cNvPr id="27656" name="Footer Placeholder 9"/>
          <p:cNvSpPr>
            <a:spLocks noGrp="1"/>
          </p:cNvSpPr>
          <p:nvPr>
            <p:ph type="ftr" sz="quarter" idx="11"/>
          </p:nvPr>
        </p:nvSpPr>
        <p:spPr>
          <a:xfrm>
            <a:off x="3124200" y="6324600"/>
            <a:ext cx="2895600" cy="476250"/>
          </a:xfrm>
          <a:noFill/>
        </p:spPr>
        <p:txBody>
          <a:bodyPr/>
          <a:lstStyle/>
          <a:p>
            <a:r>
              <a:rPr lang="en-US" dirty="0" smtClean="0"/>
              <a:t>FY2013 Annual Report</a:t>
            </a:r>
            <a:endParaRPr lang="en-US" dirty="0"/>
          </a:p>
        </p:txBody>
      </p:sp>
      <p:sp>
        <p:nvSpPr>
          <p:cNvPr id="10" name="TextBox 9"/>
          <p:cNvSpPr txBox="1"/>
          <p:nvPr/>
        </p:nvSpPr>
        <p:spPr>
          <a:xfrm>
            <a:off x="533400" y="4343400"/>
            <a:ext cx="4191000" cy="1384995"/>
          </a:xfrm>
          <a:prstGeom prst="rect">
            <a:avLst/>
          </a:prstGeom>
          <a:noFill/>
        </p:spPr>
        <p:txBody>
          <a:bodyPr wrap="square" rtlCol="0">
            <a:spAutoFit/>
          </a:bodyPr>
          <a:lstStyle/>
          <a:p>
            <a:pPr marL="228600" indent="-228600"/>
            <a:r>
              <a:rPr lang="en-US" dirty="0" smtClean="0"/>
              <a:t>*     ASDC archive size is based on the archive values for LaRC  ANGe and LaRC ECS provided by John Kusterer of  ASDC</a:t>
            </a:r>
          </a:p>
          <a:p>
            <a:pPr marL="228600" indent="-228600"/>
            <a:r>
              <a:rPr lang="en-US" dirty="0" smtClean="0"/>
              <a:t>**   CDDIS archive size was derived from the archive values as of 10/23/2013 provided by CDDIS</a:t>
            </a:r>
          </a:p>
          <a:p>
            <a:pPr marL="228600" indent="-228600"/>
            <a:r>
              <a:rPr lang="en-US" dirty="0" smtClean="0"/>
              <a:t>***  Archive values were provided by B. </a:t>
            </a:r>
            <a:r>
              <a:rPr lang="en-US" dirty="0" err="1" smtClean="0"/>
              <a:t>McMurry</a:t>
            </a:r>
            <a:r>
              <a:rPr lang="en-US" dirty="0" smtClean="0"/>
              <a:t> of ORNL</a:t>
            </a:r>
          </a:p>
          <a:p>
            <a:pPr marL="228600" indent="-228600"/>
            <a:r>
              <a:rPr lang="en-US" dirty="0" smtClean="0"/>
              <a:t>      on 11/04/2013</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22228</TotalTime>
  <Words>2938</Words>
  <Application>Microsoft Office PowerPoint</Application>
  <PresentationFormat>On-screen Show (4:3)</PresentationFormat>
  <Paragraphs>276</Paragraphs>
  <Slides>39</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Default Design</vt:lpstr>
      <vt:lpstr>Chart</vt:lpstr>
      <vt:lpstr>EOSDIS  FY2013  Annual Metrics Report</vt:lpstr>
      <vt:lpstr>Preface</vt:lpstr>
      <vt:lpstr>Introduction</vt:lpstr>
      <vt:lpstr>EOSDIS Summary</vt:lpstr>
      <vt:lpstr>Slide 5</vt:lpstr>
      <vt:lpstr>Data Metrics</vt:lpstr>
      <vt:lpstr>Ingest</vt:lpstr>
      <vt:lpstr>Archive</vt:lpstr>
      <vt:lpstr>Total Archive Size </vt:lpstr>
      <vt:lpstr>Distribution By DAAC</vt:lpstr>
      <vt:lpstr>Volume Distributed By Domain</vt:lpstr>
      <vt:lpstr>Product Distribution By Domain</vt:lpstr>
      <vt:lpstr>Data Distribution - Top 20 Countries</vt:lpstr>
      <vt:lpstr>Slide 14</vt:lpstr>
      <vt:lpstr>Data Distribution - Top 10 Products </vt:lpstr>
      <vt:lpstr>Distinct Data Users</vt:lpstr>
      <vt:lpstr>Repeat Data Users</vt:lpstr>
      <vt:lpstr>Data Users - Top 20 Countries</vt:lpstr>
      <vt:lpstr>Slide 19</vt:lpstr>
      <vt:lpstr>Slide 20</vt:lpstr>
      <vt:lpstr>Slide 21</vt:lpstr>
      <vt:lpstr>Web Metrics</vt:lpstr>
      <vt:lpstr>Web Visitors and Visits</vt:lpstr>
      <vt:lpstr>Repeat Web Visitors</vt:lpstr>
      <vt:lpstr>Top 20 Domains By # of Web Visitors</vt:lpstr>
      <vt:lpstr>Top 20 Countries By # Web Visits</vt:lpstr>
      <vt:lpstr>Slide 27</vt:lpstr>
      <vt:lpstr>Total Users and Trends</vt:lpstr>
      <vt:lpstr>Slide 29</vt:lpstr>
      <vt:lpstr>Total Archive Trend</vt:lpstr>
      <vt:lpstr>Data Volume Distribution Trend</vt:lpstr>
      <vt:lpstr>Data Product Distribution Trend</vt:lpstr>
      <vt:lpstr>Top 10 Products Trend by Volume FY2012 – FY2013</vt:lpstr>
      <vt:lpstr>Top 10 Products Trend by # of Files FY2012 – FY2013</vt:lpstr>
      <vt:lpstr>Known U.S. – Foreign Product Distribution Trend</vt:lpstr>
      <vt:lpstr>Web Trends</vt:lpstr>
      <vt:lpstr>Definitions (1 of 3)</vt:lpstr>
      <vt:lpstr>Definitions (2 of 3)</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EOSDIS FY13 Annual Report</dc:title>
  <dc:creator>Young-In Won</dc:creator>
  <cp:lastModifiedBy>ywon</cp:lastModifiedBy>
  <cp:revision>592</cp:revision>
  <cp:lastPrinted>2009-04-01T19:02:39Z</cp:lastPrinted>
  <dcterms:created xsi:type="dcterms:W3CDTF">2009-04-14T20:34:54Z</dcterms:created>
  <dcterms:modified xsi:type="dcterms:W3CDTF">2014-02-04T14:36:21Z</dcterms:modified>
</cp:coreProperties>
</file>