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4"/>
  </p:notesMasterIdLst>
  <p:handoutMasterIdLst>
    <p:handoutMasterId r:id="rId15"/>
  </p:handoutMasterIdLst>
  <p:sldIdLst>
    <p:sldId id="256" r:id="rId2"/>
    <p:sldId id="258" r:id="rId3"/>
    <p:sldId id="268" r:id="rId4"/>
    <p:sldId id="260" r:id="rId5"/>
    <p:sldId id="261" r:id="rId6"/>
    <p:sldId id="262" r:id="rId7"/>
    <p:sldId id="263" r:id="rId8"/>
    <p:sldId id="264" r:id="rId9"/>
    <p:sldId id="265" r:id="rId10"/>
    <p:sldId id="266" r:id="rId11"/>
    <p:sldId id="267" r:id="rId12"/>
    <p:sldId id="259" r:id="rId1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65"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65"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65"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65"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65"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65"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65"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65"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65"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A68"/>
    <a:srgbClr val="2B2B75"/>
    <a:srgbClr val="00004A"/>
    <a:srgbClr val="0F70F8"/>
    <a:srgbClr val="C7DCE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44" autoAdjust="0"/>
  </p:normalViewPr>
  <p:slideViewPr>
    <p:cSldViewPr>
      <p:cViewPr varScale="1">
        <p:scale>
          <a:sx n="56" d="100"/>
          <a:sy n="56" d="100"/>
        </p:scale>
        <p:origin x="-306" y="-96"/>
      </p:cViewPr>
      <p:guideLst>
        <p:guide orient="horz" pos="2160"/>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ea typeface="ＭＳ Ｐゴシック" pitchFamily="-65"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ea typeface="ＭＳ Ｐゴシック" pitchFamily="-65" charset="-128"/>
              </a:defRPr>
            </a:lvl1pPr>
          </a:lstStyle>
          <a:p>
            <a:pPr>
              <a:defRPr/>
            </a:pPr>
            <a:fld id="{23A2FD28-1301-4941-886B-3FE097B976E6}" type="datetimeFigureOut">
              <a:rPr lang="en-US"/>
              <a:pPr>
                <a:defRPr/>
              </a:pPr>
              <a:t>10/27/2010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ea typeface="ＭＳ Ｐゴシック" pitchFamily="-65"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ea typeface="ＭＳ Ｐゴシック" pitchFamily="-65" charset="-128"/>
              </a:defRPr>
            </a:lvl1pPr>
          </a:lstStyle>
          <a:p>
            <a:pPr>
              <a:defRPr/>
            </a:pPr>
            <a:fld id="{1D160C9D-536C-4F42-BEDB-7712256F44E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ea typeface="ＭＳ Ｐゴシック" pitchFamily="-65"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ＭＳ Ｐゴシック" pitchFamily="-65"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a typeface="ＭＳ Ｐゴシック" pitchFamily="-65"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a typeface="ＭＳ Ｐゴシック" pitchFamily="-65" charset="-128"/>
              </a:defRPr>
            </a:lvl1pPr>
          </a:lstStyle>
          <a:p>
            <a:pPr>
              <a:defRPr/>
            </a:pPr>
            <a:fld id="{D043E6D1-9091-4AA3-9885-AE1C5B84FF7C}"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3156FFF1-7D6D-4B42-87DE-979FF88608BD}" type="slidenum">
              <a:rPr lang="en-US">
                <a:ea typeface="ＭＳ Ｐゴシック" pitchFamily="34" charset="-128"/>
              </a:rPr>
              <a:pPr/>
              <a:t>1</a:t>
            </a:fld>
            <a:endParaRPr lang="en-US">
              <a:ea typeface="ＭＳ Ｐゴシック" pitchFamily="34" charset="-128"/>
            </a:endParaRPr>
          </a:p>
        </p:txBody>
      </p:sp>
      <p:sp>
        <p:nvSpPr>
          <p:cNvPr id="16387"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ln/>
        </p:spPr>
        <p:txBody>
          <a:bodyPr/>
          <a:lstStyle/>
          <a:p>
            <a:pPr eaLnBrk="1" hangingPunct="1">
              <a:defRPr/>
            </a:pPr>
            <a:r>
              <a:rPr lang="en-US" dirty="0" smtClean="0">
                <a:latin typeface="Times" pitchFamily="-65" charset="0"/>
              </a:rPr>
              <a:t>Presentation covers –</a:t>
            </a:r>
          </a:p>
          <a:p>
            <a:pPr marL="228600" indent="-228600" eaLnBrk="1" hangingPunct="1">
              <a:buFontTx/>
              <a:buAutoNum type="arabicParenR"/>
              <a:defRPr/>
            </a:pPr>
            <a:r>
              <a:rPr lang="en-US" dirty="0" smtClean="0">
                <a:latin typeface="Times" pitchFamily="-65" charset="0"/>
              </a:rPr>
              <a:t>What is a data set cast</a:t>
            </a:r>
          </a:p>
          <a:p>
            <a:pPr marL="228600" indent="-228600" eaLnBrk="1" hangingPunct="1">
              <a:buFontTx/>
              <a:buAutoNum type="arabicParenR"/>
              <a:defRPr/>
            </a:pPr>
            <a:r>
              <a:rPr lang="en-US" dirty="0" smtClean="0">
                <a:latin typeface="Times" pitchFamily="-65" charset="0"/>
              </a:rPr>
              <a:t>An example of a cast</a:t>
            </a:r>
          </a:p>
          <a:p>
            <a:pPr marL="228600" indent="-228600" eaLnBrk="1" hangingPunct="1">
              <a:buFontTx/>
              <a:buAutoNum type="arabicParenR"/>
              <a:defRPr/>
            </a:pPr>
            <a:r>
              <a:rPr lang="en-US" dirty="0" smtClean="0">
                <a:latin typeface="Times" pitchFamily="-65" charset="0"/>
              </a:rPr>
              <a:t>Concerns and issues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0BDF38A4-1A1E-4B05-942C-F84B3FC52A35}" type="slidenum">
              <a:rPr lang="en-US">
                <a:ea typeface="ＭＳ Ｐゴシック" pitchFamily="34" charset="-128"/>
              </a:rPr>
              <a:pPr/>
              <a:t>2</a:t>
            </a:fld>
            <a:endParaRPr lang="en-US">
              <a:ea typeface="ＭＳ Ｐゴシック" pitchFamily="34"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smtClean="0">
                <a:latin typeface="Times" pitchFamily="-65" charset="0"/>
                <a:ea typeface="ＭＳ Ｐゴシック" pitchFamily="34" charset="-128"/>
              </a:rPr>
              <a:t>Key features of a data set cast are the need to aggregate entries and search on them.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r>
              <a:rPr lang="en-US" smtClean="0">
                <a:latin typeface="Courier New" pitchFamily="49" charset="0"/>
                <a:ea typeface="ＭＳ Ｐゴシック" pitchFamily="34" charset="-128"/>
                <a:cs typeface="Courier New" pitchFamily="49" charset="0"/>
              </a:rPr>
              <a:t>&lt;gmd:temporalElement&gt;</a:t>
            </a:r>
            <a:br>
              <a:rPr lang="en-US" smtClean="0">
                <a:latin typeface="Courier New" pitchFamily="49" charset="0"/>
                <a:ea typeface="ＭＳ Ｐゴシック" pitchFamily="34" charset="-128"/>
                <a:cs typeface="Courier New" pitchFamily="49" charset="0"/>
              </a:rPr>
            </a:br>
            <a:r>
              <a:rPr lang="en-US" smtClean="0">
                <a:latin typeface="Courier New" pitchFamily="49" charset="0"/>
                <a:ea typeface="ＭＳ Ｐゴシック" pitchFamily="34" charset="-128"/>
                <a:cs typeface="Courier New" pitchFamily="49" charset="0"/>
              </a:rPr>
              <a:t/>
            </a:r>
            <a:br>
              <a:rPr lang="en-US" smtClean="0">
                <a:latin typeface="Courier New" pitchFamily="49" charset="0"/>
                <a:ea typeface="ＭＳ Ｐゴシック" pitchFamily="34" charset="-128"/>
                <a:cs typeface="Courier New" pitchFamily="49" charset="0"/>
              </a:rPr>
            </a:br>
            <a:r>
              <a:rPr lang="en-US" smtClean="0">
                <a:latin typeface="Courier New" pitchFamily="49" charset="0"/>
                <a:ea typeface="ＭＳ Ｐゴシック" pitchFamily="34" charset="-128"/>
                <a:cs typeface="Courier New" pitchFamily="49" charset="0"/>
              </a:rPr>
              <a:t>&lt;gmd:EX_TemporalExtent id="boundingTemporalExtent"&gt;</a:t>
            </a:r>
            <a:br>
              <a:rPr lang="en-US" smtClean="0">
                <a:latin typeface="Courier New" pitchFamily="49" charset="0"/>
                <a:ea typeface="ＭＳ Ｐゴシック" pitchFamily="34" charset="-128"/>
                <a:cs typeface="Courier New" pitchFamily="49" charset="0"/>
              </a:rPr>
            </a:br>
            <a:r>
              <a:rPr lang="en-US" smtClean="0">
                <a:latin typeface="Courier New" pitchFamily="49" charset="0"/>
                <a:ea typeface="ＭＳ Ｐゴシック" pitchFamily="34" charset="-128"/>
                <a:cs typeface="Courier New" pitchFamily="49" charset="0"/>
              </a:rPr>
              <a:t>&lt;gmd:extent&gt;</a:t>
            </a:r>
            <a:br>
              <a:rPr lang="en-US" smtClean="0">
                <a:latin typeface="Courier New" pitchFamily="49" charset="0"/>
                <a:ea typeface="ＭＳ Ｐゴシック" pitchFamily="34" charset="-128"/>
                <a:cs typeface="Courier New" pitchFamily="49" charset="0"/>
              </a:rPr>
            </a:br>
            <a:r>
              <a:rPr lang="en-US" smtClean="0">
                <a:latin typeface="Courier New" pitchFamily="49" charset="0"/>
                <a:ea typeface="ＭＳ Ｐゴシック" pitchFamily="34" charset="-128"/>
                <a:cs typeface="Courier New" pitchFamily="49" charset="0"/>
              </a:rPr>
              <a:t>&lt;gmd:TimePeriod&gt;</a:t>
            </a:r>
            <a:br>
              <a:rPr lang="en-US" smtClean="0">
                <a:latin typeface="Courier New" pitchFamily="49" charset="0"/>
                <a:ea typeface="ＭＳ Ｐゴシック" pitchFamily="34" charset="-128"/>
                <a:cs typeface="Courier New" pitchFamily="49" charset="0"/>
              </a:rPr>
            </a:br>
            <a:r>
              <a:rPr lang="en-US" smtClean="0">
                <a:latin typeface="Courier New" pitchFamily="49" charset="0"/>
                <a:ea typeface="ＭＳ Ｐゴシック" pitchFamily="34" charset="-128"/>
                <a:cs typeface="Courier New" pitchFamily="49" charset="0"/>
              </a:rPr>
              <a:t>&lt;gmd:beginPosition&gt;20020704&lt;/gmd:beginPosition&gt;</a:t>
            </a:r>
            <a:br>
              <a:rPr lang="en-US" smtClean="0">
                <a:latin typeface="Courier New" pitchFamily="49" charset="0"/>
                <a:ea typeface="ＭＳ Ｐゴシック" pitchFamily="34" charset="-128"/>
                <a:cs typeface="Courier New" pitchFamily="49" charset="0"/>
              </a:rPr>
            </a:br>
            <a:r>
              <a:rPr lang="en-US" smtClean="0">
                <a:latin typeface="Courier New" pitchFamily="49" charset="0"/>
                <a:ea typeface="ＭＳ Ｐゴシック" pitchFamily="34" charset="-128"/>
                <a:cs typeface="Courier New" pitchFamily="49" charset="0"/>
              </a:rPr>
              <a:t>&lt;gmd:endPosition&gt;Unknown&lt;/gmd:endPosition&gt;</a:t>
            </a:r>
            <a:br>
              <a:rPr lang="en-US" smtClean="0">
                <a:latin typeface="Courier New" pitchFamily="49" charset="0"/>
                <a:ea typeface="ＭＳ Ｐゴシック" pitchFamily="34" charset="-128"/>
                <a:cs typeface="Courier New" pitchFamily="49" charset="0"/>
              </a:rPr>
            </a:br>
            <a:r>
              <a:rPr lang="en-US" smtClean="0">
                <a:latin typeface="Courier New" pitchFamily="49" charset="0"/>
                <a:ea typeface="ＭＳ Ｐゴシック" pitchFamily="34" charset="-128"/>
                <a:cs typeface="Courier New" pitchFamily="49" charset="0"/>
              </a:rPr>
              <a:t>&lt;/gmd:TimePeriod&gt;</a:t>
            </a:r>
            <a:br>
              <a:rPr lang="en-US" smtClean="0">
                <a:latin typeface="Courier New" pitchFamily="49" charset="0"/>
                <a:ea typeface="ＭＳ Ｐゴシック" pitchFamily="34" charset="-128"/>
                <a:cs typeface="Courier New" pitchFamily="49" charset="0"/>
              </a:rPr>
            </a:br>
            <a:r>
              <a:rPr lang="en-US" smtClean="0">
                <a:latin typeface="Courier New" pitchFamily="49" charset="0"/>
                <a:ea typeface="ＭＳ Ｐゴシック" pitchFamily="34" charset="-128"/>
                <a:cs typeface="Courier New" pitchFamily="49" charset="0"/>
              </a:rPr>
              <a:t>&lt;/gmd:extent&gt;</a:t>
            </a:r>
            <a:br>
              <a:rPr lang="en-US" smtClean="0">
                <a:latin typeface="Courier New" pitchFamily="49" charset="0"/>
                <a:ea typeface="ＭＳ Ｐゴシック" pitchFamily="34" charset="-128"/>
                <a:cs typeface="Courier New" pitchFamily="49" charset="0"/>
              </a:rPr>
            </a:br>
            <a:r>
              <a:rPr lang="en-US" smtClean="0">
                <a:latin typeface="Courier New" pitchFamily="49" charset="0"/>
                <a:ea typeface="ＭＳ Ｐゴシック" pitchFamily="34" charset="-128"/>
                <a:cs typeface="Courier New" pitchFamily="49" charset="0"/>
              </a:rPr>
              <a:t>&lt;/gmd:EX_TemporalExtent&gt;</a:t>
            </a:r>
            <a:br>
              <a:rPr lang="en-US" smtClean="0">
                <a:latin typeface="Courier New" pitchFamily="49" charset="0"/>
                <a:ea typeface="ＭＳ Ｐゴシック" pitchFamily="34" charset="-128"/>
                <a:cs typeface="Courier New" pitchFamily="49" charset="0"/>
              </a:rPr>
            </a:br>
            <a:r>
              <a:rPr lang="en-US" smtClean="0">
                <a:latin typeface="Courier New" pitchFamily="49" charset="0"/>
                <a:ea typeface="ＭＳ Ｐゴシック" pitchFamily="34" charset="-128"/>
                <a:cs typeface="Courier New" pitchFamily="49" charset="0"/>
              </a:rPr>
              <a:t/>
            </a:r>
            <a:br>
              <a:rPr lang="en-US" smtClean="0">
                <a:latin typeface="Courier New" pitchFamily="49" charset="0"/>
                <a:ea typeface="ＭＳ Ｐゴシック" pitchFamily="34" charset="-128"/>
                <a:cs typeface="Courier New" pitchFamily="49" charset="0"/>
              </a:rPr>
            </a:br>
            <a:r>
              <a:rPr lang="en-US" smtClean="0">
                <a:latin typeface="Courier New" pitchFamily="49" charset="0"/>
                <a:ea typeface="ＭＳ Ｐゴシック" pitchFamily="34" charset="-128"/>
                <a:cs typeface="Courier New" pitchFamily="49" charset="0"/>
              </a:rPr>
              <a:t>&lt;/gmd:temporalElement&gt;</a:t>
            </a:r>
            <a:br>
              <a:rPr lang="en-US" smtClean="0">
                <a:latin typeface="Courier New" pitchFamily="49" charset="0"/>
                <a:ea typeface="ＭＳ Ｐゴシック" pitchFamily="34" charset="-128"/>
                <a:cs typeface="Courier New" pitchFamily="49" charset="0"/>
              </a:rPr>
            </a:br>
            <a:r>
              <a:rPr lang="en-US" smtClean="0">
                <a:latin typeface="Courier New" pitchFamily="49" charset="0"/>
                <a:ea typeface="ＭＳ Ｐゴシック" pitchFamily="34" charset="-128"/>
                <a:cs typeface="Courier New" pitchFamily="49" charset="0"/>
              </a:rPr>
              <a:t/>
            </a:r>
            <a:br>
              <a:rPr lang="en-US" smtClean="0">
                <a:latin typeface="Courier New" pitchFamily="49" charset="0"/>
                <a:ea typeface="ＭＳ Ｐゴシック" pitchFamily="34" charset="-128"/>
                <a:cs typeface="Courier New" pitchFamily="49" charset="0"/>
              </a:rPr>
            </a:br>
            <a:r>
              <a:rPr lang="en-US" smtClean="0">
                <a:latin typeface="Courier New" pitchFamily="49" charset="0"/>
                <a:ea typeface="ＭＳ Ｐゴシック" pitchFamily="34" charset="-128"/>
                <a:cs typeface="Courier New" pitchFamily="49" charset="0"/>
              </a:rPr>
              <a:t>&lt;/extent&gt;</a:t>
            </a:r>
            <a:br>
              <a:rPr lang="en-US" smtClean="0">
                <a:latin typeface="Courier New" pitchFamily="49" charset="0"/>
                <a:ea typeface="ＭＳ Ｐゴシック" pitchFamily="34" charset="-128"/>
                <a:cs typeface="Courier New" pitchFamily="49" charset="0"/>
              </a:rPr>
            </a:br>
            <a:r>
              <a:rPr lang="en-US" smtClean="0">
                <a:latin typeface="Courier New" pitchFamily="49" charset="0"/>
                <a:ea typeface="ＭＳ Ｐゴシック" pitchFamily="34" charset="-128"/>
                <a:cs typeface="Courier New" pitchFamily="49" charset="0"/>
              </a:rPr>
              <a:t>&lt;/facets&gt;</a:t>
            </a:r>
            <a:endParaRPr lang="en-US" smtClean="0">
              <a:latin typeface="Times" pitchFamily="-65" charset="0"/>
              <a:ea typeface="ＭＳ Ｐゴシック" pitchFamily="34" charset="-128"/>
            </a:endParaRPr>
          </a:p>
        </p:txBody>
      </p:sp>
      <p:sp>
        <p:nvSpPr>
          <p:cNvPr id="18436" name="Slide Number Placeholder 3"/>
          <p:cNvSpPr>
            <a:spLocks noGrp="1"/>
          </p:cNvSpPr>
          <p:nvPr>
            <p:ph type="sldNum" sz="quarter" idx="5"/>
          </p:nvPr>
        </p:nvSpPr>
        <p:spPr>
          <a:noFill/>
        </p:spPr>
        <p:txBody>
          <a:bodyPr/>
          <a:lstStyle/>
          <a:p>
            <a:fld id="{EF4FB896-7B0F-4E29-A408-3F7AA504681E}" type="slidenum">
              <a:rPr lang="en-US">
                <a:ea typeface="ＭＳ Ｐゴシック" pitchFamily="34" charset="-128"/>
              </a:rPr>
              <a:pPr/>
              <a:t>8</a:t>
            </a:fld>
            <a:endParaRPr lang="en-US">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smtClean="0">
              <a:latin typeface="Times" pitchFamily="-65" charset="0"/>
              <a:ea typeface="ＭＳ Ｐゴシック" pitchFamily="34" charset="-128"/>
            </a:endParaRPr>
          </a:p>
        </p:txBody>
      </p:sp>
      <p:sp>
        <p:nvSpPr>
          <p:cNvPr id="19460" name="Slide Number Placeholder 3"/>
          <p:cNvSpPr>
            <a:spLocks noGrp="1"/>
          </p:cNvSpPr>
          <p:nvPr>
            <p:ph type="sldNum" sz="quarter" idx="5"/>
          </p:nvPr>
        </p:nvSpPr>
        <p:spPr>
          <a:noFill/>
        </p:spPr>
        <p:txBody>
          <a:bodyPr/>
          <a:lstStyle/>
          <a:p>
            <a:fld id="{2883A0C6-DE93-43A5-B834-B116FFAB090B}" type="slidenum">
              <a:rPr lang="en-US">
                <a:ea typeface="ＭＳ Ｐゴシック" pitchFamily="34" charset="-128"/>
              </a:rPr>
              <a:pPr/>
              <a:t>9</a:t>
            </a:fld>
            <a:endParaRPr lang="en-US">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9th ESDSWG, Technology Infusion, Casting Data Sets</a:t>
            </a:r>
          </a:p>
        </p:txBody>
      </p:sp>
      <p:sp>
        <p:nvSpPr>
          <p:cNvPr id="5" name="Rectangle 6"/>
          <p:cNvSpPr>
            <a:spLocks noGrp="1" noChangeArrowheads="1"/>
          </p:cNvSpPr>
          <p:nvPr>
            <p:ph type="sldNum" sz="quarter" idx="11"/>
          </p:nvPr>
        </p:nvSpPr>
        <p:spPr>
          <a:ln/>
        </p:spPr>
        <p:txBody>
          <a:bodyPr/>
          <a:lstStyle>
            <a:lvl1pPr>
              <a:defRPr/>
            </a:lvl1pPr>
          </a:lstStyle>
          <a:p>
            <a:pPr>
              <a:defRPr/>
            </a:pPr>
            <a:fld id="{8F60B1B4-F388-45AF-8B99-F8CDAA5D227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9th ESDSWG, Technology Infusion, Casting Data Sets</a:t>
            </a:r>
          </a:p>
        </p:txBody>
      </p:sp>
      <p:sp>
        <p:nvSpPr>
          <p:cNvPr id="5" name="Rectangle 6"/>
          <p:cNvSpPr>
            <a:spLocks noGrp="1" noChangeArrowheads="1"/>
          </p:cNvSpPr>
          <p:nvPr>
            <p:ph type="sldNum" sz="quarter" idx="11"/>
          </p:nvPr>
        </p:nvSpPr>
        <p:spPr>
          <a:ln/>
        </p:spPr>
        <p:txBody>
          <a:bodyPr/>
          <a:lstStyle>
            <a:lvl1pPr>
              <a:defRPr/>
            </a:lvl1pPr>
          </a:lstStyle>
          <a:p>
            <a:pPr>
              <a:defRPr/>
            </a:pPr>
            <a:fld id="{D975BBEF-8634-4480-8B62-FE772878A2C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76200"/>
            <a:ext cx="20574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6200"/>
            <a:ext cx="60198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9th ESDSWG, Technology Infusion, Casting Data Sets</a:t>
            </a:r>
          </a:p>
        </p:txBody>
      </p:sp>
      <p:sp>
        <p:nvSpPr>
          <p:cNvPr id="5" name="Rectangle 6"/>
          <p:cNvSpPr>
            <a:spLocks noGrp="1" noChangeArrowheads="1"/>
          </p:cNvSpPr>
          <p:nvPr>
            <p:ph type="sldNum" sz="quarter" idx="11"/>
          </p:nvPr>
        </p:nvSpPr>
        <p:spPr>
          <a:ln/>
        </p:spPr>
        <p:txBody>
          <a:bodyPr/>
          <a:lstStyle>
            <a:lvl1pPr>
              <a:defRPr/>
            </a:lvl1pPr>
          </a:lstStyle>
          <a:p>
            <a:pPr>
              <a:defRPr/>
            </a:pPr>
            <a:fld id="{4CF0B15D-10E6-4BDB-BA1E-1650FFCBCD1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defRPr smtClean="0"/>
            </a:lvl1pPr>
          </a:lstStyle>
          <a:p>
            <a:pPr>
              <a:defRPr/>
            </a:pPr>
            <a:r>
              <a:rPr lang="en-US"/>
              <a:t>9th ESDSWG, Technology Infusion, Casting Data Sets</a:t>
            </a:r>
            <a:endParaRPr lang="en-US" dirty="0"/>
          </a:p>
        </p:txBody>
      </p:sp>
      <p:sp>
        <p:nvSpPr>
          <p:cNvPr id="5" name="Rectangle 6"/>
          <p:cNvSpPr>
            <a:spLocks noGrp="1" noChangeArrowheads="1"/>
          </p:cNvSpPr>
          <p:nvPr>
            <p:ph type="sldNum" sz="quarter" idx="11"/>
          </p:nvPr>
        </p:nvSpPr>
        <p:spPr/>
        <p:txBody>
          <a:bodyPr/>
          <a:lstStyle>
            <a:lvl1pPr>
              <a:defRPr smtClean="0"/>
            </a:lvl1pPr>
          </a:lstStyle>
          <a:p>
            <a:pPr>
              <a:defRPr/>
            </a:pPr>
            <a:fld id="{7C6C14DE-C98D-4377-A8D4-FF8D4A4B039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9th ESDSWG, Technology Infusion, Casting Data Sets</a:t>
            </a:r>
          </a:p>
        </p:txBody>
      </p:sp>
      <p:sp>
        <p:nvSpPr>
          <p:cNvPr id="5" name="Rectangle 6"/>
          <p:cNvSpPr>
            <a:spLocks noGrp="1" noChangeArrowheads="1"/>
          </p:cNvSpPr>
          <p:nvPr>
            <p:ph type="sldNum" sz="quarter" idx="11"/>
          </p:nvPr>
        </p:nvSpPr>
        <p:spPr>
          <a:ln/>
        </p:spPr>
        <p:txBody>
          <a:bodyPr/>
          <a:lstStyle>
            <a:lvl1pPr>
              <a:defRPr/>
            </a:lvl1pPr>
          </a:lstStyle>
          <a:p>
            <a:pPr>
              <a:defRPr/>
            </a:pPr>
            <a:fld id="{20E0ADBE-74D3-4D59-A6F7-CADA0DB1B3C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9th ESDSWG, Technology Infusion, Casting Data Sets</a:t>
            </a:r>
          </a:p>
        </p:txBody>
      </p:sp>
      <p:sp>
        <p:nvSpPr>
          <p:cNvPr id="6" name="Rectangle 6"/>
          <p:cNvSpPr>
            <a:spLocks noGrp="1" noChangeArrowheads="1"/>
          </p:cNvSpPr>
          <p:nvPr>
            <p:ph type="sldNum" sz="quarter" idx="11"/>
          </p:nvPr>
        </p:nvSpPr>
        <p:spPr>
          <a:ln/>
        </p:spPr>
        <p:txBody>
          <a:bodyPr/>
          <a:lstStyle>
            <a:lvl1pPr>
              <a:defRPr/>
            </a:lvl1pPr>
          </a:lstStyle>
          <a:p>
            <a:pPr>
              <a:defRPr/>
            </a:pPr>
            <a:fld id="{B73B9A8C-7C7A-41B0-B967-9657DD85F3F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9th ESDSWG, Technology Infusion, Casting Data Sets</a:t>
            </a:r>
          </a:p>
        </p:txBody>
      </p:sp>
      <p:sp>
        <p:nvSpPr>
          <p:cNvPr id="8" name="Rectangle 6"/>
          <p:cNvSpPr>
            <a:spLocks noGrp="1" noChangeArrowheads="1"/>
          </p:cNvSpPr>
          <p:nvPr>
            <p:ph type="sldNum" sz="quarter" idx="11"/>
          </p:nvPr>
        </p:nvSpPr>
        <p:spPr>
          <a:ln/>
        </p:spPr>
        <p:txBody>
          <a:bodyPr/>
          <a:lstStyle>
            <a:lvl1pPr>
              <a:defRPr/>
            </a:lvl1pPr>
          </a:lstStyle>
          <a:p>
            <a:pPr>
              <a:defRPr/>
            </a:pPr>
            <a:fld id="{B9940D2F-495F-48CA-AB2A-EDA295D013C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9th ESDSWG, Technology Infusion, Casting Data Sets</a:t>
            </a:r>
          </a:p>
        </p:txBody>
      </p:sp>
      <p:sp>
        <p:nvSpPr>
          <p:cNvPr id="4" name="Rectangle 6"/>
          <p:cNvSpPr>
            <a:spLocks noGrp="1" noChangeArrowheads="1"/>
          </p:cNvSpPr>
          <p:nvPr>
            <p:ph type="sldNum" sz="quarter" idx="11"/>
          </p:nvPr>
        </p:nvSpPr>
        <p:spPr>
          <a:ln/>
        </p:spPr>
        <p:txBody>
          <a:bodyPr/>
          <a:lstStyle>
            <a:lvl1pPr>
              <a:defRPr/>
            </a:lvl1pPr>
          </a:lstStyle>
          <a:p>
            <a:pPr>
              <a:defRPr/>
            </a:pPr>
            <a:fld id="{59998616-06C9-4645-BE63-0B7843FA45D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9th ESDSWG, Technology Infusion, Casting Data Sets</a:t>
            </a:r>
          </a:p>
        </p:txBody>
      </p:sp>
      <p:sp>
        <p:nvSpPr>
          <p:cNvPr id="3" name="Rectangle 6"/>
          <p:cNvSpPr>
            <a:spLocks noGrp="1" noChangeArrowheads="1"/>
          </p:cNvSpPr>
          <p:nvPr>
            <p:ph type="sldNum" sz="quarter" idx="11"/>
          </p:nvPr>
        </p:nvSpPr>
        <p:spPr>
          <a:ln/>
        </p:spPr>
        <p:txBody>
          <a:bodyPr/>
          <a:lstStyle>
            <a:lvl1pPr>
              <a:defRPr/>
            </a:lvl1pPr>
          </a:lstStyle>
          <a:p>
            <a:pPr>
              <a:defRPr/>
            </a:pPr>
            <a:fld id="{DF178D1F-32BC-452C-890A-104CD0CAFD3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9th ESDSWG, Technology Infusion, Casting Data Sets</a:t>
            </a:r>
          </a:p>
        </p:txBody>
      </p:sp>
      <p:sp>
        <p:nvSpPr>
          <p:cNvPr id="6" name="Rectangle 6"/>
          <p:cNvSpPr>
            <a:spLocks noGrp="1" noChangeArrowheads="1"/>
          </p:cNvSpPr>
          <p:nvPr>
            <p:ph type="sldNum" sz="quarter" idx="11"/>
          </p:nvPr>
        </p:nvSpPr>
        <p:spPr>
          <a:ln/>
        </p:spPr>
        <p:txBody>
          <a:bodyPr/>
          <a:lstStyle>
            <a:lvl1pPr>
              <a:defRPr/>
            </a:lvl1pPr>
          </a:lstStyle>
          <a:p>
            <a:pPr>
              <a:defRPr/>
            </a:pPr>
            <a:fld id="{A7956B69-E41C-438A-8B7A-01ACE2FD3C6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9th ESDSWG, Technology Infusion, Casting Data Sets</a:t>
            </a:r>
          </a:p>
        </p:txBody>
      </p:sp>
      <p:sp>
        <p:nvSpPr>
          <p:cNvPr id="6" name="Rectangle 6"/>
          <p:cNvSpPr>
            <a:spLocks noGrp="1" noChangeArrowheads="1"/>
          </p:cNvSpPr>
          <p:nvPr>
            <p:ph type="sldNum" sz="quarter" idx="11"/>
          </p:nvPr>
        </p:nvSpPr>
        <p:spPr>
          <a:ln/>
        </p:spPr>
        <p:txBody>
          <a:bodyPr/>
          <a:lstStyle>
            <a:lvl1pPr>
              <a:defRPr/>
            </a:lvl1pPr>
          </a:lstStyle>
          <a:p>
            <a:pPr>
              <a:defRPr/>
            </a:pPr>
            <a:fld id="{A8D4705E-1308-41EC-983D-095F11467A7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248400"/>
            <a:ext cx="9144000" cy="609600"/>
          </a:xfrm>
          <a:prstGeom prst="rect">
            <a:avLst/>
          </a:prstGeom>
          <a:solidFill>
            <a:srgbClr val="C7DCEE"/>
          </a:solidFill>
          <a:ln w="9525">
            <a:noFill/>
            <a:miter lim="800000"/>
            <a:headEnd/>
            <a:tailEnd/>
          </a:ln>
          <a:effectLst/>
        </p:spPr>
        <p:txBody>
          <a:bodyPr wrap="none" anchor="ctr"/>
          <a:lstStyle/>
          <a:p>
            <a:pPr>
              <a:defRPr/>
            </a:pPr>
            <a:endParaRPr lang="en-US">
              <a:ea typeface="ＭＳ Ｐゴシック" pitchFamily="-65" charset="-128"/>
            </a:endParaRPr>
          </a:p>
        </p:txBody>
      </p:sp>
      <p:sp>
        <p:nvSpPr>
          <p:cNvPr id="1027" name="Rectangle 2"/>
          <p:cNvSpPr>
            <a:spLocks noGrp="1" noChangeArrowheads="1"/>
          </p:cNvSpPr>
          <p:nvPr>
            <p:ph type="title"/>
          </p:nvPr>
        </p:nvSpPr>
        <p:spPr bwMode="auto">
          <a:xfrm>
            <a:off x="228600" y="762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524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1371600" y="6400800"/>
            <a:ext cx="5105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atin typeface="Garamond" pitchFamily="-65" charset="0"/>
                <a:ea typeface="ＭＳ Ｐゴシック" pitchFamily="-65" charset="-128"/>
              </a:defRPr>
            </a:lvl1pPr>
          </a:lstStyle>
          <a:p>
            <a:pPr>
              <a:defRPr/>
            </a:pPr>
            <a:r>
              <a:rPr lang="en-US"/>
              <a:t>9th ESDSWG, Technology Infusion, Casting Data Sets</a:t>
            </a:r>
          </a:p>
        </p:txBody>
      </p:sp>
      <p:sp>
        <p:nvSpPr>
          <p:cNvPr id="1030" name="Rectangle 6"/>
          <p:cNvSpPr>
            <a:spLocks noGrp="1" noChangeArrowheads="1"/>
          </p:cNvSpPr>
          <p:nvPr>
            <p:ph type="sldNum" sz="quarter" idx="4"/>
          </p:nvPr>
        </p:nvSpPr>
        <p:spPr bwMode="auto">
          <a:xfrm>
            <a:off x="228600" y="6419850"/>
            <a:ext cx="990600" cy="266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atin typeface="Garamond" pitchFamily="-65" charset="0"/>
                <a:ea typeface="ＭＳ Ｐゴシック" pitchFamily="-65" charset="-128"/>
              </a:defRPr>
            </a:lvl1pPr>
          </a:lstStyle>
          <a:p>
            <a:pPr>
              <a:defRPr/>
            </a:pPr>
            <a:fld id="{37F045E4-A6A9-4C8C-BE32-36F909325523}" type="slidenum">
              <a:rPr lang="en-US"/>
              <a:pPr>
                <a:defRPr/>
              </a:pPr>
              <a:t>‹#›</a:t>
            </a:fld>
            <a:endParaRPr lang="en-US"/>
          </a:p>
        </p:txBody>
      </p:sp>
      <p:sp>
        <p:nvSpPr>
          <p:cNvPr id="1031" name="Line 7"/>
          <p:cNvSpPr>
            <a:spLocks noChangeShapeType="1"/>
          </p:cNvSpPr>
          <p:nvPr userDrawn="1"/>
        </p:nvSpPr>
        <p:spPr bwMode="auto">
          <a:xfrm>
            <a:off x="304800" y="685800"/>
            <a:ext cx="8458200" cy="0"/>
          </a:xfrm>
          <a:prstGeom prst="line">
            <a:avLst/>
          </a:prstGeom>
          <a:noFill/>
          <a:ln w="12700">
            <a:solidFill>
              <a:schemeClr val="bg2"/>
            </a:solidFill>
            <a:round/>
            <a:headEnd/>
            <a:tailEnd/>
          </a:ln>
          <a:effectLst/>
        </p:spPr>
        <p:txBody>
          <a:bodyPr wrap="none" anchor="ctr"/>
          <a:lstStyle/>
          <a:p>
            <a:pPr>
              <a:defRPr/>
            </a:pPr>
            <a:endParaRPr lang="en-US">
              <a:latin typeface="Times" charset="0"/>
              <a:ea typeface="+mn-ea"/>
            </a:endParaRPr>
          </a:p>
        </p:txBody>
      </p:sp>
      <p:pic>
        <p:nvPicPr>
          <p:cNvPr id="2" name="Picture 15" descr="nsidc_logo_notext"/>
          <p:cNvPicPr>
            <a:picLocks noChangeAspect="1" noChangeArrowheads="1"/>
          </p:cNvPicPr>
          <p:nvPr userDrawn="1"/>
        </p:nvPicPr>
        <p:blipFill>
          <a:blip r:embed="rId13"/>
          <a:srcRect/>
          <a:stretch>
            <a:fillRect/>
          </a:stretch>
        </p:blipFill>
        <p:spPr bwMode="auto">
          <a:xfrm>
            <a:off x="8153400" y="6324600"/>
            <a:ext cx="609600" cy="4714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7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dt="0"/>
  <p:txStyles>
    <p:titleStyle>
      <a:lvl1pPr algn="l" rtl="0" eaLnBrk="0" fontAlgn="base" hangingPunct="0">
        <a:spcBef>
          <a:spcPct val="0"/>
        </a:spcBef>
        <a:spcAft>
          <a:spcPct val="0"/>
        </a:spcAft>
        <a:defRPr sz="3200" b="1" i="1">
          <a:solidFill>
            <a:srgbClr val="000A68"/>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3200" b="1" i="1">
          <a:solidFill>
            <a:srgbClr val="000A68"/>
          </a:solidFill>
          <a:latin typeface="Garamond" charset="0"/>
          <a:ea typeface="ＭＳ Ｐゴシック" pitchFamily="-65" charset="-128"/>
          <a:cs typeface="ＭＳ Ｐゴシック" pitchFamily="-65" charset="-128"/>
        </a:defRPr>
      </a:lvl2pPr>
      <a:lvl3pPr algn="l" rtl="0" eaLnBrk="0" fontAlgn="base" hangingPunct="0">
        <a:spcBef>
          <a:spcPct val="0"/>
        </a:spcBef>
        <a:spcAft>
          <a:spcPct val="0"/>
        </a:spcAft>
        <a:defRPr sz="3200" b="1" i="1">
          <a:solidFill>
            <a:srgbClr val="000A68"/>
          </a:solidFill>
          <a:latin typeface="Garamond" charset="0"/>
          <a:ea typeface="ＭＳ Ｐゴシック" pitchFamily="-65" charset="-128"/>
          <a:cs typeface="ＭＳ Ｐゴシック" pitchFamily="-65" charset="-128"/>
        </a:defRPr>
      </a:lvl3pPr>
      <a:lvl4pPr algn="l" rtl="0" eaLnBrk="0" fontAlgn="base" hangingPunct="0">
        <a:spcBef>
          <a:spcPct val="0"/>
        </a:spcBef>
        <a:spcAft>
          <a:spcPct val="0"/>
        </a:spcAft>
        <a:defRPr sz="3200" b="1" i="1">
          <a:solidFill>
            <a:srgbClr val="000A68"/>
          </a:solidFill>
          <a:latin typeface="Garamond" charset="0"/>
          <a:ea typeface="ＭＳ Ｐゴシック" pitchFamily="-65" charset="-128"/>
          <a:cs typeface="ＭＳ Ｐゴシック" pitchFamily="-65" charset="-128"/>
        </a:defRPr>
      </a:lvl4pPr>
      <a:lvl5pPr algn="l" rtl="0" eaLnBrk="0" fontAlgn="base" hangingPunct="0">
        <a:spcBef>
          <a:spcPct val="0"/>
        </a:spcBef>
        <a:spcAft>
          <a:spcPct val="0"/>
        </a:spcAft>
        <a:defRPr sz="3200" b="1" i="1">
          <a:solidFill>
            <a:srgbClr val="000A68"/>
          </a:solidFill>
          <a:latin typeface="Garamond" charset="0"/>
          <a:ea typeface="ＭＳ Ｐゴシック" pitchFamily="-65" charset="-128"/>
          <a:cs typeface="ＭＳ Ｐゴシック" pitchFamily="-65" charset="-128"/>
        </a:defRPr>
      </a:lvl5pPr>
      <a:lvl6pPr marL="457200" algn="l" rtl="0" fontAlgn="base">
        <a:spcBef>
          <a:spcPct val="0"/>
        </a:spcBef>
        <a:spcAft>
          <a:spcPct val="0"/>
        </a:spcAft>
        <a:defRPr sz="3200" b="1" i="1">
          <a:solidFill>
            <a:srgbClr val="000A68"/>
          </a:solidFill>
          <a:latin typeface="Garamond" charset="0"/>
        </a:defRPr>
      </a:lvl6pPr>
      <a:lvl7pPr marL="914400" algn="l" rtl="0" fontAlgn="base">
        <a:spcBef>
          <a:spcPct val="0"/>
        </a:spcBef>
        <a:spcAft>
          <a:spcPct val="0"/>
        </a:spcAft>
        <a:defRPr sz="3200" b="1" i="1">
          <a:solidFill>
            <a:srgbClr val="000A68"/>
          </a:solidFill>
          <a:latin typeface="Garamond" charset="0"/>
        </a:defRPr>
      </a:lvl7pPr>
      <a:lvl8pPr marL="1371600" algn="l" rtl="0" fontAlgn="base">
        <a:spcBef>
          <a:spcPct val="0"/>
        </a:spcBef>
        <a:spcAft>
          <a:spcPct val="0"/>
        </a:spcAft>
        <a:defRPr sz="3200" b="1" i="1">
          <a:solidFill>
            <a:srgbClr val="000A68"/>
          </a:solidFill>
          <a:latin typeface="Garamond" charset="0"/>
        </a:defRPr>
      </a:lvl8pPr>
      <a:lvl9pPr marL="1828800" algn="l" rtl="0" fontAlgn="base">
        <a:spcBef>
          <a:spcPct val="0"/>
        </a:spcBef>
        <a:spcAft>
          <a:spcPct val="0"/>
        </a:spcAft>
        <a:defRPr sz="3200" b="1" i="1">
          <a:solidFill>
            <a:srgbClr val="000A68"/>
          </a:solidFill>
          <a:latin typeface="Garamond" charset="0"/>
        </a:defRPr>
      </a:lvl9pPr>
    </p:titleStyle>
    <p:bodyStyle>
      <a:lvl1pPr marL="342900" indent="-342900" algn="l" rtl="0" eaLnBrk="0" fontAlgn="base" hangingPunct="0">
        <a:spcBef>
          <a:spcPct val="20000"/>
        </a:spcBef>
        <a:spcAft>
          <a:spcPct val="0"/>
        </a:spcAft>
        <a:buClr>
          <a:schemeClr val="folHlink"/>
        </a:buClr>
        <a:buChar char="•"/>
        <a:defRPr sz="28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folHlink"/>
        </a:buClr>
        <a:buFont typeface="Wingdings" pitchFamily="2" charset="2"/>
        <a:buChar char="§"/>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folHlink"/>
        </a:buClr>
        <a:buSzPct val="80000"/>
        <a:buChar char="o"/>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folHlink"/>
        </a:buClr>
        <a:buSzPct val="70000"/>
        <a:buFont typeface="Wingdings" pitchFamily="2" charset="2"/>
        <a:buChar char="q"/>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folHlink"/>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folHlink"/>
        </a:buClr>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folHlink"/>
        </a:buClr>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folHlink"/>
        </a:buClr>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folHlink"/>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0" y="2971800"/>
            <a:ext cx="9144000" cy="2286000"/>
          </a:xfrm>
          <a:prstGeom prst="rect">
            <a:avLst/>
          </a:prstGeom>
          <a:solidFill>
            <a:srgbClr val="C7DCEE"/>
          </a:solidFill>
          <a:ln w="9525">
            <a:noFill/>
            <a:miter lim="800000"/>
            <a:headEnd/>
            <a:tailEnd/>
          </a:ln>
        </p:spPr>
        <p:txBody>
          <a:bodyPr wrap="none" anchor="ctr"/>
          <a:lstStyle/>
          <a:p>
            <a:pPr algn="ctr"/>
            <a:endParaRPr lang="en-US"/>
          </a:p>
        </p:txBody>
      </p:sp>
      <p:pic>
        <p:nvPicPr>
          <p:cNvPr id="3075" name="Picture 13"/>
          <p:cNvPicPr>
            <a:picLocks noChangeAspect="1" noChangeArrowheads="1"/>
          </p:cNvPicPr>
          <p:nvPr/>
        </p:nvPicPr>
        <p:blipFill>
          <a:blip r:embed="rId3"/>
          <a:srcRect/>
          <a:stretch>
            <a:fillRect/>
          </a:stretch>
        </p:blipFill>
        <p:spPr bwMode="auto">
          <a:xfrm>
            <a:off x="76200" y="3078163"/>
            <a:ext cx="2835275" cy="2103437"/>
          </a:xfrm>
          <a:prstGeom prst="rect">
            <a:avLst/>
          </a:prstGeom>
          <a:noFill/>
          <a:ln w="9525">
            <a:noFill/>
            <a:miter lim="800000"/>
            <a:headEnd/>
            <a:tailEnd/>
          </a:ln>
        </p:spPr>
      </p:pic>
      <p:sp>
        <p:nvSpPr>
          <p:cNvPr id="3076" name="Rectangle 14"/>
          <p:cNvSpPr>
            <a:spLocks noChangeArrowheads="1"/>
          </p:cNvSpPr>
          <p:nvPr/>
        </p:nvSpPr>
        <p:spPr bwMode="auto">
          <a:xfrm>
            <a:off x="0" y="0"/>
            <a:ext cx="9144000" cy="6858000"/>
          </a:xfrm>
          <a:prstGeom prst="rect">
            <a:avLst/>
          </a:prstGeom>
          <a:noFill/>
          <a:ln w="9525">
            <a:solidFill>
              <a:schemeClr val="tx1"/>
            </a:solidFill>
            <a:miter lim="800000"/>
            <a:headEnd/>
            <a:tailEnd/>
          </a:ln>
        </p:spPr>
        <p:txBody>
          <a:bodyPr wrap="none" anchor="ctr"/>
          <a:lstStyle/>
          <a:p>
            <a:endParaRPr lang="en-US"/>
          </a:p>
        </p:txBody>
      </p:sp>
      <p:sp>
        <p:nvSpPr>
          <p:cNvPr id="3077" name="Rectangle 15"/>
          <p:cNvSpPr>
            <a:spLocks noGrp="1" noChangeArrowheads="1"/>
          </p:cNvSpPr>
          <p:nvPr>
            <p:ph type="ctrTitle"/>
          </p:nvPr>
        </p:nvSpPr>
        <p:spPr>
          <a:xfrm>
            <a:off x="3276600" y="3505200"/>
            <a:ext cx="5486400" cy="990600"/>
          </a:xfrm>
        </p:spPr>
        <p:txBody>
          <a:bodyPr/>
          <a:lstStyle/>
          <a:p>
            <a:pPr eaLnBrk="1" hangingPunct="1"/>
            <a:r>
              <a:rPr lang="en-US" sz="3600" b="0" i="0" smtClean="0">
                <a:solidFill>
                  <a:srgbClr val="003366"/>
                </a:solidFill>
                <a:ea typeface="ＭＳ Ｐゴシック" pitchFamily="34" charset="-128"/>
              </a:rPr>
              <a:t>Data Set Casting</a:t>
            </a:r>
          </a:p>
        </p:txBody>
      </p:sp>
      <p:sp>
        <p:nvSpPr>
          <p:cNvPr id="3078" name="Rectangle 16"/>
          <p:cNvSpPr>
            <a:spLocks noGrp="1" noChangeArrowheads="1"/>
          </p:cNvSpPr>
          <p:nvPr>
            <p:ph type="subTitle" idx="1"/>
          </p:nvPr>
        </p:nvSpPr>
        <p:spPr>
          <a:xfrm>
            <a:off x="3276600" y="4343400"/>
            <a:ext cx="5486400" cy="457200"/>
          </a:xfrm>
        </p:spPr>
        <p:txBody>
          <a:bodyPr/>
          <a:lstStyle/>
          <a:p>
            <a:pPr algn="l" eaLnBrk="1" hangingPunct="1"/>
            <a:r>
              <a:rPr lang="en-US" sz="2000" i="1" smtClean="0">
                <a:solidFill>
                  <a:srgbClr val="003366"/>
                </a:solidFill>
                <a:latin typeface="Times" pitchFamily="-65" charset="0"/>
                <a:ea typeface="ＭＳ Ｐゴシック" pitchFamily="34" charset="-128"/>
              </a:rPr>
              <a:t>An overview of the xml used for casting data sets</a:t>
            </a:r>
          </a:p>
        </p:txBody>
      </p:sp>
      <p:pic>
        <p:nvPicPr>
          <p:cNvPr id="3079" name="Picture 8" descr="PPT_logo_tagline_112409.tif"/>
          <p:cNvPicPr>
            <a:picLocks noChangeAspect="1"/>
          </p:cNvPicPr>
          <p:nvPr/>
        </p:nvPicPr>
        <p:blipFill>
          <a:blip r:embed="rId4"/>
          <a:srcRect/>
          <a:stretch>
            <a:fillRect/>
          </a:stretch>
        </p:blipFill>
        <p:spPr bwMode="auto">
          <a:xfrm>
            <a:off x="4953000" y="777875"/>
            <a:ext cx="3830638" cy="898525"/>
          </a:xfrm>
          <a:prstGeom prst="rect">
            <a:avLst/>
          </a:prstGeom>
          <a:noFill/>
          <a:ln w="9525">
            <a:noFill/>
            <a:miter lim="800000"/>
            <a:headEnd/>
            <a:tailEnd/>
          </a:ln>
        </p:spPr>
      </p:pic>
      <p:pic>
        <p:nvPicPr>
          <p:cNvPr id="3080" name="Picture 9" descr="cires_new_logo_large.tif"/>
          <p:cNvPicPr>
            <a:picLocks noChangeAspect="1"/>
          </p:cNvPicPr>
          <p:nvPr/>
        </p:nvPicPr>
        <p:blipFill>
          <a:blip r:embed="rId5"/>
          <a:srcRect/>
          <a:stretch>
            <a:fillRect/>
          </a:stretch>
        </p:blipFill>
        <p:spPr bwMode="auto">
          <a:xfrm>
            <a:off x="5010150" y="1752600"/>
            <a:ext cx="795338" cy="404813"/>
          </a:xfrm>
          <a:prstGeom prst="rect">
            <a:avLst/>
          </a:prstGeom>
          <a:noFill/>
          <a:ln w="9525">
            <a:noFill/>
            <a:miter lim="800000"/>
            <a:headEnd/>
            <a:tailEnd/>
          </a:ln>
        </p:spPr>
      </p:pic>
      <p:pic>
        <p:nvPicPr>
          <p:cNvPr id="3081" name="Picture 10" descr="UCB_wordmark_large.jpg"/>
          <p:cNvPicPr>
            <a:picLocks noChangeAspect="1"/>
          </p:cNvPicPr>
          <p:nvPr/>
        </p:nvPicPr>
        <p:blipFill>
          <a:blip r:embed="rId6"/>
          <a:srcRect/>
          <a:stretch>
            <a:fillRect/>
          </a:stretch>
        </p:blipFill>
        <p:spPr bwMode="auto">
          <a:xfrm>
            <a:off x="5989638" y="1755775"/>
            <a:ext cx="1285875" cy="393700"/>
          </a:xfrm>
          <a:prstGeom prst="rect">
            <a:avLst/>
          </a:prstGeom>
          <a:noFill/>
          <a:ln w="9525">
            <a:noFill/>
            <a:miter lim="800000"/>
            <a:headEnd/>
            <a:tailEnd/>
          </a:ln>
        </p:spPr>
      </p:pic>
      <p:pic>
        <p:nvPicPr>
          <p:cNvPr id="3082" name="Picture 10" descr="nasa_logo.png"/>
          <p:cNvPicPr>
            <a:picLocks noChangeAspect="1"/>
          </p:cNvPicPr>
          <p:nvPr/>
        </p:nvPicPr>
        <p:blipFill>
          <a:blip r:embed="rId7"/>
          <a:srcRect/>
          <a:stretch>
            <a:fillRect/>
          </a:stretch>
        </p:blipFill>
        <p:spPr bwMode="auto">
          <a:xfrm>
            <a:off x="5105400" y="2247900"/>
            <a:ext cx="777875" cy="666750"/>
          </a:xfrm>
          <a:prstGeom prst="rect">
            <a:avLst/>
          </a:prstGeom>
          <a:noFill/>
          <a:ln w="9525">
            <a:noFill/>
            <a:miter lim="800000"/>
            <a:headEnd/>
            <a:tailEnd/>
          </a:ln>
        </p:spPr>
      </p:pic>
      <p:pic>
        <p:nvPicPr>
          <p:cNvPr id="3083" name="Picture 11" descr="nsf_logo.png"/>
          <p:cNvPicPr>
            <a:picLocks noChangeAspect="1"/>
          </p:cNvPicPr>
          <p:nvPr/>
        </p:nvPicPr>
        <p:blipFill>
          <a:blip r:embed="rId8"/>
          <a:srcRect/>
          <a:stretch>
            <a:fillRect/>
          </a:stretch>
        </p:blipFill>
        <p:spPr bwMode="auto">
          <a:xfrm>
            <a:off x="5913438" y="2247900"/>
            <a:ext cx="838200" cy="666750"/>
          </a:xfrm>
          <a:prstGeom prst="rect">
            <a:avLst/>
          </a:prstGeom>
          <a:noFill/>
          <a:ln w="9525">
            <a:noFill/>
            <a:miter lim="800000"/>
            <a:headEnd/>
            <a:tailEnd/>
          </a:ln>
        </p:spPr>
      </p:pic>
      <p:pic>
        <p:nvPicPr>
          <p:cNvPr id="3084" name="Picture 12" descr="pic_logo.png"/>
          <p:cNvPicPr>
            <a:picLocks noChangeAspect="1"/>
          </p:cNvPicPr>
          <p:nvPr/>
        </p:nvPicPr>
        <p:blipFill>
          <a:blip r:embed="rId9"/>
          <a:srcRect/>
          <a:stretch>
            <a:fillRect/>
          </a:stretch>
        </p:blipFill>
        <p:spPr bwMode="auto">
          <a:xfrm>
            <a:off x="6781800" y="2247900"/>
            <a:ext cx="695325"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ea typeface="ＭＳ Ｐゴシック" pitchFamily="34" charset="-128"/>
              </a:rPr>
              <a:t>Example: Cast Contacts</a:t>
            </a:r>
          </a:p>
        </p:txBody>
      </p:sp>
      <p:sp>
        <p:nvSpPr>
          <p:cNvPr id="12291" name="Footer Placeholder 2"/>
          <p:cNvSpPr>
            <a:spLocks noGrp="1"/>
          </p:cNvSpPr>
          <p:nvPr>
            <p:ph type="ftr" sz="quarter" idx="10"/>
          </p:nvPr>
        </p:nvSpPr>
        <p:spPr>
          <a:noFill/>
        </p:spPr>
        <p:txBody>
          <a:bodyPr/>
          <a:lstStyle/>
          <a:p>
            <a:r>
              <a:rPr lang="en-US">
                <a:latin typeface="Garamond" pitchFamily="18" charset="0"/>
                <a:ea typeface="ＭＳ Ｐゴシック" pitchFamily="34" charset="-128"/>
              </a:rPr>
              <a:t>9th ESDSWG, Technology Infusion, Casting Data Sets</a:t>
            </a:r>
          </a:p>
        </p:txBody>
      </p:sp>
      <p:sp>
        <p:nvSpPr>
          <p:cNvPr id="12292" name="Rectangle 4"/>
          <p:cNvSpPr>
            <a:spLocks noChangeArrowheads="1"/>
          </p:cNvSpPr>
          <p:nvPr/>
        </p:nvSpPr>
        <p:spPr bwMode="auto">
          <a:xfrm>
            <a:off x="304800" y="838200"/>
            <a:ext cx="8610600" cy="5016500"/>
          </a:xfrm>
          <a:prstGeom prst="rect">
            <a:avLst/>
          </a:prstGeom>
          <a:noFill/>
          <a:ln w="9525">
            <a:noFill/>
            <a:miter lim="800000"/>
            <a:headEnd/>
            <a:tailEnd/>
          </a:ln>
        </p:spPr>
        <p:txBody>
          <a:bodyPr>
            <a:spAutoFit/>
          </a:bodyPr>
          <a:lstStyle/>
          <a:p>
            <a:r>
              <a:rPr lang="en-US" sz="1600">
                <a:latin typeface="Courier New" pitchFamily="49" charset="0"/>
                <a:cs typeface="Courier New" pitchFamily="49" charset="0"/>
              </a:rPr>
              <a:t>&lt;gmd:contact&gt;</a:t>
            </a:r>
            <a:br>
              <a:rPr lang="en-US" sz="1600">
                <a:latin typeface="Courier New" pitchFamily="49" charset="0"/>
                <a:cs typeface="Courier New" pitchFamily="49" charset="0"/>
              </a:rPr>
            </a:br>
            <a:r>
              <a:rPr lang="en-US" sz="1600">
                <a:latin typeface="Courier New" pitchFamily="49" charset="0"/>
                <a:cs typeface="Courier New" pitchFamily="49" charset="0"/>
              </a:rPr>
              <a:t>&lt;gmd:CI_ResponsibleParty&gt;</a:t>
            </a:r>
            <a:br>
              <a:rPr lang="en-US" sz="1600">
                <a:latin typeface="Courier New" pitchFamily="49" charset="0"/>
                <a:cs typeface="Courier New" pitchFamily="49" charset="0"/>
              </a:rPr>
            </a:br>
            <a:r>
              <a:rPr lang="en-US" sz="1600">
                <a:latin typeface="Courier New" pitchFamily="49" charset="0"/>
                <a:cs typeface="Courier New" pitchFamily="49" charset="0"/>
              </a:rPr>
              <a:t>&lt;gmd:individualName&gt;</a:t>
            </a:r>
            <a:br>
              <a:rPr lang="en-US" sz="1600">
                <a:latin typeface="Courier New" pitchFamily="49" charset="0"/>
                <a:cs typeface="Courier New" pitchFamily="49" charset="0"/>
              </a:rPr>
            </a:br>
            <a:r>
              <a:rPr lang="en-US" sz="1600">
                <a:latin typeface="Courier New" pitchFamily="49" charset="0"/>
                <a:cs typeface="Courier New" pitchFamily="49" charset="0"/>
              </a:rPr>
              <a:t/>
            </a:r>
            <a:br>
              <a:rPr lang="en-US" sz="1600">
                <a:latin typeface="Courier New" pitchFamily="49" charset="0"/>
                <a:cs typeface="Courier New" pitchFamily="49" charset="0"/>
              </a:rPr>
            </a:br>
            <a:r>
              <a:rPr lang="en-US" sz="1600">
                <a:latin typeface="Courier New" pitchFamily="49" charset="0"/>
                <a:cs typeface="Courier New" pitchFamily="49" charset="0"/>
              </a:rPr>
              <a:t>&lt;gco:CharacterString&gt;NSIDC USER SERVICES&lt;/gco:CharacterString&gt;</a:t>
            </a:r>
            <a:br>
              <a:rPr lang="en-US" sz="1600">
                <a:latin typeface="Courier New" pitchFamily="49" charset="0"/>
                <a:cs typeface="Courier New" pitchFamily="49" charset="0"/>
              </a:rPr>
            </a:br>
            <a:r>
              <a:rPr lang="en-US" sz="1600">
                <a:latin typeface="Courier New" pitchFamily="49" charset="0"/>
                <a:cs typeface="Courier New" pitchFamily="49" charset="0"/>
              </a:rPr>
              <a:t>&lt;/gmd:individualName&gt;</a:t>
            </a:r>
            <a:br>
              <a:rPr lang="en-US" sz="1600">
                <a:latin typeface="Courier New" pitchFamily="49" charset="0"/>
                <a:cs typeface="Courier New" pitchFamily="49" charset="0"/>
              </a:rPr>
            </a:br>
            <a:r>
              <a:rPr lang="en-US" sz="1600">
                <a:latin typeface="Courier New" pitchFamily="49" charset="0"/>
                <a:cs typeface="Courier New" pitchFamily="49" charset="0"/>
              </a:rPr>
              <a:t>&lt;gmd:organisationName&gt;</a:t>
            </a:r>
            <a:br>
              <a:rPr lang="en-US" sz="1600">
                <a:latin typeface="Courier New" pitchFamily="49" charset="0"/>
                <a:cs typeface="Courier New" pitchFamily="49" charset="0"/>
              </a:rPr>
            </a:br>
            <a:r>
              <a:rPr lang="en-US" sz="1600">
                <a:latin typeface="Courier New" pitchFamily="49" charset="0"/>
                <a:cs typeface="Courier New" pitchFamily="49" charset="0"/>
              </a:rPr>
              <a:t>&lt;gco:CharacterString&gt;National Snow and Ice Data Center&lt;/gco:CharacterString&gt;</a:t>
            </a:r>
            <a:br>
              <a:rPr lang="en-US" sz="1600">
                <a:latin typeface="Courier New" pitchFamily="49" charset="0"/>
                <a:cs typeface="Courier New" pitchFamily="49" charset="0"/>
              </a:rPr>
            </a:br>
            <a:r>
              <a:rPr lang="en-US" sz="1600">
                <a:latin typeface="Courier New" pitchFamily="49" charset="0"/>
                <a:cs typeface="Courier New" pitchFamily="49" charset="0"/>
              </a:rPr>
              <a:t>&lt;/gmd:organisationName&gt;</a:t>
            </a:r>
            <a:br>
              <a:rPr lang="en-US" sz="1600">
                <a:latin typeface="Courier New" pitchFamily="49" charset="0"/>
                <a:cs typeface="Courier New" pitchFamily="49" charset="0"/>
              </a:rPr>
            </a:br>
            <a:r>
              <a:rPr lang="en-US" sz="1600">
                <a:latin typeface="Courier New" pitchFamily="49" charset="0"/>
                <a:cs typeface="Courier New" pitchFamily="49" charset="0"/>
              </a:rPr>
              <a:t>. . .</a:t>
            </a:r>
            <a:br>
              <a:rPr lang="en-US" sz="1600">
                <a:latin typeface="Courier New" pitchFamily="49" charset="0"/>
                <a:cs typeface="Courier New" pitchFamily="49" charset="0"/>
              </a:rPr>
            </a:br>
            <a:r>
              <a:rPr lang="en-US" sz="1600">
                <a:latin typeface="Courier New" pitchFamily="49" charset="0"/>
                <a:cs typeface="Courier New" pitchFamily="49" charset="0"/>
              </a:rPr>
              <a:t>&lt;gmd:phone&gt;</a:t>
            </a:r>
            <a:br>
              <a:rPr lang="en-US" sz="1600">
                <a:latin typeface="Courier New" pitchFamily="49" charset="0"/>
                <a:cs typeface="Courier New" pitchFamily="49" charset="0"/>
              </a:rPr>
            </a:br>
            <a:r>
              <a:rPr lang="en-US" sz="1600">
                <a:latin typeface="Courier New" pitchFamily="49" charset="0"/>
                <a:cs typeface="Courier New" pitchFamily="49" charset="0"/>
              </a:rPr>
              <a:t>&lt;gmd:CI_Telephone&gt;</a:t>
            </a:r>
            <a:br>
              <a:rPr lang="en-US" sz="1600">
                <a:latin typeface="Courier New" pitchFamily="49" charset="0"/>
                <a:cs typeface="Courier New" pitchFamily="49" charset="0"/>
              </a:rPr>
            </a:br>
            <a:r>
              <a:rPr lang="en-US" sz="1600">
                <a:latin typeface="Courier New" pitchFamily="49" charset="0"/>
                <a:cs typeface="Courier New" pitchFamily="49" charset="0"/>
              </a:rPr>
              <a:t>&lt;gmd:voice&gt;</a:t>
            </a:r>
            <a:br>
              <a:rPr lang="en-US" sz="1600">
                <a:latin typeface="Courier New" pitchFamily="49" charset="0"/>
                <a:cs typeface="Courier New" pitchFamily="49" charset="0"/>
              </a:rPr>
            </a:br>
            <a:r>
              <a:rPr lang="en-US" sz="1600">
                <a:latin typeface="Courier New" pitchFamily="49" charset="0"/>
                <a:cs typeface="Courier New" pitchFamily="49" charset="0"/>
              </a:rPr>
              <a:t>&lt;gco:CharacterString&gt;+1 (303) 492-6199&lt;/gco:CharacterString&gt;</a:t>
            </a:r>
            <a:br>
              <a:rPr lang="en-US" sz="1600">
                <a:latin typeface="Courier New" pitchFamily="49" charset="0"/>
                <a:cs typeface="Courier New" pitchFamily="49" charset="0"/>
              </a:rPr>
            </a:br>
            <a:r>
              <a:rPr lang="en-US" sz="1600">
                <a:latin typeface="Courier New" pitchFamily="49" charset="0"/>
                <a:cs typeface="Courier New" pitchFamily="49" charset="0"/>
              </a:rPr>
              <a:t>&lt;/gmd:voice&gt;</a:t>
            </a:r>
            <a:br>
              <a:rPr lang="en-US" sz="1600">
                <a:latin typeface="Courier New" pitchFamily="49" charset="0"/>
                <a:cs typeface="Courier New" pitchFamily="49" charset="0"/>
              </a:rPr>
            </a:br>
            <a:r>
              <a:rPr lang="en-US" sz="1600">
                <a:latin typeface="Courier New" pitchFamily="49" charset="0"/>
                <a:cs typeface="Courier New" pitchFamily="49" charset="0"/>
              </a:rPr>
              <a:t>codeListValue="pointOfContact"&gt;pointOfContact&lt;/gmd:CI_RoleCode&gt;</a:t>
            </a:r>
            <a:br>
              <a:rPr lang="en-US" sz="1600">
                <a:latin typeface="Courier New" pitchFamily="49" charset="0"/>
                <a:cs typeface="Courier New" pitchFamily="49" charset="0"/>
              </a:rPr>
            </a:br>
            <a:r>
              <a:rPr lang="en-US" sz="1600">
                <a:latin typeface="Courier New" pitchFamily="49" charset="0"/>
                <a:cs typeface="Courier New" pitchFamily="49" charset="0"/>
              </a:rPr>
              <a:t>&lt;/gmd:role&gt;</a:t>
            </a:r>
            <a:br>
              <a:rPr lang="en-US" sz="1600">
                <a:latin typeface="Courier New" pitchFamily="49" charset="0"/>
                <a:cs typeface="Courier New" pitchFamily="49" charset="0"/>
              </a:rPr>
            </a:br>
            <a:r>
              <a:rPr lang="en-US" sz="1600">
                <a:latin typeface="Courier New" pitchFamily="49" charset="0"/>
                <a:cs typeface="Courier New" pitchFamily="49" charset="0"/>
              </a:rPr>
              <a:t>&lt;/gmd:CI_ResponsibleParty&gt;</a:t>
            </a:r>
            <a:br>
              <a:rPr lang="en-US" sz="1600">
                <a:latin typeface="Courier New" pitchFamily="49" charset="0"/>
                <a:cs typeface="Courier New" pitchFamily="49" charset="0"/>
              </a:rPr>
            </a:br>
            <a:r>
              <a:rPr lang="en-US" sz="1600">
                <a:latin typeface="Courier New" pitchFamily="49" charset="0"/>
                <a:cs typeface="Courier New" pitchFamily="49" charset="0"/>
              </a:rPr>
              <a:t>&lt;/gmd:contact&gt;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ea typeface="ＭＳ Ｐゴシック" pitchFamily="34" charset="-128"/>
              </a:rPr>
              <a:t>Example: Rights and Metadata</a:t>
            </a:r>
          </a:p>
        </p:txBody>
      </p:sp>
      <p:sp>
        <p:nvSpPr>
          <p:cNvPr id="13315" name="Footer Placeholder 2"/>
          <p:cNvSpPr>
            <a:spLocks noGrp="1"/>
          </p:cNvSpPr>
          <p:nvPr>
            <p:ph type="ftr" sz="quarter" idx="10"/>
          </p:nvPr>
        </p:nvSpPr>
        <p:spPr>
          <a:noFill/>
        </p:spPr>
        <p:txBody>
          <a:bodyPr/>
          <a:lstStyle/>
          <a:p>
            <a:r>
              <a:rPr lang="en-US">
                <a:latin typeface="Garamond" pitchFamily="18" charset="0"/>
                <a:ea typeface="ＭＳ Ｐゴシック" pitchFamily="34" charset="-128"/>
              </a:rPr>
              <a:t>9th ESDSWG, Technology Infusion, Casting Data Sets</a:t>
            </a:r>
          </a:p>
        </p:txBody>
      </p:sp>
      <p:sp>
        <p:nvSpPr>
          <p:cNvPr id="13316" name="Rectangle 3"/>
          <p:cNvSpPr>
            <a:spLocks noChangeArrowheads="1"/>
          </p:cNvSpPr>
          <p:nvPr/>
        </p:nvSpPr>
        <p:spPr bwMode="auto">
          <a:xfrm>
            <a:off x="685800" y="914400"/>
            <a:ext cx="7162800" cy="3292475"/>
          </a:xfrm>
          <a:prstGeom prst="rect">
            <a:avLst/>
          </a:prstGeom>
          <a:noFill/>
          <a:ln w="9525">
            <a:noFill/>
            <a:miter lim="800000"/>
            <a:headEnd/>
            <a:tailEnd/>
          </a:ln>
        </p:spPr>
        <p:txBody>
          <a:bodyPr>
            <a:spAutoFit/>
          </a:bodyPr>
          <a:lstStyle/>
          <a:p>
            <a:r>
              <a:rPr lang="en-US" sz="1600">
                <a:latin typeface="Courier New" pitchFamily="49" charset="0"/>
                <a:cs typeface="Courier New" pitchFamily="49" charset="0"/>
              </a:rPr>
              <a:t>&lt;rights&gt;</a:t>
            </a:r>
            <a:br>
              <a:rPr lang="en-US" sz="1600">
                <a:latin typeface="Courier New" pitchFamily="49" charset="0"/>
                <a:cs typeface="Courier New" pitchFamily="49" charset="0"/>
              </a:rPr>
            </a:br>
            <a:r>
              <a:rPr lang="en-US" sz="1600">
                <a:latin typeface="Courier New" pitchFamily="49" charset="0"/>
                <a:cs typeface="Courier New" pitchFamily="49" charset="0"/>
              </a:rPr>
              <a:t>&lt;access_restrictions /&gt;</a:t>
            </a:r>
            <a:br>
              <a:rPr lang="en-US" sz="1600">
                <a:latin typeface="Courier New" pitchFamily="49" charset="0"/>
                <a:cs typeface="Courier New" pitchFamily="49" charset="0"/>
              </a:rPr>
            </a:br>
            <a:r>
              <a:rPr lang="en-US" sz="1600">
                <a:latin typeface="Courier New" pitchFamily="49" charset="0"/>
                <a:cs typeface="Courier New" pitchFamily="49" charset="0"/>
              </a:rPr>
              <a:t>&lt;use_constraints /&gt;</a:t>
            </a:r>
            <a:br>
              <a:rPr lang="en-US" sz="1600">
                <a:latin typeface="Courier New" pitchFamily="49" charset="0"/>
                <a:cs typeface="Courier New" pitchFamily="49" charset="0"/>
              </a:rPr>
            </a:br>
            <a:r>
              <a:rPr lang="en-US" sz="1600">
                <a:latin typeface="Courier New" pitchFamily="49" charset="0"/>
                <a:cs typeface="Courier New" pitchFamily="49" charset="0"/>
              </a:rPr>
              <a:t>&lt;/rights&gt;</a:t>
            </a:r>
            <a:br>
              <a:rPr lang="en-US" sz="1600">
                <a:latin typeface="Courier New" pitchFamily="49" charset="0"/>
                <a:cs typeface="Courier New" pitchFamily="49" charset="0"/>
              </a:rPr>
            </a:br>
            <a:r>
              <a:rPr lang="en-US" sz="1600">
                <a:latin typeface="Courier New" pitchFamily="49" charset="0"/>
                <a:cs typeface="Courier New" pitchFamily="49" charset="0"/>
              </a:rPr>
              <a:t>&lt;metadata&gt;</a:t>
            </a:r>
            <a:br>
              <a:rPr lang="en-US" sz="1600">
                <a:latin typeface="Courier New" pitchFamily="49" charset="0"/>
                <a:cs typeface="Courier New" pitchFamily="49" charset="0"/>
              </a:rPr>
            </a:br>
            <a:r>
              <a:rPr lang="en-US" sz="1600">
                <a:latin typeface="Courier New" pitchFamily="49" charset="0"/>
                <a:cs typeface="Courier New" pitchFamily="49" charset="0"/>
              </a:rPr>
              <a:t>&lt;metadata_authority&gt;NSIDC&lt;/metadata_authority&gt;</a:t>
            </a:r>
            <a:br>
              <a:rPr lang="en-US" sz="1600">
                <a:latin typeface="Courier New" pitchFamily="49" charset="0"/>
                <a:cs typeface="Courier New" pitchFamily="49" charset="0"/>
              </a:rPr>
            </a:br>
            <a:r>
              <a:rPr lang="en-US" sz="1600">
                <a:latin typeface="Courier New" pitchFamily="49" charset="0"/>
                <a:cs typeface="Courier New" pitchFamily="49" charset="0"/>
              </a:rPr>
              <a:t>&lt;metadata_version&gt;0.1&lt;/metadata_version&gt;</a:t>
            </a:r>
            <a:br>
              <a:rPr lang="en-US" sz="1600">
                <a:latin typeface="Courier New" pitchFamily="49" charset="0"/>
                <a:cs typeface="Courier New" pitchFamily="49" charset="0"/>
              </a:rPr>
            </a:br>
            <a:r>
              <a:rPr lang="en-US" sz="1600">
                <a:latin typeface="Courier New" pitchFamily="49" charset="0"/>
                <a:cs typeface="Courier New" pitchFamily="49" charset="0"/>
              </a:rPr>
              <a:t>&lt;last_revision&gt;2010-10-18&lt;/last_revision&gt;</a:t>
            </a:r>
            <a:br>
              <a:rPr lang="en-US" sz="1600">
                <a:latin typeface="Courier New" pitchFamily="49" charset="0"/>
                <a:cs typeface="Courier New" pitchFamily="49" charset="0"/>
              </a:rPr>
            </a:br>
            <a:r>
              <a:rPr lang="en-US" sz="1600">
                <a:latin typeface="Courier New" pitchFamily="49" charset="0"/>
                <a:cs typeface="Courier New" pitchFamily="49" charset="0"/>
              </a:rPr>
              <a:t>&lt;/metadata&gt;</a:t>
            </a:r>
            <a:br>
              <a:rPr lang="en-US" sz="1600">
                <a:latin typeface="Courier New" pitchFamily="49" charset="0"/>
                <a:cs typeface="Courier New" pitchFamily="49" charset="0"/>
              </a:rPr>
            </a:br>
            <a:r>
              <a:rPr lang="en-US" sz="1600">
                <a:latin typeface="Courier New" pitchFamily="49" charset="0"/>
                <a:cs typeface="Courier New" pitchFamily="49" charset="0"/>
              </a:rPr>
              <a:t>&lt;/dcast:datacast&gt;</a:t>
            </a:r>
            <a:br>
              <a:rPr lang="en-US" sz="1600">
                <a:latin typeface="Courier New" pitchFamily="49" charset="0"/>
                <a:cs typeface="Courier New" pitchFamily="49" charset="0"/>
              </a:rPr>
            </a:br>
            <a:r>
              <a:rPr lang="en-US" sz="1600">
                <a:latin typeface="Courier New" pitchFamily="49" charset="0"/>
                <a:cs typeface="Courier New" pitchFamily="49" charset="0"/>
              </a:rPr>
              <a:t/>
            </a:r>
            <a:br>
              <a:rPr lang="en-US" sz="1600">
                <a:latin typeface="Courier New" pitchFamily="49" charset="0"/>
                <a:cs typeface="Courier New" pitchFamily="49" charset="0"/>
              </a:rPr>
            </a:br>
            <a:r>
              <a:rPr lang="en-US" sz="1600">
                <a:latin typeface="Courier New" pitchFamily="49" charset="0"/>
                <a:cs typeface="Courier New" pitchFamily="49" charset="0"/>
              </a:rPr>
              <a:t>&lt;/atom:entry&gt;</a:t>
            </a:r>
            <a:br>
              <a:rPr lang="en-US" sz="1600">
                <a:latin typeface="Courier New" pitchFamily="49" charset="0"/>
                <a:cs typeface="Courier New" pitchFamily="49" charset="0"/>
              </a:rPr>
            </a:br>
            <a:r>
              <a:rPr lang="en-US" sz="1600">
                <a:latin typeface="Courier New" pitchFamily="49" charset="0"/>
                <a:cs typeface="Courier New" pitchFamily="49" charset="0"/>
              </a:rPr>
              <a:t>&lt;/atom:feed&gt;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1"/>
          <p:cNvSpPr>
            <a:spLocks noGrp="1"/>
          </p:cNvSpPr>
          <p:nvPr>
            <p:ph type="ftr" sz="quarter" idx="10"/>
          </p:nvPr>
        </p:nvSpPr>
        <p:spPr>
          <a:noFill/>
        </p:spPr>
        <p:txBody>
          <a:bodyPr/>
          <a:lstStyle/>
          <a:p>
            <a:r>
              <a:rPr lang="en-US">
                <a:latin typeface="Garamond" pitchFamily="18" charset="0"/>
                <a:ea typeface="ＭＳ Ｐゴシック" pitchFamily="34" charset="-128"/>
              </a:rPr>
              <a:t>9th ESDSWG, Technology Infusion, Casting Data Sets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0"/>
          </p:nvPr>
        </p:nvSpPr>
        <p:spPr>
          <a:noFill/>
        </p:spPr>
        <p:txBody>
          <a:bodyPr/>
          <a:lstStyle/>
          <a:p>
            <a:r>
              <a:rPr lang="en-US">
                <a:latin typeface="Garamond" pitchFamily="18" charset="0"/>
                <a:ea typeface="ＭＳ Ｐゴシック" pitchFamily="34" charset="-128"/>
              </a:rPr>
              <a:t>9th ESDSWG, Technology Infusion, Casting Data Sets</a:t>
            </a:r>
          </a:p>
        </p:txBody>
      </p:sp>
      <p:sp>
        <p:nvSpPr>
          <p:cNvPr id="4099" name="Rectangle 2"/>
          <p:cNvSpPr>
            <a:spLocks noGrp="1" noChangeArrowheads="1"/>
          </p:cNvSpPr>
          <p:nvPr>
            <p:ph type="title"/>
          </p:nvPr>
        </p:nvSpPr>
        <p:spPr/>
        <p:txBody>
          <a:bodyPr/>
          <a:lstStyle/>
          <a:p>
            <a:pPr eaLnBrk="1" hangingPunct="1"/>
            <a:r>
              <a:rPr lang="en-US" smtClean="0">
                <a:ea typeface="ＭＳ Ｐゴシック" pitchFamily="34" charset="-128"/>
              </a:rPr>
              <a:t>Data Set Casting</a:t>
            </a:r>
          </a:p>
        </p:txBody>
      </p:sp>
      <p:sp>
        <p:nvSpPr>
          <p:cNvPr id="4100" name="Rectangle 3"/>
          <p:cNvSpPr>
            <a:spLocks noGrp="1" noChangeArrowheads="1"/>
          </p:cNvSpPr>
          <p:nvPr>
            <p:ph type="body" idx="1"/>
          </p:nvPr>
        </p:nvSpPr>
        <p:spPr/>
        <p:txBody>
          <a:bodyPr/>
          <a:lstStyle/>
          <a:p>
            <a:pPr eaLnBrk="1" hangingPunct="1"/>
            <a:r>
              <a:rPr lang="en-US" smtClean="0">
                <a:ea typeface="ＭＳ Ｐゴシック" pitchFamily="34" charset="-128"/>
              </a:rPr>
              <a:t>Data sets are cast to:</a:t>
            </a:r>
          </a:p>
          <a:p>
            <a:pPr lvl="1" eaLnBrk="1" hangingPunct="1"/>
            <a:r>
              <a:rPr lang="en-US" smtClean="0">
                <a:ea typeface="ＭＳ Ｐゴシック" pitchFamily="34" charset="-128"/>
              </a:rPr>
              <a:t>Enable </a:t>
            </a:r>
            <a:r>
              <a:rPr lang="en-US" u="sng" smtClean="0">
                <a:ea typeface="ＭＳ Ｐゴシック" pitchFamily="34" charset="-128"/>
              </a:rPr>
              <a:t>discovery</a:t>
            </a:r>
            <a:r>
              <a:rPr lang="en-US" smtClean="0">
                <a:ea typeface="ＭＳ Ｐゴシック" pitchFamily="34" charset="-128"/>
              </a:rPr>
              <a:t> of data</a:t>
            </a:r>
          </a:p>
          <a:p>
            <a:pPr lvl="1" eaLnBrk="1" hangingPunct="1"/>
            <a:r>
              <a:rPr lang="en-US" smtClean="0">
                <a:ea typeface="ＭＳ Ｐゴシック" pitchFamily="34" charset="-128"/>
              </a:rPr>
              <a:t>Link services and data</a:t>
            </a:r>
          </a:p>
          <a:p>
            <a:pPr lvl="1" eaLnBrk="1" hangingPunct="1"/>
            <a:r>
              <a:rPr lang="en-US" smtClean="0">
                <a:ea typeface="ＭＳ Ｐゴシック" pitchFamily="34" charset="-128"/>
              </a:rPr>
              <a:t>Encourage </a:t>
            </a:r>
            <a:r>
              <a:rPr lang="en-US" u="sng" smtClean="0">
                <a:ea typeface="ＭＳ Ｐゴシック" pitchFamily="34" charset="-128"/>
              </a:rPr>
              <a:t>sharing</a:t>
            </a:r>
            <a:r>
              <a:rPr lang="en-US" smtClean="0">
                <a:ea typeface="ＭＳ Ｐゴシック" pitchFamily="34" charset="-128"/>
              </a:rPr>
              <a:t> of data</a:t>
            </a:r>
          </a:p>
          <a:p>
            <a:pPr eaLnBrk="1" hangingPunct="1"/>
            <a:r>
              <a:rPr lang="en-US" smtClean="0">
                <a:ea typeface="ＭＳ Ｐゴシック" pitchFamily="34" charset="-128"/>
              </a:rPr>
              <a:t>Each data set is “entry” within a feed</a:t>
            </a:r>
          </a:p>
          <a:p>
            <a:pPr eaLnBrk="1" hangingPunct="1"/>
            <a:r>
              <a:rPr lang="en-US" smtClean="0">
                <a:ea typeface="ＭＳ Ｐゴシック" pitchFamily="34" charset="-128"/>
              </a:rPr>
              <a:t>Data sets are combined to create “feeds” </a:t>
            </a:r>
          </a:p>
          <a:p>
            <a:pPr lvl="1" eaLnBrk="1" hangingPunct="1"/>
            <a:r>
              <a:rPr lang="en-US" smtClean="0">
                <a:ea typeface="ＭＳ Ｐゴシック" pitchFamily="34" charset="-128"/>
              </a:rPr>
              <a:t>A data set may appear in multiple feeds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ea typeface="ＭＳ Ｐゴシック" pitchFamily="34" charset="-128"/>
              </a:rPr>
              <a:t>Concerns and Issues</a:t>
            </a:r>
          </a:p>
        </p:txBody>
      </p:sp>
      <p:sp>
        <p:nvSpPr>
          <p:cNvPr id="5123" name="Content Placeholder 2"/>
          <p:cNvSpPr>
            <a:spLocks noGrp="1"/>
          </p:cNvSpPr>
          <p:nvPr>
            <p:ph idx="1"/>
          </p:nvPr>
        </p:nvSpPr>
        <p:spPr>
          <a:xfrm>
            <a:off x="228600" y="762000"/>
            <a:ext cx="7772400" cy="4114800"/>
          </a:xfrm>
        </p:spPr>
        <p:txBody>
          <a:bodyPr/>
          <a:lstStyle/>
          <a:p>
            <a:r>
              <a:rPr lang="en-US" dirty="0" smtClean="0">
                <a:ea typeface="ＭＳ Ｐゴシック" pitchFamily="34" charset="-128"/>
              </a:rPr>
              <a:t>Data set identifiers </a:t>
            </a:r>
          </a:p>
          <a:p>
            <a:r>
              <a:rPr lang="en-US" dirty="0" smtClean="0">
                <a:ea typeface="ＭＳ Ｐゴシック" pitchFamily="34" charset="-128"/>
              </a:rPr>
              <a:t>Representation of a data set</a:t>
            </a:r>
          </a:p>
          <a:p>
            <a:pPr lvl="1"/>
            <a:r>
              <a:rPr lang="en-US" dirty="0" smtClean="0">
                <a:ea typeface="ＭＳ Ｐゴシック" pitchFamily="34" charset="-128"/>
              </a:rPr>
              <a:t>Incorporating standards (ISO  TC211) </a:t>
            </a:r>
          </a:p>
          <a:p>
            <a:pPr lvl="1"/>
            <a:r>
              <a:rPr lang="en-US" dirty="0" smtClean="0">
                <a:ea typeface="ＭＳ Ｐゴシック" pitchFamily="34" charset="-128"/>
              </a:rPr>
              <a:t>Duplication of content</a:t>
            </a:r>
          </a:p>
          <a:p>
            <a:pPr lvl="1"/>
            <a:r>
              <a:rPr lang="en-US" dirty="0" smtClean="0">
                <a:ea typeface="ＭＳ Ｐゴシック" pitchFamily="34" charset="-128"/>
              </a:rPr>
              <a:t>Redefining xml schema types</a:t>
            </a:r>
          </a:p>
          <a:p>
            <a:pPr lvl="1"/>
            <a:r>
              <a:rPr lang="en-US" dirty="0" smtClean="0">
                <a:ea typeface="ＭＳ Ｐゴシック" pitchFamily="34" charset="-128"/>
              </a:rPr>
              <a:t>Including data set information vs. proving a link</a:t>
            </a:r>
          </a:p>
          <a:p>
            <a:pPr lvl="1"/>
            <a:r>
              <a:rPr lang="en-US" dirty="0" smtClean="0">
                <a:ea typeface="ＭＳ Ｐゴシック" pitchFamily="34" charset="-128"/>
              </a:rPr>
              <a:t>Portability to different syndication formats</a:t>
            </a:r>
          </a:p>
          <a:p>
            <a:r>
              <a:rPr lang="en-US" dirty="0" smtClean="0">
                <a:ea typeface="ＭＳ Ｐゴシック" pitchFamily="34" charset="-128"/>
              </a:rPr>
              <a:t>Elements for matching and searching</a:t>
            </a:r>
          </a:p>
          <a:p>
            <a:pPr lvl="1"/>
            <a:r>
              <a:rPr lang="en-US" dirty="0" smtClean="0">
                <a:ea typeface="ＭＳ Ｐゴシック" pitchFamily="34" charset="-128"/>
              </a:rPr>
              <a:t>Need more than spatial, temporal, GCMD parameter, and ISO topic category </a:t>
            </a:r>
          </a:p>
          <a:p>
            <a:endParaRPr lang="en-US" dirty="0" smtClean="0">
              <a:ea typeface="ＭＳ Ｐゴシック" pitchFamily="34" charset="-128"/>
            </a:endParaRPr>
          </a:p>
          <a:p>
            <a:endParaRPr lang="en-US" dirty="0" smtClean="0">
              <a:ea typeface="ＭＳ Ｐゴシック" pitchFamily="34" charset="-128"/>
            </a:endParaRPr>
          </a:p>
        </p:txBody>
      </p:sp>
      <p:sp>
        <p:nvSpPr>
          <p:cNvPr id="5124" name="Footer Placeholder 3"/>
          <p:cNvSpPr>
            <a:spLocks noGrp="1"/>
          </p:cNvSpPr>
          <p:nvPr>
            <p:ph type="ftr" sz="quarter" idx="10"/>
          </p:nvPr>
        </p:nvSpPr>
        <p:spPr>
          <a:noFill/>
        </p:spPr>
        <p:txBody>
          <a:bodyPr/>
          <a:lstStyle/>
          <a:p>
            <a:r>
              <a:rPr lang="en-US">
                <a:latin typeface="Garamond" pitchFamily="18" charset="0"/>
                <a:ea typeface="ＭＳ Ｐゴシック" pitchFamily="34" charset="-128"/>
              </a:rPr>
              <a:t>9th ESDSWG, Technology Infusion, Casting Data Sets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ea typeface="ＭＳ Ｐゴシック" pitchFamily="34" charset="-128"/>
              </a:rPr>
              <a:t>Example: Feed</a:t>
            </a:r>
          </a:p>
        </p:txBody>
      </p:sp>
      <p:sp>
        <p:nvSpPr>
          <p:cNvPr id="6147" name="Footer Placeholder 2"/>
          <p:cNvSpPr>
            <a:spLocks noGrp="1"/>
          </p:cNvSpPr>
          <p:nvPr>
            <p:ph type="ftr" sz="quarter" idx="10"/>
          </p:nvPr>
        </p:nvSpPr>
        <p:spPr>
          <a:noFill/>
        </p:spPr>
        <p:txBody>
          <a:bodyPr/>
          <a:lstStyle/>
          <a:p>
            <a:r>
              <a:rPr lang="en-US">
                <a:latin typeface="Garamond" pitchFamily="18" charset="0"/>
                <a:ea typeface="ＭＳ Ｐゴシック" pitchFamily="34" charset="-128"/>
              </a:rPr>
              <a:t>9th ESDSWG, Technology Infusion, Casting Data Sets</a:t>
            </a:r>
          </a:p>
        </p:txBody>
      </p:sp>
      <p:sp>
        <p:nvSpPr>
          <p:cNvPr id="6148" name="Rectangle 3"/>
          <p:cNvSpPr>
            <a:spLocks noChangeArrowheads="1"/>
          </p:cNvSpPr>
          <p:nvPr/>
        </p:nvSpPr>
        <p:spPr bwMode="auto">
          <a:xfrm>
            <a:off x="381000" y="762000"/>
            <a:ext cx="8458200" cy="5354638"/>
          </a:xfrm>
          <a:prstGeom prst="rect">
            <a:avLst/>
          </a:prstGeom>
          <a:noFill/>
          <a:ln w="9525">
            <a:noFill/>
            <a:miter lim="800000"/>
            <a:headEnd/>
            <a:tailEnd/>
          </a:ln>
        </p:spPr>
        <p:txBody>
          <a:bodyPr>
            <a:spAutoFit/>
          </a:bodyPr>
          <a:lstStyle/>
          <a:p>
            <a:r>
              <a:rPr lang="en-US" sz="1800">
                <a:latin typeface="Courier New" pitchFamily="49" charset="0"/>
                <a:cs typeface="Courier New" pitchFamily="49" charset="0"/>
              </a:rPr>
              <a:t>&lt;?xml version="1.0" encoding="UTF-8"?&gt;</a:t>
            </a:r>
            <a:br>
              <a:rPr lang="en-US" sz="1800">
                <a:latin typeface="Courier New" pitchFamily="49" charset="0"/>
                <a:cs typeface="Courier New" pitchFamily="49" charset="0"/>
              </a:rPr>
            </a:br>
            <a:r>
              <a:rPr lang="en-US" sz="1800">
                <a:latin typeface="Courier New" pitchFamily="49" charset="0"/>
                <a:cs typeface="Courier New" pitchFamily="49" charset="0"/>
              </a:rPr>
              <a:t>&lt;atom:feed xmlns:atom="http://www.w3.org/2005/Atom"&gt;</a:t>
            </a:r>
            <a:br>
              <a:rPr lang="en-US" sz="1800">
                <a:latin typeface="Courier New" pitchFamily="49" charset="0"/>
                <a:cs typeface="Courier New" pitchFamily="49" charset="0"/>
              </a:rPr>
            </a:br>
            <a:r>
              <a:rPr lang="en-US" sz="1800">
                <a:latin typeface="Courier New" pitchFamily="49" charset="0"/>
                <a:cs typeface="Courier New" pitchFamily="49" charset="0"/>
              </a:rPr>
              <a:t>  &lt;atom:author&gt;</a:t>
            </a:r>
            <a:br>
              <a:rPr lang="en-US" sz="1800">
                <a:latin typeface="Courier New" pitchFamily="49" charset="0"/>
                <a:cs typeface="Courier New" pitchFamily="49" charset="0"/>
              </a:rPr>
            </a:br>
            <a:r>
              <a:rPr lang="en-US" sz="1800">
                <a:latin typeface="Courier New" pitchFamily="49" charset="0"/>
                <a:cs typeface="Courier New" pitchFamily="49" charset="0"/>
              </a:rPr>
              <a:t>    &lt;atom:name&gt;National Snow and Ice Data Center&lt;/atom:name&gt;</a:t>
            </a:r>
            <a:br>
              <a:rPr lang="en-US" sz="1800">
                <a:latin typeface="Courier New" pitchFamily="49" charset="0"/>
                <a:cs typeface="Courier New" pitchFamily="49" charset="0"/>
              </a:rPr>
            </a:br>
            <a:r>
              <a:rPr lang="en-US" sz="1800">
                <a:latin typeface="Courier New" pitchFamily="49" charset="0"/>
                <a:cs typeface="Courier New" pitchFamily="49" charset="0"/>
              </a:rPr>
              <a:t>    &lt;atom:uri&gt;http://nsidc.org&lt;/atom:uri&gt;</a:t>
            </a:r>
            <a:br>
              <a:rPr lang="en-US" sz="1800">
                <a:latin typeface="Courier New" pitchFamily="49" charset="0"/>
                <a:cs typeface="Courier New" pitchFamily="49" charset="0"/>
              </a:rPr>
            </a:br>
            <a:r>
              <a:rPr lang="en-US" sz="1800">
                <a:latin typeface="Courier New" pitchFamily="49" charset="0"/>
                <a:cs typeface="Courier New" pitchFamily="49" charset="0"/>
              </a:rPr>
              <a:t>    &lt;atom:email&gt;nsidc@nsidc.org&lt;/atom:email&gt;</a:t>
            </a:r>
            <a:br>
              <a:rPr lang="en-US" sz="1800">
                <a:latin typeface="Courier New" pitchFamily="49" charset="0"/>
                <a:cs typeface="Courier New" pitchFamily="49" charset="0"/>
              </a:rPr>
            </a:br>
            <a:r>
              <a:rPr lang="en-US" sz="1800">
                <a:latin typeface="Courier New" pitchFamily="49" charset="0"/>
                <a:cs typeface="Courier New" pitchFamily="49" charset="0"/>
              </a:rPr>
              <a:t>  &lt;/atom:author&gt;</a:t>
            </a:r>
            <a:br>
              <a:rPr lang="en-US" sz="1800">
                <a:latin typeface="Courier New" pitchFamily="49" charset="0"/>
                <a:cs typeface="Courier New" pitchFamily="49" charset="0"/>
              </a:rPr>
            </a:br>
            <a:r>
              <a:rPr lang="en-US" sz="1800">
                <a:latin typeface="Courier New" pitchFamily="49" charset="0"/>
                <a:cs typeface="Courier New" pitchFamily="49" charset="0"/>
              </a:rPr>
              <a:t>  &lt;atom:category term="data set"&gt;&lt;/atom:category&gt;</a:t>
            </a:r>
            <a:br>
              <a:rPr lang="en-US" sz="1800">
                <a:latin typeface="Courier New" pitchFamily="49" charset="0"/>
                <a:cs typeface="Courier New" pitchFamily="49" charset="0"/>
              </a:rPr>
            </a:br>
            <a:r>
              <a:rPr lang="en-US" sz="1800">
                <a:latin typeface="Courier New" pitchFamily="49" charset="0"/>
                <a:cs typeface="Courier New" pitchFamily="49" charset="0"/>
              </a:rPr>
              <a:t>  &lt;atom:id&gt;nsidc.org,2010,dataset&lt;/atom:id&gt;</a:t>
            </a:r>
            <a:br>
              <a:rPr lang="en-US" sz="1800">
                <a:latin typeface="Courier New" pitchFamily="49" charset="0"/>
                <a:cs typeface="Courier New" pitchFamily="49" charset="0"/>
              </a:rPr>
            </a:br>
            <a:r>
              <a:rPr lang="en-US" sz="1800">
                <a:latin typeface="Courier New" pitchFamily="49" charset="0"/>
                <a:cs typeface="Courier New" pitchFamily="49" charset="0"/>
              </a:rPr>
              <a:t>  &lt;atom:link rel="self" href="http://nsidc.org/feeds/data/datasets.xml"</a:t>
            </a:r>
            <a:br>
              <a:rPr lang="en-US" sz="1800">
                <a:latin typeface="Courier New" pitchFamily="49" charset="0"/>
                <a:cs typeface="Courier New" pitchFamily="49" charset="0"/>
              </a:rPr>
            </a:br>
            <a:r>
              <a:rPr lang="en-US" sz="1800">
                <a:latin typeface="Courier New" pitchFamily="49" charset="0"/>
                <a:cs typeface="Courier New" pitchFamily="49" charset="0"/>
              </a:rPr>
              <a:t>type="application/atom+xml"&gt;&lt;/atom:link&gt;</a:t>
            </a:r>
            <a:br>
              <a:rPr lang="en-US" sz="1800">
                <a:latin typeface="Courier New" pitchFamily="49" charset="0"/>
                <a:cs typeface="Courier New" pitchFamily="49" charset="0"/>
              </a:rPr>
            </a:br>
            <a:r>
              <a:rPr lang="en-US" sz="1800">
                <a:latin typeface="Courier New" pitchFamily="49" charset="0"/>
                <a:cs typeface="Courier New" pitchFamily="49" charset="0"/>
              </a:rPr>
              <a:t/>
            </a:r>
            <a:br>
              <a:rPr lang="en-US" sz="1800">
                <a:latin typeface="Courier New" pitchFamily="49" charset="0"/>
                <a:cs typeface="Courier New" pitchFamily="49" charset="0"/>
              </a:rPr>
            </a:br>
            <a:r>
              <a:rPr lang="en-US" sz="1800">
                <a:latin typeface="Courier New" pitchFamily="49" charset="0"/>
                <a:cs typeface="Courier New" pitchFamily="49" charset="0"/>
              </a:rPr>
              <a:t>  &lt;atom:title&gt;NSIDC Data Sets&lt;/atom:title&gt;</a:t>
            </a:r>
            <a:br>
              <a:rPr lang="en-US" sz="1800">
                <a:latin typeface="Courier New" pitchFamily="49" charset="0"/>
                <a:cs typeface="Courier New" pitchFamily="49" charset="0"/>
              </a:rPr>
            </a:br>
            <a:r>
              <a:rPr lang="en-US" sz="1800">
                <a:latin typeface="Courier New" pitchFamily="49" charset="0"/>
                <a:cs typeface="Courier New" pitchFamily="49" charset="0"/>
              </a:rPr>
              <a:t>  &lt;atom:updated&gt;2010-10-13T11:51:02.253321-06:30&lt;/atom:updated&gt;</a:t>
            </a:r>
            <a:br>
              <a:rPr lang="en-US" sz="1800">
                <a:latin typeface="Courier New" pitchFamily="49" charset="0"/>
                <a:cs typeface="Courier New" pitchFamily="49" charset="0"/>
              </a:rPr>
            </a:br>
            <a:r>
              <a:rPr lang="en-US" sz="1800">
                <a:latin typeface="Courier New" pitchFamily="49" charset="0"/>
                <a:cs typeface="Courier New" pitchFamily="49" charset="0"/>
              </a:rPr>
              <a:t/>
            </a:r>
            <a:br>
              <a:rPr lang="en-US" sz="1800">
                <a:latin typeface="Courier New" pitchFamily="49" charset="0"/>
                <a:cs typeface="Courier New" pitchFamily="49" charset="0"/>
              </a:rPr>
            </a:br>
            <a:r>
              <a:rPr lang="en-US" sz="1800">
                <a:latin typeface="Courier New" pitchFamily="49" charset="0"/>
                <a:cs typeface="Courier New" pitchFamily="49" charset="0"/>
              </a:rPr>
              <a:t>&lt;atom:entry&gt;</a:t>
            </a:r>
            <a:br>
              <a:rPr lang="en-US" sz="1800">
                <a:latin typeface="Courier New" pitchFamily="49" charset="0"/>
                <a:cs typeface="Courier New" pitchFamily="49" charset="0"/>
              </a:rPr>
            </a:br>
            <a:r>
              <a:rPr lang="en-US" sz="1800">
                <a:latin typeface="Courier New" pitchFamily="49" charset="0"/>
                <a:cs typeface="Courier New" pitchFamily="49"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ea typeface="ＭＳ Ｐゴシック" pitchFamily="34" charset="-128"/>
              </a:rPr>
              <a:t>Example: Entry</a:t>
            </a:r>
          </a:p>
        </p:txBody>
      </p:sp>
      <p:sp>
        <p:nvSpPr>
          <p:cNvPr id="7171" name="Footer Placeholder 2"/>
          <p:cNvSpPr>
            <a:spLocks noGrp="1"/>
          </p:cNvSpPr>
          <p:nvPr>
            <p:ph type="ftr" sz="quarter" idx="10"/>
          </p:nvPr>
        </p:nvSpPr>
        <p:spPr>
          <a:noFill/>
        </p:spPr>
        <p:txBody>
          <a:bodyPr/>
          <a:lstStyle/>
          <a:p>
            <a:r>
              <a:rPr lang="en-US">
                <a:latin typeface="Garamond" pitchFamily="18" charset="0"/>
                <a:ea typeface="ＭＳ Ｐゴシック" pitchFamily="34" charset="-128"/>
              </a:rPr>
              <a:t>9th ESDSWG, Technology Infusion, Casting Data Sets</a:t>
            </a:r>
          </a:p>
        </p:txBody>
      </p:sp>
      <p:sp>
        <p:nvSpPr>
          <p:cNvPr id="7172" name="Rectangle 3"/>
          <p:cNvSpPr>
            <a:spLocks noChangeArrowheads="1"/>
          </p:cNvSpPr>
          <p:nvPr/>
        </p:nvSpPr>
        <p:spPr bwMode="auto">
          <a:xfrm>
            <a:off x="152400" y="685800"/>
            <a:ext cx="8763000" cy="5262563"/>
          </a:xfrm>
          <a:prstGeom prst="rect">
            <a:avLst/>
          </a:prstGeom>
          <a:noFill/>
          <a:ln w="9525">
            <a:noFill/>
            <a:miter lim="800000"/>
            <a:headEnd/>
            <a:tailEnd/>
          </a:ln>
        </p:spPr>
        <p:txBody>
          <a:bodyPr>
            <a:spAutoFit/>
          </a:bodyPr>
          <a:lstStyle/>
          <a:p>
            <a:r>
              <a:rPr lang="en-US" sz="1600">
                <a:latin typeface="Courier New" pitchFamily="49" charset="0"/>
                <a:cs typeface="Courier New" pitchFamily="49" charset="0"/>
              </a:rPr>
              <a:t>&lt;atom:entry&gt;</a:t>
            </a:r>
            <a:br>
              <a:rPr lang="en-US" sz="1600">
                <a:latin typeface="Courier New" pitchFamily="49" charset="0"/>
                <a:cs typeface="Courier New" pitchFamily="49" charset="0"/>
              </a:rPr>
            </a:br>
            <a:r>
              <a:rPr lang="en-US" sz="1600">
                <a:latin typeface="Courier New" pitchFamily="49" charset="0"/>
                <a:cs typeface="Courier New" pitchFamily="49" charset="0"/>
              </a:rPr>
              <a:t>&lt;!-- Categories not carried at the entry level- datacast xml takes     care of that --&gt;</a:t>
            </a:r>
            <a:br>
              <a:rPr lang="en-US" sz="1600">
                <a:latin typeface="Courier New" pitchFamily="49" charset="0"/>
                <a:cs typeface="Courier New" pitchFamily="49" charset="0"/>
              </a:rPr>
            </a:br>
            <a:r>
              <a:rPr lang="en-US" sz="1600">
                <a:latin typeface="Courier New" pitchFamily="49" charset="0"/>
                <a:cs typeface="Courier New" pitchFamily="49" charset="0"/>
              </a:rPr>
              <a:t>&lt;atom:author&gt;</a:t>
            </a:r>
            <a:br>
              <a:rPr lang="en-US" sz="1600">
                <a:latin typeface="Courier New" pitchFamily="49" charset="0"/>
                <a:cs typeface="Courier New" pitchFamily="49" charset="0"/>
              </a:rPr>
            </a:br>
            <a:r>
              <a:rPr lang="en-US" sz="1600">
                <a:latin typeface="Courier New" pitchFamily="49" charset="0"/>
                <a:cs typeface="Courier New" pitchFamily="49" charset="0"/>
              </a:rPr>
              <a:t>  &lt;atom:name&gt;George A. Riggs&lt;/atom:name&gt;</a:t>
            </a:r>
            <a:br>
              <a:rPr lang="en-US" sz="1600">
                <a:latin typeface="Courier New" pitchFamily="49" charset="0"/>
                <a:cs typeface="Courier New" pitchFamily="49" charset="0"/>
              </a:rPr>
            </a:br>
            <a:r>
              <a:rPr lang="en-US" sz="1600">
                <a:latin typeface="Courier New" pitchFamily="49" charset="0"/>
                <a:cs typeface="Courier New" pitchFamily="49" charset="0"/>
              </a:rPr>
              <a:t>&lt;/atom:author&gt;</a:t>
            </a:r>
            <a:br>
              <a:rPr lang="en-US" sz="1600">
                <a:latin typeface="Courier New" pitchFamily="49" charset="0"/>
                <a:cs typeface="Courier New" pitchFamily="49" charset="0"/>
              </a:rPr>
            </a:br>
            <a:r>
              <a:rPr lang="en-US" sz="1600">
                <a:latin typeface="Courier New" pitchFamily="49" charset="0"/>
                <a:cs typeface="Courier New" pitchFamily="49" charset="0"/>
              </a:rPr>
              <a:t>. . .</a:t>
            </a:r>
            <a:br>
              <a:rPr lang="en-US" sz="1600">
                <a:latin typeface="Courier New" pitchFamily="49" charset="0"/>
                <a:cs typeface="Courier New" pitchFamily="49" charset="0"/>
              </a:rPr>
            </a:br>
            <a:r>
              <a:rPr lang="en-US" sz="1600">
                <a:latin typeface="Courier New" pitchFamily="49" charset="0"/>
                <a:cs typeface="Courier New" pitchFamily="49" charset="0"/>
              </a:rPr>
              <a:t>  &lt;atom:name&gt;Vince V. Salomonson&lt;/atom:name&gt;</a:t>
            </a:r>
            <a:br>
              <a:rPr lang="en-US" sz="1600">
                <a:latin typeface="Courier New" pitchFamily="49" charset="0"/>
                <a:cs typeface="Courier New" pitchFamily="49" charset="0"/>
              </a:rPr>
            </a:br>
            <a:r>
              <a:rPr lang="en-US" sz="1600">
                <a:latin typeface="Courier New" pitchFamily="49" charset="0"/>
                <a:cs typeface="Courier New" pitchFamily="49" charset="0"/>
              </a:rPr>
              <a:t>&lt;/atom:author&gt;</a:t>
            </a:r>
            <a:br>
              <a:rPr lang="en-US" sz="1600">
                <a:latin typeface="Courier New" pitchFamily="49" charset="0"/>
                <a:cs typeface="Courier New" pitchFamily="49" charset="0"/>
              </a:rPr>
            </a:br>
            <a:r>
              <a:rPr lang="en-US" sz="1600">
                <a:latin typeface="Courier New" pitchFamily="49" charset="0"/>
                <a:cs typeface="Courier New" pitchFamily="49" charset="0"/>
              </a:rPr>
              <a:t>&lt;atom:id&gt;http://nsidc.org/data/myd29v5.html&lt;/atom:id&gt;</a:t>
            </a:r>
            <a:br>
              <a:rPr lang="en-US" sz="1600">
                <a:latin typeface="Courier New" pitchFamily="49" charset="0"/>
                <a:cs typeface="Courier New" pitchFamily="49" charset="0"/>
              </a:rPr>
            </a:br>
            <a:r>
              <a:rPr lang="en-US" sz="1600">
                <a:latin typeface="Courier New" pitchFamily="49" charset="0"/>
                <a:cs typeface="Courier New" pitchFamily="49" charset="0"/>
              </a:rPr>
              <a:t>&lt;atom:link href="http://nsidc.org/data/myd29v5.html"&gt;&lt;/atom:link&gt;</a:t>
            </a:r>
            <a:br>
              <a:rPr lang="en-US" sz="1600">
                <a:latin typeface="Courier New" pitchFamily="49" charset="0"/>
                <a:cs typeface="Courier New" pitchFamily="49" charset="0"/>
              </a:rPr>
            </a:br>
            <a:r>
              <a:rPr lang="en-US" sz="1600">
                <a:latin typeface="Courier New" pitchFamily="49" charset="0"/>
                <a:cs typeface="Courier New" pitchFamily="49" charset="0"/>
              </a:rPr>
              <a:t>&lt;!-- Dates are problematic must be ISO datetime values --&gt;</a:t>
            </a:r>
            <a:br>
              <a:rPr lang="en-US" sz="1600">
                <a:latin typeface="Courier New" pitchFamily="49" charset="0"/>
                <a:cs typeface="Courier New" pitchFamily="49" charset="0"/>
              </a:rPr>
            </a:br>
            <a:r>
              <a:rPr lang="en-US" sz="1600">
                <a:latin typeface="Courier New" pitchFamily="49" charset="0"/>
                <a:cs typeface="Courier New" pitchFamily="49" charset="0"/>
              </a:rPr>
              <a:t>&lt;atom:published&gt;2006-12-18T00:00:00Z&lt;/atom:published&gt;</a:t>
            </a:r>
            <a:br>
              <a:rPr lang="en-US" sz="1600">
                <a:latin typeface="Courier New" pitchFamily="49" charset="0"/>
                <a:cs typeface="Courier New" pitchFamily="49" charset="0"/>
              </a:rPr>
            </a:br>
            <a:r>
              <a:rPr lang="en-US" sz="1600">
                <a:latin typeface="Courier New" pitchFamily="49" charset="0"/>
                <a:cs typeface="Courier New" pitchFamily="49" charset="0"/>
              </a:rPr>
              <a:t>&lt;atom:summary&gt;</a:t>
            </a:r>
            <a:r>
              <a:rPr lang="en-US" sz="800">
                <a:latin typeface="Courier New" pitchFamily="49" charset="0"/>
                <a:cs typeface="Courier New" pitchFamily="49" charset="0"/>
              </a:rPr>
              <a:t>&lt;![CDATA[MODIS/Aqua Sea Ice Extent 5-Min L2 Swath 1km (MYD29) data set contains fields for sea ice by reflectance, sea ice by reflectance pixel Quality Assessment (QA), Ice Surface Temperature (IST), IST pixel QA, latitudes, and longitudes in compressed Hierarchical Data Format-Earth Observing System (HDF-EOS) format, along with corresponding metadata. Latitude and longitude geolocation fields are at 5 km resolution, while all other fields are at 1 km resolution. The sea ice algorithm uses a Normalized Difference Snow Index (NDSI) modified for sea ice to distinguish sea ice from open ocean based on reflective characteristics.</a:t>
            </a:r>
            <a:br>
              <a:rPr lang="en-US" sz="800">
                <a:latin typeface="Courier New" pitchFamily="49" charset="0"/>
                <a:cs typeface="Courier New" pitchFamily="49" charset="0"/>
              </a:rPr>
            </a:br>
            <a:r>
              <a:rPr lang="en-US" sz="800">
                <a:latin typeface="Courier New" pitchFamily="49" charset="0"/>
                <a:cs typeface="Courier New" pitchFamily="49" charset="0"/>
              </a:rPr>
              <a:t>            Data are stored in HDF-EOS format, and are available from 4 July 2002 to present via FTP. Data can also be obtained in GeoTIFF format by ordering the data through the Data Pool.</a:t>
            </a:r>
            <a:br>
              <a:rPr lang="en-US" sz="800">
                <a:latin typeface="Courier New" pitchFamily="49" charset="0"/>
                <a:cs typeface="Courier New" pitchFamily="49" charset="0"/>
              </a:rPr>
            </a:br>
            <a:r>
              <a:rPr lang="en-US" sz="800">
                <a:latin typeface="Courier New" pitchFamily="49" charset="0"/>
                <a:cs typeface="Courier New" pitchFamily="49" charset="0"/>
              </a:rPr>
              <a:t>            ]]&gt;</a:t>
            </a:r>
            <a:r>
              <a:rPr lang="en-US" sz="1600">
                <a:latin typeface="Courier New" pitchFamily="49" charset="0"/>
                <a:cs typeface="Courier New" pitchFamily="49" charset="0"/>
              </a:rPr>
              <a:t>&lt;/atom:summary&gt;</a:t>
            </a:r>
            <a:br>
              <a:rPr lang="en-US" sz="1600">
                <a:latin typeface="Courier New" pitchFamily="49" charset="0"/>
                <a:cs typeface="Courier New" pitchFamily="49" charset="0"/>
              </a:rPr>
            </a:br>
            <a:r>
              <a:rPr lang="en-US" sz="1600">
                <a:latin typeface="Courier New" pitchFamily="49" charset="0"/>
                <a:cs typeface="Courier New" pitchFamily="49" charset="0"/>
              </a:rPr>
              <a:t>&lt;atom:title&gt;MODIS/Aqua Sea Ice Extent 5-Min L2 Swath 1km, Version 5</a:t>
            </a:r>
            <a:br>
              <a:rPr lang="en-US" sz="1600">
                <a:latin typeface="Courier New" pitchFamily="49" charset="0"/>
                <a:cs typeface="Courier New" pitchFamily="49" charset="0"/>
              </a:rPr>
            </a:br>
            <a:r>
              <a:rPr lang="en-US" sz="1600">
                <a:latin typeface="Courier New" pitchFamily="49" charset="0"/>
                <a:cs typeface="Courier New" pitchFamily="49" charset="0"/>
              </a:rPr>
              <a:t>&lt;/atom:title&gt;</a:t>
            </a:r>
            <a:br>
              <a:rPr lang="en-US" sz="1600">
                <a:latin typeface="Courier New" pitchFamily="49" charset="0"/>
                <a:cs typeface="Courier New" pitchFamily="49" charset="0"/>
              </a:rPr>
            </a:br>
            <a:r>
              <a:rPr lang="en-US" sz="1600">
                <a:latin typeface="Courier New" pitchFamily="49" charset="0"/>
                <a:cs typeface="Courier New" pitchFamily="49" charset="0"/>
              </a:rPr>
              <a:t>&lt;atom:updated&gt;2010-10-13T12:01:01.123-06:30&lt;/atom:updated&gt;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ea typeface="ＭＳ Ｐゴシック" pitchFamily="34" charset="-128"/>
              </a:rPr>
              <a:t>Example: Cast Entry</a:t>
            </a:r>
          </a:p>
        </p:txBody>
      </p:sp>
      <p:sp>
        <p:nvSpPr>
          <p:cNvPr id="8195" name="Footer Placeholder 2"/>
          <p:cNvSpPr>
            <a:spLocks noGrp="1"/>
          </p:cNvSpPr>
          <p:nvPr>
            <p:ph type="ftr" sz="quarter" idx="10"/>
          </p:nvPr>
        </p:nvSpPr>
        <p:spPr>
          <a:noFill/>
        </p:spPr>
        <p:txBody>
          <a:bodyPr/>
          <a:lstStyle/>
          <a:p>
            <a:r>
              <a:rPr lang="en-US">
                <a:latin typeface="Garamond" pitchFamily="18" charset="0"/>
                <a:ea typeface="ＭＳ Ｐゴシック" pitchFamily="34" charset="-128"/>
              </a:rPr>
              <a:t>9th ESDSWG, Technology Infusion, Casting Data Sets</a:t>
            </a:r>
          </a:p>
        </p:txBody>
      </p:sp>
      <p:sp>
        <p:nvSpPr>
          <p:cNvPr id="8196" name="Rectangle 3"/>
          <p:cNvSpPr>
            <a:spLocks noChangeArrowheads="1"/>
          </p:cNvSpPr>
          <p:nvPr/>
        </p:nvSpPr>
        <p:spPr bwMode="auto">
          <a:xfrm>
            <a:off x="457200" y="762000"/>
            <a:ext cx="8382000" cy="3046413"/>
          </a:xfrm>
          <a:prstGeom prst="rect">
            <a:avLst/>
          </a:prstGeom>
          <a:noFill/>
          <a:ln w="9525">
            <a:noFill/>
            <a:miter lim="800000"/>
            <a:headEnd/>
            <a:tailEnd/>
          </a:ln>
        </p:spPr>
        <p:txBody>
          <a:bodyPr>
            <a:spAutoFit/>
          </a:bodyPr>
          <a:lstStyle/>
          <a:p>
            <a:r>
              <a:rPr lang="pt-BR" sz="1600">
                <a:latin typeface="Courier New" pitchFamily="49" charset="0"/>
                <a:cs typeface="Courier New" pitchFamily="49" charset="0"/>
              </a:rPr>
              <a:t>&lt;dcast:datacast xmlns:dcast="http://www.nsidc.org/libre/schema/DataCast"</a:t>
            </a:r>
            <a:br>
              <a:rPr lang="pt-BR" sz="1600">
                <a:latin typeface="Courier New" pitchFamily="49" charset="0"/>
                <a:cs typeface="Courier New" pitchFamily="49" charset="0"/>
              </a:rPr>
            </a:br>
            <a:r>
              <a:rPr lang="pt-BR" sz="1600">
                <a:latin typeface="Courier New" pitchFamily="49" charset="0"/>
                <a:cs typeface="Courier New" pitchFamily="49" charset="0"/>
              </a:rPr>
              <a:t>xmlns:gco="http://www.isotc211.org/2005/gco" xmlns:gmd="http://www.isotc211.org/2005/gmd"</a:t>
            </a:r>
            <a:br>
              <a:rPr lang="pt-BR" sz="1600">
                <a:latin typeface="Courier New" pitchFamily="49" charset="0"/>
                <a:cs typeface="Courier New" pitchFamily="49" charset="0"/>
              </a:rPr>
            </a:br>
            <a:r>
              <a:rPr lang="pt-BR" sz="1600">
                <a:latin typeface="Courier New" pitchFamily="49" charset="0"/>
                <a:cs typeface="Courier New" pitchFamily="49" charset="0"/>
              </a:rPr>
              <a:t>xmlns:gml="http://www.opengis.net/gml" xmlns:gsr="http://www.isotc211.org/2005/gsr"</a:t>
            </a:r>
            <a:br>
              <a:rPr lang="pt-BR" sz="1600">
                <a:latin typeface="Courier New" pitchFamily="49" charset="0"/>
                <a:cs typeface="Courier New" pitchFamily="49" charset="0"/>
              </a:rPr>
            </a:br>
            <a:r>
              <a:rPr lang="pt-BR" sz="1600">
                <a:latin typeface="Courier New" pitchFamily="49" charset="0"/>
                <a:cs typeface="Courier New" pitchFamily="49" charset="0"/>
              </a:rPr>
              <a:t>xmlns:gss="http://www.isotc211.org/2005/gss" xmlns:gts="http://www.isotc211.org/2005/gts"</a:t>
            </a:r>
            <a:br>
              <a:rPr lang="pt-BR" sz="1600">
                <a:latin typeface="Courier New" pitchFamily="49" charset="0"/>
                <a:cs typeface="Courier New" pitchFamily="49" charset="0"/>
              </a:rPr>
            </a:br>
            <a:r>
              <a:rPr lang="pt-BR" sz="1600">
                <a:latin typeface="Courier New" pitchFamily="49" charset="0"/>
                <a:cs typeface="Courier New" pitchFamily="49" charset="0"/>
              </a:rPr>
              <a:t>xmlns:xlink="http://www.w3.org/1999/xlink" xmlns:xsi="http://www.w3.org/2001/XMLSchema-instance"</a:t>
            </a:r>
            <a:br>
              <a:rPr lang="pt-BR" sz="1600">
                <a:latin typeface="Courier New" pitchFamily="49" charset="0"/>
                <a:cs typeface="Courier New" pitchFamily="49" charset="0"/>
              </a:rPr>
            </a:br>
            <a:r>
              <a:rPr lang="pt-BR" sz="1600">
                <a:latin typeface="Courier New" pitchFamily="49" charset="0"/>
                <a:cs typeface="Courier New" pitchFamily="49" charset="0"/>
              </a:rPr>
              <a:t>xsi:schemaLocation="http://www.nsidc.org/libre/schema/DataCast datacast.xsd "&gt;</a:t>
            </a:r>
            <a:endParaRPr lang="en-US" sz="1600">
              <a:latin typeface="Courier New" pitchFamily="49" charset="0"/>
              <a:cs typeface="Courier New" pitchFamily="49"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ea typeface="ＭＳ Ｐゴシック" pitchFamily="34" charset="-128"/>
              </a:rPr>
              <a:t>Example: Cast Identity</a:t>
            </a:r>
          </a:p>
        </p:txBody>
      </p:sp>
      <p:sp>
        <p:nvSpPr>
          <p:cNvPr id="9219" name="Footer Placeholder 2"/>
          <p:cNvSpPr>
            <a:spLocks noGrp="1"/>
          </p:cNvSpPr>
          <p:nvPr>
            <p:ph type="ftr" sz="quarter" idx="10"/>
          </p:nvPr>
        </p:nvSpPr>
        <p:spPr>
          <a:noFill/>
        </p:spPr>
        <p:txBody>
          <a:bodyPr/>
          <a:lstStyle/>
          <a:p>
            <a:r>
              <a:rPr lang="en-US">
                <a:latin typeface="Garamond" pitchFamily="18" charset="0"/>
                <a:ea typeface="ＭＳ Ｐゴシック" pitchFamily="34" charset="-128"/>
              </a:rPr>
              <a:t>9th ESDSWG, Technology Infusion, Casting Data Sets</a:t>
            </a:r>
          </a:p>
        </p:txBody>
      </p:sp>
      <p:sp>
        <p:nvSpPr>
          <p:cNvPr id="9220" name="Rectangle 3"/>
          <p:cNvSpPr>
            <a:spLocks noChangeArrowheads="1"/>
          </p:cNvSpPr>
          <p:nvPr/>
        </p:nvSpPr>
        <p:spPr bwMode="auto">
          <a:xfrm>
            <a:off x="304800" y="762000"/>
            <a:ext cx="8839200" cy="5016500"/>
          </a:xfrm>
          <a:prstGeom prst="rect">
            <a:avLst/>
          </a:prstGeom>
          <a:noFill/>
          <a:ln w="9525">
            <a:noFill/>
            <a:miter lim="800000"/>
            <a:headEnd/>
            <a:tailEnd/>
          </a:ln>
        </p:spPr>
        <p:txBody>
          <a:bodyPr>
            <a:spAutoFit/>
          </a:bodyPr>
          <a:lstStyle/>
          <a:p>
            <a:r>
              <a:rPr lang="en-US" sz="1600" b="1">
                <a:latin typeface="Courier New" pitchFamily="49" charset="0"/>
                <a:cs typeface="Courier New" pitchFamily="49" charset="0"/>
              </a:rPr>
              <a:t>&lt;identity&gt;</a:t>
            </a:r>
            <a:r>
              <a:rPr lang="en-US" sz="1600">
                <a:latin typeface="Courier New" pitchFamily="49" charset="0"/>
                <a:cs typeface="Courier New" pitchFamily="49" charset="0"/>
              </a:rPr>
              <a:t/>
            </a:r>
            <a:br>
              <a:rPr lang="en-US" sz="1600">
                <a:latin typeface="Courier New" pitchFamily="49" charset="0"/>
                <a:cs typeface="Courier New" pitchFamily="49" charset="0"/>
              </a:rPr>
            </a:br>
            <a:r>
              <a:rPr lang="en-US" sz="1600">
                <a:latin typeface="Courier New" pitchFamily="49" charset="0"/>
                <a:cs typeface="Courier New" pitchFamily="49" charset="0"/>
              </a:rPr>
              <a:t>  </a:t>
            </a:r>
            <a:r>
              <a:rPr lang="en-US" sz="1600" b="1">
                <a:latin typeface="Courier New" pitchFamily="49" charset="0"/>
                <a:cs typeface="Courier New" pitchFamily="49" charset="0"/>
              </a:rPr>
              <a:t>&lt;entry_id&gt;</a:t>
            </a:r>
            <a:r>
              <a:rPr lang="en-US" sz="1600">
                <a:latin typeface="Courier New" pitchFamily="49" charset="0"/>
                <a:cs typeface="Courier New" pitchFamily="49" charset="0"/>
              </a:rPr>
              <a:t>http://nsidc.org/data/myd29v5.html&lt;/entry_id&gt;</a:t>
            </a:r>
            <a:br>
              <a:rPr lang="en-US" sz="1600">
                <a:latin typeface="Courier New" pitchFamily="49" charset="0"/>
                <a:cs typeface="Courier New" pitchFamily="49" charset="0"/>
              </a:rPr>
            </a:br>
            <a:r>
              <a:rPr lang="en-US" sz="1600">
                <a:latin typeface="Courier New" pitchFamily="49" charset="0"/>
                <a:cs typeface="Courier New" pitchFamily="49" charset="0"/>
              </a:rPr>
              <a:t>  </a:t>
            </a:r>
            <a:r>
              <a:rPr lang="en-US" sz="1600" b="1">
                <a:latin typeface="Courier New" pitchFamily="49" charset="0"/>
                <a:cs typeface="Courier New" pitchFamily="49" charset="0"/>
              </a:rPr>
              <a:t>&lt;title&gt;</a:t>
            </a:r>
            <a:r>
              <a:rPr lang="en-US" sz="1600">
                <a:latin typeface="Courier New" pitchFamily="49" charset="0"/>
                <a:cs typeface="Courier New" pitchFamily="49" charset="0"/>
              </a:rPr>
              <a:t> &lt;![CDATA[MODIS/Aqua Sea Ice Extent 5-Min L2 Swath 1km, Version 5]]&gt;&lt;/title&gt;</a:t>
            </a:r>
            <a:br>
              <a:rPr lang="en-US" sz="1600">
                <a:latin typeface="Courier New" pitchFamily="49" charset="0"/>
                <a:cs typeface="Courier New" pitchFamily="49" charset="0"/>
              </a:rPr>
            </a:br>
            <a:r>
              <a:rPr lang="en-US" sz="1600" b="1">
                <a:latin typeface="Courier New" pitchFamily="49" charset="0"/>
                <a:cs typeface="Courier New" pitchFamily="49" charset="0"/>
              </a:rPr>
              <a:t>&lt;progress&gt;</a:t>
            </a:r>
            <a:r>
              <a:rPr lang="en-US" sz="1600">
                <a:latin typeface="Courier New" pitchFamily="49" charset="0"/>
                <a:cs typeface="Courier New" pitchFamily="49" charset="0"/>
              </a:rPr>
              <a:t>underDevelopment&lt;/progress&gt;</a:t>
            </a:r>
            <a:br>
              <a:rPr lang="en-US" sz="1600">
                <a:latin typeface="Courier New" pitchFamily="49" charset="0"/>
                <a:cs typeface="Courier New" pitchFamily="49" charset="0"/>
              </a:rPr>
            </a:br>
            <a:r>
              <a:rPr lang="en-US" sz="1600" b="1">
                <a:latin typeface="Courier New" pitchFamily="49" charset="0"/>
                <a:cs typeface="Courier New" pitchFamily="49" charset="0"/>
              </a:rPr>
              <a:t>&lt;summary&gt;</a:t>
            </a:r>
            <a:r>
              <a:rPr lang="en-US" sz="800">
                <a:latin typeface="Courier New" pitchFamily="49" charset="0"/>
                <a:cs typeface="Courier New" pitchFamily="49" charset="0"/>
              </a:rPr>
              <a:t> &lt;![CDATA[ODIS/Aqua Sea Ice Extent 5-Min L2 Swath 1km (MYD29) data set contains fields for sea ice by reflectance, sea ice by reflectance pixel Quality Assessment (QA), Ice Surface Temperature (IST), IST pixel QA, latitudes, and longitudes in compressed Hierarchical Data</a:t>
            </a:r>
            <a:br>
              <a:rPr lang="en-US" sz="800">
                <a:latin typeface="Courier New" pitchFamily="49" charset="0"/>
                <a:cs typeface="Courier New" pitchFamily="49" charset="0"/>
              </a:rPr>
            </a:br>
            <a:r>
              <a:rPr lang="en-US" sz="800">
                <a:latin typeface="Courier New" pitchFamily="49" charset="0"/>
                <a:cs typeface="Courier New" pitchFamily="49" charset="0"/>
              </a:rPr>
              <a:t>Format-Earth Observing System (HDF-EOS) format, along with corresponding metadata. Latitude and longitude geolocation fields are at 5 km resolution, while all other fields are at 1 km resolution. The sea ice algorithm uses a Normalized Difference Snow Index (NDSI) modified for sea ice to distinguish sea ice from open ocean based on  reflective characteristics.</a:t>
            </a:r>
            <a:br>
              <a:rPr lang="en-US" sz="800">
                <a:latin typeface="Courier New" pitchFamily="49" charset="0"/>
                <a:cs typeface="Courier New" pitchFamily="49" charset="0"/>
              </a:rPr>
            </a:br>
            <a:r>
              <a:rPr lang="en-US" sz="800">
                <a:latin typeface="Courier New" pitchFamily="49" charset="0"/>
                <a:cs typeface="Courier New" pitchFamily="49" charset="0"/>
              </a:rPr>
              <a:t/>
            </a:r>
            <a:br>
              <a:rPr lang="en-US" sz="800">
                <a:latin typeface="Courier New" pitchFamily="49" charset="0"/>
                <a:cs typeface="Courier New" pitchFamily="49" charset="0"/>
              </a:rPr>
            </a:br>
            <a:r>
              <a:rPr lang="en-US" sz="800">
                <a:latin typeface="Courier New" pitchFamily="49" charset="0"/>
                <a:cs typeface="Courier New" pitchFamily="49" charset="0"/>
              </a:rPr>
              <a:t>Data are stored in HDF-EOS format, and are available from 4 July 2002</a:t>
            </a:r>
            <a:br>
              <a:rPr lang="en-US" sz="800">
                <a:latin typeface="Courier New" pitchFamily="49" charset="0"/>
                <a:cs typeface="Courier New" pitchFamily="49" charset="0"/>
              </a:rPr>
            </a:br>
            <a:r>
              <a:rPr lang="en-US" sz="800">
                <a:latin typeface="Courier New" pitchFamily="49" charset="0"/>
                <a:cs typeface="Courier New" pitchFamily="49" charset="0"/>
              </a:rPr>
              <a:t>to</a:t>
            </a:r>
            <a:br>
              <a:rPr lang="en-US" sz="800">
                <a:latin typeface="Courier New" pitchFamily="49" charset="0"/>
                <a:cs typeface="Courier New" pitchFamily="49" charset="0"/>
              </a:rPr>
            </a:br>
            <a:r>
              <a:rPr lang="en-US" sz="800">
                <a:latin typeface="Courier New" pitchFamily="49" charset="0"/>
                <a:cs typeface="Courier New" pitchFamily="49" charset="0"/>
              </a:rPr>
              <a:t>present via FTP. Data can also be obtained in GeoTIFF format by</a:t>
            </a:r>
            <a:br>
              <a:rPr lang="en-US" sz="800">
                <a:latin typeface="Courier New" pitchFamily="49" charset="0"/>
                <a:cs typeface="Courier New" pitchFamily="49" charset="0"/>
              </a:rPr>
            </a:br>
            <a:r>
              <a:rPr lang="en-US" sz="800">
                <a:latin typeface="Courier New" pitchFamily="49" charset="0"/>
                <a:cs typeface="Courier New" pitchFamily="49" charset="0"/>
              </a:rPr>
              <a:t>ordering the data through the Data Pool.]]&gt;</a:t>
            </a:r>
            <a:r>
              <a:rPr lang="en-US" sz="1600">
                <a:latin typeface="Courier New" pitchFamily="49" charset="0"/>
                <a:cs typeface="Courier New" pitchFamily="49" charset="0"/>
              </a:rPr>
              <a:t/>
            </a:r>
            <a:br>
              <a:rPr lang="en-US" sz="1600">
                <a:latin typeface="Courier New" pitchFamily="49" charset="0"/>
                <a:cs typeface="Courier New" pitchFamily="49" charset="0"/>
              </a:rPr>
            </a:br>
            <a:r>
              <a:rPr lang="en-US" sz="1600">
                <a:latin typeface="Courier New" pitchFamily="49" charset="0"/>
                <a:cs typeface="Courier New" pitchFamily="49" charset="0"/>
              </a:rPr>
              <a:t>          &lt;/summary&gt;</a:t>
            </a:r>
            <a:br>
              <a:rPr lang="en-US" sz="1600">
                <a:latin typeface="Courier New" pitchFamily="49" charset="0"/>
                <a:cs typeface="Courier New" pitchFamily="49" charset="0"/>
              </a:rPr>
            </a:br>
            <a:r>
              <a:rPr lang="en-US" sz="1600" b="1">
                <a:latin typeface="Courier New" pitchFamily="49" charset="0"/>
                <a:cs typeface="Courier New" pitchFamily="49" charset="0"/>
              </a:rPr>
              <a:t>&lt;language&gt;</a:t>
            </a:r>
            <a:r>
              <a:rPr lang="en-US" sz="1600">
                <a:latin typeface="Courier New" pitchFamily="49" charset="0"/>
                <a:cs typeface="Courier New" pitchFamily="49" charset="0"/>
              </a:rPr>
              <a:t>eng&lt;/language&gt;</a:t>
            </a:r>
            <a:br>
              <a:rPr lang="en-US" sz="1600">
                <a:latin typeface="Courier New" pitchFamily="49" charset="0"/>
                <a:cs typeface="Courier New" pitchFamily="49" charset="0"/>
              </a:rPr>
            </a:br>
            <a:r>
              <a:rPr lang="en-US" sz="1600" b="1">
                <a:latin typeface="Courier New" pitchFamily="49" charset="0"/>
                <a:cs typeface="Courier New" pitchFamily="49" charset="0"/>
              </a:rPr>
              <a:t>&lt;creator&gt;</a:t>
            </a:r>
            <a:r>
              <a:rPr lang="en-US" sz="1600">
                <a:latin typeface="Courier New" pitchFamily="49" charset="0"/>
                <a:cs typeface="Courier New" pitchFamily="49" charset="0"/>
              </a:rPr>
              <a:t>George A. Riggs&lt;/creator&gt;</a:t>
            </a:r>
            <a:r>
              <a:rPr lang="en-US" sz="1800">
                <a:latin typeface="Courier New" pitchFamily="49" charset="0"/>
                <a:cs typeface="Courier New" pitchFamily="49" charset="0"/>
              </a:rPr>
              <a:t>…</a:t>
            </a:r>
            <a:r>
              <a:rPr lang="en-US" sz="1600">
                <a:latin typeface="Courier New" pitchFamily="49" charset="0"/>
                <a:cs typeface="Courier New" pitchFamily="49" charset="0"/>
              </a:rPr>
              <a:t/>
            </a:r>
            <a:br>
              <a:rPr lang="en-US" sz="1600">
                <a:latin typeface="Courier New" pitchFamily="49" charset="0"/>
                <a:cs typeface="Courier New" pitchFamily="49" charset="0"/>
              </a:rPr>
            </a:br>
            <a:r>
              <a:rPr lang="en-US" sz="1600" b="1">
                <a:latin typeface="Courier New" pitchFamily="49" charset="0"/>
                <a:cs typeface="Courier New" pitchFamily="49" charset="0"/>
              </a:rPr>
              <a:t>&lt;release_date&gt;</a:t>
            </a:r>
            <a:r>
              <a:rPr lang="en-US" sz="1600">
                <a:latin typeface="Courier New" pitchFamily="49" charset="0"/>
                <a:cs typeface="Courier New" pitchFamily="49" charset="0"/>
              </a:rPr>
              <a:t>2006-12-18&lt;/release_date&gt;</a:t>
            </a:r>
            <a:br>
              <a:rPr lang="en-US" sz="1600">
                <a:latin typeface="Courier New" pitchFamily="49" charset="0"/>
                <a:cs typeface="Courier New" pitchFamily="49" charset="0"/>
              </a:rPr>
            </a:br>
            <a:r>
              <a:rPr lang="en-US" sz="1600" b="1">
                <a:latin typeface="Courier New" pitchFamily="49" charset="0"/>
                <a:cs typeface="Courier New" pitchFamily="49" charset="0"/>
              </a:rPr>
              <a:t>&lt;release_place&gt;</a:t>
            </a:r>
            <a:r>
              <a:rPr lang="en-US" sz="1600">
                <a:latin typeface="Courier New" pitchFamily="49" charset="0"/>
                <a:cs typeface="Courier New" pitchFamily="49" charset="0"/>
              </a:rPr>
              <a:t>Boulder, CO&lt;/release_place&gt;</a:t>
            </a:r>
            <a:br>
              <a:rPr lang="en-US" sz="1600">
                <a:latin typeface="Courier New" pitchFamily="49" charset="0"/>
                <a:cs typeface="Courier New" pitchFamily="49" charset="0"/>
              </a:rPr>
            </a:br>
            <a:r>
              <a:rPr lang="en-US" sz="1600" b="1">
                <a:latin typeface="Courier New" pitchFamily="49" charset="0"/>
                <a:cs typeface="Courier New" pitchFamily="49" charset="0"/>
              </a:rPr>
              <a:t>&lt;publisher&gt;</a:t>
            </a:r>
            <a:r>
              <a:rPr lang="en-US" sz="1600">
                <a:latin typeface="Courier New" pitchFamily="49" charset="0"/>
                <a:cs typeface="Courier New" pitchFamily="49" charset="0"/>
              </a:rPr>
              <a:t>National Snow and Ice Data Center&lt;/publisher&gt;</a:t>
            </a:r>
            <a:br>
              <a:rPr lang="en-US" sz="1600">
                <a:latin typeface="Courier New" pitchFamily="49" charset="0"/>
                <a:cs typeface="Courier New" pitchFamily="49" charset="0"/>
              </a:rPr>
            </a:br>
            <a:r>
              <a:rPr lang="en-US" sz="1600" b="1">
                <a:latin typeface="Courier New" pitchFamily="49" charset="0"/>
                <a:cs typeface="Courier New" pitchFamily="49" charset="0"/>
              </a:rPr>
              <a:t>&lt;version&gt;</a:t>
            </a:r>
            <a:r>
              <a:rPr lang="en-US" sz="1600">
                <a:latin typeface="Courier New" pitchFamily="49" charset="0"/>
                <a:cs typeface="Courier New" pitchFamily="49" charset="0"/>
              </a:rPr>
              <a:t>5&lt;/version&gt;</a:t>
            </a:r>
            <a:br>
              <a:rPr lang="en-US" sz="1600">
                <a:latin typeface="Courier New" pitchFamily="49" charset="0"/>
                <a:cs typeface="Courier New" pitchFamily="49" charset="0"/>
              </a:rPr>
            </a:br>
            <a:r>
              <a:rPr lang="en-US" sz="1600" b="1">
                <a:latin typeface="Courier New" pitchFamily="49" charset="0"/>
                <a:cs typeface="Courier New" pitchFamily="49" charset="0"/>
              </a:rPr>
              <a:t>&lt;online_resource&gt;</a:t>
            </a:r>
            <a:r>
              <a:rPr lang="en-US" sz="1600">
                <a:latin typeface="Courier New" pitchFamily="49" charset="0"/>
                <a:cs typeface="Courier New" pitchFamily="49" charset="0"/>
              </a:rPr>
              <a:t>http://nsidc.org/data/myd29v5.html&lt;/online_resource&gt;</a:t>
            </a:r>
            <a:br>
              <a:rPr lang="en-US" sz="1600">
                <a:latin typeface="Courier New" pitchFamily="49" charset="0"/>
                <a:cs typeface="Courier New" pitchFamily="49" charset="0"/>
              </a:rPr>
            </a:br>
            <a:r>
              <a:rPr lang="en-US" sz="1600">
                <a:latin typeface="Courier New" pitchFamily="49" charset="0"/>
                <a:cs typeface="Courier New" pitchFamily="49" charset="0"/>
              </a:rPr>
              <a:t>&lt;/identity&gt;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ea typeface="ＭＳ Ｐゴシック" pitchFamily="34" charset="-128"/>
              </a:rPr>
              <a:t>Example: Cast Facets</a:t>
            </a:r>
          </a:p>
        </p:txBody>
      </p:sp>
      <p:sp>
        <p:nvSpPr>
          <p:cNvPr id="10243" name="Footer Placeholder 2"/>
          <p:cNvSpPr>
            <a:spLocks noGrp="1"/>
          </p:cNvSpPr>
          <p:nvPr>
            <p:ph type="ftr" sz="quarter" idx="10"/>
          </p:nvPr>
        </p:nvSpPr>
        <p:spPr>
          <a:noFill/>
        </p:spPr>
        <p:txBody>
          <a:bodyPr/>
          <a:lstStyle/>
          <a:p>
            <a:r>
              <a:rPr lang="en-US">
                <a:latin typeface="Garamond" pitchFamily="18" charset="0"/>
                <a:ea typeface="ＭＳ Ｐゴシック" pitchFamily="34" charset="-128"/>
              </a:rPr>
              <a:t>9th ESDSWG, Technology Infusion, Casting Data Sets</a:t>
            </a:r>
          </a:p>
        </p:txBody>
      </p:sp>
      <p:sp>
        <p:nvSpPr>
          <p:cNvPr id="10244" name="Rectangle 3"/>
          <p:cNvSpPr>
            <a:spLocks noChangeArrowheads="1"/>
          </p:cNvSpPr>
          <p:nvPr/>
        </p:nvSpPr>
        <p:spPr bwMode="auto">
          <a:xfrm>
            <a:off x="0" y="685800"/>
            <a:ext cx="8839200" cy="5016500"/>
          </a:xfrm>
          <a:prstGeom prst="rect">
            <a:avLst/>
          </a:prstGeom>
          <a:noFill/>
          <a:ln w="9525">
            <a:noFill/>
            <a:miter lim="800000"/>
            <a:headEnd/>
            <a:tailEnd/>
          </a:ln>
        </p:spPr>
        <p:txBody>
          <a:bodyPr>
            <a:spAutoFit/>
          </a:bodyPr>
          <a:lstStyle/>
          <a:p>
            <a:r>
              <a:rPr lang="en-US" sz="1600">
                <a:latin typeface="Courier New" pitchFamily="49" charset="0"/>
                <a:cs typeface="Courier New" pitchFamily="49" charset="0"/>
              </a:rPr>
              <a:t>&lt;facets&gt;</a:t>
            </a:r>
            <a:br>
              <a:rPr lang="en-US" sz="1600">
                <a:latin typeface="Courier New" pitchFamily="49" charset="0"/>
                <a:cs typeface="Courier New" pitchFamily="49" charset="0"/>
              </a:rPr>
            </a:br>
            <a:r>
              <a:rPr lang="en-US" sz="1600">
                <a:latin typeface="Courier New" pitchFamily="49" charset="0"/>
                <a:cs typeface="Courier New" pitchFamily="49" charset="0"/>
              </a:rPr>
              <a:t>&lt;parameter&gt;</a:t>
            </a:r>
            <a:r>
              <a:rPr lang="en-US" sz="1200">
                <a:latin typeface="Courier New" pitchFamily="49" charset="0"/>
                <a:cs typeface="Courier New" pitchFamily="49" charset="0"/>
              </a:rPr>
              <a:t>&lt;![CDATA[EARTH SCIENCE &gt; Cryosphere &gt; Sea Ice &gt; Ice Extent]]&gt;</a:t>
            </a:r>
            <a:r>
              <a:rPr lang="en-US" sz="1600">
                <a:latin typeface="Courier New" pitchFamily="49" charset="0"/>
                <a:cs typeface="Courier New" pitchFamily="49" charset="0"/>
              </a:rPr>
              <a:t>&lt;/parameter&gt;</a:t>
            </a:r>
            <a:br>
              <a:rPr lang="en-US" sz="1600">
                <a:latin typeface="Courier New" pitchFamily="49" charset="0"/>
                <a:cs typeface="Courier New" pitchFamily="49" charset="0"/>
              </a:rPr>
            </a:br>
            <a:r>
              <a:rPr lang="en-US" sz="1600">
                <a:latin typeface="Courier New" pitchFamily="49" charset="0"/>
                <a:cs typeface="Courier New" pitchFamily="49" charset="0"/>
              </a:rPr>
              <a:t>&lt;parameter&gt;</a:t>
            </a:r>
            <a:r>
              <a:rPr lang="en-US" sz="1200">
                <a:latin typeface="Courier New" pitchFamily="49" charset="0"/>
                <a:cs typeface="Courier New" pitchFamily="49" charset="0"/>
              </a:rPr>
              <a:t>&lt;![CDATA[EARTH SCIENCE &gt; Oceans &gt; Sea Ice &gt; Ice Extent]]&gt;</a:t>
            </a:r>
            <a:r>
              <a:rPr lang="en-US" sz="1600">
                <a:latin typeface="Courier New" pitchFamily="49" charset="0"/>
                <a:cs typeface="Courier New" pitchFamily="49" charset="0"/>
              </a:rPr>
              <a:t>&lt;/parameter&gt;</a:t>
            </a:r>
            <a:br>
              <a:rPr lang="en-US" sz="1600">
                <a:latin typeface="Courier New" pitchFamily="49" charset="0"/>
                <a:cs typeface="Courier New" pitchFamily="49" charset="0"/>
              </a:rPr>
            </a:br>
            <a:r>
              <a:rPr lang="en-US" sz="1600">
                <a:latin typeface="Courier New" pitchFamily="49" charset="0"/>
                <a:cs typeface="Courier New" pitchFamily="49" charset="0"/>
              </a:rPr>
              <a:t>&lt;location&gt;</a:t>
            </a:r>
            <a:r>
              <a:rPr lang="en-US" sz="1200">
                <a:latin typeface="Courier New" pitchFamily="49" charset="0"/>
                <a:cs typeface="Courier New" pitchFamily="49" charset="0"/>
              </a:rPr>
              <a:t>&lt;![CDATA[GEOGRAPHIC REGION &gt; POLAR]]&gt;</a:t>
            </a:r>
            <a:r>
              <a:rPr lang="en-US" sz="1600">
                <a:latin typeface="Courier New" pitchFamily="49" charset="0"/>
                <a:cs typeface="Courier New" pitchFamily="49" charset="0"/>
              </a:rPr>
              <a:t>&lt;/location&gt;</a:t>
            </a:r>
            <a:br>
              <a:rPr lang="en-US" sz="1600">
                <a:latin typeface="Courier New" pitchFamily="49" charset="0"/>
                <a:cs typeface="Courier New" pitchFamily="49" charset="0"/>
              </a:rPr>
            </a:br>
            <a:r>
              <a:rPr lang="en-US" sz="1600">
                <a:latin typeface="Courier New" pitchFamily="49" charset="0"/>
                <a:cs typeface="Courier New" pitchFamily="49" charset="0"/>
              </a:rPr>
              <a:t>&lt;iso_topic_category&gt;imageryBaseMapsEarthCover&lt;/iso_topic_category&gt;</a:t>
            </a:r>
            <a:br>
              <a:rPr lang="en-US" sz="1600">
                <a:latin typeface="Courier New" pitchFamily="49" charset="0"/>
                <a:cs typeface="Courier New" pitchFamily="49" charset="0"/>
              </a:rPr>
            </a:br>
            <a:r>
              <a:rPr lang="en-US" sz="1600">
                <a:latin typeface="Courier New" pitchFamily="49" charset="0"/>
                <a:cs typeface="Courier New" pitchFamily="49" charset="0"/>
              </a:rPr>
              <a:t>&lt;extent&gt;</a:t>
            </a:r>
            <a:br>
              <a:rPr lang="en-US" sz="1600">
                <a:latin typeface="Courier New" pitchFamily="49" charset="0"/>
                <a:cs typeface="Courier New" pitchFamily="49" charset="0"/>
              </a:rPr>
            </a:br>
            <a:r>
              <a:rPr lang="en-US" sz="1600">
                <a:latin typeface="Courier New" pitchFamily="49" charset="0"/>
                <a:cs typeface="Courier New" pitchFamily="49" charset="0"/>
              </a:rPr>
              <a:t>&lt;gmd:geographicElement&gt;</a:t>
            </a:r>
            <a:br>
              <a:rPr lang="en-US" sz="1600">
                <a:latin typeface="Courier New" pitchFamily="49" charset="0"/>
                <a:cs typeface="Courier New" pitchFamily="49" charset="0"/>
              </a:rPr>
            </a:br>
            <a:r>
              <a:rPr lang="en-US" sz="1600">
                <a:latin typeface="Courier New" pitchFamily="49" charset="0"/>
                <a:cs typeface="Courier New" pitchFamily="49" charset="0"/>
              </a:rPr>
              <a:t>&lt;gmd:EX_GeographicBoundingBox id="boundingGeographicBoundingBox"&gt;</a:t>
            </a:r>
            <a:br>
              <a:rPr lang="en-US" sz="1600">
                <a:latin typeface="Courier New" pitchFamily="49" charset="0"/>
                <a:cs typeface="Courier New" pitchFamily="49" charset="0"/>
              </a:rPr>
            </a:br>
            <a:r>
              <a:rPr lang="en-US" sz="1600">
                <a:latin typeface="Courier New" pitchFamily="49" charset="0"/>
                <a:cs typeface="Courier New" pitchFamily="49" charset="0"/>
              </a:rPr>
              <a:t>&lt;gmd:westBoundLongitude&gt;&lt;gco:Decimal&gt;-180&lt;/gco:Decimal&gt;</a:t>
            </a:r>
            <a:br>
              <a:rPr lang="en-US" sz="1600">
                <a:latin typeface="Courier New" pitchFamily="49" charset="0"/>
                <a:cs typeface="Courier New" pitchFamily="49" charset="0"/>
              </a:rPr>
            </a:br>
            <a:r>
              <a:rPr lang="en-US" sz="1600">
                <a:latin typeface="Courier New" pitchFamily="49" charset="0"/>
                <a:cs typeface="Courier New" pitchFamily="49" charset="0"/>
              </a:rPr>
              <a:t>&lt;/gmd:westBoundLongitude&gt;</a:t>
            </a:r>
            <a:br>
              <a:rPr lang="en-US" sz="1600">
                <a:latin typeface="Courier New" pitchFamily="49" charset="0"/>
                <a:cs typeface="Courier New" pitchFamily="49" charset="0"/>
              </a:rPr>
            </a:br>
            <a:r>
              <a:rPr lang="en-US" sz="1600">
                <a:latin typeface="Courier New" pitchFamily="49" charset="0"/>
                <a:cs typeface="Courier New" pitchFamily="49" charset="0"/>
              </a:rPr>
              <a:t>&lt;gmd:eastBoundLongitude&gt;&lt;gco:Decimal&gt;180&lt;/gco:Decimal&gt;</a:t>
            </a:r>
            <a:br>
              <a:rPr lang="en-US" sz="1600">
                <a:latin typeface="Courier New" pitchFamily="49" charset="0"/>
                <a:cs typeface="Courier New" pitchFamily="49" charset="0"/>
              </a:rPr>
            </a:br>
            <a:r>
              <a:rPr lang="en-US" sz="1600">
                <a:latin typeface="Courier New" pitchFamily="49" charset="0"/>
                <a:cs typeface="Courier New" pitchFamily="49" charset="0"/>
              </a:rPr>
              <a:t>&lt;/gmd:eastBoundLongitude&gt;</a:t>
            </a:r>
            <a:br>
              <a:rPr lang="en-US" sz="1600">
                <a:latin typeface="Courier New" pitchFamily="49" charset="0"/>
                <a:cs typeface="Courier New" pitchFamily="49" charset="0"/>
              </a:rPr>
            </a:br>
            <a:r>
              <a:rPr lang="en-US" sz="1600">
                <a:latin typeface="Courier New" pitchFamily="49" charset="0"/>
                <a:cs typeface="Courier New" pitchFamily="49" charset="0"/>
              </a:rPr>
              <a:t>&lt;gmd:southBoundLatitude&gt;&lt;gco:Decimal&gt;-90&lt;/gco:Decimal&gt;</a:t>
            </a:r>
            <a:br>
              <a:rPr lang="en-US" sz="1600">
                <a:latin typeface="Courier New" pitchFamily="49" charset="0"/>
                <a:cs typeface="Courier New" pitchFamily="49" charset="0"/>
              </a:rPr>
            </a:br>
            <a:r>
              <a:rPr lang="en-US" sz="1600">
                <a:latin typeface="Courier New" pitchFamily="49" charset="0"/>
                <a:cs typeface="Courier New" pitchFamily="49" charset="0"/>
              </a:rPr>
              <a:t>&lt;/gmd:southBoundLatitude&gt;</a:t>
            </a:r>
            <a:br>
              <a:rPr lang="en-US" sz="1600">
                <a:latin typeface="Courier New" pitchFamily="49" charset="0"/>
                <a:cs typeface="Courier New" pitchFamily="49" charset="0"/>
              </a:rPr>
            </a:br>
            <a:r>
              <a:rPr lang="en-US" sz="1600">
                <a:latin typeface="Courier New" pitchFamily="49" charset="0"/>
                <a:cs typeface="Courier New" pitchFamily="49" charset="0"/>
              </a:rPr>
              <a:t>&lt;gmd:northBoundLatitude&gt;&lt;gco:Decimal&gt;90&lt;/gco:Decimal&gt;</a:t>
            </a:r>
            <a:br>
              <a:rPr lang="en-US" sz="1600">
                <a:latin typeface="Courier New" pitchFamily="49" charset="0"/>
                <a:cs typeface="Courier New" pitchFamily="49" charset="0"/>
              </a:rPr>
            </a:br>
            <a:r>
              <a:rPr lang="en-US" sz="1600">
                <a:latin typeface="Courier New" pitchFamily="49" charset="0"/>
                <a:cs typeface="Courier New" pitchFamily="49" charset="0"/>
              </a:rPr>
              <a:t>&lt;/gmd:northBoundLatitude&gt;</a:t>
            </a:r>
            <a:br>
              <a:rPr lang="en-US" sz="1600">
                <a:latin typeface="Courier New" pitchFamily="49" charset="0"/>
                <a:cs typeface="Courier New" pitchFamily="49" charset="0"/>
              </a:rPr>
            </a:br>
            <a:r>
              <a:rPr lang="en-US" sz="1600">
                <a:latin typeface="Courier New" pitchFamily="49" charset="0"/>
                <a:cs typeface="Courier New" pitchFamily="49" charset="0"/>
              </a:rPr>
              <a:t>&lt;/gmd:EX_GeographicBoundingBox&gt;</a:t>
            </a:r>
            <a:br>
              <a:rPr lang="en-US" sz="1600">
                <a:latin typeface="Courier New" pitchFamily="49" charset="0"/>
                <a:cs typeface="Courier New" pitchFamily="49" charset="0"/>
              </a:rPr>
            </a:br>
            <a:r>
              <a:rPr lang="en-US" sz="1600">
                <a:latin typeface="Courier New" pitchFamily="49" charset="0"/>
                <a:cs typeface="Courier New" pitchFamily="49" charset="0"/>
              </a:rPr>
              <a:t>&lt;/gmd:geographicElement&gt;</a:t>
            </a:r>
          </a:p>
          <a:p>
            <a:r>
              <a:rPr lang="en-US" sz="1600">
                <a:latin typeface="Courier New" pitchFamily="49" charset="0"/>
                <a:cs typeface="Courier New" pitchFamily="49" charset="0"/>
              </a:rPr>
              <a:t/>
            </a:r>
            <a:br>
              <a:rPr lang="en-US" sz="1600">
                <a:latin typeface="Courier New" pitchFamily="49" charset="0"/>
                <a:cs typeface="Courier New" pitchFamily="49" charset="0"/>
              </a:rPr>
            </a:br>
            <a:endParaRPr lang="en-US" sz="1600">
              <a:latin typeface="Courier New" pitchFamily="49" charset="0"/>
              <a:cs typeface="Courier New" pitchFamily="49"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ea typeface="ＭＳ Ｐゴシック" pitchFamily="34" charset="-128"/>
              </a:rPr>
              <a:t>Example: Cast Facets</a:t>
            </a:r>
          </a:p>
        </p:txBody>
      </p:sp>
      <p:sp>
        <p:nvSpPr>
          <p:cNvPr id="11267" name="Footer Placeholder 2"/>
          <p:cNvSpPr>
            <a:spLocks noGrp="1"/>
          </p:cNvSpPr>
          <p:nvPr>
            <p:ph type="ftr" sz="quarter" idx="10"/>
          </p:nvPr>
        </p:nvSpPr>
        <p:spPr>
          <a:noFill/>
        </p:spPr>
        <p:txBody>
          <a:bodyPr/>
          <a:lstStyle/>
          <a:p>
            <a:r>
              <a:rPr lang="en-US">
                <a:latin typeface="Garamond" pitchFamily="18" charset="0"/>
                <a:ea typeface="ＭＳ Ｐゴシック" pitchFamily="34" charset="-128"/>
              </a:rPr>
              <a:t>9th ESDSWG, Technology Infusion, Casting Data Sets</a:t>
            </a:r>
          </a:p>
        </p:txBody>
      </p:sp>
      <p:sp>
        <p:nvSpPr>
          <p:cNvPr id="11268" name="Rectangle 3"/>
          <p:cNvSpPr>
            <a:spLocks noChangeArrowheads="1"/>
          </p:cNvSpPr>
          <p:nvPr/>
        </p:nvSpPr>
        <p:spPr bwMode="auto">
          <a:xfrm>
            <a:off x="0" y="685800"/>
            <a:ext cx="8839200" cy="4278313"/>
          </a:xfrm>
          <a:prstGeom prst="rect">
            <a:avLst/>
          </a:prstGeom>
          <a:noFill/>
          <a:ln w="9525">
            <a:noFill/>
            <a:miter lim="800000"/>
            <a:headEnd/>
            <a:tailEnd/>
          </a:ln>
        </p:spPr>
        <p:txBody>
          <a:bodyPr>
            <a:spAutoFit/>
          </a:bodyPr>
          <a:lstStyle/>
          <a:p>
            <a:r>
              <a:rPr lang="en-US" sz="1600">
                <a:latin typeface="Courier New" pitchFamily="49" charset="0"/>
                <a:cs typeface="Courier New" pitchFamily="49" charset="0"/>
              </a:rPr>
              <a:t>&lt;gmd:temporalElement&gt;</a:t>
            </a:r>
            <a:br>
              <a:rPr lang="en-US" sz="1600">
                <a:latin typeface="Courier New" pitchFamily="49" charset="0"/>
                <a:cs typeface="Courier New" pitchFamily="49" charset="0"/>
              </a:rPr>
            </a:br>
            <a:r>
              <a:rPr lang="en-US" sz="1600">
                <a:latin typeface="Courier New" pitchFamily="49" charset="0"/>
                <a:cs typeface="Courier New" pitchFamily="49" charset="0"/>
              </a:rPr>
              <a:t/>
            </a:r>
            <a:br>
              <a:rPr lang="en-US" sz="1600">
                <a:latin typeface="Courier New" pitchFamily="49" charset="0"/>
                <a:cs typeface="Courier New" pitchFamily="49" charset="0"/>
              </a:rPr>
            </a:br>
            <a:r>
              <a:rPr lang="en-US" sz="1600">
                <a:latin typeface="Courier New" pitchFamily="49" charset="0"/>
                <a:cs typeface="Courier New" pitchFamily="49" charset="0"/>
              </a:rPr>
              <a:t>&lt;gmd:EX_TemporalExtent id="boundingTemporalExtent"&gt;</a:t>
            </a:r>
            <a:br>
              <a:rPr lang="en-US" sz="1600">
                <a:latin typeface="Courier New" pitchFamily="49" charset="0"/>
                <a:cs typeface="Courier New" pitchFamily="49" charset="0"/>
              </a:rPr>
            </a:br>
            <a:r>
              <a:rPr lang="en-US" sz="1600">
                <a:latin typeface="Courier New" pitchFamily="49" charset="0"/>
                <a:cs typeface="Courier New" pitchFamily="49" charset="0"/>
              </a:rPr>
              <a:t>&lt;gmd:extent&gt;</a:t>
            </a:r>
            <a:br>
              <a:rPr lang="en-US" sz="1600">
                <a:latin typeface="Courier New" pitchFamily="49" charset="0"/>
                <a:cs typeface="Courier New" pitchFamily="49" charset="0"/>
              </a:rPr>
            </a:br>
            <a:r>
              <a:rPr lang="en-US" sz="1600">
                <a:latin typeface="Courier New" pitchFamily="49" charset="0"/>
                <a:cs typeface="Courier New" pitchFamily="49" charset="0"/>
              </a:rPr>
              <a:t>&lt;gmd:TimePeriod&gt;</a:t>
            </a:r>
            <a:br>
              <a:rPr lang="en-US" sz="1600">
                <a:latin typeface="Courier New" pitchFamily="49" charset="0"/>
                <a:cs typeface="Courier New" pitchFamily="49" charset="0"/>
              </a:rPr>
            </a:br>
            <a:r>
              <a:rPr lang="en-US" sz="1600">
                <a:latin typeface="Courier New" pitchFamily="49" charset="0"/>
                <a:cs typeface="Courier New" pitchFamily="49" charset="0"/>
              </a:rPr>
              <a:t>&lt;gmd:beginPosition&gt;20020704&lt;/gmd:beginPosition&gt;</a:t>
            </a:r>
            <a:br>
              <a:rPr lang="en-US" sz="1600">
                <a:latin typeface="Courier New" pitchFamily="49" charset="0"/>
                <a:cs typeface="Courier New" pitchFamily="49" charset="0"/>
              </a:rPr>
            </a:br>
            <a:r>
              <a:rPr lang="en-US" sz="1600">
                <a:latin typeface="Courier New" pitchFamily="49" charset="0"/>
                <a:cs typeface="Courier New" pitchFamily="49" charset="0"/>
              </a:rPr>
              <a:t>&lt;gmd:endPosition&gt;Unknown&lt;/gmd:endPosition&gt;</a:t>
            </a:r>
            <a:br>
              <a:rPr lang="en-US" sz="1600">
                <a:latin typeface="Courier New" pitchFamily="49" charset="0"/>
                <a:cs typeface="Courier New" pitchFamily="49" charset="0"/>
              </a:rPr>
            </a:br>
            <a:r>
              <a:rPr lang="en-US" sz="1600">
                <a:latin typeface="Courier New" pitchFamily="49" charset="0"/>
                <a:cs typeface="Courier New" pitchFamily="49" charset="0"/>
              </a:rPr>
              <a:t>&lt;/gmd:TimePeriod&gt;</a:t>
            </a:r>
            <a:br>
              <a:rPr lang="en-US" sz="1600">
                <a:latin typeface="Courier New" pitchFamily="49" charset="0"/>
                <a:cs typeface="Courier New" pitchFamily="49" charset="0"/>
              </a:rPr>
            </a:br>
            <a:r>
              <a:rPr lang="en-US" sz="1600">
                <a:latin typeface="Courier New" pitchFamily="49" charset="0"/>
                <a:cs typeface="Courier New" pitchFamily="49" charset="0"/>
              </a:rPr>
              <a:t>&lt;/gmd:extent&gt;</a:t>
            </a:r>
            <a:br>
              <a:rPr lang="en-US" sz="1600">
                <a:latin typeface="Courier New" pitchFamily="49" charset="0"/>
                <a:cs typeface="Courier New" pitchFamily="49" charset="0"/>
              </a:rPr>
            </a:br>
            <a:r>
              <a:rPr lang="en-US" sz="1600">
                <a:latin typeface="Courier New" pitchFamily="49" charset="0"/>
                <a:cs typeface="Courier New" pitchFamily="49" charset="0"/>
              </a:rPr>
              <a:t>&lt;/gmd:EX_TemporalExtent&gt;</a:t>
            </a:r>
            <a:br>
              <a:rPr lang="en-US" sz="1600">
                <a:latin typeface="Courier New" pitchFamily="49" charset="0"/>
                <a:cs typeface="Courier New" pitchFamily="49" charset="0"/>
              </a:rPr>
            </a:br>
            <a:r>
              <a:rPr lang="en-US" sz="1600">
                <a:latin typeface="Courier New" pitchFamily="49" charset="0"/>
                <a:cs typeface="Courier New" pitchFamily="49" charset="0"/>
              </a:rPr>
              <a:t/>
            </a:r>
            <a:br>
              <a:rPr lang="en-US" sz="1600">
                <a:latin typeface="Courier New" pitchFamily="49" charset="0"/>
                <a:cs typeface="Courier New" pitchFamily="49" charset="0"/>
              </a:rPr>
            </a:br>
            <a:r>
              <a:rPr lang="en-US" sz="1600">
                <a:latin typeface="Courier New" pitchFamily="49" charset="0"/>
                <a:cs typeface="Courier New" pitchFamily="49" charset="0"/>
              </a:rPr>
              <a:t>&lt;/gmd:temporalElement&gt;</a:t>
            </a:r>
            <a:br>
              <a:rPr lang="en-US" sz="1600">
                <a:latin typeface="Courier New" pitchFamily="49" charset="0"/>
                <a:cs typeface="Courier New" pitchFamily="49" charset="0"/>
              </a:rPr>
            </a:br>
            <a:r>
              <a:rPr lang="en-US" sz="1600">
                <a:latin typeface="Courier New" pitchFamily="49" charset="0"/>
                <a:cs typeface="Courier New" pitchFamily="49" charset="0"/>
              </a:rPr>
              <a:t/>
            </a:r>
            <a:br>
              <a:rPr lang="en-US" sz="1600">
                <a:latin typeface="Courier New" pitchFamily="49" charset="0"/>
                <a:cs typeface="Courier New" pitchFamily="49" charset="0"/>
              </a:rPr>
            </a:br>
            <a:r>
              <a:rPr lang="en-US" sz="1600">
                <a:latin typeface="Courier New" pitchFamily="49" charset="0"/>
                <a:cs typeface="Courier New" pitchFamily="49" charset="0"/>
              </a:rPr>
              <a:t>&lt;/extent&gt;</a:t>
            </a:r>
            <a:br>
              <a:rPr lang="en-US" sz="1600">
                <a:latin typeface="Courier New" pitchFamily="49" charset="0"/>
                <a:cs typeface="Courier New" pitchFamily="49" charset="0"/>
              </a:rPr>
            </a:br>
            <a:r>
              <a:rPr lang="en-US" sz="1600">
                <a:latin typeface="Courier New" pitchFamily="49" charset="0"/>
                <a:cs typeface="Courier New" pitchFamily="49" charset="0"/>
              </a:rPr>
              <a:t>&lt;/facets&gt;</a:t>
            </a:r>
            <a:endParaRPr lang="en-US" sz="1600"/>
          </a:p>
          <a:p>
            <a:r>
              <a:rPr lang="en-US" sz="1600">
                <a:latin typeface="Courier New" pitchFamily="49" charset="0"/>
                <a:cs typeface="Courier New" pitchFamily="49" charset="0"/>
              </a:rPr>
              <a:t/>
            </a:r>
            <a:br>
              <a:rPr lang="en-US" sz="1600">
                <a:latin typeface="Courier New" pitchFamily="49" charset="0"/>
                <a:cs typeface="Courier New" pitchFamily="49" charset="0"/>
              </a:rPr>
            </a:br>
            <a:endParaRPr lang="en-US" sz="1600">
              <a:latin typeface="Courier New" pitchFamily="49" charset="0"/>
              <a:cs typeface="Courier New" pitchFamily="49" charset="0"/>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326</Words>
  <Application>Microsoft Office PowerPoint</Application>
  <PresentationFormat>On-screen Show (4:3)</PresentationFormat>
  <Paragraphs>59</Paragraphs>
  <Slides>12</Slides>
  <Notes>4</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Blank Presentation</vt:lpstr>
      <vt:lpstr>Data Set Casting</vt:lpstr>
      <vt:lpstr>Data Set Casting</vt:lpstr>
      <vt:lpstr>Concerns and Issues</vt:lpstr>
      <vt:lpstr>Example: Feed</vt:lpstr>
      <vt:lpstr>Example: Entry</vt:lpstr>
      <vt:lpstr>Example: Cast Entry</vt:lpstr>
      <vt:lpstr>Example: Cast Identity</vt:lpstr>
      <vt:lpstr>Example: Cast Facets</vt:lpstr>
      <vt:lpstr>Example: Cast Facets</vt:lpstr>
      <vt:lpstr>Example: Cast Contacts</vt:lpstr>
      <vt:lpstr>Example: Rights and Metadata</vt:lpstr>
      <vt:lpstr>Slide 12</vt:lpstr>
    </vt:vector>
  </TitlesOfParts>
  <Company>NSIDC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Geiger Wooten</dc:creator>
  <cp:lastModifiedBy>jgarner</cp:lastModifiedBy>
  <cp:revision>44</cp:revision>
  <cp:lastPrinted>2002-10-01T17:30:54Z</cp:lastPrinted>
  <dcterms:created xsi:type="dcterms:W3CDTF">2002-10-01T14:57:53Z</dcterms:created>
  <dcterms:modified xsi:type="dcterms:W3CDTF">2010-10-27T19:50:56Z</dcterms:modified>
</cp:coreProperties>
</file>