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42" r:id="rId3"/>
    <p:sldId id="343" r:id="rId4"/>
    <p:sldId id="260" r:id="rId5"/>
    <p:sldId id="336" r:id="rId6"/>
    <p:sldId id="341" r:id="rId7"/>
    <p:sldId id="337" r:id="rId8"/>
    <p:sldId id="346" r:id="rId9"/>
    <p:sldId id="338" r:id="rId10"/>
    <p:sldId id="347" r:id="rId11"/>
    <p:sldId id="340" r:id="rId12"/>
    <p:sldId id="344" r:id="rId13"/>
    <p:sldId id="345" r:id="rId1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8000"/>
    <a:srgbClr val="009900"/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5" autoAdjust="0"/>
    <p:restoredTop sz="95878" autoAdjust="0"/>
  </p:normalViewPr>
  <p:slideViewPr>
    <p:cSldViewPr>
      <p:cViewPr varScale="1">
        <p:scale>
          <a:sx n="72" d="100"/>
          <a:sy n="72" d="100"/>
        </p:scale>
        <p:origin x="-2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b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05863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pPr>
              <a:defRPr/>
            </a:pPr>
            <a:fld id="{A50E4FFB-818A-455C-8F84-5CDC319E7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03725"/>
            <a:ext cx="559752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b" anchorCtr="0" compatLnSpc="1">
            <a:prstTxWarp prst="textNoShape">
              <a:avLst/>
            </a:prstTxWarp>
          </a:bodyPr>
          <a:lstStyle>
            <a:lvl1pPr defTabSz="9128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05863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pPr>
              <a:defRPr/>
            </a:pPr>
            <a:fld id="{0378ADCA-E44C-4AF8-8259-BB35B1B0F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F6255-7F66-43E0-9856-D60B44EC5AC8}" type="datetime1">
              <a:rPr lang="en-US"/>
              <a:pPr>
                <a:defRPr/>
              </a:pPr>
              <a:t>10/21/2010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88A0E-4B3B-450E-A62E-EEF5FCC24E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4BA49-2963-4BA5-BE7B-A379E4214D1C}" type="datetime1">
              <a:rPr lang="en-US"/>
              <a:pPr>
                <a:defRPr/>
              </a:pPr>
              <a:t>10/21/2010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2BD23-49D8-4BE8-8F2A-782FBD59C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739B1-D785-48A8-86E9-8CCE6D7ECCE1}" type="datetime1">
              <a:rPr lang="en-US"/>
              <a:pPr>
                <a:defRPr/>
              </a:pPr>
              <a:t>10/21/2010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6FDEC-4B81-4812-8D54-0035EF073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3853F-1DED-462E-96CD-ED3F8C3539EE}" type="datetime1">
              <a:rPr lang="en-US"/>
              <a:pPr>
                <a:defRPr/>
              </a:pPr>
              <a:t>10/21/2010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16FB3-2170-4093-B2A8-DD13F71DC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B3B36-DFA1-4878-B192-ECB825865E4C}" type="datetime1">
              <a:rPr lang="en-US"/>
              <a:pPr>
                <a:defRPr/>
              </a:pPr>
              <a:t>10/21/2010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B3005-A0E4-4FB1-9066-9869EB047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561E8-1DE4-4A41-A28E-554E5643DC42}" type="datetime1">
              <a:rPr lang="en-US"/>
              <a:pPr>
                <a:defRPr/>
              </a:pPr>
              <a:t>10/21/2010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C375F-E07B-4827-B7A8-66127971C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CE72C-D44B-4DCE-956B-9DBF741321E6}" type="datetime1">
              <a:rPr lang="en-US"/>
              <a:pPr>
                <a:defRPr/>
              </a:pPr>
              <a:t>10/21/2010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D482-0BB0-44D2-8929-741561FEA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035D8-B15C-4D35-AE09-782E2575DA5E}" type="datetime1">
              <a:rPr lang="en-US"/>
              <a:pPr>
                <a:defRPr/>
              </a:pPr>
              <a:t>10/21/2010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7ABDA-D331-4269-9F1B-3F36B23EBF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E6625-5CD8-4FBD-B37D-A805C56500BF}" type="datetime1">
              <a:rPr lang="en-US"/>
              <a:pPr>
                <a:defRPr/>
              </a:pPr>
              <a:t>10/21/2010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3E233-A14B-43F8-985D-40C898E85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BECF7-25A7-4E64-A658-F56A53C325AD}" type="datetime1">
              <a:rPr lang="en-US"/>
              <a:pPr>
                <a:defRPr/>
              </a:pPr>
              <a:t>10/21/2010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3D05E-060C-4205-9225-563771A993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66C3D-0743-4CD5-86AC-DAA1C3D92B3B}" type="datetime1">
              <a:rPr lang="en-US"/>
              <a:pPr>
                <a:defRPr/>
              </a:pPr>
              <a:t>10/21/2010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19C26-3F6C-4CC7-A1CC-3535127FB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FC722-1DC4-4767-839F-D3BEBF5D9E14}" type="datetime1">
              <a:rPr lang="en-US"/>
              <a:pPr>
                <a:defRPr/>
              </a:pPr>
              <a:t>10/21/2010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3874D-CC65-43D3-82E2-04D56F55F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933CA559-26FE-4C48-A691-39218FC95D7F}" type="datetime1">
              <a:rPr lang="en-US"/>
              <a:pPr>
                <a:defRPr/>
              </a:pPr>
              <a:t>10/21/2010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3D64323-B34F-423C-BDD7-844F0257CD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oleObject" Target="file:///C:\Documents%20and%20Settings\j.m.kusterer\Local%20Settings\Temporary%20Internet%20Files\Content.Outlook\2AAWQYL7\TAbMEP_2_10_10_flat%20(2)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1524000" y="2743200"/>
            <a:ext cx="601980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dirty="0" err="1">
                <a:solidFill>
                  <a:schemeClr val="tx2"/>
                </a:solidFill>
              </a:rPr>
              <a:t>MEaSUREs</a:t>
            </a:r>
            <a:r>
              <a:rPr lang="en-US" sz="2800" b="1" dirty="0">
                <a:solidFill>
                  <a:schemeClr val="tx2"/>
                </a:solidFill>
              </a:rPr>
              <a:t> Proposals and Interactions at the ASDC</a:t>
            </a:r>
          </a:p>
          <a:p>
            <a:pPr algn="ctr"/>
            <a:endParaRPr lang="en-US" sz="2800" b="1" dirty="0">
              <a:solidFill>
                <a:schemeClr val="tx2"/>
              </a:solidFill>
            </a:endParaRPr>
          </a:p>
          <a:p>
            <a:pPr algn="ctr"/>
            <a:r>
              <a:rPr lang="en-US" sz="2800" b="1" dirty="0">
                <a:solidFill>
                  <a:schemeClr val="tx2"/>
                </a:solidFill>
              </a:rPr>
              <a:t>ESDSWG</a:t>
            </a:r>
          </a:p>
          <a:p>
            <a:pPr algn="ctr"/>
            <a:endParaRPr lang="en-US" sz="2800" b="1" dirty="0">
              <a:solidFill>
                <a:schemeClr val="tx2"/>
              </a:solidFill>
            </a:endParaRPr>
          </a:p>
          <a:p>
            <a:pPr algn="ctr"/>
            <a:r>
              <a:rPr lang="en-US" sz="2000" b="1" dirty="0">
                <a:solidFill>
                  <a:schemeClr val="tx2"/>
                </a:solidFill>
              </a:rPr>
              <a:t>October </a:t>
            </a:r>
            <a:r>
              <a:rPr lang="en-US" sz="2000" b="1" dirty="0" smtClean="0">
                <a:solidFill>
                  <a:schemeClr val="tx2"/>
                </a:solidFill>
              </a:rPr>
              <a:t>21, </a:t>
            </a:r>
            <a:r>
              <a:rPr lang="en-US" sz="2000" b="1" dirty="0">
                <a:solidFill>
                  <a:schemeClr val="tx2"/>
                </a:solidFill>
              </a:rPr>
              <a:t>2010</a:t>
            </a:r>
            <a:endParaRPr lang="en-US" sz="2000" dirty="0"/>
          </a:p>
          <a:p>
            <a:pPr algn="ctr"/>
            <a:endParaRPr lang="en-US" sz="2400" b="1" dirty="0">
              <a:solidFill>
                <a:schemeClr val="tx2"/>
              </a:solidFill>
            </a:endParaRPr>
          </a:p>
        </p:txBody>
      </p:sp>
      <p:pic>
        <p:nvPicPr>
          <p:cNvPr id="3075" name="Picture 6" descr="lasdc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15462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1905000" y="762000"/>
            <a:ext cx="3276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400" b="1">
                <a:solidFill>
                  <a:srgbClr val="0066FF"/>
                </a:solidFill>
              </a:rPr>
              <a:t>ATMOSPHERIC</a:t>
            </a:r>
            <a:br>
              <a:rPr lang="en-US" sz="2400" b="1">
                <a:solidFill>
                  <a:srgbClr val="0066FF"/>
                </a:solidFill>
              </a:rPr>
            </a:br>
            <a:r>
              <a:rPr lang="en-US" sz="2400" b="1">
                <a:solidFill>
                  <a:srgbClr val="0066FF"/>
                </a:solidFill>
              </a:rPr>
              <a:t>SCIENCE</a:t>
            </a:r>
            <a:br>
              <a:rPr lang="en-US" sz="2400" b="1">
                <a:solidFill>
                  <a:srgbClr val="0066FF"/>
                </a:solidFill>
              </a:rPr>
            </a:br>
            <a:r>
              <a:rPr lang="en-US" sz="2400" b="1">
                <a:solidFill>
                  <a:srgbClr val="0066FF"/>
                </a:solidFill>
              </a:rPr>
              <a:t>DATA CENTER</a:t>
            </a:r>
          </a:p>
          <a:p>
            <a:pPr eaLnBrk="0" hangingPunct="0"/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08DD1A3-284E-4B5E-80BE-CF928BAF6F10}" type="datetime1">
              <a:rPr lang="en-US" smtClean="0"/>
              <a:pPr/>
              <a:t>10/21/2010</a:t>
            </a:fld>
            <a:endParaRPr lang="en-US" smtClean="0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AA15E-FC97-4AE4-90A3-C78FD802855F}" type="slidenum">
              <a:rPr lang="en-US" smtClean="0"/>
              <a:pPr/>
              <a:t>10</a:t>
            </a:fld>
            <a:endParaRPr lang="en-US" smtClean="0"/>
          </a:p>
        </p:txBody>
      </p:sp>
      <p:pic>
        <p:nvPicPr>
          <p:cNvPr id="12292" name="Picture 4" descr="lasdc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7461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990600" y="304800"/>
            <a:ext cx="1498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66FF"/>
                </a:solidFill>
              </a:rPr>
              <a:t>ATMOSPHERIC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SCIENCE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DATA CENTER</a:t>
            </a:r>
          </a:p>
        </p:txBody>
      </p:sp>
      <p:sp>
        <p:nvSpPr>
          <p:cNvPr id="12294" name="Line 8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09600" y="1397000"/>
          <a:ext cx="81534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NVAP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ISCCP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ADAM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are approaches to data provenance?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 data have been vetted by PI; user is encouraged to contact PI for proper use; readme files and site banner publicize data quality, anomalies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EC4B199-143F-4082-9501-197531AA44B4}" type="datetime1">
              <a:rPr lang="en-US" smtClean="0"/>
              <a:pPr/>
              <a:t>10/21/2010</a:t>
            </a:fld>
            <a:endParaRPr lang="en-US" smtClean="0"/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D202ED-2A57-4E48-B608-9D2192243005}" type="slidenum">
              <a:rPr lang="en-US" smtClean="0"/>
              <a:pPr/>
              <a:t>11</a:t>
            </a:fld>
            <a:endParaRPr lang="en-US" smtClean="0"/>
          </a:p>
        </p:txBody>
      </p:sp>
      <p:pic>
        <p:nvPicPr>
          <p:cNvPr id="13316" name="Picture 4" descr="lasdc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7461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990600" y="304800"/>
            <a:ext cx="1498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66FF"/>
                </a:solidFill>
              </a:rPr>
              <a:t>ATMOSPHERIC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SCIENCE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DATA CENTER</a:t>
            </a:r>
          </a:p>
        </p:txBody>
      </p:sp>
      <p:sp>
        <p:nvSpPr>
          <p:cNvPr id="13318" name="Line 8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09600" y="1397000"/>
          <a:ext cx="815340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NVAP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ISCCP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ADAM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Are there formal agreements between </a:t>
                      </a:r>
                      <a:r>
                        <a:rPr lang="en-US" dirty="0" err="1" smtClean="0"/>
                        <a:t>MEaSUREs</a:t>
                      </a:r>
                      <a:r>
                        <a:rPr lang="en-US" dirty="0" smtClean="0"/>
                        <a:t> projects and ASDC?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Leverage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 existing agreements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Leverage existing agreements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No. Continue standing</a:t>
                      </a:r>
                      <a:r>
                        <a:rPr lang="en-US" baseline="0" dirty="0" smtClean="0"/>
                        <a:t> relationship developed in previous field experiments.</a:t>
                      </a:r>
                      <a:r>
                        <a:rPr lang="en-US" dirty="0" smtClean="0"/>
                        <a:t> ASDC participates</a:t>
                      </a:r>
                      <a:r>
                        <a:rPr lang="en-US" baseline="0" dirty="0" smtClean="0"/>
                        <a:t> in reviews, meet with PI, defines architecture of web server and application hosts, attended ADAM UWG.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4864AFE-3EDB-45B2-A052-558FF86C70F9}" type="datetime1">
              <a:rPr lang="en-US" smtClean="0"/>
              <a:pPr/>
              <a:t>10/21/2010</a:t>
            </a:fld>
            <a:endParaRPr lang="en-US" smtClean="0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964404-A950-4248-B4C6-526C1F4315B2}" type="slidenum">
              <a:rPr lang="en-US" smtClean="0"/>
              <a:pPr/>
              <a:t>12</a:t>
            </a:fld>
            <a:endParaRPr lang="en-US" smtClean="0"/>
          </a:p>
        </p:txBody>
      </p:sp>
      <p:pic>
        <p:nvPicPr>
          <p:cNvPr id="14340" name="Picture 4" descr="lasdc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7461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990600" y="304800"/>
            <a:ext cx="1498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66FF"/>
                </a:solidFill>
              </a:rPr>
              <a:t>ATMOSPHERIC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SCIENCE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DATA CENTER</a:t>
            </a:r>
          </a:p>
        </p:txBody>
      </p:sp>
      <p:sp>
        <p:nvSpPr>
          <p:cNvPr id="14342" name="Line 8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TextBox 8"/>
          <p:cNvSpPr txBox="1">
            <a:spLocks noChangeArrowheads="1"/>
          </p:cNvSpPr>
          <p:nvPr/>
        </p:nvSpPr>
        <p:spPr bwMode="auto">
          <a:xfrm>
            <a:off x="3124200" y="2286000"/>
            <a:ext cx="32369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Back up material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EC4F73C-78B7-430D-961C-05FEECD49D27}" type="datetime1">
              <a:rPr lang="en-US" smtClean="0"/>
              <a:pPr/>
              <a:t>10/21/2010</a:t>
            </a:fld>
            <a:endParaRPr lang="en-US" smtClean="0"/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FB7355-1A88-49F9-A233-D81DE69303FB}" type="slidenum">
              <a:rPr lang="en-US" smtClean="0"/>
              <a:pPr/>
              <a:t>13</a:t>
            </a:fld>
            <a:endParaRPr lang="en-US" smtClean="0"/>
          </a:p>
        </p:txBody>
      </p:sp>
      <p:pic>
        <p:nvPicPr>
          <p:cNvPr id="1029" name="Picture 4" descr="lasdc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7461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990600" y="304800"/>
            <a:ext cx="1498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66FF"/>
                </a:solidFill>
              </a:rPr>
              <a:t>ATMOSPHERIC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SCIENCE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DATA CENTER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32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02063" y="1608138"/>
            <a:ext cx="5294312" cy="23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27463" y="4310063"/>
            <a:ext cx="1687512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62600" y="4343400"/>
            <a:ext cx="1725613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2800" y="4343400"/>
            <a:ext cx="1725613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4191000" y="228600"/>
            <a:ext cx="4572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C00000"/>
                </a:solidFill>
                <a:cs typeface="Arial" charset="0"/>
              </a:rPr>
              <a:t>ADAM MeASUREs Results: TAbMEP Assessment Report for Measurement Uncertainty and Consistency</a:t>
            </a:r>
            <a:endParaRPr lang="en-US"/>
          </a:p>
        </p:txBody>
      </p:sp>
      <p:graphicFrame>
        <p:nvGraphicFramePr>
          <p:cNvPr id="1026" name="Object 13"/>
          <p:cNvGraphicFramePr>
            <a:graphicFrameLocks noChangeAspect="1"/>
          </p:cNvGraphicFramePr>
          <p:nvPr/>
        </p:nvGraphicFramePr>
        <p:xfrm>
          <a:off x="381000" y="1727200"/>
          <a:ext cx="3136900" cy="4064000"/>
        </p:xfrm>
        <a:graphic>
          <a:graphicData uri="http://schemas.openxmlformats.org/presentationml/2006/ole">
            <p:oleObj spid="_x0000_s1026" name="Acrobat Document" r:id="rId7" imgW="5865840" imgH="7603200" progId="AcroExch.Document.7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1BF8391-3D81-4C73-83A2-55150892666D}" type="datetime1">
              <a:rPr lang="en-US" smtClean="0"/>
              <a:pPr/>
              <a:t>10/21/2010</a:t>
            </a:fld>
            <a:endParaRPr lang="en-US" smtClean="0"/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19D51F-30EA-4E3E-8498-8E4735DB193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The ASDC hosts 3 awardees from the </a:t>
            </a:r>
            <a:r>
              <a:rPr lang="en-US" sz="2800" dirty="0" err="1" smtClean="0"/>
              <a:t>MEaSUREs</a:t>
            </a:r>
            <a:r>
              <a:rPr lang="en-US" sz="2800" dirty="0" smtClean="0"/>
              <a:t> 2006 solicitation (announced October 2007)</a:t>
            </a:r>
          </a:p>
          <a:p>
            <a:pPr lvl="1">
              <a:defRPr/>
            </a:pPr>
            <a:r>
              <a:rPr lang="en-US" sz="2400" dirty="0" smtClean="0"/>
              <a:t>NVAP: </a:t>
            </a:r>
            <a:r>
              <a:rPr lang="en-US" sz="2400" dirty="0" smtClean="0">
                <a:ea typeface="+mn-ea"/>
                <a:cs typeface="+mn-cs"/>
              </a:rPr>
              <a:t>Thomas </a:t>
            </a:r>
            <a:r>
              <a:rPr lang="en-US" sz="2400" dirty="0" err="1" smtClean="0">
                <a:ea typeface="+mn-ea"/>
                <a:cs typeface="+mn-cs"/>
              </a:rPr>
              <a:t>Vonder</a:t>
            </a:r>
            <a:r>
              <a:rPr lang="en-US" sz="2400" dirty="0" smtClean="0">
                <a:ea typeface="+mn-ea"/>
                <a:cs typeface="+mn-cs"/>
              </a:rPr>
              <a:t> </a:t>
            </a:r>
            <a:r>
              <a:rPr lang="en-US" sz="2400" dirty="0" err="1" smtClean="0">
                <a:ea typeface="+mn-ea"/>
                <a:cs typeface="+mn-cs"/>
              </a:rPr>
              <a:t>Haar</a:t>
            </a:r>
            <a:r>
              <a:rPr lang="en-US" sz="2400" dirty="0" smtClean="0">
                <a:ea typeface="+mn-ea"/>
                <a:cs typeface="+mn-cs"/>
              </a:rPr>
              <a:t>/Science and Technology Corp. </a:t>
            </a:r>
            <a:r>
              <a:rPr lang="en-US" sz="2400" i="1" dirty="0" smtClean="0">
                <a:ea typeface="+mn-ea"/>
                <a:cs typeface="+mn-cs"/>
              </a:rPr>
              <a:t>“Improvement of the NVAP Global Water Vapor Data Set for Climate, Hydrological, and Weather Studies” </a:t>
            </a:r>
            <a:r>
              <a:rPr lang="en-US" sz="2400" dirty="0" smtClean="0">
                <a:ea typeface="+mn-ea"/>
                <a:cs typeface="+mn-cs"/>
              </a:rPr>
              <a:t>(Forsythe now ASDC POC) </a:t>
            </a:r>
            <a:endParaRPr lang="en-US" sz="2400" dirty="0" smtClean="0"/>
          </a:p>
          <a:p>
            <a:pPr lvl="1">
              <a:defRPr/>
            </a:pPr>
            <a:r>
              <a:rPr lang="en-US" sz="2400" dirty="0" smtClean="0"/>
              <a:t>ISCCP: </a:t>
            </a:r>
            <a:r>
              <a:rPr lang="en-US" sz="2400" dirty="0" smtClean="0">
                <a:ea typeface="+mn-ea"/>
                <a:cs typeface="+mn-cs"/>
              </a:rPr>
              <a:t>William Rossow/The City University of New York/The City College </a:t>
            </a:r>
            <a:r>
              <a:rPr lang="en-US" sz="2400" i="1" dirty="0" smtClean="0">
                <a:ea typeface="+mn-ea"/>
                <a:cs typeface="+mn-cs"/>
              </a:rPr>
              <a:t>“Global Cloud Process Studies in the Context of Decadal Climate Variability: Enhancement and Continuation of Data Analysis for the International Satellite Cloud </a:t>
            </a:r>
            <a:r>
              <a:rPr lang="en-US" sz="2400" i="1" dirty="0" err="1" smtClean="0">
                <a:ea typeface="+mn-ea"/>
                <a:cs typeface="+mn-cs"/>
              </a:rPr>
              <a:t>Climatalogy</a:t>
            </a:r>
            <a:r>
              <a:rPr lang="en-US" sz="2400" i="1" dirty="0" smtClean="0">
                <a:ea typeface="+mn-ea"/>
                <a:cs typeface="+mn-cs"/>
              </a:rPr>
              <a:t> Project” </a:t>
            </a:r>
            <a:endParaRPr lang="en-US" sz="2400" i="1" dirty="0" smtClean="0"/>
          </a:p>
        </p:txBody>
      </p:sp>
      <p:pic>
        <p:nvPicPr>
          <p:cNvPr id="4101" name="Picture 4" descr="lasdc_logo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152400"/>
            <a:ext cx="692150" cy="990600"/>
          </a:xfrm>
          <a:noFill/>
        </p:spPr>
      </p:pic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1143000" y="228600"/>
            <a:ext cx="1498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66FF"/>
                </a:solidFill>
              </a:rPr>
              <a:t>ATMOSPHERIC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SCIENCE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DATA CENTER</a:t>
            </a:r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5486400" y="609600"/>
            <a:ext cx="3200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MEaSUREs Proposals at the ASDC: Status</a:t>
            </a:r>
          </a:p>
        </p:txBody>
      </p:sp>
      <p:sp>
        <p:nvSpPr>
          <p:cNvPr id="4104" name="Line 7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7DA3754-F04D-4654-BC6B-59199D7E190A}" type="datetime1">
              <a:rPr lang="en-US" smtClean="0"/>
              <a:pPr/>
              <a:t>10/21/2010</a:t>
            </a:fld>
            <a:endParaRPr lang="en-US" smtClean="0"/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F9B278-EF36-4659-B944-3502A3CFA39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The ASDC hosts 3 awardees from the </a:t>
            </a:r>
            <a:r>
              <a:rPr lang="en-US" sz="2800" dirty="0" err="1" smtClean="0"/>
              <a:t>MEaSUREs</a:t>
            </a:r>
            <a:r>
              <a:rPr lang="en-US" sz="2800" dirty="0" smtClean="0"/>
              <a:t> 2006 solicitation (announced October 2007)</a:t>
            </a:r>
          </a:p>
          <a:p>
            <a:pPr lvl="1">
              <a:defRPr/>
            </a:pPr>
            <a:r>
              <a:rPr lang="en-US" sz="2400" dirty="0" smtClean="0"/>
              <a:t>Airborne Data for Assessing Models (ADAM): </a:t>
            </a:r>
            <a:r>
              <a:rPr lang="en-US" sz="2400" dirty="0" smtClean="0">
                <a:ea typeface="+mn-ea"/>
                <a:cs typeface="+mn-cs"/>
              </a:rPr>
              <a:t>Gao Chen/NASA Langley Research Center </a:t>
            </a:r>
            <a:r>
              <a:rPr lang="en-US" sz="2400" i="1" dirty="0" smtClean="0">
                <a:ea typeface="+mn-ea"/>
                <a:cs typeface="+mn-cs"/>
              </a:rPr>
              <a:t>“Creating a Unified Airborne Database for Assessment and Validation of Global Models of Atmospheric Composition” </a:t>
            </a:r>
            <a:endParaRPr lang="en-US" sz="2400" i="1" dirty="0" smtClean="0"/>
          </a:p>
        </p:txBody>
      </p:sp>
      <p:pic>
        <p:nvPicPr>
          <p:cNvPr id="5125" name="Picture 4" descr="lasdc_logo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152400"/>
            <a:ext cx="692150" cy="990600"/>
          </a:xfrm>
          <a:noFill/>
        </p:spPr>
      </p:pic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1143000" y="228600"/>
            <a:ext cx="1498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66FF"/>
                </a:solidFill>
              </a:rPr>
              <a:t>ATMOSPHERIC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SCIENCE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DATA CENTER</a:t>
            </a:r>
          </a:p>
        </p:txBody>
      </p:sp>
      <p:sp>
        <p:nvSpPr>
          <p:cNvPr id="5127" name="Rectangle 6"/>
          <p:cNvSpPr>
            <a:spLocks noChangeArrowheads="1"/>
          </p:cNvSpPr>
          <p:nvPr/>
        </p:nvSpPr>
        <p:spPr bwMode="auto">
          <a:xfrm>
            <a:off x="5486400" y="609600"/>
            <a:ext cx="3200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MEaSUREs Proposals at the ASDC: Status</a:t>
            </a: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CCCE880-BB0D-4C2B-8033-2D15F9CC72FB}" type="datetime1">
              <a:rPr lang="en-US" smtClean="0"/>
              <a:pPr/>
              <a:t>10/21/2010</a:t>
            </a:fld>
            <a:endParaRPr lang="en-US" smtClean="0"/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51321E-3647-4485-BB7F-0EE98D65512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Both NVAP and ISCCP are led by remote PIs and operate in the classic SIPS-DAAC mode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PI performs processing at separate facility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ASDC ingests, archives and distributes data, provides web presence and user services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ADAM (Airborne Data for Assessing Models) is led by a local PI and is hosted in a more collaborative and interactive way</a:t>
            </a:r>
          </a:p>
        </p:txBody>
      </p:sp>
      <p:pic>
        <p:nvPicPr>
          <p:cNvPr id="6149" name="Picture 4" descr="lasdc_logo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152400"/>
            <a:ext cx="692150" cy="990600"/>
          </a:xfrm>
          <a:noFill/>
        </p:spPr>
      </p:pic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1143000" y="228600"/>
            <a:ext cx="1498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66FF"/>
                </a:solidFill>
              </a:rPr>
              <a:t>ATMOSPHERIC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SCIENCE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DATA CENTER</a:t>
            </a:r>
          </a:p>
        </p:txBody>
      </p:sp>
      <p:sp>
        <p:nvSpPr>
          <p:cNvPr id="6151" name="Rectangle 6"/>
          <p:cNvSpPr>
            <a:spLocks noChangeArrowheads="1"/>
          </p:cNvSpPr>
          <p:nvPr/>
        </p:nvSpPr>
        <p:spPr bwMode="auto">
          <a:xfrm>
            <a:off x="5486400" y="609600"/>
            <a:ext cx="3200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tx2"/>
                </a:solidFill>
              </a:rPr>
              <a:t>MEaSUREs Proposals at the ASDC: Status</a:t>
            </a:r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BB06E99-872A-4A69-93E9-104D65146EFC}" type="datetime1">
              <a:rPr lang="en-US" smtClean="0"/>
              <a:pPr/>
              <a:t>10/21/2010</a:t>
            </a:fld>
            <a:endParaRPr lang="en-US" smtClean="0"/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E2079C-8C19-4E07-BF73-C2E38B5D1C54}" type="slidenum">
              <a:rPr lang="en-US" smtClean="0"/>
              <a:pPr/>
              <a:t>5</a:t>
            </a:fld>
            <a:endParaRPr lang="en-US" smtClean="0"/>
          </a:p>
        </p:txBody>
      </p:sp>
      <p:pic>
        <p:nvPicPr>
          <p:cNvPr id="7172" name="Picture 4" descr="lasdc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7461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990600" y="304800"/>
            <a:ext cx="1498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66FF"/>
                </a:solidFill>
              </a:rPr>
              <a:t>ATMOSPHERIC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SCIENCE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DATA CENTER</a:t>
            </a:r>
          </a:p>
        </p:txBody>
      </p:sp>
      <p:sp>
        <p:nvSpPr>
          <p:cNvPr id="7174" name="Line 8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09600" y="1397000"/>
          <a:ext cx="8153400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NVAP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ISCCP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ADAM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When were first contacts between ASDC and PIs made?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February 2009 to </a:t>
                      </a:r>
                      <a:r>
                        <a:rPr lang="en-US" dirty="0" err="1" smtClean="0"/>
                        <a:t>Vonder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Haar</a:t>
                      </a:r>
                      <a:r>
                        <a:rPr lang="en-US" dirty="0" smtClean="0"/>
                        <a:t>; March 2010 with John Forsythe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February 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February 2009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products at ASDC are similar to </a:t>
                      </a:r>
                      <a:r>
                        <a:rPr lang="en-US" dirty="0" err="1" smtClean="0"/>
                        <a:t>MEaSUREs</a:t>
                      </a:r>
                      <a:r>
                        <a:rPr lang="en-US" dirty="0" smtClean="0"/>
                        <a:t> products?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Similar to current NVAP set: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final result will be a 24-year global water vapor dataset spanning 1987 - 2010 called NVAP-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MEaSUREs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(NVAP-M).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Similar to  current ISCCP data set: PI will create an alternate collection with 10 km spatial sampling instead of current 30 km. If possible extend  the ISCCP record back to at least 1981, possibly even to 1979.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</a:t>
                      </a:r>
                      <a:r>
                        <a:rPr lang="en-US" dirty="0" err="1" smtClean="0"/>
                        <a:t>MEaSUREs</a:t>
                      </a:r>
                      <a:r>
                        <a:rPr lang="en-US" dirty="0" smtClean="0"/>
                        <a:t> product is built from “raw data” already at the ASDC from previous field campaigns. The data sets will be in standardized formats.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BB06096-13C3-4F4F-B819-2D2D278D1BE2}" type="datetime1">
              <a:rPr lang="en-US" smtClean="0"/>
              <a:pPr/>
              <a:t>10/21/2010</a:t>
            </a:fld>
            <a:endParaRPr lang="en-US" smtClean="0"/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61E0FD-D424-41D1-8A3E-30F0546C11C2}" type="slidenum">
              <a:rPr lang="en-US" smtClean="0"/>
              <a:pPr/>
              <a:t>6</a:t>
            </a:fld>
            <a:endParaRPr lang="en-US" smtClean="0"/>
          </a:p>
        </p:txBody>
      </p:sp>
      <p:pic>
        <p:nvPicPr>
          <p:cNvPr id="8196" name="Picture 4" descr="lasdc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7461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990600" y="304800"/>
            <a:ext cx="1498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66FF"/>
                </a:solidFill>
              </a:rPr>
              <a:t>ATMOSPHERIC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SCIENCE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DATA CENTER</a:t>
            </a:r>
          </a:p>
        </p:txBody>
      </p:sp>
      <p:sp>
        <p:nvSpPr>
          <p:cNvPr id="8198" name="Line 8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09600" y="1397000"/>
          <a:ext cx="81534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NVAP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ISCCP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ADAM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products at ASDC are likely to be used along with </a:t>
                      </a:r>
                      <a:r>
                        <a:rPr lang="en-US" dirty="0" err="1" smtClean="0"/>
                        <a:t>MEaSUREs</a:t>
                      </a:r>
                      <a:r>
                        <a:rPr lang="en-US" dirty="0" smtClean="0"/>
                        <a:t> products?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r>
                        <a:rPr lang="en-US" baseline="0" dirty="0" smtClean="0"/>
                        <a:t> heritage NVAP dataset (1988-2001) at ASDC will likely be compared to the new reanalyzed / extended dataset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dataset will produce a much more effective merger of ISCCP products with newer cloud observations, particularly the profiling information from TRMM, AIRS, MLS,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CloudSat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800" kern="1200" baseline="0" dirty="0" err="1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Calipso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Other</a:t>
                      </a:r>
                      <a:r>
                        <a:rPr lang="en-US" i="1" baseline="0" dirty="0" smtClean="0"/>
                        <a:t> (NOAA, NSF)</a:t>
                      </a:r>
                      <a:r>
                        <a:rPr lang="en-US" dirty="0" smtClean="0"/>
                        <a:t> aircraft campaign data which “intersects” initial ADAM sets</a:t>
                      </a:r>
                      <a:r>
                        <a:rPr lang="en-US" baseline="0" dirty="0" smtClean="0"/>
                        <a:t> and is put into the formats can be readily </a:t>
                      </a:r>
                      <a:r>
                        <a:rPr lang="en-US" baseline="0" dirty="0" err="1" smtClean="0"/>
                        <a:t>subsetted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intercompared</a:t>
                      </a:r>
                      <a:r>
                        <a:rPr lang="en-US" baseline="0" dirty="0" smtClean="0"/>
                        <a:t>, and merged. International entities show interest.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BEB91AE-725C-485B-9FF3-7F2C4F6ACBD5}" type="datetime1">
              <a:rPr lang="en-US" smtClean="0"/>
              <a:pPr/>
              <a:t>10/21/2010</a:t>
            </a:fld>
            <a:endParaRPr lang="en-US" smtClean="0"/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869304-81B2-41DF-8EDC-305C2A134572}" type="slidenum">
              <a:rPr lang="en-US" smtClean="0"/>
              <a:pPr/>
              <a:t>7</a:t>
            </a:fld>
            <a:endParaRPr lang="en-US" smtClean="0"/>
          </a:p>
        </p:txBody>
      </p:sp>
      <p:pic>
        <p:nvPicPr>
          <p:cNvPr id="9220" name="Picture 4" descr="lasdc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7461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990600" y="304800"/>
            <a:ext cx="1498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66FF"/>
                </a:solidFill>
              </a:rPr>
              <a:t>ATMOSPHERIC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SCIENCE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DATA CENTER</a:t>
            </a:r>
          </a:p>
        </p:txBody>
      </p:sp>
      <p:sp>
        <p:nvSpPr>
          <p:cNvPr id="9222" name="Line 8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0" y="1524000"/>
          <a:ext cx="81534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NVAP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ISCCP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ADAM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What is implication on interoperability from the user’s POV?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r>
                        <a:rPr lang="en-US" baseline="0" dirty="0" smtClean="0"/>
                        <a:t> most used field (Total </a:t>
                      </a:r>
                      <a:r>
                        <a:rPr lang="en-US" baseline="0" dirty="0" err="1" smtClean="0"/>
                        <a:t>precipitable</a:t>
                      </a:r>
                      <a:r>
                        <a:rPr lang="en-US" baseline="0" dirty="0" smtClean="0"/>
                        <a:t> water) can be handled similarly as familiar heritage datasets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Users are expected to be able to merge ISCCP with newer cloud data sets.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Interoperability through use of </a:t>
                      </a:r>
                      <a:r>
                        <a:rPr lang="en-US" dirty="0" err="1" smtClean="0"/>
                        <a:t>NetCDF</a:t>
                      </a:r>
                      <a:r>
                        <a:rPr lang="en-US" dirty="0" smtClean="0"/>
                        <a:t> and ICARTT enhance measurement assessment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Have data formats been chosen? What approach was or is used to make the selection?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Formats are expected to be very similar to heritage product – leverage previous utilities, etc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Formats are expected to be very similar to heritage product – leverage previous utilities, etc.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community requested </a:t>
                      </a:r>
                      <a:r>
                        <a:rPr lang="en-US" dirty="0" err="1" smtClean="0"/>
                        <a:t>NetCDF</a:t>
                      </a:r>
                      <a:r>
                        <a:rPr lang="en-US" dirty="0" smtClean="0"/>
                        <a:t> and the ICARTT formats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F19419B-9403-4358-AAE4-DEBDD723B142}" type="datetime1">
              <a:rPr lang="en-US" smtClean="0"/>
              <a:pPr/>
              <a:t>10/21/2010</a:t>
            </a:fld>
            <a:endParaRPr lang="en-US" smtClean="0"/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530021-DC44-4C92-8675-29D4136F6613}" type="slidenum">
              <a:rPr lang="en-US" smtClean="0"/>
              <a:pPr/>
              <a:t>8</a:t>
            </a:fld>
            <a:endParaRPr lang="en-US" smtClean="0"/>
          </a:p>
        </p:txBody>
      </p:sp>
      <p:pic>
        <p:nvPicPr>
          <p:cNvPr id="10244" name="Picture 4" descr="lasdc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7461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990600" y="304800"/>
            <a:ext cx="1498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66FF"/>
                </a:solidFill>
              </a:rPr>
              <a:t>ATMOSPHERIC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SCIENCE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DATA CENTER</a:t>
            </a:r>
          </a:p>
        </p:txBody>
      </p:sp>
      <p:sp>
        <p:nvSpPr>
          <p:cNvPr id="10246" name="Line 8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0" y="1828800"/>
          <a:ext cx="8153400" cy="215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NVAP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ISCPP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ADAM</a:t>
                      </a:r>
                      <a:endParaRPr lang="en-US" dirty="0"/>
                    </a:p>
                  </a:txBody>
                  <a:tcPr/>
                </a:tc>
              </a:tr>
              <a:tr h="1783080">
                <a:tc>
                  <a:txBody>
                    <a:bodyPr/>
                    <a:lstStyle/>
                    <a:p>
                      <a:r>
                        <a:rPr lang="en-US" dirty="0" smtClean="0"/>
                        <a:t>What metadata standards have been agreed upon?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Same </a:t>
                      </a:r>
                      <a:r>
                        <a:rPr lang="en-US" dirty="0" smtClean="0"/>
                        <a:t>as heritage </a:t>
                      </a:r>
                      <a:r>
                        <a:rPr lang="en-US" dirty="0" smtClean="0"/>
                        <a:t>product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Same </a:t>
                      </a:r>
                      <a:r>
                        <a:rPr lang="en-US" dirty="0" smtClean="0"/>
                        <a:t>as heritage </a:t>
                      </a:r>
                      <a:r>
                        <a:rPr lang="en-US" dirty="0" smtClean="0"/>
                        <a:t>product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Metadata for ICARTT is contained </a:t>
                      </a:r>
                      <a:r>
                        <a:rPr lang="en-US" smtClean="0"/>
                        <a:t>in mandatory fileheader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EC28DEB-068A-46A0-BE08-19C800E33BC2}" type="datetime1">
              <a:rPr lang="en-US" smtClean="0"/>
              <a:pPr/>
              <a:t>10/21/2010</a:t>
            </a:fld>
            <a:endParaRPr lang="en-US" smtClean="0"/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D2A0FD-5A0D-476E-839E-3156AD8532E3}" type="slidenum">
              <a:rPr lang="en-US" smtClean="0"/>
              <a:pPr/>
              <a:t>9</a:t>
            </a:fld>
            <a:endParaRPr lang="en-US" smtClean="0"/>
          </a:p>
        </p:txBody>
      </p:sp>
      <p:pic>
        <p:nvPicPr>
          <p:cNvPr id="11268" name="Picture 4" descr="lasdc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7461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990600" y="304800"/>
            <a:ext cx="1498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66FF"/>
                </a:solidFill>
              </a:rPr>
              <a:t>ATMOSPHERIC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SCIENCE</a:t>
            </a:r>
            <a:br>
              <a:rPr lang="en-US" sz="1400" b="1">
                <a:solidFill>
                  <a:srgbClr val="0066FF"/>
                </a:solidFill>
              </a:rPr>
            </a:br>
            <a:r>
              <a:rPr lang="en-US" sz="1400" b="1">
                <a:solidFill>
                  <a:srgbClr val="0066FF"/>
                </a:solidFill>
              </a:rPr>
              <a:t>DATA CENTER</a:t>
            </a:r>
          </a:p>
        </p:txBody>
      </p:sp>
      <p:sp>
        <p:nvSpPr>
          <p:cNvPr id="11270" name="Line 8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09600" y="1397000"/>
          <a:ext cx="81534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NVAP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ISCCP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ADAM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How</a:t>
                      </a:r>
                      <a:r>
                        <a:rPr lang="en-US" baseline="0" dirty="0" smtClean="0"/>
                        <a:t> are search, access and use of data facilitated by metadata?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Metadata contains type of data, brief description</a:t>
                      </a:r>
                      <a:r>
                        <a:rPr lang="en-US" baseline="0" dirty="0" smtClean="0"/>
                        <a:t> of measurement technique, PI contact info, limit of detection and uncertainty (option)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2994</TotalTime>
  <Words>792</Words>
  <Application>Microsoft Office PowerPoint</Application>
  <PresentationFormat>On-screen Show (4:3)</PresentationFormat>
  <Paragraphs>117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C:\Documents and Settings\j.m.kusterer\Local Settings\Temporary Internet Files\Content.Outlook\2AAWQYL7\TAbMEP_2_10_10_flat (2).pdf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 LaRC NASA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welch</dc:creator>
  <cp:lastModifiedBy>jkustere</cp:lastModifiedBy>
  <cp:revision>338</cp:revision>
  <dcterms:created xsi:type="dcterms:W3CDTF">2007-07-19T15:51:14Z</dcterms:created>
  <dcterms:modified xsi:type="dcterms:W3CDTF">2010-10-21T15:11:07Z</dcterms:modified>
</cp:coreProperties>
</file>