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59" r:id="rId4"/>
    <p:sldId id="260" r:id="rId5"/>
    <p:sldId id="257" r:id="rId6"/>
    <p:sldId id="258" r:id="rId7"/>
    <p:sldId id="261" r:id="rId8"/>
    <p:sldId id="262" r:id="rId9"/>
    <p:sldId id="267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A8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6B3B9-EC3C-4E7E-9B4F-0DC20A47C2F0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D110E-60F0-4F65-88F0-3CBFD4FD40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ESDS WG - Oct. 22,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C499-301C-479A-8F04-D380AC8DE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ESDS WG - Oct. 22,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C499-301C-479A-8F04-D380AC8DE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ESDS WG - Oct. 22,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C499-301C-479A-8F04-D380AC8DE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ESDS WG - Oct. 22,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C499-301C-479A-8F04-D380AC8DE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ESDS WG - Oct. 22,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C499-301C-479A-8F04-D380AC8DE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ESDS WG - Oct. 22,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C499-301C-479A-8F04-D380AC8DE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ESDS WG - Oct. 22, 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C499-301C-479A-8F04-D380AC8DE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ESDS WG - Oct. 22,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C499-301C-479A-8F04-D380AC8DE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ESDS WG - Oct. 22,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C499-301C-479A-8F04-D380AC8DE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ESDS WG - Oct. 22,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C499-301C-479A-8F04-D380AC8DE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ESDS WG - Oct. 22,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C499-301C-479A-8F04-D380AC8DE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ESDS WG - Oct. 22,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9C499-301C-479A-8F04-D380AC8DE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28071"/>
            <a:ext cx="7772400" cy="2493818"/>
          </a:xfrm>
        </p:spPr>
        <p:txBody>
          <a:bodyPr>
            <a:normAutofit/>
          </a:bodyPr>
          <a:lstStyle/>
          <a:p>
            <a:r>
              <a:rPr lang="en-US" b="1" dirty="0" smtClean="0"/>
              <a:t>Proposed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Post-processing </a:t>
            </a:r>
            <a:br>
              <a:rPr lang="en-US" dirty="0" smtClean="0"/>
            </a:br>
            <a:r>
              <a:rPr lang="en-US" dirty="0" smtClean="0"/>
              <a:t>and Referral Metrics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62037"/>
            <a:ext cx="6400800" cy="313949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Robert Wolfe (GSFC – MODAPS) and</a:t>
            </a:r>
            <a:b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Tom Sohre (EDC – LP DAAC) 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Presented by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Jason Werpy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(EDC – LP DAAC)</a:t>
            </a: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Earth Science Data System Working Group Meeting – Metrics Breakout</a:t>
            </a: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October 22, 2010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Referral Metrics for </a:t>
            </a:r>
            <a:br>
              <a:rPr lang="en-US" dirty="0" smtClean="0"/>
            </a:br>
            <a:r>
              <a:rPr lang="en-US" dirty="0" smtClean="0"/>
              <a:t>Cross-Data Center 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Metrics are needed in the case for cross-data center ordering</a:t>
            </a:r>
          </a:p>
          <a:p>
            <a:r>
              <a:rPr lang="en-US" dirty="0" smtClean="0"/>
              <a:t>Scenario: A search and order tool at one data center (or WIST/ECHO) is used to find a set of data (granules) at a different center.</a:t>
            </a:r>
          </a:p>
          <a:p>
            <a:r>
              <a:rPr lang="en-US" dirty="0" smtClean="0"/>
              <a:t>Why?: It would be useful to know how much (and what) data is being cross-searched.</a:t>
            </a:r>
          </a:p>
          <a:p>
            <a:r>
              <a:rPr lang="en-US" dirty="0" smtClean="0"/>
              <a:t>Metric: The number of times a user searches (and finds) a data set stored at a different data center.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ESDS WG - Oct. 22,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C499-301C-479A-8F04-D380AC8DEEE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56873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Questions/Comments?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ESDS WG - Oct. 22, 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C499-301C-479A-8F04-D380AC8DEEE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73" y="274638"/>
            <a:ext cx="8774545" cy="56356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>Metrics Challenge #1: Post-processing</a:t>
            </a:r>
          </a:p>
        </p:txBody>
      </p:sp>
      <p:sp>
        <p:nvSpPr>
          <p:cNvPr id="4" name="Flowchart: Magnetic Disk 3"/>
          <p:cNvSpPr/>
          <p:nvPr/>
        </p:nvSpPr>
        <p:spPr>
          <a:xfrm>
            <a:off x="1015996" y="3943928"/>
            <a:ext cx="990600" cy="12192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Data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Archive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(i.e. LPDAAC)</a:t>
            </a:r>
          </a:p>
        </p:txBody>
      </p:sp>
      <p:sp>
        <p:nvSpPr>
          <p:cNvPr id="5" name="Smiley Face 4"/>
          <p:cNvSpPr/>
          <p:nvPr/>
        </p:nvSpPr>
        <p:spPr>
          <a:xfrm>
            <a:off x="7329048" y="4096328"/>
            <a:ext cx="685800" cy="914400"/>
          </a:xfrm>
          <a:prstGeom prst="smileyFace">
            <a:avLst>
              <a:gd name="adj" fmla="val 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user</a:t>
            </a:r>
          </a:p>
        </p:txBody>
      </p:sp>
      <p:sp>
        <p:nvSpPr>
          <p:cNvPr id="7" name="Frame 6"/>
          <p:cNvSpPr/>
          <p:nvPr/>
        </p:nvSpPr>
        <p:spPr>
          <a:xfrm>
            <a:off x="3835396" y="4096328"/>
            <a:ext cx="1295400" cy="9144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</a:rPr>
              <a:t>Value-Add Processing Service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</a:rPr>
              <a:t>(i.e. </a:t>
            </a:r>
            <a:r>
              <a:rPr lang="en-US" sz="1000" dirty="0" err="1">
                <a:solidFill>
                  <a:schemeClr val="tx1"/>
                </a:solidFill>
              </a:rPr>
              <a:t>MRTWeb</a:t>
            </a:r>
            <a:r>
              <a:rPr lang="en-US" sz="1000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12" name="Straight Arrow Connector 11"/>
          <p:cNvCxnSpPr>
            <a:endCxn id="7" idx="3"/>
          </p:cNvCxnSpPr>
          <p:nvPr/>
        </p:nvCxnSpPr>
        <p:spPr>
          <a:xfrm rot="10800000">
            <a:off x="5130796" y="4553528"/>
            <a:ext cx="2120900" cy="1588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3352800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Value-added services are available to users to provide customized products, rather than just the standard HDF granule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Distribution metrics have historically focused on how much data went out the door (granules or volume) … And, performance measurement baselines have been developed around “distribution volumes”.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Challenges: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Services perform “processing” on the user’s behalf … But this “processing effort” isn’t currently reported.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Services such as </a:t>
            </a:r>
            <a:r>
              <a:rPr lang="en-US" dirty="0" err="1" smtClean="0"/>
              <a:t>mosaicing</a:t>
            </a:r>
            <a:r>
              <a:rPr lang="en-US" dirty="0" smtClean="0"/>
              <a:t> and </a:t>
            </a:r>
            <a:r>
              <a:rPr lang="en-US" dirty="0" err="1" smtClean="0"/>
              <a:t>subsetting</a:t>
            </a:r>
            <a:r>
              <a:rPr lang="en-US" dirty="0" smtClean="0"/>
              <a:t> change “what” is being distributed (could be a portion of the original data … or a “new piece” of data that is really a combination of multiple “archived” granules) ... What should be reported?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volume/number of “final” data pieces delivered to the user?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And/or … the volume/number of “input” data necessary to create the value-added product?</a:t>
            </a:r>
          </a:p>
        </p:txBody>
      </p:sp>
      <p:cxnSp>
        <p:nvCxnSpPr>
          <p:cNvPr id="20" name="Straight Arrow Connector 19"/>
          <p:cNvCxnSpPr>
            <a:stCxn id="7" idx="1"/>
            <a:endCxn id="4" idx="4"/>
          </p:cNvCxnSpPr>
          <p:nvPr/>
        </p:nvCxnSpPr>
        <p:spPr>
          <a:xfrm rot="10800000">
            <a:off x="2006596" y="4553528"/>
            <a:ext cx="1828800" cy="1588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006596" y="4782128"/>
            <a:ext cx="1828800" cy="1588"/>
          </a:xfrm>
          <a:prstGeom prst="straightConnector1">
            <a:avLst/>
          </a:prstGeom>
          <a:ln w="254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2" name="TextBox 33"/>
          <p:cNvSpPr txBox="1">
            <a:spLocks noChangeArrowheads="1"/>
          </p:cNvSpPr>
          <p:nvPr/>
        </p:nvSpPr>
        <p:spPr bwMode="auto">
          <a:xfrm>
            <a:off x="2387596" y="4324928"/>
            <a:ext cx="9652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latin typeface="Calibri" pitchFamily="34" charset="0"/>
              </a:rPr>
              <a:t>Subset request</a:t>
            </a:r>
          </a:p>
        </p:txBody>
      </p:sp>
      <p:sp>
        <p:nvSpPr>
          <p:cNvPr id="3083" name="TextBox 37"/>
          <p:cNvSpPr txBox="1">
            <a:spLocks noChangeArrowheads="1"/>
          </p:cNvSpPr>
          <p:nvPr/>
        </p:nvSpPr>
        <p:spPr bwMode="auto">
          <a:xfrm>
            <a:off x="2006596" y="4839278"/>
            <a:ext cx="1876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latin typeface="Calibri" pitchFamily="34" charset="0"/>
              </a:rPr>
              <a:t>1 granule returned from the </a:t>
            </a:r>
          </a:p>
          <a:p>
            <a:r>
              <a:rPr lang="en-US" sz="1000">
                <a:latin typeface="Calibri" pitchFamily="34" charset="0"/>
              </a:rPr>
              <a:t>archive to support request; 1MB</a:t>
            </a:r>
          </a:p>
        </p:txBody>
      </p:sp>
      <p:sp>
        <p:nvSpPr>
          <p:cNvPr id="3084" name="TextBox 39"/>
          <p:cNvSpPr txBox="1">
            <a:spLocks noChangeArrowheads="1"/>
          </p:cNvSpPr>
          <p:nvPr/>
        </p:nvSpPr>
        <p:spPr bwMode="auto">
          <a:xfrm>
            <a:off x="5206996" y="4782128"/>
            <a:ext cx="2044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latin typeface="Calibri" pitchFamily="34" charset="0"/>
              </a:rPr>
              <a:t>1 granule returned from the </a:t>
            </a:r>
          </a:p>
          <a:p>
            <a:r>
              <a:rPr lang="en-US" sz="1000">
                <a:latin typeface="Calibri" pitchFamily="34" charset="0"/>
              </a:rPr>
              <a:t>Service ;100k (10x reduced volume)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5130796" y="4782128"/>
            <a:ext cx="2133600" cy="1588"/>
          </a:xfrm>
          <a:prstGeom prst="straightConnector1">
            <a:avLst/>
          </a:prstGeom>
          <a:ln w="254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owchart: Magnetic Disk 44"/>
          <p:cNvSpPr/>
          <p:nvPr/>
        </p:nvSpPr>
        <p:spPr>
          <a:xfrm>
            <a:off x="1015996" y="5391728"/>
            <a:ext cx="990600" cy="12192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Data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Archive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(i.e. LPDAAC)</a:t>
            </a:r>
          </a:p>
        </p:txBody>
      </p:sp>
      <p:sp>
        <p:nvSpPr>
          <p:cNvPr id="46" name="Smiley Face 45"/>
          <p:cNvSpPr/>
          <p:nvPr/>
        </p:nvSpPr>
        <p:spPr>
          <a:xfrm>
            <a:off x="7329048" y="5571836"/>
            <a:ext cx="685800" cy="914400"/>
          </a:xfrm>
          <a:prstGeom prst="smileyFace">
            <a:avLst>
              <a:gd name="adj" fmla="val 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user</a:t>
            </a:r>
          </a:p>
        </p:txBody>
      </p:sp>
      <p:sp>
        <p:nvSpPr>
          <p:cNvPr id="47" name="Frame 46"/>
          <p:cNvSpPr/>
          <p:nvPr/>
        </p:nvSpPr>
        <p:spPr>
          <a:xfrm>
            <a:off x="3835396" y="5544128"/>
            <a:ext cx="1295400" cy="9144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</a:rPr>
              <a:t>Value-Add Processing Service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</a:rPr>
              <a:t>(i.e. </a:t>
            </a:r>
            <a:r>
              <a:rPr lang="en-US" sz="1000" dirty="0" err="1">
                <a:solidFill>
                  <a:schemeClr val="tx1"/>
                </a:solidFill>
              </a:rPr>
              <a:t>MRTWeb</a:t>
            </a:r>
            <a:r>
              <a:rPr lang="en-US" sz="1000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rot="10800000">
            <a:off x="5130796" y="5973621"/>
            <a:ext cx="2120900" cy="1589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0800000">
            <a:off x="2006596" y="5973620"/>
            <a:ext cx="1828800" cy="1588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2006596" y="6202220"/>
            <a:ext cx="1828800" cy="1588"/>
          </a:xfrm>
          <a:prstGeom prst="straightConnector1">
            <a:avLst/>
          </a:prstGeom>
          <a:ln w="254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2" name="TextBox 50"/>
          <p:cNvSpPr txBox="1">
            <a:spLocks noChangeArrowheads="1"/>
          </p:cNvSpPr>
          <p:nvPr/>
        </p:nvSpPr>
        <p:spPr bwMode="auto">
          <a:xfrm>
            <a:off x="2387596" y="5745020"/>
            <a:ext cx="9842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latin typeface="Calibri" pitchFamily="34" charset="0"/>
              </a:rPr>
              <a:t>Mosaic request</a:t>
            </a:r>
          </a:p>
        </p:txBody>
      </p:sp>
      <p:sp>
        <p:nvSpPr>
          <p:cNvPr id="3093" name="TextBox 51"/>
          <p:cNvSpPr txBox="1">
            <a:spLocks noChangeArrowheads="1"/>
          </p:cNvSpPr>
          <p:nvPr/>
        </p:nvSpPr>
        <p:spPr bwMode="auto">
          <a:xfrm>
            <a:off x="2006596" y="6259370"/>
            <a:ext cx="1746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latin typeface="Calibri" pitchFamily="34" charset="0"/>
              </a:rPr>
              <a:t>10 granule returned from the </a:t>
            </a:r>
          </a:p>
          <a:p>
            <a:r>
              <a:rPr lang="en-US" sz="1000">
                <a:latin typeface="Calibri" pitchFamily="34" charset="0"/>
              </a:rPr>
              <a:t>archive to support request</a:t>
            </a:r>
          </a:p>
        </p:txBody>
      </p:sp>
      <p:sp>
        <p:nvSpPr>
          <p:cNvPr id="3094" name="TextBox 52"/>
          <p:cNvSpPr txBox="1">
            <a:spLocks noChangeArrowheads="1"/>
          </p:cNvSpPr>
          <p:nvPr/>
        </p:nvSpPr>
        <p:spPr bwMode="auto">
          <a:xfrm>
            <a:off x="5206996" y="6202220"/>
            <a:ext cx="1679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latin typeface="Calibri" pitchFamily="34" charset="0"/>
              </a:rPr>
              <a:t>1 granule returned from the </a:t>
            </a:r>
          </a:p>
          <a:p>
            <a:r>
              <a:rPr lang="en-US" sz="1000">
                <a:latin typeface="Calibri" pitchFamily="34" charset="0"/>
              </a:rPr>
              <a:t>Service 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5130796" y="6202220"/>
            <a:ext cx="2133600" cy="1588"/>
          </a:xfrm>
          <a:prstGeom prst="straightConnector1">
            <a:avLst/>
          </a:prstGeom>
          <a:ln w="254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C499-301C-479A-8F04-D380AC8DEEE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Post-processing Metrics?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Post-processing metrics would help NASA management understand the value added from post-processing at the NASA data centers</a:t>
            </a:r>
          </a:p>
          <a:p>
            <a:r>
              <a:rPr lang="en-US" dirty="0" smtClean="0"/>
              <a:t>Questions that could be answered are:</a:t>
            </a:r>
          </a:p>
          <a:p>
            <a:pPr lvl="1"/>
            <a:r>
              <a:rPr lang="en-US" dirty="0" smtClean="0"/>
              <a:t>How much does post-processing reduce data volume (and/or number of granules) to users?</a:t>
            </a:r>
          </a:p>
          <a:p>
            <a:pPr lvl="1"/>
            <a:r>
              <a:rPr lang="en-US" dirty="0" smtClean="0"/>
              <a:t>How much processing resources were used to perform the post-processing?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ESDS WG - Oct. 22,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C499-301C-479A-8F04-D380AC8DEEE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Post-processing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Post-processing activities include: reformatting, spatial sub-setting, variable </a:t>
            </a:r>
            <a:r>
              <a:rPr lang="en-US" dirty="0" err="1" smtClean="0"/>
              <a:t>subsetting</a:t>
            </a:r>
            <a:r>
              <a:rPr lang="en-US" dirty="0" smtClean="0"/>
              <a:t>, </a:t>
            </a:r>
            <a:r>
              <a:rPr lang="en-US" dirty="0" err="1" smtClean="0"/>
              <a:t>mosaicing</a:t>
            </a:r>
            <a:r>
              <a:rPr lang="en-US" dirty="0" smtClean="0"/>
              <a:t>, </a:t>
            </a:r>
            <a:r>
              <a:rPr lang="en-US" dirty="0" err="1" smtClean="0"/>
              <a:t>reprojection</a:t>
            </a:r>
            <a:r>
              <a:rPr lang="en-US" dirty="0" smtClean="0"/>
              <a:t>, aggregation, filtering</a:t>
            </a:r>
          </a:p>
          <a:p>
            <a:r>
              <a:rPr lang="en-US" dirty="0" smtClean="0"/>
              <a:t>Some of these activities have minimal computational requirements (e.g. reformatting, sub-setting) and others have are significant (e.g. </a:t>
            </a:r>
            <a:r>
              <a:rPr lang="en-US" dirty="0" err="1" smtClean="0"/>
              <a:t>reprojection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Most of the activities are volume reducers, but some increase the volume (e.g. </a:t>
            </a:r>
            <a:r>
              <a:rPr lang="en-US" dirty="0" err="1" smtClean="0"/>
              <a:t>reprojection</a:t>
            </a:r>
            <a:r>
              <a:rPr lang="en-US" dirty="0" smtClean="0"/>
              <a:t> to a smaller pixel size)</a:t>
            </a:r>
          </a:p>
          <a:p>
            <a:r>
              <a:rPr lang="en-US" dirty="0" smtClean="0"/>
              <a:t>Many of the activities reduce the number of granules, but for some the number of granules may increase (e.g. reformatting)</a:t>
            </a:r>
          </a:p>
          <a:p>
            <a:r>
              <a:rPr lang="en-US" dirty="0" smtClean="0"/>
              <a:t>In most cases, the post-processing occurs at the data center where the data is archived, but in some cases it may be done at a separate data center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ESDS WG - Oct. 22,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C499-301C-479A-8F04-D380AC8DEEE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599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Additional</a:t>
            </a:r>
            <a:r>
              <a:rPr lang="en-US" dirty="0" smtClean="0"/>
              <a:t> Post-processing Metrics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62036" y="3657601"/>
            <a:ext cx="14478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Archive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28836" y="4876801"/>
            <a:ext cx="14478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Post Processing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119436" y="3657601"/>
            <a:ext cx="14478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Staging Area</a:t>
            </a:r>
            <a:endParaRPr lang="en-US" dirty="0"/>
          </a:p>
        </p:txBody>
      </p:sp>
      <p:sp>
        <p:nvSpPr>
          <p:cNvPr id="7" name="Bent-Up Arrow 6"/>
          <p:cNvSpPr/>
          <p:nvPr/>
        </p:nvSpPr>
        <p:spPr>
          <a:xfrm rot="5400000">
            <a:off x="2328736" y="4686301"/>
            <a:ext cx="914400" cy="685800"/>
          </a:xfrm>
          <a:prstGeom prst="bentUpArrow">
            <a:avLst>
              <a:gd name="adj1" fmla="val 28846"/>
              <a:gd name="adj2" fmla="val 25000"/>
              <a:gd name="adj3" fmla="val 2500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ent-Up Arrow 7"/>
          <p:cNvSpPr/>
          <p:nvPr/>
        </p:nvSpPr>
        <p:spPr>
          <a:xfrm>
            <a:off x="4576636" y="4572001"/>
            <a:ext cx="685800" cy="838200"/>
          </a:xfrm>
          <a:prstGeom prst="bentUp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1557" y="1310776"/>
            <a:ext cx="599779" cy="838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4081336" y="1729877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User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081336" y="2422361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DU - Data to user</a:t>
            </a:r>
            <a:endParaRPr lang="en-US" i="1" dirty="0"/>
          </a:p>
        </p:txBody>
      </p:sp>
      <p:sp>
        <p:nvSpPr>
          <p:cNvPr id="27" name="Oval 26"/>
          <p:cNvSpPr/>
          <p:nvPr/>
        </p:nvSpPr>
        <p:spPr>
          <a:xfrm>
            <a:off x="2348364" y="4800601"/>
            <a:ext cx="381000" cy="304800"/>
          </a:xfrm>
          <a:prstGeom prst="ellipse">
            <a:avLst/>
          </a:prstGeom>
          <a:solidFill>
            <a:schemeClr val="accent6">
              <a:lumMod val="75000"/>
              <a:alpha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899908" y="4800601"/>
            <a:ext cx="381000" cy="304800"/>
          </a:xfrm>
          <a:prstGeom prst="ellipse">
            <a:avLst/>
          </a:prstGeom>
          <a:solidFill>
            <a:schemeClr val="accent6">
              <a:lumMod val="75000"/>
              <a:alpha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338636" y="4724401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DP2 – Post-processed data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76236" y="1676401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Simplified Post-processing flow</a:t>
            </a:r>
            <a:endParaRPr lang="en-US" sz="2000" dirty="0"/>
          </a:p>
        </p:txBody>
      </p:sp>
      <p:sp>
        <p:nvSpPr>
          <p:cNvPr id="31" name="Oval 30"/>
          <p:cNvSpPr/>
          <p:nvPr/>
        </p:nvSpPr>
        <p:spPr>
          <a:xfrm>
            <a:off x="3586036" y="5638801"/>
            <a:ext cx="381000" cy="304800"/>
          </a:xfrm>
          <a:prstGeom prst="ellipse">
            <a:avLst/>
          </a:prstGeom>
          <a:solidFill>
            <a:schemeClr val="accent6">
              <a:lumMod val="75000"/>
              <a:alpha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662236" y="5943601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PP – Post processing computation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6636" y="4724401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DP1 – Data to post-processing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471657" y="3429000"/>
            <a:ext cx="6553200" cy="0"/>
          </a:xfrm>
          <a:prstGeom prst="line">
            <a:avLst/>
          </a:prstGeom>
          <a:ln w="25400">
            <a:solidFill>
              <a:schemeClr val="accent1">
                <a:shade val="95000"/>
                <a:satMod val="105000"/>
                <a:alpha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85636" y="35814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 Center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7" name="Up Arrow 36"/>
          <p:cNvSpPr/>
          <p:nvPr/>
        </p:nvSpPr>
        <p:spPr>
          <a:xfrm rot="5400000">
            <a:off x="6743575" y="1840944"/>
            <a:ext cx="273997" cy="356661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Up Arrow 37"/>
          <p:cNvSpPr/>
          <p:nvPr/>
        </p:nvSpPr>
        <p:spPr>
          <a:xfrm rot="5400000">
            <a:off x="6743575" y="2445561"/>
            <a:ext cx="273997" cy="356661"/>
          </a:xfrm>
          <a:prstGeom prst="up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7058904" y="1729877"/>
            <a:ext cx="1627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Direct delivery data flow</a:t>
            </a:r>
            <a:endParaRPr lang="en-US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7071037" y="2328567"/>
            <a:ext cx="16157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Post-processing data flow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6576292" y="1676401"/>
            <a:ext cx="1985818" cy="12954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ESDS WG - Oct. 22, 2010</a:t>
            </a:r>
            <a:endParaRPr lang="en-US"/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C499-301C-479A-8F04-D380AC8DEEE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2" name="Up Arrow 41"/>
          <p:cNvSpPr/>
          <p:nvPr/>
        </p:nvSpPr>
        <p:spPr>
          <a:xfrm>
            <a:off x="3652256" y="2193217"/>
            <a:ext cx="342488" cy="914400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Bent-Up Arrow 34"/>
          <p:cNvSpPr/>
          <p:nvPr/>
        </p:nvSpPr>
        <p:spPr>
          <a:xfrm rot="5400000" flipH="1">
            <a:off x="2752752" y="2662096"/>
            <a:ext cx="838200" cy="1152809"/>
          </a:xfrm>
          <a:prstGeom prst="bentUpArrow">
            <a:avLst>
              <a:gd name="adj1" fmla="val 19231"/>
              <a:gd name="adj2" fmla="val 22184"/>
              <a:gd name="adj3" fmla="val 26224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Bent-Up Arrow 23"/>
          <p:cNvSpPr/>
          <p:nvPr/>
        </p:nvSpPr>
        <p:spPr>
          <a:xfrm rot="16200000">
            <a:off x="4043236" y="2667001"/>
            <a:ext cx="838200" cy="1143000"/>
          </a:xfrm>
          <a:prstGeom prst="bentUpArrow">
            <a:avLst>
              <a:gd name="adj1" fmla="val 19231"/>
              <a:gd name="adj2" fmla="val 22184"/>
              <a:gd name="adj3" fmla="val 26224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632216" y="2486893"/>
            <a:ext cx="381000" cy="304800"/>
          </a:xfrm>
          <a:prstGeom prst="ellipse">
            <a:avLst/>
          </a:prstGeom>
          <a:solidFill>
            <a:srgbClr val="FFFF00">
              <a:alpha val="60000"/>
            </a:srgbClr>
          </a:solidFill>
          <a:ln>
            <a:solidFill>
              <a:srgbClr val="FDFA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Post-processing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Standard data transfer metric:</a:t>
            </a:r>
          </a:p>
          <a:p>
            <a:pPr lvl="1"/>
            <a:r>
              <a:rPr lang="en-US" i="1" dirty="0" smtClean="0"/>
              <a:t>DU – Data to user: </a:t>
            </a:r>
            <a:r>
              <a:rPr lang="en-US" dirty="0" smtClean="0"/>
              <a:t>volume and number of granules</a:t>
            </a:r>
          </a:p>
          <a:p>
            <a:r>
              <a:rPr lang="en-US" i="1" dirty="0" smtClean="0"/>
              <a:t>Proposed additional post-processing metrics:</a:t>
            </a:r>
          </a:p>
          <a:p>
            <a:pPr lvl="1"/>
            <a:r>
              <a:rPr lang="en-US" i="1" dirty="0" smtClean="0"/>
              <a:t>DP1 – Data to post-processing: </a:t>
            </a:r>
            <a:r>
              <a:rPr lang="en-US" dirty="0" smtClean="0"/>
              <a:t>volume and number of granules</a:t>
            </a:r>
          </a:p>
          <a:p>
            <a:pPr lvl="1"/>
            <a:r>
              <a:rPr lang="en-US" i="1" dirty="0" smtClean="0"/>
              <a:t>DP2 – Post-processed data: </a:t>
            </a:r>
            <a:r>
              <a:rPr lang="en-US" dirty="0" smtClean="0"/>
              <a:t>volume and number of granules</a:t>
            </a:r>
          </a:p>
          <a:p>
            <a:pPr lvl="1"/>
            <a:r>
              <a:rPr lang="en-US" i="1" dirty="0" smtClean="0"/>
              <a:t>PP – Post-processing computation: </a:t>
            </a:r>
            <a:r>
              <a:rPr lang="en-US" dirty="0" smtClean="0"/>
              <a:t>standard computational metrics (standardized CPU seconds?), number of post-processing orders and type(s) of post-processing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ESDS WG - Oct. 22,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C499-301C-479A-8F04-D380AC8DEEE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Additional 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Post-processing Metrics – </a:t>
            </a:r>
            <a:b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Two Data Centers Case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4800" y="137160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Simplified Post-processing flow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1053367" y="3248723"/>
            <a:ext cx="963635" cy="6086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 Archive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1763414" y="4060205"/>
            <a:ext cx="975339" cy="6086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Post Processing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2422743" y="3248723"/>
            <a:ext cx="963635" cy="6086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Staging Area</a:t>
            </a:r>
            <a:endParaRPr lang="en-US" sz="1400" dirty="0"/>
          </a:p>
        </p:txBody>
      </p:sp>
      <p:sp>
        <p:nvSpPr>
          <p:cNvPr id="8" name="Bent-Up Arrow 7"/>
          <p:cNvSpPr/>
          <p:nvPr/>
        </p:nvSpPr>
        <p:spPr>
          <a:xfrm>
            <a:off x="2738753" y="3857334"/>
            <a:ext cx="444754" cy="557894"/>
          </a:xfrm>
          <a:prstGeom prst="bentUp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8" name="Oval 27"/>
          <p:cNvSpPr/>
          <p:nvPr/>
        </p:nvSpPr>
        <p:spPr>
          <a:xfrm>
            <a:off x="2939155" y="4018723"/>
            <a:ext cx="253588" cy="202871"/>
          </a:xfrm>
          <a:prstGeom prst="ellipse">
            <a:avLst/>
          </a:prstGeom>
          <a:solidFill>
            <a:schemeClr val="accent6">
              <a:lumMod val="75000"/>
              <a:alpha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9" name="TextBox 28"/>
          <p:cNvSpPr txBox="1"/>
          <p:nvPr/>
        </p:nvSpPr>
        <p:spPr>
          <a:xfrm>
            <a:off x="3160099" y="3958770"/>
            <a:ext cx="1334264" cy="538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accent6">
                    <a:lumMod val="50000"/>
                  </a:schemeClr>
                </a:solidFill>
              </a:rPr>
              <a:t>DP2’ – Post-processed data</a:t>
            </a:r>
            <a:endParaRPr lang="en-US" sz="14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2123136" y="4567381"/>
            <a:ext cx="253588" cy="202871"/>
          </a:xfrm>
          <a:prstGeom prst="ellipse">
            <a:avLst/>
          </a:prstGeom>
          <a:solidFill>
            <a:schemeClr val="accent6">
              <a:lumMod val="75000"/>
              <a:alpha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2" name="TextBox 21"/>
          <p:cNvSpPr txBox="1"/>
          <p:nvPr/>
        </p:nvSpPr>
        <p:spPr>
          <a:xfrm>
            <a:off x="2118437" y="4770251"/>
            <a:ext cx="1814131" cy="538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accent6">
                    <a:lumMod val="50000"/>
                  </a:schemeClr>
                </a:solidFill>
              </a:rPr>
              <a:t>PP’ – Post processing computation</a:t>
            </a:r>
            <a:endParaRPr lang="en-US" sz="14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3958769"/>
            <a:ext cx="1404489" cy="538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accent6">
                    <a:lumMod val="50000"/>
                  </a:schemeClr>
                </a:solidFill>
              </a:rPr>
              <a:t>DP1’ – Data to post-processing</a:t>
            </a:r>
            <a:endParaRPr lang="en-US" sz="14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9013" y="2819566"/>
            <a:ext cx="10143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 Center 1</a:t>
            </a:r>
          </a:p>
          <a:p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(archive)</a:t>
            </a: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183014" y="4547580"/>
            <a:ext cx="975339" cy="6086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Post Processing</a:t>
            </a:r>
            <a:endParaRPr lang="en-US" sz="1400" dirty="0"/>
          </a:p>
        </p:txBody>
      </p:sp>
      <p:sp>
        <p:nvSpPr>
          <p:cNvPr id="65" name="Rectangle 64"/>
          <p:cNvSpPr/>
          <p:nvPr/>
        </p:nvSpPr>
        <p:spPr>
          <a:xfrm>
            <a:off x="6172200" y="3251192"/>
            <a:ext cx="963635" cy="6086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Staging Area</a:t>
            </a:r>
            <a:endParaRPr lang="en-US" sz="1400" dirty="0"/>
          </a:p>
        </p:txBody>
      </p:sp>
      <p:pic>
        <p:nvPicPr>
          <p:cNvPr id="6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6980" y="1524000"/>
            <a:ext cx="399204" cy="55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" name="TextBox 68"/>
          <p:cNvSpPr txBox="1"/>
          <p:nvPr/>
        </p:nvSpPr>
        <p:spPr>
          <a:xfrm>
            <a:off x="6781800" y="1828800"/>
            <a:ext cx="565697" cy="312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User</a:t>
            </a:r>
            <a:endParaRPr lang="en-US" sz="1400" dirty="0"/>
          </a:p>
        </p:txBody>
      </p:sp>
      <p:sp>
        <p:nvSpPr>
          <p:cNvPr id="72" name="TextBox 71"/>
          <p:cNvSpPr txBox="1"/>
          <p:nvPr/>
        </p:nvSpPr>
        <p:spPr>
          <a:xfrm>
            <a:off x="6858000" y="2297548"/>
            <a:ext cx="1498121" cy="312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DU - Data to user</a:t>
            </a:r>
            <a:endParaRPr lang="en-US" sz="1400" i="1" dirty="0"/>
          </a:p>
        </p:txBody>
      </p:sp>
      <p:sp>
        <p:nvSpPr>
          <p:cNvPr id="76" name="TextBox 75"/>
          <p:cNvSpPr txBox="1"/>
          <p:nvPr/>
        </p:nvSpPr>
        <p:spPr>
          <a:xfrm>
            <a:off x="7086600" y="4013192"/>
            <a:ext cx="1334264" cy="538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accent6">
                    <a:lumMod val="50000"/>
                  </a:schemeClr>
                </a:solidFill>
              </a:rPr>
              <a:t>DP2 – Post-processed data</a:t>
            </a:r>
            <a:endParaRPr lang="en-US" sz="14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7" name="Oval 76"/>
          <p:cNvSpPr/>
          <p:nvPr/>
        </p:nvSpPr>
        <p:spPr>
          <a:xfrm>
            <a:off x="6542736" y="5051713"/>
            <a:ext cx="253588" cy="202871"/>
          </a:xfrm>
          <a:prstGeom prst="ellipse">
            <a:avLst/>
          </a:prstGeom>
          <a:solidFill>
            <a:schemeClr val="accent6">
              <a:lumMod val="75000"/>
              <a:alpha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8" name="TextBox 77"/>
          <p:cNvSpPr txBox="1"/>
          <p:nvPr/>
        </p:nvSpPr>
        <p:spPr>
          <a:xfrm>
            <a:off x="6538037" y="5226875"/>
            <a:ext cx="1814131" cy="538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accent6">
                    <a:lumMod val="50000"/>
                  </a:schemeClr>
                </a:solidFill>
              </a:rPr>
              <a:t>PP – Post processing computation</a:t>
            </a:r>
            <a:endParaRPr lang="en-US" sz="14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953000" y="4013192"/>
            <a:ext cx="1404489" cy="538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accent6">
                    <a:lumMod val="50000"/>
                  </a:schemeClr>
                </a:solidFill>
              </a:rPr>
              <a:t>DP1 – Data to post-processing</a:t>
            </a:r>
            <a:endParaRPr lang="en-US" sz="14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592644" y="2844808"/>
            <a:ext cx="1338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 Center 2</a:t>
            </a:r>
          </a:p>
          <a:p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(distribution)</a:t>
            </a: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5" name="Up Arrow 84"/>
          <p:cNvSpPr/>
          <p:nvPr/>
        </p:nvSpPr>
        <p:spPr>
          <a:xfrm>
            <a:off x="6553200" y="2133600"/>
            <a:ext cx="228600" cy="1117592"/>
          </a:xfrm>
          <a:prstGeom prst="up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3" name="Oval 72"/>
          <p:cNvSpPr/>
          <p:nvPr/>
        </p:nvSpPr>
        <p:spPr>
          <a:xfrm>
            <a:off x="6546684" y="2399477"/>
            <a:ext cx="253588" cy="202871"/>
          </a:xfrm>
          <a:prstGeom prst="ellipse">
            <a:avLst/>
          </a:prstGeom>
          <a:solidFill>
            <a:srgbClr val="FFFF00">
              <a:alpha val="60000"/>
            </a:srgbClr>
          </a:solidFill>
          <a:ln>
            <a:solidFill>
              <a:srgbClr val="FDFA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86" name="Up Arrow 85"/>
          <p:cNvSpPr/>
          <p:nvPr/>
        </p:nvSpPr>
        <p:spPr>
          <a:xfrm rot="10800000">
            <a:off x="6248400" y="3860792"/>
            <a:ext cx="228600" cy="685800"/>
          </a:xfrm>
          <a:prstGeom prst="up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87" name="Up Arrow 86"/>
          <p:cNvSpPr/>
          <p:nvPr/>
        </p:nvSpPr>
        <p:spPr>
          <a:xfrm rot="10800000" flipV="1">
            <a:off x="6781800" y="3860792"/>
            <a:ext cx="228600" cy="685800"/>
          </a:xfrm>
          <a:prstGeom prst="up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5" name="Oval 74"/>
          <p:cNvSpPr/>
          <p:nvPr/>
        </p:nvSpPr>
        <p:spPr>
          <a:xfrm>
            <a:off x="6763328" y="4089392"/>
            <a:ext cx="253588" cy="202871"/>
          </a:xfrm>
          <a:prstGeom prst="ellipse">
            <a:avLst/>
          </a:prstGeom>
          <a:solidFill>
            <a:schemeClr val="accent6">
              <a:lumMod val="75000"/>
              <a:alpha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4" name="Oval 73"/>
          <p:cNvSpPr/>
          <p:nvPr/>
        </p:nvSpPr>
        <p:spPr>
          <a:xfrm>
            <a:off x="6239164" y="4085101"/>
            <a:ext cx="253588" cy="202871"/>
          </a:xfrm>
          <a:prstGeom prst="ellipse">
            <a:avLst/>
          </a:prstGeom>
          <a:solidFill>
            <a:schemeClr val="accent6">
              <a:lumMod val="75000"/>
              <a:alpha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88" name="Up Arrow 87"/>
          <p:cNvSpPr/>
          <p:nvPr/>
        </p:nvSpPr>
        <p:spPr>
          <a:xfrm rot="5400000">
            <a:off x="5219700" y="2755892"/>
            <a:ext cx="228600" cy="1676400"/>
          </a:xfrm>
          <a:prstGeom prst="upArrow">
            <a:avLst>
              <a:gd name="adj1" fmla="val 58081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89" name="Rectangle 88"/>
          <p:cNvSpPr/>
          <p:nvPr/>
        </p:nvSpPr>
        <p:spPr>
          <a:xfrm>
            <a:off x="4389580" y="3526713"/>
            <a:ext cx="152400" cy="192347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0" name="Rectangle 89"/>
          <p:cNvSpPr/>
          <p:nvPr/>
        </p:nvSpPr>
        <p:spPr>
          <a:xfrm rot="16200000" flipH="1">
            <a:off x="2856344" y="3775356"/>
            <a:ext cx="152400" cy="32188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2" name="Rectangle 91"/>
          <p:cNvSpPr/>
          <p:nvPr/>
        </p:nvSpPr>
        <p:spPr>
          <a:xfrm>
            <a:off x="1313872" y="3867776"/>
            <a:ext cx="152400" cy="15932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3" name="TextBox 92"/>
          <p:cNvSpPr txBox="1"/>
          <p:nvPr/>
        </p:nvSpPr>
        <p:spPr>
          <a:xfrm>
            <a:off x="4777987" y="2787031"/>
            <a:ext cx="14219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accent6">
                    <a:lumMod val="50000"/>
                  </a:schemeClr>
                </a:solidFill>
              </a:rPr>
              <a:t>DD - Data center transfer (for post processing)</a:t>
            </a:r>
            <a:endParaRPr lang="en-US" sz="14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 rot="5400000">
            <a:off x="3151908" y="4311974"/>
            <a:ext cx="3048000" cy="0"/>
          </a:xfrm>
          <a:prstGeom prst="line">
            <a:avLst/>
          </a:prstGeom>
          <a:ln w="25400">
            <a:solidFill>
              <a:schemeClr val="accent1">
                <a:shade val="95000"/>
                <a:satMod val="105000"/>
                <a:alpha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5257800" y="3498264"/>
            <a:ext cx="253588" cy="202871"/>
          </a:xfrm>
          <a:prstGeom prst="ellipse">
            <a:avLst/>
          </a:prstGeom>
          <a:solidFill>
            <a:schemeClr val="accent6">
              <a:lumMod val="75000"/>
              <a:alpha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9" name="Up Arrow 98"/>
          <p:cNvSpPr/>
          <p:nvPr/>
        </p:nvSpPr>
        <p:spPr>
          <a:xfrm rot="5400000">
            <a:off x="3773679" y="3090022"/>
            <a:ext cx="228600" cy="1003202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7" name="Oval 26"/>
          <p:cNvSpPr/>
          <p:nvPr/>
        </p:nvSpPr>
        <p:spPr>
          <a:xfrm>
            <a:off x="1256237" y="4009487"/>
            <a:ext cx="253588" cy="202871"/>
          </a:xfrm>
          <a:prstGeom prst="ellipse">
            <a:avLst/>
          </a:prstGeom>
          <a:solidFill>
            <a:schemeClr val="accent6">
              <a:lumMod val="75000"/>
              <a:alpha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00" name="Up Arrow 99"/>
          <p:cNvSpPr/>
          <p:nvPr/>
        </p:nvSpPr>
        <p:spPr>
          <a:xfrm rot="5400000">
            <a:off x="1500268" y="4234539"/>
            <a:ext cx="228600" cy="297693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01" name="Up Arrow 100"/>
          <p:cNvSpPr/>
          <p:nvPr/>
        </p:nvSpPr>
        <p:spPr>
          <a:xfrm rot="5400000">
            <a:off x="2539155" y="6173165"/>
            <a:ext cx="273997" cy="356661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02" name="Up Arrow 101"/>
          <p:cNvSpPr/>
          <p:nvPr/>
        </p:nvSpPr>
        <p:spPr>
          <a:xfrm rot="5400000">
            <a:off x="4847626" y="6173165"/>
            <a:ext cx="273997" cy="356661"/>
          </a:xfrm>
          <a:prstGeom prst="up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/>
          <p:cNvSpPr txBox="1"/>
          <p:nvPr/>
        </p:nvSpPr>
        <p:spPr>
          <a:xfrm>
            <a:off x="2890781" y="6062523"/>
            <a:ext cx="20938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Post-processing at archive data center</a:t>
            </a:r>
            <a:endParaRPr lang="en-US" sz="1600" dirty="0"/>
          </a:p>
        </p:txBody>
      </p:sp>
      <p:sp>
        <p:nvSpPr>
          <p:cNvPr id="104" name="TextBox 103"/>
          <p:cNvSpPr txBox="1"/>
          <p:nvPr/>
        </p:nvSpPr>
        <p:spPr>
          <a:xfrm>
            <a:off x="5240284" y="6062523"/>
            <a:ext cx="2259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Post-processing at distribution data center</a:t>
            </a:r>
            <a:endParaRPr lang="en-US" sz="1600" dirty="0"/>
          </a:p>
        </p:txBody>
      </p:sp>
      <p:sp>
        <p:nvSpPr>
          <p:cNvPr id="105" name="Rectangle 104"/>
          <p:cNvSpPr/>
          <p:nvPr/>
        </p:nvSpPr>
        <p:spPr>
          <a:xfrm>
            <a:off x="2368753" y="6062523"/>
            <a:ext cx="4983749" cy="57265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52400" y="2736276"/>
            <a:ext cx="8686800" cy="0"/>
          </a:xfrm>
          <a:prstGeom prst="line">
            <a:avLst/>
          </a:prstGeom>
          <a:ln w="25400">
            <a:solidFill>
              <a:schemeClr val="accent1">
                <a:shade val="95000"/>
                <a:satMod val="105000"/>
                <a:alpha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Date Placeholder 4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ESDS WG - Oct. 22, 2010</a:t>
            </a:r>
            <a:endParaRPr lang="en-US"/>
          </a:p>
        </p:txBody>
      </p:sp>
      <p:sp>
        <p:nvSpPr>
          <p:cNvPr id="47" name="Slide Number Placeholder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C499-301C-479A-8F04-D380AC8DEEE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 Metrics – Two Data Center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Standard data transfer metric:</a:t>
            </a:r>
          </a:p>
          <a:p>
            <a:pPr lvl="1"/>
            <a:r>
              <a:rPr lang="en-US" i="1" dirty="0" smtClean="0"/>
              <a:t>DU – Data to user: </a:t>
            </a:r>
            <a:r>
              <a:rPr lang="en-US" dirty="0" smtClean="0"/>
              <a:t>volume and number of granules</a:t>
            </a:r>
          </a:p>
          <a:p>
            <a:r>
              <a:rPr lang="en-US" i="1" dirty="0" smtClean="0"/>
              <a:t>Proposed additional post-processing metrics:</a:t>
            </a:r>
          </a:p>
          <a:p>
            <a:pPr lvl="1"/>
            <a:r>
              <a:rPr lang="en-US" i="1" dirty="0" smtClean="0"/>
              <a:t>DP1, DP2 and PP – Same as single data center case</a:t>
            </a:r>
          </a:p>
          <a:p>
            <a:pPr lvl="1"/>
            <a:r>
              <a:rPr lang="en-US" i="1" dirty="0" smtClean="0"/>
              <a:t>DD – Data center transfer (for post-processing): </a:t>
            </a:r>
            <a:r>
              <a:rPr lang="en-US" dirty="0" smtClean="0"/>
              <a:t>volume and number of granules</a:t>
            </a:r>
          </a:p>
          <a:p>
            <a:pPr lvl="1"/>
            <a:r>
              <a:rPr lang="en-US" i="1" dirty="0" smtClean="0"/>
              <a:t>DP1’, DP2’ and PP’</a:t>
            </a:r>
            <a:r>
              <a:rPr lang="en-US" dirty="0" smtClean="0"/>
              <a:t> – (optional) additional post-processing metrics from archive data center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ESDS WG - Oct. 22,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C499-301C-479A-8F04-D380AC8DEEE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Metrics Challenge #2: Referral</a:t>
            </a:r>
          </a:p>
        </p:txBody>
      </p:sp>
      <p:sp>
        <p:nvSpPr>
          <p:cNvPr id="4" name="Flowchart: Magnetic Disk 3"/>
          <p:cNvSpPr/>
          <p:nvPr/>
        </p:nvSpPr>
        <p:spPr>
          <a:xfrm>
            <a:off x="1524000" y="4038600"/>
            <a:ext cx="990600" cy="12192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Data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Archive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(i.e. LPDAAC)</a:t>
            </a:r>
          </a:p>
        </p:txBody>
      </p:sp>
      <p:sp>
        <p:nvSpPr>
          <p:cNvPr id="5" name="Smiley Face 4"/>
          <p:cNvSpPr/>
          <p:nvPr/>
        </p:nvSpPr>
        <p:spPr>
          <a:xfrm>
            <a:off x="6172200" y="4267200"/>
            <a:ext cx="685800" cy="838200"/>
          </a:xfrm>
          <a:prstGeom prst="smileyFace">
            <a:avLst>
              <a:gd name="adj" fmla="val 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user</a:t>
            </a:r>
          </a:p>
        </p:txBody>
      </p:sp>
      <p:sp>
        <p:nvSpPr>
          <p:cNvPr id="6" name="Frame 5"/>
          <p:cNvSpPr/>
          <p:nvPr/>
        </p:nvSpPr>
        <p:spPr>
          <a:xfrm>
            <a:off x="3733800" y="3200400"/>
            <a:ext cx="1143000" cy="9144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</a:rPr>
              <a:t>Data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</a:rPr>
              <a:t>Discovery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</a:rPr>
              <a:t>Interface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</a:rPr>
              <a:t>(i.e. WIST)</a:t>
            </a:r>
          </a:p>
        </p:txBody>
      </p:sp>
      <p:sp>
        <p:nvSpPr>
          <p:cNvPr id="7" name="Frame 6"/>
          <p:cNvSpPr/>
          <p:nvPr/>
        </p:nvSpPr>
        <p:spPr>
          <a:xfrm>
            <a:off x="3733800" y="4191000"/>
            <a:ext cx="1143000" cy="9144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</a:rPr>
              <a:t>Data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</a:rPr>
              <a:t>Discovery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</a:rPr>
              <a:t>Interface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</a:rPr>
              <a:t>(i.e. </a:t>
            </a:r>
            <a:r>
              <a:rPr lang="en-US" sz="1000" dirty="0" smtClean="0">
                <a:solidFill>
                  <a:schemeClr val="tx1"/>
                </a:solidFill>
              </a:rPr>
              <a:t>Mercury)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8" name="Frame 7"/>
          <p:cNvSpPr/>
          <p:nvPr/>
        </p:nvSpPr>
        <p:spPr>
          <a:xfrm>
            <a:off x="3733800" y="5181600"/>
            <a:ext cx="1143000" cy="9144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</a:rPr>
              <a:t>Data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</a:rPr>
              <a:t>Discovery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</a:rPr>
              <a:t>Interface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/>
                </a:solidFill>
              </a:rPr>
              <a:t>(i.e. LAADS)</a:t>
            </a:r>
          </a:p>
        </p:txBody>
      </p:sp>
      <p:cxnSp>
        <p:nvCxnSpPr>
          <p:cNvPr id="10" name="Straight Arrow Connector 9"/>
          <p:cNvCxnSpPr>
            <a:stCxn id="5" idx="1"/>
            <a:endCxn id="6" idx="3"/>
          </p:cNvCxnSpPr>
          <p:nvPr/>
        </p:nvCxnSpPr>
        <p:spPr>
          <a:xfrm rot="16200000" flipV="1">
            <a:off x="5208588" y="3325812"/>
            <a:ext cx="731838" cy="1395413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2"/>
            <a:endCxn id="7" idx="3"/>
          </p:cNvCxnSpPr>
          <p:nvPr/>
        </p:nvCxnSpPr>
        <p:spPr>
          <a:xfrm rot="10800000">
            <a:off x="4876800" y="4648200"/>
            <a:ext cx="1295400" cy="3810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3"/>
            <a:endCxn id="8" idx="3"/>
          </p:cNvCxnSpPr>
          <p:nvPr/>
        </p:nvCxnSpPr>
        <p:spPr>
          <a:xfrm rot="5400000">
            <a:off x="5246688" y="4613275"/>
            <a:ext cx="655637" cy="1395413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2209800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User(s) utilize various interfaces to search/access data from an archive (DAAC)…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archive currently reports “distribution” metrics (i.e. how much data went out the door…)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But the mechanism to “find” the data isn’t generally reported?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Challenges: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How to recognize the referral mechanism? (what metrics?)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Don’t want to “double count” distribution (once from the archive, and again from the “client”)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The referral mechanism may or may not be another ESDIS partner.  (could be a 3</a:t>
            </a:r>
            <a:r>
              <a:rPr lang="en-US" baseline="30000" dirty="0" smtClean="0"/>
              <a:t>rd</a:t>
            </a:r>
            <a:r>
              <a:rPr lang="en-US" dirty="0" smtClean="0"/>
              <a:t> party using a web service developed by the archive)</a:t>
            </a:r>
          </a:p>
        </p:txBody>
      </p:sp>
      <p:cxnSp>
        <p:nvCxnSpPr>
          <p:cNvPr id="18" name="Straight Arrow Connector 17"/>
          <p:cNvCxnSpPr>
            <a:stCxn id="6" idx="1"/>
          </p:cNvCxnSpPr>
          <p:nvPr/>
        </p:nvCxnSpPr>
        <p:spPr>
          <a:xfrm rot="10800000" flipV="1">
            <a:off x="2514600" y="3657600"/>
            <a:ext cx="1219200" cy="731838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1"/>
            <a:endCxn id="4" idx="4"/>
          </p:cNvCxnSpPr>
          <p:nvPr/>
        </p:nvCxnSpPr>
        <p:spPr>
          <a:xfrm rot="10800000">
            <a:off x="2514600" y="4648200"/>
            <a:ext cx="1219200" cy="1588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1"/>
          </p:cNvCxnSpPr>
          <p:nvPr/>
        </p:nvCxnSpPr>
        <p:spPr>
          <a:xfrm rot="10800000">
            <a:off x="2514600" y="4849092"/>
            <a:ext cx="1219201" cy="789709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4" idx="3"/>
            <a:endCxn id="5" idx="4"/>
          </p:cNvCxnSpPr>
          <p:nvPr/>
        </p:nvCxnSpPr>
        <p:spPr>
          <a:xfrm rot="5400000" flipH="1" flipV="1">
            <a:off x="4191000" y="2933700"/>
            <a:ext cx="152400" cy="4495800"/>
          </a:xfrm>
          <a:prstGeom prst="bentConnector3">
            <a:avLst>
              <a:gd name="adj1" fmla="val -651031"/>
            </a:avLst>
          </a:prstGeom>
          <a:ln w="254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4" name="TextBox 27"/>
          <p:cNvSpPr txBox="1">
            <a:spLocks noChangeArrowheads="1"/>
          </p:cNvSpPr>
          <p:nvPr/>
        </p:nvSpPr>
        <p:spPr bwMode="auto">
          <a:xfrm>
            <a:off x="3810000" y="6248400"/>
            <a:ext cx="10509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latin typeface="Calibri" pitchFamily="34" charset="0"/>
              </a:rPr>
              <a:t>data distribution</a:t>
            </a: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ESDS WG - Oct. 22, 2010</a:t>
            </a: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C499-301C-479A-8F04-D380AC8DEEE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</TotalTime>
  <Words>1000</Words>
  <Application>Microsoft Office PowerPoint</Application>
  <PresentationFormat>On-screen Show (4:3)</PresentationFormat>
  <Paragraphs>147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Proposed Post-processing  and Referral Metrics</vt:lpstr>
      <vt:lpstr>Metrics Challenge #1: Post-processing</vt:lpstr>
      <vt:lpstr>Why Post-processing Metrics?</vt:lpstr>
      <vt:lpstr>Post-processing Metrics</vt:lpstr>
      <vt:lpstr>Additional Post-processing Metrics</vt:lpstr>
      <vt:lpstr>Post-processing Metrics</vt:lpstr>
      <vt:lpstr>Additional Post-processing Metrics –  Two Data Centers Case</vt:lpstr>
      <vt:lpstr>PP Metrics – Two Data Center Case</vt:lpstr>
      <vt:lpstr>Metrics Challenge #2: Referral</vt:lpstr>
      <vt:lpstr>Referral Metrics for  Cross-Data Center Ordering</vt:lpstr>
      <vt:lpstr>Questions/Comments?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E Wolfe</dc:creator>
  <cp:lastModifiedBy>jgarner</cp:lastModifiedBy>
  <cp:revision>31</cp:revision>
  <dcterms:created xsi:type="dcterms:W3CDTF">2010-10-20T17:40:29Z</dcterms:created>
  <dcterms:modified xsi:type="dcterms:W3CDTF">2010-10-27T17:38:21Z</dcterms:modified>
</cp:coreProperties>
</file>