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7"/>
  </p:notesMasterIdLst>
  <p:handoutMasterIdLst>
    <p:handoutMasterId r:id="rId18"/>
  </p:handoutMasterIdLst>
  <p:sldIdLst>
    <p:sldId id="256" r:id="rId2"/>
    <p:sldId id="266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0" r:id="rId11"/>
    <p:sldId id="265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57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A67862-7A12-454C-B8A9-0AE577CB64C3}" type="datetimeFigureOut">
              <a:rPr lang="en-US" smtClean="0"/>
              <a:pPr/>
              <a:t>10/28/2010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B9D081-546C-4A7D-AD86-245B16A7966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E8989E-2B39-45F6-B11E-DB088E077F48}" type="datetimeFigureOut">
              <a:rPr lang="en-US" smtClean="0"/>
              <a:pPr/>
              <a:t>10/28/2010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59F483-7988-4E87-801F-C4649C3F7B0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r>
              <a:rPr lang="en-US" smtClean="0"/>
              <a:t>Oct 20-22  2010</a:t>
            </a: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 smtClean="0"/>
              <a:t>ESDSWG Mtg, New Orleans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9E199DD-F29E-474F-8729-A59AEA2CCD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Oct 20-22 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ESDSWG Mtg, New Orleans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199DD-F29E-474F-8729-A59AEA2CCD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Oct 20-22 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ESDSWG Mtg, New Orleans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199DD-F29E-474F-8729-A59AEA2CCD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Oct 20-22 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ESDSWG Mtg, New Orleans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199DD-F29E-474F-8729-A59AEA2CCD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Oct 20-22 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ESDSWG Mtg, New Orleans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199DD-F29E-474F-8729-A59AEA2CCD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Oct 20-22  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ESDSWG Mtg, New Orleans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199DD-F29E-474F-8729-A59AEA2CCD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Oct 20-22  2010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ESDSWG Mtg, New Orleans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199DD-F29E-474F-8729-A59AEA2CCD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Oct 20-22  2010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ESDSWG Mtg, New Orleans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199DD-F29E-474F-8729-A59AEA2CCD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Oct 20-22  2010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ESDSWG Mtg, New Orleans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199DD-F29E-474F-8729-A59AEA2CCD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r>
              <a:rPr lang="en-US" smtClean="0"/>
              <a:t>Oct 20-22  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ESDSWG Mtg, New Orleans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199DD-F29E-474F-8729-A59AEA2CCD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Oct 20-22  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ESDSWG Mtg, New Orleans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9E199DD-F29E-474F-8729-A59AEA2CCD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Oct 20-22  2010</a:t>
            </a: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ESDSWG Mtg, New Orleans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9E199DD-F29E-474F-8729-A59AEA2CCD1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Straw_man_(dummy)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wmf"/><Relationship Id="rId4" Type="http://schemas.openxmlformats.org/officeDocument/2006/relationships/hyperlink" Target="http://en.wikipedia.org/wiki/Brainstorming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First Stab at Program Level Quality Metrics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743200"/>
            <a:ext cx="8153400" cy="2514600"/>
          </a:xfrm>
        </p:spPr>
        <p:txBody>
          <a:bodyPr>
            <a:normAutofit/>
          </a:bodyPr>
          <a:lstStyle/>
          <a:p>
            <a:r>
              <a:rPr lang="en-US" dirty="0" smtClean="0"/>
              <a:t>MPARWG</a:t>
            </a:r>
          </a:p>
          <a:p>
            <a:endParaRPr lang="en-US" dirty="0" smtClean="0"/>
          </a:p>
          <a:p>
            <a:r>
              <a:rPr lang="en-US" dirty="0" smtClean="0"/>
              <a:t>Deborah K Smith</a:t>
            </a:r>
          </a:p>
          <a:p>
            <a:r>
              <a:rPr lang="en-US" dirty="0" smtClean="0"/>
              <a:t>DISCOVER </a:t>
            </a:r>
            <a:r>
              <a:rPr lang="en-US" dirty="0" err="1" smtClean="0"/>
              <a:t>MEaSUREs</a:t>
            </a:r>
            <a:r>
              <a:rPr lang="en-US" dirty="0" smtClean="0"/>
              <a:t> Project </a:t>
            </a:r>
          </a:p>
          <a:p>
            <a:r>
              <a:rPr lang="en-US" dirty="0" smtClean="0"/>
              <a:t>Remote Sensing Systems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n-US" sz="2400" dirty="0" smtClean="0"/>
              <a:t>But what do the answers to these questions mean?</a:t>
            </a:r>
          </a:p>
          <a:p>
            <a:pPr>
              <a:spcBef>
                <a:spcPts val="1200"/>
              </a:spcBef>
            </a:pPr>
            <a:r>
              <a:rPr lang="en-US" sz="2400" dirty="0" smtClean="0"/>
              <a:t>What does the program want to know?</a:t>
            </a:r>
          </a:p>
          <a:p>
            <a:pPr>
              <a:spcBef>
                <a:spcPts val="1200"/>
              </a:spcBef>
            </a:pPr>
            <a:r>
              <a:rPr lang="en-US" sz="2400" dirty="0" smtClean="0"/>
              <a:t>Is an external body needed to determine the quality?  If so, who?  (program? DAAC?  Other scientists?  General public?)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 20-22 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ESDSWG Mtg, New Orleans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Develop </a:t>
            </a:r>
            <a:br>
              <a:rPr lang="en-US" dirty="0" smtClean="0"/>
            </a:br>
            <a:r>
              <a:rPr lang="en-US" dirty="0" smtClean="0"/>
              <a:t>Program Level Quality Metrics?</a:t>
            </a:r>
            <a:endParaRPr lang="en-US" dirty="0"/>
          </a:p>
        </p:txBody>
      </p:sp>
      <p:pic>
        <p:nvPicPr>
          <p:cNvPr id="6" name="Picture 5" descr="C:\Users\Smith\AppData\Local\Microsoft\Windows\Temporary Internet Files\Content.IE5\Q7W416MU\MC90005102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773702"/>
            <a:ext cx="1676400" cy="20842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:\Users\Smith\AppData\Local\Microsoft\Windows\Temporary Internet Files\Content.IE5\Q7W416MU\MC90005102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773702"/>
            <a:ext cx="1676400" cy="2084298"/>
          </a:xfrm>
          <a:prstGeom prst="rect">
            <a:avLst/>
          </a:prstGeom>
          <a:noFill/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 20-22 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ESDSWG Mtg, New Orleans</a:t>
            </a:r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52400" y="152400"/>
          <a:ext cx="8763002" cy="62234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0784"/>
                <a:gridCol w="1307886"/>
                <a:gridCol w="1585130"/>
                <a:gridCol w="1703100"/>
                <a:gridCol w="1663051"/>
                <a:gridCol w="1663051"/>
              </a:tblGrid>
              <a:tr h="116378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Science Quality</a:t>
                      </a:r>
                      <a:r>
                        <a:rPr lang="en-US" sz="1400" baseline="0" dirty="0" smtClean="0"/>
                        <a:t> Level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 what degree have the data been validated?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 what degree do</a:t>
                      </a:r>
                      <a:r>
                        <a:rPr lang="en-US" sz="1400" baseline="0" dirty="0" smtClean="0"/>
                        <a:t> the data fit within already existing products?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 what degree is the data set</a:t>
                      </a:r>
                      <a:r>
                        <a:rPr lang="en-US" sz="1400" baseline="0" dirty="0" smtClean="0"/>
                        <a:t> complete and consistently processed?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</a:t>
                      </a:r>
                      <a:r>
                        <a:rPr lang="en-US" sz="1400" baseline="0" dirty="0" smtClean="0"/>
                        <a:t> what degree is the data set used in the community?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 what degree are the data accurate</a:t>
                      </a:r>
                      <a:r>
                        <a:rPr lang="en-US" sz="1400" baseline="0" dirty="0" smtClean="0"/>
                        <a:t> and precise?</a:t>
                      </a:r>
                      <a:endParaRPr lang="en-US" sz="1400" dirty="0"/>
                    </a:p>
                  </a:txBody>
                  <a:tcPr/>
                </a:tc>
              </a:tr>
              <a:tr h="67425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Comparison</a:t>
                      </a:r>
                      <a:r>
                        <a:rPr lang="en-US" sz="1400" baseline="0" dirty="0" smtClean="0"/>
                        <a:t> by both project and other scientists find similar results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Time</a:t>
                      </a:r>
                      <a:r>
                        <a:rPr lang="en-US" sz="1400" baseline="0" dirty="0" smtClean="0"/>
                        <a:t> series analysis demonstrate the quality of intercalibration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Data</a:t>
                      </a:r>
                      <a:r>
                        <a:rPr lang="en-US" sz="1400" baseline="0" dirty="0" smtClean="0"/>
                        <a:t> set complete, with documentation of known gaps, and consistently processed, extends previous values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Some are redistributing the data / Power users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Measurements</a:t>
                      </a:r>
                      <a:r>
                        <a:rPr lang="en-US" sz="1400" baseline="0" dirty="0" smtClean="0"/>
                        <a:t> are both accurate and precise and derived values show expected and accepted ranges</a:t>
                      </a:r>
                      <a:endParaRPr lang="en-US" sz="1400" dirty="0"/>
                    </a:p>
                  </a:txBody>
                  <a:tcPr/>
                </a:tc>
              </a:tr>
              <a:tr h="67425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Comparisons</a:t>
                      </a:r>
                      <a:r>
                        <a:rPr lang="en-US" sz="1400" baseline="0" dirty="0" smtClean="0"/>
                        <a:t> to known references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Extensive</a:t>
                      </a:r>
                      <a:r>
                        <a:rPr lang="en-US" sz="1400" baseline="0" dirty="0" smtClean="0"/>
                        <a:t> intercalibration performed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Data set complete</a:t>
                      </a:r>
                      <a:r>
                        <a:rPr lang="en-US" sz="1400" baseline="0" dirty="0" smtClean="0"/>
                        <a:t> and consistently processed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Many routine users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Accuracy</a:t>
                      </a:r>
                      <a:r>
                        <a:rPr lang="en-US" sz="1400" baseline="0" dirty="0" smtClean="0"/>
                        <a:t> and precision have been demonstrated by many</a:t>
                      </a:r>
                      <a:endParaRPr lang="en-US" sz="1400" dirty="0"/>
                    </a:p>
                  </a:txBody>
                  <a:tcPr/>
                </a:tc>
              </a:tr>
              <a:tr h="67425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Comparisons to other data products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Preliminary intercalibration performed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Data set consistently</a:t>
                      </a:r>
                      <a:r>
                        <a:rPr lang="en-US" sz="1400" baseline="0" dirty="0" smtClean="0"/>
                        <a:t> processed but has gaps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Many users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Preliminary</a:t>
                      </a:r>
                      <a:r>
                        <a:rPr lang="en-US" sz="1400" baseline="0" dirty="0" smtClean="0"/>
                        <a:t> p</a:t>
                      </a:r>
                      <a:r>
                        <a:rPr lang="en-US" sz="1400" dirty="0" smtClean="0"/>
                        <a:t>oint comparisons show</a:t>
                      </a:r>
                      <a:r>
                        <a:rPr lang="en-US" sz="1400" baseline="0" dirty="0" smtClean="0"/>
                        <a:t> data are </a:t>
                      </a:r>
                      <a:r>
                        <a:rPr lang="en-US" sz="1400" dirty="0" smtClean="0"/>
                        <a:t>accurate and precise</a:t>
                      </a:r>
                      <a:endParaRPr lang="en-US" sz="1400" dirty="0"/>
                    </a:p>
                  </a:txBody>
                  <a:tcPr/>
                </a:tc>
              </a:tr>
              <a:tr h="67425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 comparisons made by the project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r>
                        <a:rPr lang="en-US" sz="1400" baseline="0" dirty="0" smtClean="0"/>
                        <a:t> intercalibration, but biases are known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Data</a:t>
                      </a:r>
                      <a:r>
                        <a:rPr lang="en-US" sz="1400" baseline="0" dirty="0" smtClean="0"/>
                        <a:t> set has gaps and is not consistently processed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Few users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 assessment</a:t>
                      </a:r>
                      <a:r>
                        <a:rPr lang="en-US" sz="1400" baseline="0" dirty="0" smtClean="0"/>
                        <a:t> has been made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:\Users\Smith\AppData\Local\Microsoft\Windows\Temporary Internet Files\Content.IE5\Q7W416MU\MC90005102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773702"/>
            <a:ext cx="1676400" cy="2084298"/>
          </a:xfrm>
          <a:prstGeom prst="rect">
            <a:avLst/>
          </a:prstGeom>
          <a:noFill/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 20-22 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ESDSWG Mtg, New Orleans</a:t>
            </a:r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28600" y="152400"/>
          <a:ext cx="8763000" cy="51871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2362200"/>
                <a:gridCol w="2286000"/>
                <a:gridCol w="2362200"/>
              </a:tblGrid>
              <a:tr h="116378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Document Quality</a:t>
                      </a:r>
                      <a:r>
                        <a:rPr lang="en-US" sz="1600" baseline="0" dirty="0" smtClean="0"/>
                        <a:t> Level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To what degree is the data format described and usable?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To what degree are the algorithm and processing steps described?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To what degree can a</a:t>
                      </a:r>
                      <a:r>
                        <a:rPr lang="en-US" sz="1600" baseline="0" dirty="0" smtClean="0"/>
                        <a:t> new user begin using the data?</a:t>
                      </a:r>
                      <a:endParaRPr lang="en-US" sz="1600" dirty="0"/>
                    </a:p>
                  </a:txBody>
                  <a:tcPr/>
                </a:tc>
              </a:tr>
              <a:tr h="67425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Data  format is a</a:t>
                      </a:r>
                      <a:r>
                        <a:rPr lang="en-US" sz="1600" baseline="0" dirty="0" smtClean="0"/>
                        <a:t> commonly used standard accessible by 3</a:t>
                      </a:r>
                      <a:r>
                        <a:rPr lang="en-US" sz="1600" baseline="30000" dirty="0" smtClean="0"/>
                        <a:t>rd</a:t>
                      </a:r>
                      <a:r>
                        <a:rPr lang="en-US" sz="1600" baseline="0" dirty="0" smtClean="0"/>
                        <a:t> party software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Peer-review</a:t>
                      </a:r>
                      <a:r>
                        <a:rPr lang="en-US" sz="1600" baseline="0" dirty="0" smtClean="0"/>
                        <a:t>ed publication describes algorithm and data production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Can be using the data within 15</a:t>
                      </a:r>
                      <a:r>
                        <a:rPr lang="en-US" sz="1600" baseline="0" dirty="0" smtClean="0"/>
                        <a:t> minutes and can confirm the data are accurate</a:t>
                      </a:r>
                      <a:endParaRPr lang="en-US" sz="1600" dirty="0"/>
                    </a:p>
                  </a:txBody>
                  <a:tcPr/>
                </a:tc>
              </a:tr>
              <a:tr h="67425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Data format is described and read routines provided</a:t>
                      </a:r>
                      <a:r>
                        <a:rPr lang="en-US" sz="1600" baseline="0" dirty="0" smtClean="0"/>
                        <a:t> to users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ATBD</a:t>
                      </a:r>
                      <a:r>
                        <a:rPr lang="en-US" sz="1600" baseline="0" dirty="0" smtClean="0"/>
                        <a:t> provided by data producer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Can use the data accurately within a reasonable</a:t>
                      </a:r>
                      <a:r>
                        <a:rPr lang="en-US" sz="1600" baseline="0" dirty="0" smtClean="0"/>
                        <a:t> amount of time</a:t>
                      </a:r>
                      <a:endParaRPr lang="en-US" sz="1600" dirty="0"/>
                    </a:p>
                  </a:txBody>
                  <a:tcPr/>
                </a:tc>
              </a:tr>
              <a:tr h="67425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Data</a:t>
                      </a:r>
                      <a:r>
                        <a:rPr lang="en-US" sz="1600" baseline="0" dirty="0" smtClean="0"/>
                        <a:t> format is described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Informal description</a:t>
                      </a:r>
                      <a:r>
                        <a:rPr lang="en-US" sz="1600" baseline="0" dirty="0" smtClean="0"/>
                        <a:t> provided with data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Time required to understand how to use the data</a:t>
                      </a:r>
                      <a:endParaRPr lang="en-US" sz="1600" dirty="0"/>
                    </a:p>
                  </a:txBody>
                  <a:tcPr/>
                </a:tc>
              </a:tr>
              <a:tr h="67425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</a:t>
                      </a:r>
                      <a:r>
                        <a:rPr lang="en-US" sz="1600" baseline="0" dirty="0" smtClean="0"/>
                        <a:t> data format information is provided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 description</a:t>
                      </a:r>
                      <a:r>
                        <a:rPr lang="en-US" sz="1600" baseline="0" dirty="0" smtClean="0"/>
                        <a:t> provided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Many hours and</a:t>
                      </a:r>
                      <a:r>
                        <a:rPr lang="en-US" sz="1600" baseline="0" dirty="0" smtClean="0"/>
                        <a:t> support emails needed to make sense of the data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:\Users\Smith\AppData\Local\Microsoft\Windows\Temporary Internet Files\Content.IE5\Q7W416MU\MC90005102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773702"/>
            <a:ext cx="1676400" cy="2084298"/>
          </a:xfrm>
          <a:prstGeom prst="rect">
            <a:avLst/>
          </a:prstGeom>
          <a:noFill/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 20-22 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ESDSWG Mtg, New Orleans</a:t>
            </a:r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52400" y="152400"/>
          <a:ext cx="8839200" cy="49433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/>
                <a:gridCol w="2209800"/>
                <a:gridCol w="2209800"/>
                <a:gridCol w="2209800"/>
              </a:tblGrid>
              <a:tr h="116378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Accessibility/</a:t>
                      </a:r>
                      <a:r>
                        <a:rPr lang="en-US" sz="1600" baseline="0" dirty="0" smtClean="0"/>
                        <a:t> Support Services</a:t>
                      </a:r>
                    </a:p>
                    <a:p>
                      <a:pPr algn="ctr"/>
                      <a:r>
                        <a:rPr lang="en-US" sz="1600" baseline="0" dirty="0" smtClean="0"/>
                        <a:t>Quality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How</a:t>
                      </a:r>
                      <a:r>
                        <a:rPr lang="en-US" sz="1600" baseline="0" dirty="0" smtClean="0"/>
                        <a:t> easy is it for users to read the data ?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How easy is it for users</a:t>
                      </a:r>
                      <a:r>
                        <a:rPr lang="en-US" sz="1600" baseline="0" dirty="0" smtClean="0"/>
                        <a:t> to obtain the data?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To what degree can the user get help?</a:t>
                      </a:r>
                      <a:endParaRPr lang="en-US" sz="1600" dirty="0"/>
                    </a:p>
                  </a:txBody>
                  <a:tcPr/>
                </a:tc>
              </a:tr>
              <a:tr h="67425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Widely used standard file format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User can access data  with clients such as </a:t>
                      </a:r>
                      <a:r>
                        <a:rPr lang="en-US" sz="1600" dirty="0" err="1" smtClean="0"/>
                        <a:t>OpenDAP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Full support services</a:t>
                      </a:r>
                      <a:r>
                        <a:rPr lang="en-US" sz="1600" baseline="0" dirty="0" smtClean="0"/>
                        <a:t> available</a:t>
                      </a:r>
                      <a:endParaRPr lang="en-US" sz="1600" dirty="0"/>
                    </a:p>
                  </a:txBody>
                  <a:tcPr/>
                </a:tc>
              </a:tr>
              <a:tr h="67425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Limited use file format, some common</a:t>
                      </a:r>
                      <a:r>
                        <a:rPr lang="en-US" sz="1600" baseline="0" dirty="0" smtClean="0"/>
                        <a:t> tools can be used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User can view and obtain</a:t>
                      </a:r>
                      <a:r>
                        <a:rPr lang="en-US" sz="1600" baseline="0" dirty="0" smtClean="0"/>
                        <a:t> the data using common tools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User</a:t>
                      </a:r>
                      <a:r>
                        <a:rPr lang="en-US" sz="1600" baseline="0" dirty="0" smtClean="0"/>
                        <a:t> can email the data producer</a:t>
                      </a:r>
                      <a:endParaRPr lang="en-US" sz="1600" dirty="0"/>
                    </a:p>
                  </a:txBody>
                  <a:tcPr/>
                </a:tc>
              </a:tr>
              <a:tr h="67425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Simple binary format with read routines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User</a:t>
                      </a:r>
                      <a:r>
                        <a:rPr lang="en-US" sz="1600" baseline="0" dirty="0" smtClean="0"/>
                        <a:t> can view the data on the web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Online FAQ</a:t>
                      </a:r>
                      <a:r>
                        <a:rPr lang="en-US" sz="1600" baseline="0" dirty="0" smtClean="0"/>
                        <a:t> </a:t>
                      </a:r>
                      <a:endParaRPr lang="en-US" sz="1600" dirty="0"/>
                    </a:p>
                  </a:txBody>
                  <a:tcPr/>
                </a:tc>
              </a:tr>
              <a:tr h="67425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Format described but no read routines available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User must download and write own program to access data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 help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:\Users\Smith\AppData\Local\Microsoft\Windows\Temporary Internet Files\Content.IE5\Q7W416MU\MC90005102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773702"/>
            <a:ext cx="1676400" cy="2084298"/>
          </a:xfrm>
          <a:prstGeom prst="rect">
            <a:avLst/>
          </a:prstGeom>
          <a:noFill/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Oct 20-22 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ESDSWG Mtg, New Orleans</a:t>
            </a:r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28600" y="228600"/>
          <a:ext cx="8686800" cy="46976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7360"/>
                <a:gridCol w="1737360"/>
                <a:gridCol w="1554480"/>
                <a:gridCol w="1752600"/>
                <a:gridCol w="1905000"/>
              </a:tblGrid>
              <a:tr h="116378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Overall</a:t>
                      </a:r>
                      <a:r>
                        <a:rPr lang="en-US" sz="1600" baseline="0" dirty="0" smtClean="0"/>
                        <a:t> Quality Level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To what</a:t>
                      </a:r>
                      <a:r>
                        <a:rPr lang="en-US" sz="1600" baseline="0" dirty="0" smtClean="0"/>
                        <a:t> degree are users satisfied with data product?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What is score</a:t>
                      </a:r>
                      <a:r>
                        <a:rPr lang="en-US" sz="1600" baseline="0" dirty="0" smtClean="0"/>
                        <a:t> from sub-tables?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To what degree is the</a:t>
                      </a:r>
                      <a:r>
                        <a:rPr lang="en-US" sz="1600" baseline="0" dirty="0" smtClean="0"/>
                        <a:t> targeted community using the data**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To what degree is the broader</a:t>
                      </a:r>
                      <a:r>
                        <a:rPr lang="en-US" sz="1600" baseline="0" dirty="0" smtClean="0"/>
                        <a:t> community using the data?</a:t>
                      </a:r>
                      <a:endParaRPr lang="en-US" sz="1600" dirty="0"/>
                    </a:p>
                  </a:txBody>
                  <a:tcPr/>
                </a:tc>
              </a:tr>
              <a:tr h="67425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Few questions to support</a:t>
                      </a:r>
                      <a:r>
                        <a:rPr lang="en-US" sz="1600" baseline="0" dirty="0" smtClean="0"/>
                        <a:t> services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10-12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Significant use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Routinely used by journalists,</a:t>
                      </a:r>
                      <a:r>
                        <a:rPr lang="en-US" sz="1600" baseline="0" dirty="0" smtClean="0"/>
                        <a:t> students, applications</a:t>
                      </a:r>
                      <a:endParaRPr lang="en-US" sz="1600" dirty="0"/>
                    </a:p>
                  </a:txBody>
                  <a:tcPr/>
                </a:tc>
              </a:tr>
              <a:tr h="67425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Some questions about data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7-10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Routine</a:t>
                      </a:r>
                      <a:r>
                        <a:rPr lang="en-US" sz="1600" baseline="0" dirty="0" smtClean="0"/>
                        <a:t> use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Used by journalists</a:t>
                      </a:r>
                      <a:endParaRPr lang="en-US" sz="1600" dirty="0"/>
                    </a:p>
                  </a:txBody>
                  <a:tcPr/>
                </a:tc>
              </a:tr>
              <a:tr h="67425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Questions</a:t>
                      </a:r>
                      <a:r>
                        <a:rPr lang="en-US" sz="1600" baseline="0" dirty="0" smtClean="0"/>
                        <a:t> about data and format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4-7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Some</a:t>
                      </a:r>
                      <a:r>
                        <a:rPr lang="en-US" sz="1600" baseline="0" dirty="0" smtClean="0"/>
                        <a:t> use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Some</a:t>
                      </a:r>
                      <a:r>
                        <a:rPr lang="en-US" sz="1600" baseline="0" dirty="0" smtClean="0"/>
                        <a:t> use by universities and researchers etc</a:t>
                      </a:r>
                      <a:endParaRPr lang="en-US" sz="1600" dirty="0"/>
                    </a:p>
                  </a:txBody>
                  <a:tcPr/>
                </a:tc>
              </a:tr>
              <a:tr h="67425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Many</a:t>
                      </a:r>
                      <a:r>
                        <a:rPr lang="en-US" sz="1600" baseline="0" dirty="0" smtClean="0"/>
                        <a:t> questions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0-3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 use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</a:t>
                      </a:r>
                      <a:r>
                        <a:rPr lang="en-US" sz="1600" baseline="0" dirty="0" smtClean="0"/>
                        <a:t> use is evident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981200" y="5029200"/>
            <a:ext cx="541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** this can be obtained from user metrics already being collected and from citation metrics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800"/>
              </a:spcBef>
            </a:pPr>
            <a:r>
              <a:rPr lang="en-US" sz="2400" dirty="0" smtClean="0"/>
              <a:t>Agreed-upon definitions of all terms</a:t>
            </a:r>
          </a:p>
          <a:p>
            <a:pPr>
              <a:spcBef>
                <a:spcPts val="1800"/>
              </a:spcBef>
            </a:pPr>
            <a:r>
              <a:rPr lang="en-US" sz="2400" dirty="0" smtClean="0"/>
              <a:t>Understanding of how questions carry meaning across projects (if any)</a:t>
            </a:r>
          </a:p>
          <a:p>
            <a:pPr>
              <a:spcBef>
                <a:spcPts val="1800"/>
              </a:spcBef>
            </a:pPr>
            <a:r>
              <a:rPr lang="en-US" sz="2400" dirty="0" smtClean="0"/>
              <a:t>An understanding of what Martha wants</a:t>
            </a:r>
          </a:p>
          <a:p>
            <a:pPr>
              <a:spcBef>
                <a:spcPts val="1800"/>
              </a:spcBef>
            </a:pPr>
            <a:r>
              <a:rPr lang="en-US" sz="2400" dirty="0" smtClean="0"/>
              <a:t>An understanding of the value of this information and how to communicate it</a:t>
            </a:r>
          </a:p>
          <a:p>
            <a:pPr>
              <a:spcBef>
                <a:spcPts val="1800"/>
              </a:spcBef>
            </a:pPr>
            <a:r>
              <a:rPr lang="en-US" sz="2400" dirty="0" smtClean="0"/>
              <a:t>Agreement on what the </a:t>
            </a:r>
            <a:r>
              <a:rPr lang="en-US" sz="2400" smtClean="0"/>
              <a:t>questions will be</a:t>
            </a:r>
            <a:endParaRPr lang="en-US" sz="2400" dirty="0" smtClean="0"/>
          </a:p>
          <a:p>
            <a:pPr>
              <a:spcBef>
                <a:spcPts val="1200"/>
              </a:spcBef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 20-22 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ESDSWG Mtg, New Orleans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What’s Necessary if We are Going to Create Quality Metrics?</a:t>
            </a:r>
            <a:endParaRPr lang="en-US" dirty="0"/>
          </a:p>
        </p:txBody>
      </p:sp>
      <p:pic>
        <p:nvPicPr>
          <p:cNvPr id="6" name="Picture 5" descr="C:\Users\Smith\AppData\Local\Microsoft\Windows\Temporary Internet Files\Content.IE5\Q7W416MU\MC90005102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773702"/>
            <a:ext cx="1676400" cy="20842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n-US" sz="2400" dirty="0" smtClean="0"/>
              <a:t>Dr </a:t>
            </a:r>
            <a:r>
              <a:rPr lang="en-US" sz="2400" dirty="0" err="1" smtClean="0"/>
              <a:t>Frouin’s</a:t>
            </a:r>
            <a:r>
              <a:rPr lang="en-US" sz="2400" dirty="0" smtClean="0"/>
              <a:t> Criteria Table</a:t>
            </a:r>
          </a:p>
          <a:p>
            <a:pPr>
              <a:spcBef>
                <a:spcPts val="1200"/>
              </a:spcBef>
            </a:pPr>
            <a:r>
              <a:rPr lang="en-US" sz="2400" dirty="0" err="1" smtClean="0"/>
              <a:t>Strawman</a:t>
            </a:r>
            <a:r>
              <a:rPr lang="en-US" sz="2400" dirty="0" smtClean="0"/>
              <a:t> tables in Greg </a:t>
            </a:r>
            <a:r>
              <a:rPr lang="en-US" sz="2400" dirty="0" err="1" smtClean="0"/>
              <a:t>Hunolt’s</a:t>
            </a:r>
            <a:r>
              <a:rPr lang="en-US" sz="2400" dirty="0" smtClean="0"/>
              <a:t> background notes </a:t>
            </a:r>
          </a:p>
          <a:p>
            <a:pPr>
              <a:spcBef>
                <a:spcPts val="1200"/>
              </a:spcBef>
            </a:pPr>
            <a:r>
              <a:rPr lang="en-US" sz="2400" dirty="0" err="1" smtClean="0"/>
              <a:t>Telecon</a:t>
            </a:r>
            <a:r>
              <a:rPr lang="en-US" sz="2400" dirty="0" smtClean="0"/>
              <a:t> in August with suggestion of answering a series of questions as a means to determine quality.  Do the answers to questions lead to a metric of overall quality?</a:t>
            </a:r>
          </a:p>
          <a:p>
            <a:pPr>
              <a:spcBef>
                <a:spcPts val="1200"/>
              </a:spcBef>
            </a:pPr>
            <a:r>
              <a:rPr lang="en-US" sz="2400" dirty="0" smtClean="0"/>
              <a:t>Peter’s presentation this morning on quality feedback from survey and his opinions.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 20-22 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ESDSWG Mtg, New Orleans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Previous Program Level </a:t>
            </a:r>
            <a:br>
              <a:rPr lang="en-US" dirty="0" smtClean="0"/>
            </a:br>
            <a:r>
              <a:rPr lang="en-US" dirty="0" smtClean="0"/>
              <a:t>Quality Metrics Dialog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295400"/>
            <a:ext cx="6629400" cy="4267200"/>
          </a:xfrm>
        </p:spPr>
        <p:txBody>
          <a:bodyPr>
            <a:normAutofit fontScale="92500"/>
          </a:bodyPr>
          <a:lstStyle/>
          <a:p>
            <a:r>
              <a:rPr lang="en-US" sz="2600" dirty="0" smtClean="0">
                <a:latin typeface="Comic Sans MS" pitchFamily="66" charset="0"/>
              </a:rPr>
              <a:t>A "</a:t>
            </a:r>
            <a:r>
              <a:rPr lang="en-US" sz="2600" b="1" dirty="0" smtClean="0">
                <a:latin typeface="Comic Sans MS" pitchFamily="66" charset="0"/>
                <a:hlinkClick r:id="rId3" action="ppaction://hlinkfile" tooltip="Straw man (dummy)"/>
              </a:rPr>
              <a:t>straw-man</a:t>
            </a:r>
            <a:r>
              <a:rPr lang="en-US" sz="2600" b="1" dirty="0" smtClean="0">
                <a:latin typeface="Comic Sans MS" pitchFamily="66" charset="0"/>
              </a:rPr>
              <a:t> proposal</a:t>
            </a:r>
            <a:r>
              <a:rPr lang="en-US" sz="2600" dirty="0" smtClean="0">
                <a:latin typeface="Comic Sans MS" pitchFamily="66" charset="0"/>
              </a:rPr>
              <a:t>", a </a:t>
            </a:r>
            <a:r>
              <a:rPr lang="en-US" sz="2600" dirty="0" smtClean="0">
                <a:latin typeface="Comic Sans MS" pitchFamily="66" charset="0"/>
                <a:hlinkClick r:id="rId4" action="ppaction://hlinkfile" tooltip="Brainstorming"/>
              </a:rPr>
              <a:t>brainstormed</a:t>
            </a:r>
            <a:r>
              <a:rPr lang="en-US" sz="2600" dirty="0" smtClean="0">
                <a:latin typeface="Comic Sans MS" pitchFamily="66" charset="0"/>
              </a:rPr>
              <a:t> simple proposal intended to generate discussion of its disadvantages and to provoke the generation of new and better proposals. Often, a straw man document will be prepared by one or two people prior to kicking off a larger project. In this way, the team can jump start their discussions with a document that is likely to contain many, but not all the key aspects to be discussed.           </a:t>
            </a:r>
            <a:r>
              <a:rPr lang="en-US" sz="2200" dirty="0" smtClean="0">
                <a:solidFill>
                  <a:srgbClr val="FF0000"/>
                </a:solidFill>
                <a:latin typeface="Comic Sans MS" pitchFamily="66" charset="0"/>
              </a:rPr>
              <a:t>-Wikipedia</a:t>
            </a:r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 20-22 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ESDSWG Mtg, New Orleans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err="1" smtClean="0"/>
              <a:t>Strawman</a:t>
            </a:r>
            <a:endParaRPr lang="en-US" dirty="0"/>
          </a:p>
        </p:txBody>
      </p:sp>
      <p:pic>
        <p:nvPicPr>
          <p:cNvPr id="4" name="Picture 3" descr="C:\Users\Smith\AppData\Local\Microsoft\Windows\Temporary Internet Files\Content.IE5\Q7W416MU\MC900051028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4773702"/>
            <a:ext cx="1676400" cy="20842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3505199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sz="2200" dirty="0" smtClean="0"/>
              <a:t>A project with heritage.  We’ve been producing microwave ocean data products and making them available since 1996 under NASA Pathfinder funding.</a:t>
            </a:r>
          </a:p>
          <a:p>
            <a:pPr>
              <a:spcBef>
                <a:spcPts val="1200"/>
              </a:spcBef>
            </a:pPr>
            <a:r>
              <a:rPr lang="en-US" sz="2200" dirty="0" smtClean="0"/>
              <a:t>We have produced, and continue to produce and distribute many ocean products.  Each product is assessed for quality before release to the public.  </a:t>
            </a:r>
          </a:p>
          <a:p>
            <a:pPr>
              <a:spcBef>
                <a:spcPts val="1200"/>
              </a:spcBef>
            </a:pPr>
            <a:r>
              <a:rPr lang="en-US" sz="2200" dirty="0" smtClean="0"/>
              <a:t>We are currently releasing F16 and F17 SSMIS ocean products.  I will use these as an example in this talk.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 20-22  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ESDSWG Mtg, New Orleans</a:t>
            </a: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85648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DISCOVER </a:t>
            </a:r>
            <a:r>
              <a:rPr lang="en-US" dirty="0" err="1" smtClean="0"/>
              <a:t>MEaSUREs</a:t>
            </a:r>
            <a:r>
              <a:rPr lang="en-US" dirty="0" smtClean="0"/>
              <a:t> Perspective</a:t>
            </a:r>
            <a:endParaRPr lang="en-US" dirty="0"/>
          </a:p>
        </p:txBody>
      </p:sp>
      <p:pic>
        <p:nvPicPr>
          <p:cNvPr id="9" name="Picture 8" descr="C:\Users\Smith\AppData\Local\Microsoft\Windows\Temporary Internet Files\Content.IE5\Q7W416MU\MC90005102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773702"/>
            <a:ext cx="1676400" cy="20842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Questions Do We Answer Before Distributing Data Products?</a:t>
            </a:r>
            <a:endParaRPr lang="en-US" dirty="0"/>
          </a:p>
        </p:txBody>
      </p:sp>
      <p:pic>
        <p:nvPicPr>
          <p:cNvPr id="6" name="Picture 5" descr="C:\Users\Smith\AppData\Local\Microsoft\Windows\Temporary Internet Files\Content.IE5\Q7W416MU\MC90005102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773702"/>
            <a:ext cx="1676400" cy="2084298"/>
          </a:xfrm>
          <a:prstGeom prst="rect">
            <a:avLst/>
          </a:prstGeom>
          <a:noFill/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90600" y="1447800"/>
            <a:ext cx="7772400" cy="4724400"/>
          </a:xfrm>
        </p:spPr>
        <p:txBody>
          <a:bodyPr>
            <a:normAutofit/>
          </a:bodyPr>
          <a:lstStyle/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en-US" sz="2000" dirty="0" smtClean="0"/>
              <a:t>Is the data set complete?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en-US" sz="2000" dirty="0" smtClean="0"/>
              <a:t>Are any gaps confirmed and documented?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en-US" sz="2000" dirty="0" smtClean="0"/>
              <a:t>Are the data acceptably </a:t>
            </a:r>
            <a:r>
              <a:rPr lang="en-US" sz="2000" dirty="0" err="1" smtClean="0"/>
              <a:t>intercalibrated</a:t>
            </a:r>
            <a:r>
              <a:rPr lang="en-US" sz="2000" dirty="0" smtClean="0"/>
              <a:t> to previous data?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en-US" sz="2000" dirty="0" smtClean="0"/>
              <a:t>Do the data products look as expected?  (has a human eye checked the data set?)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en-US" sz="2000" dirty="0" smtClean="0"/>
              <a:t>Are overall statistics within expected range?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en-US" sz="2000" dirty="0" smtClean="0"/>
              <a:t>Are statistics for sub-regions or sub-time frames consistent with expectations and previous data?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600200"/>
            <a:ext cx="7848600" cy="4419600"/>
          </a:xfrm>
        </p:spPr>
        <p:txBody>
          <a:bodyPr>
            <a:normAutofit/>
          </a:bodyPr>
          <a:lstStyle/>
          <a:p>
            <a:pPr marL="682625" indent="-682625">
              <a:spcBef>
                <a:spcPts val="1200"/>
              </a:spcBef>
              <a:buFont typeface="+mj-lt"/>
              <a:buAutoNum type="arabicPeriod" startAt="7"/>
            </a:pPr>
            <a:r>
              <a:rPr lang="en-US" sz="2000" dirty="0" smtClean="0"/>
              <a:t>Are comparison statistics with “truth”  or other data (such as buoy, ship or model winds) within expected range?</a:t>
            </a:r>
          </a:p>
          <a:p>
            <a:pPr marL="682625" indent="-682625">
              <a:spcBef>
                <a:spcPts val="1200"/>
              </a:spcBef>
              <a:buFont typeface="+mj-lt"/>
              <a:buAutoNum type="arabicPeriod" startAt="7"/>
            </a:pPr>
            <a:r>
              <a:rPr lang="en-US" sz="2000" dirty="0" smtClean="0"/>
              <a:t>Is the data format consistent with previous data and what users expect?</a:t>
            </a:r>
          </a:p>
          <a:p>
            <a:pPr marL="682625" indent="-682625">
              <a:spcBef>
                <a:spcPts val="1200"/>
              </a:spcBef>
              <a:buFont typeface="+mj-lt"/>
              <a:buAutoNum type="arabicPeriod" startAt="7"/>
            </a:pPr>
            <a:r>
              <a:rPr lang="en-US" sz="2000" dirty="0" smtClean="0"/>
              <a:t>Are files read correctly by read routines, and if not, have changes been made?</a:t>
            </a:r>
          </a:p>
          <a:p>
            <a:pPr marL="682625" indent="-682625">
              <a:spcBef>
                <a:spcPts val="1200"/>
              </a:spcBef>
              <a:buFont typeface="+mj-lt"/>
              <a:buAutoNum type="arabicPeriod" startAt="7"/>
            </a:pPr>
            <a:r>
              <a:rPr lang="en-US" sz="2000" dirty="0" smtClean="0"/>
              <a:t>Have we completed or updated product documentation?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Questions Do We Answer Before Distributing Data Products?</a:t>
            </a:r>
            <a:endParaRPr lang="en-US" dirty="0"/>
          </a:p>
        </p:txBody>
      </p:sp>
      <p:pic>
        <p:nvPicPr>
          <p:cNvPr id="6" name="Picture 5" descr="C:\Users\Smith\AppData\Local\Microsoft\Windows\Temporary Internet Files\Content.IE5\Q7W416MU\MC90005102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773702"/>
            <a:ext cx="1676400" cy="20842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14400" y="1524000"/>
            <a:ext cx="7772400" cy="4572000"/>
          </a:xfrm>
        </p:spPr>
        <p:txBody>
          <a:bodyPr>
            <a:normAutofit/>
          </a:bodyPr>
          <a:lstStyle/>
          <a:p>
            <a:pPr marL="682625" indent="-682625">
              <a:spcBef>
                <a:spcPts val="1200"/>
              </a:spcBef>
              <a:buFont typeface="+mj-lt"/>
              <a:buAutoNum type="arabicPeriod" startAt="11"/>
            </a:pPr>
            <a:r>
              <a:rPr lang="en-US" sz="2000" dirty="0" smtClean="0"/>
              <a:t>Have we informed the users of file format, processing steps, algorithm changes/specifics?</a:t>
            </a:r>
          </a:p>
          <a:p>
            <a:pPr marL="682625" indent="-682625">
              <a:spcBef>
                <a:spcPts val="1200"/>
              </a:spcBef>
              <a:buFont typeface="+mj-lt"/>
              <a:buAutoNum type="arabicPeriod" startAt="11"/>
            </a:pPr>
            <a:r>
              <a:rPr lang="en-US" sz="2000" dirty="0" smtClean="0"/>
              <a:t>Is a data validation file produced?</a:t>
            </a:r>
          </a:p>
          <a:p>
            <a:pPr marL="682625" indent="-682625">
              <a:spcBef>
                <a:spcPts val="1200"/>
              </a:spcBef>
              <a:buFont typeface="+mj-lt"/>
              <a:buAutoNum type="arabicPeriod" startAt="11"/>
            </a:pPr>
            <a:r>
              <a:rPr lang="en-US" sz="2000" dirty="0" smtClean="0"/>
              <a:t>Has all web and ftp text been updated?</a:t>
            </a:r>
          </a:p>
          <a:p>
            <a:pPr marL="682625" indent="-682625">
              <a:spcBef>
                <a:spcPts val="1200"/>
              </a:spcBef>
              <a:buFont typeface="+mj-lt"/>
              <a:buAutoNum type="arabicPeriod" startAt="11"/>
            </a:pPr>
            <a:r>
              <a:rPr lang="en-US" sz="2000" dirty="0" smtClean="0"/>
              <a:t>Have images been made and do the web tools to display them work correctly?</a:t>
            </a:r>
          </a:p>
          <a:p>
            <a:pPr marL="682625" indent="-682625">
              <a:spcBef>
                <a:spcPts val="1200"/>
              </a:spcBef>
              <a:buFont typeface="+mj-lt"/>
              <a:buAutoNum type="arabicPeriod" startAt="11"/>
            </a:pPr>
            <a:r>
              <a:rPr lang="en-US" sz="2000" dirty="0" smtClean="0"/>
              <a:t>Have we described to users the differences to expect?</a:t>
            </a:r>
          </a:p>
          <a:p>
            <a:pPr marL="682625" indent="-682625">
              <a:spcBef>
                <a:spcPts val="1200"/>
              </a:spcBef>
              <a:buFont typeface="+mj-lt"/>
              <a:buAutoNum type="arabicPeriod" startAt="11"/>
            </a:pPr>
            <a:r>
              <a:rPr lang="en-US" sz="2000" dirty="0" smtClean="0"/>
              <a:t>Is the data product like any other available, and if so, how does it compare?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Questions Do We Answer Before Distributing Data Products?</a:t>
            </a:r>
            <a:endParaRPr lang="en-US" dirty="0"/>
          </a:p>
        </p:txBody>
      </p:sp>
      <p:pic>
        <p:nvPicPr>
          <p:cNvPr id="6" name="Picture 5" descr="C:\Users\Smith\AppData\Local\Microsoft\Windows\Temporary Internet Files\Content.IE5\Q7W416MU\MC90005102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773702"/>
            <a:ext cx="1676400" cy="20842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14400" y="1600200"/>
            <a:ext cx="7543800" cy="4191000"/>
          </a:xfrm>
        </p:spPr>
        <p:txBody>
          <a:bodyPr>
            <a:normAutofit/>
          </a:bodyPr>
          <a:lstStyle/>
          <a:p>
            <a:pPr marL="682625" indent="-682625">
              <a:spcBef>
                <a:spcPts val="1200"/>
              </a:spcBef>
              <a:buFont typeface="+mj-lt"/>
              <a:buAutoNum type="arabicPeriod" startAt="17"/>
            </a:pPr>
            <a:r>
              <a:rPr lang="en-US" sz="2000" dirty="0" smtClean="0"/>
              <a:t>Who have we created this data set for and will it meet those user needs?  </a:t>
            </a:r>
          </a:p>
          <a:p>
            <a:pPr marL="682625" indent="-682625">
              <a:spcBef>
                <a:spcPts val="1200"/>
              </a:spcBef>
              <a:buFont typeface="+mj-lt"/>
              <a:buAutoNum type="arabicPeriod" startAt="17"/>
            </a:pPr>
            <a:r>
              <a:rPr lang="en-US" sz="2000" dirty="0" smtClean="0"/>
              <a:t>Do our tools work on the new data products? </a:t>
            </a:r>
          </a:p>
          <a:p>
            <a:pPr marL="682625" indent="-682625">
              <a:spcBef>
                <a:spcPts val="1200"/>
              </a:spcBef>
              <a:buFont typeface="+mj-lt"/>
              <a:buAutoNum type="arabicPeriod" startAt="17"/>
            </a:pPr>
            <a:r>
              <a:rPr lang="en-US" sz="2000" dirty="0" smtClean="0"/>
              <a:t>Are any new tools needed?</a:t>
            </a:r>
          </a:p>
          <a:p>
            <a:pPr marL="682625" indent="-682625">
              <a:spcBef>
                <a:spcPts val="1200"/>
              </a:spcBef>
              <a:buFont typeface="+mj-lt"/>
              <a:buAutoNum type="arabicPeriod" startAt="17"/>
            </a:pPr>
            <a:r>
              <a:rPr lang="en-US" sz="2000" dirty="0" smtClean="0"/>
              <a:t>What advances have occurred since we last asked these questions and should we change?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Questions Do We Answer Before Distributing Data Products?</a:t>
            </a:r>
            <a:endParaRPr lang="en-US" dirty="0"/>
          </a:p>
        </p:txBody>
      </p:sp>
      <p:pic>
        <p:nvPicPr>
          <p:cNvPr id="6" name="Picture 5" descr="C:\Users\Smith\AppData\Local\Microsoft\Windows\Temporary Internet Files\Content.IE5\Q7W416MU\MC90005102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773702"/>
            <a:ext cx="1676400" cy="20842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62000" y="1600200"/>
            <a:ext cx="7620000" cy="2667000"/>
          </a:xfrm>
        </p:spPr>
        <p:txBody>
          <a:bodyPr>
            <a:normAutofit/>
          </a:bodyPr>
          <a:lstStyle/>
          <a:p>
            <a:r>
              <a:rPr lang="en-US" dirty="0" smtClean="0"/>
              <a:t>Have we checked the data within the extended time series?</a:t>
            </a:r>
          </a:p>
          <a:p>
            <a:r>
              <a:rPr lang="en-US" dirty="0" smtClean="0"/>
              <a:t>Are there any spurious trends in the data?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Important Climate Questions</a:t>
            </a:r>
            <a:endParaRPr lang="en-US" dirty="0"/>
          </a:p>
        </p:txBody>
      </p:sp>
      <p:pic>
        <p:nvPicPr>
          <p:cNvPr id="6" name="Picture 5" descr="C:\Users\Smith\AppData\Local\Microsoft\Windows\Temporary Internet Files\Content.IE5\Q7W416MU\MC90005102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773702"/>
            <a:ext cx="1676400" cy="20842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747</TotalTime>
  <Words>1280</Words>
  <Application>Microsoft Office PowerPoint</Application>
  <PresentationFormat>On-screen Show (4:3)</PresentationFormat>
  <Paragraphs>170</Paragraphs>
  <Slides>15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Concourse</vt:lpstr>
      <vt:lpstr>First Stab at Program Level Quality Metrics</vt:lpstr>
      <vt:lpstr>Previous Program Level  Quality Metrics Dialog</vt:lpstr>
      <vt:lpstr>Strawman</vt:lpstr>
      <vt:lpstr>DISCOVER MEaSUREs Perspective</vt:lpstr>
      <vt:lpstr>What Questions Do We Answer Before Distributing Data Products?</vt:lpstr>
      <vt:lpstr>What Questions Do We Answer Before Distributing Data Products?</vt:lpstr>
      <vt:lpstr>What Questions Do We Answer Before Distributing Data Products?</vt:lpstr>
      <vt:lpstr>What Questions Do We Answer Before Distributing Data Products?</vt:lpstr>
      <vt:lpstr>Important Climate Questions</vt:lpstr>
      <vt:lpstr>How to Develop  Program Level Quality Metrics?</vt:lpstr>
      <vt:lpstr>Slide 11</vt:lpstr>
      <vt:lpstr>Slide 12</vt:lpstr>
      <vt:lpstr>Slide 13</vt:lpstr>
      <vt:lpstr>Slide 14</vt:lpstr>
      <vt:lpstr>What’s Necessary if We are Going to Create Quality Metrics?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First Stab at Program Level Quality Metrics</dc:title>
  <dc:creator>Smith</dc:creator>
  <cp:lastModifiedBy>jgarner</cp:lastModifiedBy>
  <cp:revision>32</cp:revision>
  <dcterms:created xsi:type="dcterms:W3CDTF">2010-10-20T13:56:52Z</dcterms:created>
  <dcterms:modified xsi:type="dcterms:W3CDTF">2010-10-28T19:08:56Z</dcterms:modified>
</cp:coreProperties>
</file>