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46"/>
  </p:notesMasterIdLst>
  <p:handoutMasterIdLst>
    <p:handoutMasterId r:id="rId47"/>
  </p:handoutMasterIdLst>
  <p:sldIdLst>
    <p:sldId id="351" r:id="rId2"/>
    <p:sldId id="353" r:id="rId3"/>
    <p:sldId id="562" r:id="rId4"/>
    <p:sldId id="363" r:id="rId5"/>
    <p:sldId id="566" r:id="rId6"/>
    <p:sldId id="565" r:id="rId7"/>
    <p:sldId id="563" r:id="rId8"/>
    <p:sldId id="568" r:id="rId9"/>
    <p:sldId id="572" r:id="rId10"/>
    <p:sldId id="573" r:id="rId11"/>
    <p:sldId id="606" r:id="rId12"/>
    <p:sldId id="574" r:id="rId13"/>
    <p:sldId id="582" r:id="rId14"/>
    <p:sldId id="594" r:id="rId15"/>
    <p:sldId id="578" r:id="rId16"/>
    <p:sldId id="593" r:id="rId17"/>
    <p:sldId id="575" r:id="rId18"/>
    <p:sldId id="579" r:id="rId19"/>
    <p:sldId id="584" r:id="rId20"/>
    <p:sldId id="581" r:id="rId21"/>
    <p:sldId id="580" r:id="rId22"/>
    <p:sldId id="421" r:id="rId23"/>
    <p:sldId id="470" r:id="rId24"/>
    <p:sldId id="595" r:id="rId25"/>
    <p:sldId id="596" r:id="rId26"/>
    <p:sldId id="597" r:id="rId27"/>
    <p:sldId id="598" r:id="rId28"/>
    <p:sldId id="599" r:id="rId29"/>
    <p:sldId id="600" r:id="rId30"/>
    <p:sldId id="601" r:id="rId31"/>
    <p:sldId id="585" r:id="rId32"/>
    <p:sldId id="488" r:id="rId33"/>
    <p:sldId id="489" r:id="rId34"/>
    <p:sldId id="588" r:id="rId35"/>
    <p:sldId id="486" r:id="rId36"/>
    <p:sldId id="516" r:id="rId37"/>
    <p:sldId id="602" r:id="rId38"/>
    <p:sldId id="603" r:id="rId39"/>
    <p:sldId id="604" r:id="rId40"/>
    <p:sldId id="605" r:id="rId41"/>
    <p:sldId id="590" r:id="rId42"/>
    <p:sldId id="515" r:id="rId43"/>
    <p:sldId id="591" r:id="rId44"/>
    <p:sldId id="362" r:id="rId45"/>
  </p:sldIdLst>
  <p:sldSz cx="9144000" cy="6858000" type="screen4x3"/>
  <p:notesSz cx="7010400" cy="9296400"/>
  <p:custDataLst>
    <p:tags r:id="rId48"/>
  </p:custDataLst>
  <p:defaultTextStyle>
    <a:defPPr>
      <a:defRPr lang="it-IT"/>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640" userDrawn="1">
          <p15:clr>
            <a:srgbClr val="A4A3A4"/>
          </p15:clr>
        </p15:guide>
        <p15:guide id="2" orient="horz" pos="4231">
          <p15:clr>
            <a:srgbClr val="A4A3A4"/>
          </p15:clr>
        </p15:guide>
        <p15:guide id="3" orient="horz" pos="3884">
          <p15:clr>
            <a:srgbClr val="A4A3A4"/>
          </p15:clr>
        </p15:guide>
        <p15:guide id="4" orient="horz" pos="624">
          <p15:clr>
            <a:srgbClr val="A4A3A4"/>
          </p15:clr>
        </p15:guide>
        <p15:guide id="5" orient="horz" pos="432">
          <p15:clr>
            <a:srgbClr val="A4A3A4"/>
          </p15:clr>
        </p15:guide>
        <p15:guide id="6" orient="horz" pos="816">
          <p15:clr>
            <a:srgbClr val="A4A3A4"/>
          </p15:clr>
        </p15:guide>
        <p15:guide id="7" pos="2880">
          <p15:clr>
            <a:srgbClr val="A4A3A4"/>
          </p15:clr>
        </p15:guide>
        <p15:guide id="8" pos="5616">
          <p15:clr>
            <a:srgbClr val="A4A3A4"/>
          </p15:clr>
        </p15:guide>
        <p15:guide id="9" pos="144">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AFES" initials="A" lastIdx="51" clrIdx="0"/>
  <p:cmAuthor id="1" name="jleopold" initials="j"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BA2"/>
    <a:srgbClr val="99CC33"/>
    <a:srgbClr val="FF8000"/>
    <a:srgbClr val="7F7F7F"/>
    <a:srgbClr val="949494"/>
    <a:srgbClr val="4D4D4D"/>
    <a:srgbClr val="2F58A7"/>
    <a:srgbClr val="E2CFF1"/>
    <a:srgbClr val="7A9DC1"/>
    <a:srgbClr val="D6BB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tile chiaro 3 - Color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7" autoAdjust="0"/>
    <p:restoredTop sz="86350" autoAdjust="0"/>
  </p:normalViewPr>
  <p:slideViewPr>
    <p:cSldViewPr snapToGrid="0" showGuides="1">
      <p:cViewPr varScale="1">
        <p:scale>
          <a:sx n="95" d="100"/>
          <a:sy n="95" d="100"/>
        </p:scale>
        <p:origin x="318" y="90"/>
      </p:cViewPr>
      <p:guideLst>
        <p:guide orient="horz" pos="2640"/>
        <p:guide orient="horz" pos="4231"/>
        <p:guide orient="horz" pos="3884"/>
        <p:guide orient="horz" pos="624"/>
        <p:guide orient="horz" pos="432"/>
        <p:guide orient="horz" pos="816"/>
        <p:guide pos="2880"/>
        <p:guide pos="5616"/>
        <p:guide pos="144"/>
      </p:guideLst>
    </p:cSldViewPr>
  </p:slideViewPr>
  <p:outlineViewPr>
    <p:cViewPr>
      <p:scale>
        <a:sx n="33" d="100"/>
        <a:sy n="33" d="100"/>
      </p:scale>
      <p:origin x="0" y="-19728"/>
    </p:cViewPr>
  </p:outlineViewPr>
  <p:notesTextViewPr>
    <p:cViewPr>
      <p:scale>
        <a:sx n="100" d="100"/>
        <a:sy n="100" d="100"/>
      </p:scale>
      <p:origin x="0" y="0"/>
    </p:cViewPr>
  </p:notesTextViewPr>
  <p:sorterViewPr>
    <p:cViewPr>
      <p:scale>
        <a:sx n="90" d="100"/>
        <a:sy n="90" d="100"/>
      </p:scale>
      <p:origin x="0" y="3168"/>
    </p:cViewPr>
  </p:sorterViewPr>
  <p:notesViewPr>
    <p:cSldViewPr snapToGrid="0" showGuides="1">
      <p:cViewPr varScale="1">
        <p:scale>
          <a:sx n="66" d="100"/>
          <a:sy n="66" d="100"/>
        </p:scale>
        <p:origin x="-3154"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annarbor.cfigroup.com\Data\Data_V\NASA\EOSDIS\P16_10\Zreport\2016%20NASA%20Production'\2016%20-%20Scatterplot_Customer%20Satisfaction%20Index_2016.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lection%20and%20Order_Data%20center%20evaluated_Time%20-%20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lection%20and%20Order_Data%20center%20evaluated_Time.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Customer%20Suppor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Customer%20Support_Data%20center%20evaluated_Time.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Customer%20Support_Data%20center%20evaluated_Time%20-%20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Documentation.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Documentation_Data%20center%20evaluated_Time%20-%20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Documentation_Data%20center%20evaluated_Time.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Search.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arch_Data%20center%20evaluated_Time%20-%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CSI+RHS.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Search_Data%20center%20evaluated_Time.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Delivery.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V:\NASA\EOSDIS\P15_10\Zreport\2015%20NASA%20Production\2015%20NASA%20EOSDIS%20-%20Score%20Chart%20-%20Delivery_Data%20center%20evaluated_Time.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Delivery_Data%20center%20evaluated_Time%20-%20Small%20Chart.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nnarbor.cfigroup.com\Data\Data_V\NASA\EOSDIS\P15_10\Zreport\2015%20NASA%20Production\2015%20NASA%20EOSDIS%20-%20Benchmark%20Scor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Data%20center%20evaluated%20-%20CS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Data%20center%20evaluated%20-%20CS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Qualit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Quality_Data%20center%20evaluated_Time%20-%20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Score%20Chart%20-%20Product%20Quality_Data%20center%20evaluated_Time.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V:\NASA\EOSDIS\P16_10\Zreport\2016%20NASA%20Production'\2016%20NASA%20EOSDIS%20-%20LVMV_Time_Product%20Selection%20and%20Ord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Data!$C$1</c:f>
              <c:strCache>
                <c:ptCount val="1"/>
                <c:pt idx="0">
                  <c:v>2016</c:v>
                </c:pt>
              </c:strCache>
            </c:strRef>
          </c:tx>
          <c:spPr>
            <a:ln w="28575">
              <a:noFill/>
            </a:ln>
          </c:spPr>
          <c:marker>
            <c:symbol val="diamond"/>
            <c:size val="10"/>
            <c:spPr>
              <a:solidFill>
                <a:srgbClr val="3C5BA2"/>
              </a:solidFill>
              <a:ln>
                <a:noFill/>
              </a:ln>
            </c:spPr>
          </c:marker>
          <c:dLbls>
            <c:dLbl>
              <c:idx val="0"/>
              <c:layout>
                <c:manualLayout>
                  <c:x val="-0.18220336956677682"/>
                  <c:y val="0"/>
                </c:manualLayout>
              </c:layout>
              <c:tx>
                <c:rich>
                  <a:bodyPr rot="0"/>
                  <a:lstStyle/>
                  <a:p>
                    <a:pPr algn="ctr">
                      <a:defRPr/>
                    </a:pPr>
                    <a:r>
                      <a:rPr lang="en-US" dirty="0"/>
                      <a:t>Product Search</a:t>
                    </a:r>
                  </a:p>
                </c:rich>
              </c:tx>
              <c:spPr>
                <a:noFill/>
                <a:ln>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0-6348-48C3-A276-036D9F7FFFF5}"/>
                </c:ext>
                <c:ext xmlns:c15="http://schemas.microsoft.com/office/drawing/2012/chart" uri="{CE6537A1-D6FC-4f65-9D91-7224C49458BB}">
                  <c15:layout/>
                </c:ext>
              </c:extLst>
            </c:dLbl>
            <c:dLbl>
              <c:idx val="1"/>
              <c:layout>
                <c:manualLayout>
                  <c:x val="-0.20582232488098862"/>
                  <c:y val="2.5064605500871736E-3"/>
                </c:manualLayout>
              </c:layout>
              <c:tx>
                <c:rich>
                  <a:bodyPr rot="0"/>
                  <a:lstStyle/>
                  <a:p>
                    <a:pPr algn="ctr">
                      <a:defRPr/>
                    </a:pPr>
                    <a:r>
                      <a:rPr lang="en-US" dirty="0"/>
                      <a:t>Product Selection and Order</a:t>
                    </a:r>
                  </a:p>
                </c:rich>
              </c:tx>
              <c:spPr>
                <a:noFill/>
                <a:ln>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1-6348-48C3-A276-036D9F7FFFF5}"/>
                </c:ext>
                <c:ext xmlns:c15="http://schemas.microsoft.com/office/drawing/2012/chart" uri="{CE6537A1-D6FC-4f65-9D91-7224C49458BB}">
                  <c15:layout/>
                </c:ext>
              </c:extLst>
            </c:dLbl>
            <c:dLbl>
              <c:idx val="2"/>
              <c:layout/>
              <c:tx>
                <c:rich>
                  <a:bodyPr rot="0"/>
                  <a:lstStyle/>
                  <a:p>
                    <a:pPr algn="ctr">
                      <a:defRPr/>
                    </a:pPr>
                    <a:r>
                      <a:rPr lang="en-US" dirty="0"/>
                      <a:t>Delivery</a:t>
                    </a:r>
                  </a:p>
                </c:rich>
              </c:tx>
              <c:spPr>
                <a:noFill/>
                <a:ln>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2-6348-48C3-A276-036D9F7FFFF5}"/>
                </c:ext>
                <c:ext xmlns:c15="http://schemas.microsoft.com/office/drawing/2012/chart" uri="{CE6537A1-D6FC-4f65-9D91-7224C49458BB}">
                  <c15:layout/>
                </c:ext>
              </c:extLst>
            </c:dLbl>
            <c:dLbl>
              <c:idx val="3"/>
              <c:layout/>
              <c:tx>
                <c:rich>
                  <a:bodyPr rot="0"/>
                  <a:lstStyle/>
                  <a:p>
                    <a:pPr algn="ctr">
                      <a:defRPr/>
                    </a:pPr>
                    <a:r>
                      <a:rPr lang="en-US" dirty="0"/>
                      <a:t>Product Quality</a:t>
                    </a:r>
                  </a:p>
                </c:rich>
              </c:tx>
              <c:spPr>
                <a:noFill/>
                <a:ln>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3-6348-48C3-A276-036D9F7FFFF5}"/>
                </c:ext>
                <c:ext xmlns:c15="http://schemas.microsoft.com/office/drawing/2012/chart" uri="{CE6537A1-D6FC-4f65-9D91-7224C49458BB}">
                  <c15:layout/>
                </c:ext>
              </c:extLst>
            </c:dLbl>
            <c:dLbl>
              <c:idx val="4"/>
              <c:layout>
                <c:manualLayout>
                  <c:x val="-0.18389043780350622"/>
                  <c:y val="1.2532302750435776E-2"/>
                </c:manualLayout>
              </c:layout>
              <c:tx>
                <c:rich>
                  <a:bodyPr rot="0"/>
                  <a:lstStyle/>
                  <a:p>
                    <a:pPr algn="ctr">
                      <a:defRPr/>
                    </a:pPr>
                    <a:r>
                      <a:rPr lang="en-US" dirty="0"/>
                      <a:t>Product Documentation</a:t>
                    </a:r>
                  </a:p>
                </c:rich>
              </c:tx>
              <c:spPr>
                <a:noFill/>
                <a:ln>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4-6348-48C3-A276-036D9F7FFFF5}"/>
                </c:ext>
                <c:ext xmlns:c15="http://schemas.microsoft.com/office/drawing/2012/chart" uri="{CE6537A1-D6FC-4f65-9D91-7224C49458BB}">
                  <c15:layout/>
                </c:ext>
              </c:extLst>
            </c:dLbl>
            <c:dLbl>
              <c:idx val="5"/>
              <c:layout/>
              <c:tx>
                <c:rich>
                  <a:bodyPr rot="0"/>
                  <a:lstStyle/>
                  <a:p>
                    <a:pPr algn="ctr">
                      <a:defRPr/>
                    </a:pPr>
                    <a:r>
                      <a:rPr lang="en-US" dirty="0"/>
                      <a:t>Customer Support</a:t>
                    </a:r>
                  </a:p>
                </c:rich>
              </c:tx>
              <c:spPr>
                <a:noFill/>
                <a:ln>
                  <a:noFill/>
                </a:ln>
              </c:spPr>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5-6348-48C3-A276-036D9F7FFFF5}"/>
                </c:ext>
                <c:ext xmlns:c15="http://schemas.microsoft.com/office/drawing/2012/chart" uri="{CE6537A1-D6FC-4f65-9D91-7224C49458BB}">
                  <c15:layout/>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xVal>
            <c:numRef>
              <c:f>Data!$B$2:$B$7</c:f>
              <c:numCache>
                <c:formatCode>0.0</c:formatCode>
                <c:ptCount val="6"/>
                <c:pt idx="0">
                  <c:v>0.8</c:v>
                </c:pt>
                <c:pt idx="1">
                  <c:v>1</c:v>
                </c:pt>
                <c:pt idx="2">
                  <c:v>0.8</c:v>
                </c:pt>
                <c:pt idx="3">
                  <c:v>1.1000000000000001</c:v>
                </c:pt>
                <c:pt idx="4">
                  <c:v>0.9</c:v>
                </c:pt>
                <c:pt idx="5">
                  <c:v>1</c:v>
                </c:pt>
              </c:numCache>
            </c:numRef>
          </c:xVal>
          <c:yVal>
            <c:numRef>
              <c:f>Data!$C$2:$C$7</c:f>
              <c:numCache>
                <c:formatCode>0</c:formatCode>
                <c:ptCount val="6"/>
                <c:pt idx="0">
                  <c:v>80</c:v>
                </c:pt>
                <c:pt idx="1">
                  <c:v>82</c:v>
                </c:pt>
                <c:pt idx="2">
                  <c:v>84</c:v>
                </c:pt>
                <c:pt idx="3">
                  <c:v>83</c:v>
                </c:pt>
                <c:pt idx="4">
                  <c:v>79</c:v>
                </c:pt>
                <c:pt idx="5">
                  <c:v>85</c:v>
                </c:pt>
              </c:numCache>
            </c:numRef>
          </c:yVal>
          <c:smooth val="0"/>
          <c:extLst xmlns:c16r2="http://schemas.microsoft.com/office/drawing/2015/06/chart">
            <c:ext xmlns:c16="http://schemas.microsoft.com/office/drawing/2014/chart" uri="{C3380CC4-5D6E-409C-BE32-E72D297353CC}">
              <c16:uniqueId val="{00000006-6348-48C3-A276-036D9F7FFFF5}"/>
            </c:ext>
          </c:extLst>
        </c:ser>
        <c:ser>
          <c:idx val="1"/>
          <c:order val="1"/>
          <c:marker>
            <c:spPr>
              <a:noFill/>
              <a:ln>
                <a:noFill/>
              </a:ln>
            </c:spPr>
          </c:marker>
          <c:xVal>
            <c:numLit>
              <c:formatCode>General</c:formatCode>
              <c:ptCount val="1"/>
              <c:pt idx="0">
                <c:v>0.93520465493202198</c:v>
              </c:pt>
            </c:numLit>
          </c:xVal>
          <c:yVal>
            <c:numLit>
              <c:formatCode>General</c:formatCode>
              <c:ptCount val="1"/>
              <c:pt idx="0">
                <c:v>82.1666666666667</c:v>
              </c:pt>
            </c:numLit>
          </c:yVal>
          <c:smooth val="0"/>
          <c:extLst xmlns:c16r2="http://schemas.microsoft.com/office/drawing/2015/06/chart">
            <c:ext xmlns:c16="http://schemas.microsoft.com/office/drawing/2014/chart" uri="{C3380CC4-5D6E-409C-BE32-E72D297353CC}">
              <c16:uniqueId val="{00000007-6348-48C3-A276-036D9F7FFFF5}"/>
            </c:ext>
          </c:extLst>
        </c:ser>
        <c:dLbls>
          <c:showLegendKey val="0"/>
          <c:showVal val="0"/>
          <c:showCatName val="0"/>
          <c:showSerName val="0"/>
          <c:showPercent val="0"/>
          <c:showBubbleSize val="0"/>
        </c:dLbls>
        <c:axId val="158024144"/>
        <c:axId val="158023752"/>
      </c:scatterChart>
      <c:valAx>
        <c:axId val="158024144"/>
        <c:scaling>
          <c:orientation val="minMax"/>
          <c:max val="1.5"/>
          <c:min val="0"/>
        </c:scaling>
        <c:delete val="0"/>
        <c:axPos val="b"/>
        <c:numFmt formatCode="#,##0.0" sourceLinked="0"/>
        <c:majorTickMark val="out"/>
        <c:minorTickMark val="none"/>
        <c:tickLblPos val="nextTo"/>
        <c:spPr>
          <a:ln>
            <a:solidFill>
              <a:schemeClr val="tx1"/>
            </a:solidFill>
          </a:ln>
        </c:spPr>
        <c:txPr>
          <a:bodyPr rot="0" vert="horz"/>
          <a:lstStyle/>
          <a:p>
            <a:pPr>
              <a:defRPr/>
            </a:pPr>
            <a:endParaRPr lang="en-US"/>
          </a:p>
        </c:txPr>
        <c:crossAx val="158023752"/>
        <c:crosses val="autoZero"/>
        <c:crossBetween val="midCat"/>
        <c:majorUnit val="0.5"/>
      </c:valAx>
      <c:valAx>
        <c:axId val="158023752"/>
        <c:scaling>
          <c:orientation val="minMax"/>
          <c:max val="90"/>
          <c:min val="75"/>
        </c:scaling>
        <c:delete val="0"/>
        <c:axPos val="l"/>
        <c:numFmt formatCode="0" sourceLinked="1"/>
        <c:majorTickMark val="out"/>
        <c:minorTickMark val="none"/>
        <c:tickLblPos val="nextTo"/>
        <c:spPr>
          <a:ln>
            <a:solidFill>
              <a:schemeClr val="tx1"/>
            </a:solidFill>
          </a:ln>
        </c:spPr>
        <c:txPr>
          <a:bodyPr rot="0" vert="horz"/>
          <a:lstStyle/>
          <a:p>
            <a:pPr>
              <a:defRPr/>
            </a:pPr>
            <a:endParaRPr lang="en-US"/>
          </a:p>
        </c:txPr>
        <c:crossAx val="158024144"/>
        <c:crosses val="autoZero"/>
        <c:crossBetween val="midCat"/>
        <c:majorUnit val="5"/>
        <c:minorUnit val="0.5"/>
      </c:valAx>
      <c:spPr>
        <a:ln>
          <a:solidFill>
            <a:sysClr val="windowText" lastClr="000000"/>
          </a:solidFill>
        </a:ln>
      </c:spPr>
    </c:plotArea>
    <c:plotVisOnly val="1"/>
    <c:dispBlanksAs val="gap"/>
    <c:showDLblsOverMax val="0"/>
  </c:chart>
  <c:spPr>
    <a:ln>
      <a:noFill/>
    </a:ln>
  </c:spPr>
  <c:txPr>
    <a:bodyPr/>
    <a:lstStyle/>
    <a:p>
      <a:pPr>
        <a:defRPr sz="1200" b="1" i="0" u="none" strike="noStrike" baseline="0">
          <a:solidFill>
            <a:srgbClr val="000000"/>
          </a:solidFill>
          <a:latin typeface="Arial" panose="020B0604020202020204" pitchFamily="34" charset="0"/>
          <a:ea typeface="Calibri"/>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0</c:formatCode>
                <c:ptCount val="6"/>
                <c:pt idx="0">
                  <c:v>81</c:v>
                </c:pt>
                <c:pt idx="1">
                  <c:v>82</c:v>
                </c:pt>
                <c:pt idx="2">
                  <c:v>86</c:v>
                </c:pt>
                <c:pt idx="3">
                  <c:v>85</c:v>
                </c:pt>
                <c:pt idx="4">
                  <c:v>87</c:v>
                </c:pt>
                <c:pt idx="5">
                  <c:v>80</c:v>
                </c:pt>
              </c:numCache>
            </c:numRef>
          </c:val>
          <c:extLst xmlns:c16r2="http://schemas.microsoft.com/office/drawing/2015/06/chart">
            <c:ext xmlns:c16="http://schemas.microsoft.com/office/drawing/2014/chart" uri="{C3380CC4-5D6E-409C-BE32-E72D297353CC}">
              <c16:uniqueId val="{00000000-4401-4F92-A6FE-9AC0238E1AAA}"/>
            </c:ext>
          </c:extLst>
        </c:ser>
        <c:ser>
          <c:idx val="2"/>
          <c:order val="1"/>
          <c:tx>
            <c:strRef>
              <c:f>Data!$I$1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0</c:formatCode>
                <c:ptCount val="6"/>
                <c:pt idx="0">
                  <c:v>79</c:v>
                </c:pt>
                <c:pt idx="1">
                  <c:v>81</c:v>
                </c:pt>
                <c:pt idx="2">
                  <c:v>83</c:v>
                </c:pt>
                <c:pt idx="3">
                  <c:v>82</c:v>
                </c:pt>
                <c:pt idx="4">
                  <c:v>84</c:v>
                </c:pt>
                <c:pt idx="5">
                  <c:v>81</c:v>
                </c:pt>
              </c:numCache>
            </c:numRef>
          </c:val>
          <c:extLst xmlns:c16r2="http://schemas.microsoft.com/office/drawing/2015/06/chart">
            <c:ext xmlns:c16="http://schemas.microsoft.com/office/drawing/2014/chart" uri="{C3380CC4-5D6E-409C-BE32-E72D297353CC}">
              <c16:uniqueId val="{00000001-4401-4F92-A6FE-9AC0238E1AAA}"/>
            </c:ext>
          </c:extLst>
        </c:ser>
        <c:ser>
          <c:idx val="3"/>
          <c:order val="2"/>
          <c:tx>
            <c:strRef>
              <c:f>Data!$J$1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0</c:formatCode>
                <c:ptCount val="6"/>
                <c:pt idx="0">
                  <c:v>83</c:v>
                </c:pt>
                <c:pt idx="1">
                  <c:v>80</c:v>
                </c:pt>
                <c:pt idx="2">
                  <c:v>84</c:v>
                </c:pt>
                <c:pt idx="3">
                  <c:v>83</c:v>
                </c:pt>
                <c:pt idx="4">
                  <c:v>84</c:v>
                </c:pt>
                <c:pt idx="5">
                  <c:v>77</c:v>
                </c:pt>
              </c:numCache>
            </c:numRef>
          </c:val>
          <c:extLst xmlns:c16r2="http://schemas.microsoft.com/office/drawing/2015/06/chart">
            <c:ext xmlns:c16="http://schemas.microsoft.com/office/drawing/2014/chart" uri="{C3380CC4-5D6E-409C-BE32-E72D297353CC}">
              <c16:uniqueId val="{00000002-4401-4F92-A6FE-9AC0238E1AAA}"/>
            </c:ext>
          </c:extLst>
        </c:ser>
        <c:ser>
          <c:idx val="4"/>
          <c:order val="3"/>
          <c:tx>
            <c:strRef>
              <c:f>Data!$K$1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82</c:v>
                </c:pt>
                <c:pt idx="1">
                  <c:v>80</c:v>
                </c:pt>
                <c:pt idx="2">
                  <c:v>85</c:v>
                </c:pt>
                <c:pt idx="3">
                  <c:v>85</c:v>
                </c:pt>
                <c:pt idx="4">
                  <c:v>82</c:v>
                </c:pt>
                <c:pt idx="5">
                  <c:v>79</c:v>
                </c:pt>
              </c:numCache>
            </c:numRef>
          </c:val>
          <c:extLst xmlns:c16r2="http://schemas.microsoft.com/office/drawing/2015/06/chart">
            <c:ext xmlns:c16="http://schemas.microsoft.com/office/drawing/2014/chart" uri="{C3380CC4-5D6E-409C-BE32-E72D297353CC}">
              <c16:uniqueId val="{00000003-4401-4F92-A6FE-9AC0238E1AAA}"/>
            </c:ext>
          </c:extLst>
        </c:ser>
        <c:dLbls>
          <c:showLegendKey val="0"/>
          <c:showVal val="0"/>
          <c:showCatName val="0"/>
          <c:showSerName val="0"/>
          <c:showPercent val="0"/>
          <c:showBubbleSize val="0"/>
        </c:dLbls>
        <c:gapWidth val="85"/>
        <c:axId val="160349360"/>
        <c:axId val="160349752"/>
      </c:barChart>
      <c:catAx>
        <c:axId val="160349360"/>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60349752"/>
        <c:crosses val="autoZero"/>
        <c:auto val="1"/>
        <c:lblAlgn val="ctr"/>
        <c:lblOffset val="100"/>
        <c:noMultiLvlLbl val="0"/>
      </c:catAx>
      <c:valAx>
        <c:axId val="160349752"/>
        <c:scaling>
          <c:orientation val="minMax"/>
          <c:max val="110"/>
          <c:min val="0"/>
        </c:scaling>
        <c:delete val="1"/>
        <c:axPos val="b"/>
        <c:numFmt formatCode="0" sourceLinked="1"/>
        <c:majorTickMark val="none"/>
        <c:minorTickMark val="none"/>
        <c:tickLblPos val="none"/>
        <c:crossAx val="160349360"/>
        <c:crosses val="max"/>
        <c:crossBetween val="between"/>
        <c:majorUnit val="100"/>
      </c:valAx>
      <c:spPr>
        <a:noFill/>
        <a:ln>
          <a:noFill/>
        </a:ln>
      </c:spPr>
    </c:plotArea>
    <c:legend>
      <c:legendPos val="b"/>
      <c:layout>
        <c:manualLayout>
          <c:xMode val="edge"/>
          <c:yMode val="edge"/>
          <c:x val="0.17106139460802144"/>
          <c:y val="0.951798309148547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86"/>
          <c:y val="2.7506806310144072E-2"/>
          <c:w val="0.53492380247689331"/>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0</c:formatCode>
                <c:ptCount val="6"/>
                <c:pt idx="0">
                  <c:v>81</c:v>
                </c:pt>
                <c:pt idx="1">
                  <c:v>82</c:v>
                </c:pt>
                <c:pt idx="2">
                  <c:v>86</c:v>
                </c:pt>
                <c:pt idx="3">
                  <c:v>80</c:v>
                </c:pt>
                <c:pt idx="4">
                  <c:v>81</c:v>
                </c:pt>
                <c:pt idx="5">
                  <c:v>83</c:v>
                </c:pt>
              </c:numCache>
            </c:numRef>
          </c:val>
          <c:extLst xmlns:c16r2="http://schemas.microsoft.com/office/drawing/2015/06/chart">
            <c:ext xmlns:c16="http://schemas.microsoft.com/office/drawing/2014/chart" uri="{C3380CC4-5D6E-409C-BE32-E72D297353CC}">
              <c16:uniqueId val="{00000000-EB87-484B-8250-2FD4A88D9BE9}"/>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0</c:formatCode>
                <c:ptCount val="6"/>
                <c:pt idx="0">
                  <c:v>82</c:v>
                </c:pt>
                <c:pt idx="1">
                  <c:v>82</c:v>
                </c:pt>
                <c:pt idx="2">
                  <c:v>86</c:v>
                </c:pt>
                <c:pt idx="3">
                  <c:v>81</c:v>
                </c:pt>
                <c:pt idx="4">
                  <c:v>80</c:v>
                </c:pt>
                <c:pt idx="5">
                  <c:v>82</c:v>
                </c:pt>
              </c:numCache>
            </c:numRef>
          </c:val>
          <c:extLst xmlns:c16r2="http://schemas.microsoft.com/office/drawing/2015/06/chart">
            <c:ext xmlns:c16="http://schemas.microsoft.com/office/drawing/2014/chart" uri="{C3380CC4-5D6E-409C-BE32-E72D297353CC}">
              <c16:uniqueId val="{00000001-EB87-484B-8250-2FD4A88D9BE9}"/>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81</c:v>
                </c:pt>
                <c:pt idx="1">
                  <c:v>84</c:v>
                </c:pt>
                <c:pt idx="2">
                  <c:v>87</c:v>
                </c:pt>
                <c:pt idx="3">
                  <c:v>80</c:v>
                </c:pt>
                <c:pt idx="4">
                  <c:v>86</c:v>
                </c:pt>
                <c:pt idx="5">
                  <c:v>82</c:v>
                </c:pt>
              </c:numCache>
            </c:numRef>
          </c:val>
          <c:extLst xmlns:c16r2="http://schemas.microsoft.com/office/drawing/2015/06/chart">
            <c:ext xmlns:c16="http://schemas.microsoft.com/office/drawing/2014/chart" uri="{C3380CC4-5D6E-409C-BE32-E72D297353CC}">
              <c16:uniqueId val="{00000002-EB87-484B-8250-2FD4A88D9BE9}"/>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81</c:v>
                </c:pt>
                <c:pt idx="1">
                  <c:v>82</c:v>
                </c:pt>
                <c:pt idx="2">
                  <c:v>81</c:v>
                </c:pt>
                <c:pt idx="3">
                  <c:v>81</c:v>
                </c:pt>
                <c:pt idx="4">
                  <c:v>85</c:v>
                </c:pt>
                <c:pt idx="5">
                  <c:v>80</c:v>
                </c:pt>
              </c:numCache>
            </c:numRef>
          </c:val>
          <c:extLst xmlns:c16r2="http://schemas.microsoft.com/office/drawing/2015/06/chart">
            <c:ext xmlns:c16="http://schemas.microsoft.com/office/drawing/2014/chart" uri="{C3380CC4-5D6E-409C-BE32-E72D297353CC}">
              <c16:uniqueId val="{00000003-EB87-484B-8250-2FD4A88D9BE9}"/>
            </c:ext>
          </c:extLst>
        </c:ser>
        <c:dLbls>
          <c:showLegendKey val="0"/>
          <c:showVal val="0"/>
          <c:showCatName val="0"/>
          <c:showSerName val="0"/>
          <c:showPercent val="0"/>
          <c:showBubbleSize val="0"/>
        </c:dLbls>
        <c:gapWidth val="85"/>
        <c:axId val="160350144"/>
        <c:axId val="160350536"/>
      </c:barChart>
      <c:catAx>
        <c:axId val="160350144"/>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60350536"/>
        <c:crosses val="autoZero"/>
        <c:auto val="1"/>
        <c:lblAlgn val="ctr"/>
        <c:lblOffset val="100"/>
        <c:noMultiLvlLbl val="0"/>
      </c:catAx>
      <c:valAx>
        <c:axId val="160350536"/>
        <c:scaling>
          <c:orientation val="minMax"/>
          <c:max val="110"/>
          <c:min val="0"/>
        </c:scaling>
        <c:delete val="1"/>
        <c:axPos val="b"/>
        <c:numFmt formatCode="0" sourceLinked="1"/>
        <c:majorTickMark val="none"/>
        <c:minorTickMark val="none"/>
        <c:tickLblPos val="none"/>
        <c:crossAx val="160350144"/>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158803385281092"/>
          <c:y val="2.946647539823509E-2"/>
          <c:w val="0.60610255748545339"/>
          <c:h val="0.84121345350255572"/>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Customer Support</c:v>
                </c:pt>
                <c:pt idx="2">
                  <c:v>Professionalism</c:v>
                </c:pt>
                <c:pt idx="3">
                  <c:v>Technical knowledge</c:v>
                </c:pt>
                <c:pt idx="4">
                  <c:v>Helpfulness in
correcting a problem</c:v>
                </c:pt>
                <c:pt idx="5">
                  <c:v>Timeliness of response</c:v>
                </c:pt>
              </c:strCache>
            </c:strRef>
          </c:cat>
          <c:val>
            <c:numRef>
              <c:f>Data!$B$2:$B$7</c:f>
              <c:numCache>
                <c:formatCode>General</c:formatCode>
                <c:ptCount val="6"/>
                <c:pt idx="0" formatCode="0">
                  <c:v>85</c:v>
                </c:pt>
                <c:pt idx="2" formatCode="0">
                  <c:v>86</c:v>
                </c:pt>
                <c:pt idx="3" formatCode="0">
                  <c:v>86</c:v>
                </c:pt>
                <c:pt idx="4" formatCode="0">
                  <c:v>84</c:v>
                </c:pt>
                <c:pt idx="5" formatCode="0">
                  <c:v>83</c:v>
                </c:pt>
              </c:numCache>
            </c:numRef>
          </c:val>
          <c:extLst xmlns:c16r2="http://schemas.microsoft.com/office/drawing/2015/06/chart">
            <c:ext xmlns:c16="http://schemas.microsoft.com/office/drawing/2014/chart" uri="{C3380CC4-5D6E-409C-BE32-E72D297353CC}">
              <c16:uniqueId val="{00000000-428F-4DDC-9BC7-7FF1D87D72DC}"/>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Customer Support</c:v>
                </c:pt>
                <c:pt idx="2">
                  <c:v>Professionalism</c:v>
                </c:pt>
                <c:pt idx="3">
                  <c:v>Technical knowledge</c:v>
                </c:pt>
                <c:pt idx="4">
                  <c:v>Helpfulness in
correcting a problem</c:v>
                </c:pt>
                <c:pt idx="5">
                  <c:v>Timeliness of response</c:v>
                </c:pt>
              </c:strCache>
            </c:strRef>
          </c:cat>
          <c:val>
            <c:numRef>
              <c:f>Data!$C$2:$C$7</c:f>
              <c:numCache>
                <c:formatCode>General</c:formatCode>
                <c:ptCount val="6"/>
                <c:pt idx="0" formatCode="0">
                  <c:v>86</c:v>
                </c:pt>
                <c:pt idx="2" formatCode="0">
                  <c:v>87</c:v>
                </c:pt>
                <c:pt idx="3" formatCode="0">
                  <c:v>87</c:v>
                </c:pt>
                <c:pt idx="4" formatCode="0">
                  <c:v>84</c:v>
                </c:pt>
                <c:pt idx="5" formatCode="0">
                  <c:v>84</c:v>
                </c:pt>
              </c:numCache>
            </c:numRef>
          </c:val>
          <c:extLst xmlns:c16r2="http://schemas.microsoft.com/office/drawing/2015/06/chart">
            <c:ext xmlns:c16="http://schemas.microsoft.com/office/drawing/2014/chart" uri="{C3380CC4-5D6E-409C-BE32-E72D297353CC}">
              <c16:uniqueId val="{00000001-428F-4DDC-9BC7-7FF1D87D72DC}"/>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Customer Support</c:v>
                </c:pt>
                <c:pt idx="2">
                  <c:v>Professionalism</c:v>
                </c:pt>
                <c:pt idx="3">
                  <c:v>Technical knowledge</c:v>
                </c:pt>
                <c:pt idx="4">
                  <c:v>Helpfulness in
correcting a problem</c:v>
                </c:pt>
                <c:pt idx="5">
                  <c:v>Timeliness of response</c:v>
                </c:pt>
              </c:strCache>
            </c:strRef>
          </c:cat>
          <c:val>
            <c:numRef>
              <c:f>Data!$D$2:$D$7</c:f>
              <c:numCache>
                <c:formatCode>General</c:formatCode>
                <c:ptCount val="6"/>
                <c:pt idx="0" formatCode="0">
                  <c:v>89</c:v>
                </c:pt>
                <c:pt idx="2" formatCode="0">
                  <c:v>90</c:v>
                </c:pt>
                <c:pt idx="3" formatCode="0">
                  <c:v>89</c:v>
                </c:pt>
                <c:pt idx="4" formatCode="0">
                  <c:v>87</c:v>
                </c:pt>
                <c:pt idx="5" formatCode="0">
                  <c:v>88</c:v>
                </c:pt>
              </c:numCache>
            </c:numRef>
          </c:val>
          <c:extLst xmlns:c16r2="http://schemas.microsoft.com/office/drawing/2015/06/chart">
            <c:ext xmlns:c16="http://schemas.microsoft.com/office/drawing/2014/chart" uri="{C3380CC4-5D6E-409C-BE32-E72D297353CC}">
              <c16:uniqueId val="{00000002-428F-4DDC-9BC7-7FF1D87D72DC}"/>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Customer Support</c:v>
                </c:pt>
                <c:pt idx="2">
                  <c:v>Professionalism</c:v>
                </c:pt>
                <c:pt idx="3">
                  <c:v>Technical knowledge</c:v>
                </c:pt>
                <c:pt idx="4">
                  <c:v>Helpfulness in
correcting a problem</c:v>
                </c:pt>
                <c:pt idx="5">
                  <c:v>Timeliness of response</c:v>
                </c:pt>
              </c:strCache>
            </c:strRef>
          </c:cat>
          <c:val>
            <c:numRef>
              <c:f>Data!$E$2:$E$7</c:f>
              <c:numCache>
                <c:formatCode>General</c:formatCode>
                <c:ptCount val="6"/>
                <c:pt idx="0" formatCode="0">
                  <c:v>89</c:v>
                </c:pt>
                <c:pt idx="2" formatCode="0">
                  <c:v>91</c:v>
                </c:pt>
                <c:pt idx="3" formatCode="0">
                  <c:v>90</c:v>
                </c:pt>
                <c:pt idx="4" formatCode="0">
                  <c:v>88</c:v>
                </c:pt>
                <c:pt idx="5" formatCode="0">
                  <c:v>87</c:v>
                </c:pt>
              </c:numCache>
            </c:numRef>
          </c:val>
          <c:extLst xmlns:c16r2="http://schemas.microsoft.com/office/drawing/2015/06/chart">
            <c:ext xmlns:c16="http://schemas.microsoft.com/office/drawing/2014/chart" uri="{C3380CC4-5D6E-409C-BE32-E72D297353CC}">
              <c16:uniqueId val="{00000003-428F-4DDC-9BC7-7FF1D87D72DC}"/>
            </c:ext>
          </c:extLst>
        </c:ser>
        <c:dLbls>
          <c:showLegendKey val="0"/>
          <c:showVal val="0"/>
          <c:showCatName val="0"/>
          <c:showSerName val="0"/>
          <c:showPercent val="0"/>
          <c:showBubbleSize val="0"/>
        </c:dLbls>
        <c:gapWidth val="85"/>
        <c:axId val="160351320"/>
        <c:axId val="160094192"/>
      </c:barChart>
      <c:catAx>
        <c:axId val="16035132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60094192"/>
        <c:crosses val="autoZero"/>
        <c:auto val="1"/>
        <c:lblAlgn val="ctr"/>
        <c:lblOffset val="100"/>
        <c:noMultiLvlLbl val="0"/>
      </c:catAx>
      <c:valAx>
        <c:axId val="160094192"/>
        <c:scaling>
          <c:orientation val="minMax"/>
          <c:max val="110"/>
          <c:min val="0"/>
        </c:scaling>
        <c:delete val="1"/>
        <c:axPos val="b"/>
        <c:numFmt formatCode="0" sourceLinked="1"/>
        <c:majorTickMark val="none"/>
        <c:minorTickMark val="none"/>
        <c:tickLblPos val="none"/>
        <c:crossAx val="160351320"/>
        <c:crosses val="max"/>
        <c:crossBetween val="between"/>
        <c:majorUnit val="100"/>
      </c:valAx>
      <c:spPr>
        <a:noFill/>
        <a:ln>
          <a:noFill/>
        </a:ln>
      </c:spPr>
    </c:plotArea>
    <c:legend>
      <c:legendPos val="b"/>
      <c:layout>
        <c:manualLayout>
          <c:xMode val="edge"/>
          <c:yMode val="edge"/>
          <c:x val="0.33562804578523048"/>
          <c:y val="0.91889779773426639"/>
          <c:w val="0.37741882217820316"/>
          <c:h val="5.1635726867498517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83</c:v>
                </c:pt>
                <c:pt idx="1">
                  <c:v>88</c:v>
                </c:pt>
                <c:pt idx="2">
                  <c:v>86</c:v>
                </c:pt>
                <c:pt idx="3">
                  <c:v>90</c:v>
                </c:pt>
                <c:pt idx="4">
                  <c:v>92</c:v>
                </c:pt>
                <c:pt idx="5">
                  <c:v>78</c:v>
                </c:pt>
              </c:numCache>
            </c:numRef>
          </c:val>
          <c:extLst xmlns:c16r2="http://schemas.microsoft.com/office/drawing/2015/06/chart">
            <c:ext xmlns:c16="http://schemas.microsoft.com/office/drawing/2014/chart" uri="{C3380CC4-5D6E-409C-BE32-E72D297353CC}">
              <c16:uniqueId val="{00000000-42DF-4C22-BDAE-9AF83BD6A367}"/>
            </c:ext>
          </c:extLst>
        </c:ser>
        <c:ser>
          <c:idx val="2"/>
          <c:order val="1"/>
          <c:tx>
            <c:strRef>
              <c:f>Data!$I$1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82</c:v>
                </c:pt>
                <c:pt idx="1">
                  <c:v>89</c:v>
                </c:pt>
                <c:pt idx="2">
                  <c:v>87</c:v>
                </c:pt>
                <c:pt idx="3">
                  <c:v>88</c:v>
                </c:pt>
                <c:pt idx="4">
                  <c:v>89</c:v>
                </c:pt>
                <c:pt idx="5">
                  <c:v>87</c:v>
                </c:pt>
              </c:numCache>
            </c:numRef>
          </c:val>
          <c:extLst xmlns:c16r2="http://schemas.microsoft.com/office/drawing/2015/06/chart">
            <c:ext xmlns:c16="http://schemas.microsoft.com/office/drawing/2014/chart" uri="{C3380CC4-5D6E-409C-BE32-E72D297353CC}">
              <c16:uniqueId val="{00000001-42DF-4C22-BDAE-9AF83BD6A367}"/>
            </c:ext>
          </c:extLst>
        </c:ser>
        <c:ser>
          <c:idx val="3"/>
          <c:order val="2"/>
          <c:tx>
            <c:strRef>
              <c:f>Data!$J$1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0</c:formatCode>
                <c:ptCount val="6"/>
                <c:pt idx="0">
                  <c:v>86</c:v>
                </c:pt>
                <c:pt idx="1">
                  <c:v>91</c:v>
                </c:pt>
                <c:pt idx="2">
                  <c:v>90</c:v>
                </c:pt>
                <c:pt idx="3">
                  <c:v>89</c:v>
                </c:pt>
                <c:pt idx="4">
                  <c:v>93</c:v>
                </c:pt>
                <c:pt idx="5">
                  <c:v>80</c:v>
                </c:pt>
              </c:numCache>
            </c:numRef>
          </c:val>
          <c:extLst xmlns:c16r2="http://schemas.microsoft.com/office/drawing/2015/06/chart">
            <c:ext xmlns:c16="http://schemas.microsoft.com/office/drawing/2014/chart" uri="{C3380CC4-5D6E-409C-BE32-E72D297353CC}">
              <c16:uniqueId val="{00000002-42DF-4C22-BDAE-9AF83BD6A367}"/>
            </c:ext>
          </c:extLst>
        </c:ser>
        <c:ser>
          <c:idx val="4"/>
          <c:order val="3"/>
          <c:tx>
            <c:strRef>
              <c:f>Data!$K$1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87</c:v>
                </c:pt>
                <c:pt idx="1">
                  <c:v>88</c:v>
                </c:pt>
                <c:pt idx="2">
                  <c:v>91</c:v>
                </c:pt>
                <c:pt idx="3">
                  <c:v>90</c:v>
                </c:pt>
                <c:pt idx="4">
                  <c:v>84</c:v>
                </c:pt>
                <c:pt idx="5">
                  <c:v>82</c:v>
                </c:pt>
              </c:numCache>
            </c:numRef>
          </c:val>
          <c:extLst xmlns:c16r2="http://schemas.microsoft.com/office/drawing/2015/06/chart">
            <c:ext xmlns:c16="http://schemas.microsoft.com/office/drawing/2014/chart" uri="{C3380CC4-5D6E-409C-BE32-E72D297353CC}">
              <c16:uniqueId val="{00000003-42DF-4C22-BDAE-9AF83BD6A367}"/>
            </c:ext>
          </c:extLst>
        </c:ser>
        <c:dLbls>
          <c:showLegendKey val="0"/>
          <c:showVal val="0"/>
          <c:showCatName val="0"/>
          <c:showSerName val="0"/>
          <c:showPercent val="0"/>
          <c:showBubbleSize val="0"/>
        </c:dLbls>
        <c:gapWidth val="85"/>
        <c:axId val="160094976"/>
        <c:axId val="160095368"/>
      </c:barChart>
      <c:catAx>
        <c:axId val="160094976"/>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60095368"/>
        <c:crosses val="autoZero"/>
        <c:auto val="1"/>
        <c:lblAlgn val="ctr"/>
        <c:lblOffset val="100"/>
        <c:noMultiLvlLbl val="0"/>
      </c:catAx>
      <c:valAx>
        <c:axId val="160095368"/>
        <c:scaling>
          <c:orientation val="minMax"/>
          <c:max val="110"/>
          <c:min val="0"/>
        </c:scaling>
        <c:delete val="1"/>
        <c:axPos val="b"/>
        <c:numFmt formatCode="General" sourceLinked="1"/>
        <c:majorTickMark val="none"/>
        <c:minorTickMark val="none"/>
        <c:tickLblPos val="none"/>
        <c:crossAx val="160094976"/>
        <c:crosses val="max"/>
        <c:crossBetween val="between"/>
        <c:majorUnit val="100"/>
      </c:valAx>
      <c:spPr>
        <a:noFill/>
        <a:ln>
          <a:noFill/>
        </a:ln>
      </c:spPr>
    </c:plotArea>
    <c:legend>
      <c:legendPos val="b"/>
      <c:layout>
        <c:manualLayout>
          <c:xMode val="edge"/>
          <c:yMode val="edge"/>
          <c:x val="0.17106139460802144"/>
          <c:y val="0.951798309148548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47"/>
          <c:y val="2.7506806310144072E-2"/>
          <c:w val="0.53492380247689486"/>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81</c:v>
                </c:pt>
                <c:pt idx="1">
                  <c:v>86</c:v>
                </c:pt>
                <c:pt idx="2">
                  <c:v>87</c:v>
                </c:pt>
                <c:pt idx="3">
                  <c:v>85</c:v>
                </c:pt>
                <c:pt idx="4">
                  <c:v>83</c:v>
                </c:pt>
                <c:pt idx="5">
                  <c:v>85</c:v>
                </c:pt>
              </c:numCache>
            </c:numRef>
          </c:val>
          <c:extLst xmlns:c16r2="http://schemas.microsoft.com/office/drawing/2015/06/chart">
            <c:ext xmlns:c16="http://schemas.microsoft.com/office/drawing/2014/chart" uri="{C3380CC4-5D6E-409C-BE32-E72D297353CC}">
              <c16:uniqueId val="{00000000-79C5-43EA-92E4-452B71D6A7E7}"/>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84</c:v>
                </c:pt>
                <c:pt idx="1">
                  <c:v>89</c:v>
                </c:pt>
                <c:pt idx="2">
                  <c:v>93</c:v>
                </c:pt>
                <c:pt idx="3">
                  <c:v>86</c:v>
                </c:pt>
                <c:pt idx="4">
                  <c:v>83</c:v>
                </c:pt>
                <c:pt idx="5">
                  <c:v>85</c:v>
                </c:pt>
              </c:numCache>
            </c:numRef>
          </c:val>
          <c:extLst xmlns:c16r2="http://schemas.microsoft.com/office/drawing/2015/06/chart">
            <c:ext xmlns:c16="http://schemas.microsoft.com/office/drawing/2014/chart" uri="{C3380CC4-5D6E-409C-BE32-E72D297353CC}">
              <c16:uniqueId val="{00000001-79C5-43EA-92E4-452B71D6A7E7}"/>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86</c:v>
                </c:pt>
                <c:pt idx="1">
                  <c:v>87</c:v>
                </c:pt>
                <c:pt idx="2">
                  <c:v>95</c:v>
                </c:pt>
                <c:pt idx="3">
                  <c:v>88</c:v>
                </c:pt>
                <c:pt idx="4">
                  <c:v>88</c:v>
                </c:pt>
                <c:pt idx="5">
                  <c:v>88</c:v>
                </c:pt>
              </c:numCache>
            </c:numRef>
          </c:val>
          <c:extLst xmlns:c16r2="http://schemas.microsoft.com/office/drawing/2015/06/chart">
            <c:ext xmlns:c16="http://schemas.microsoft.com/office/drawing/2014/chart" uri="{C3380CC4-5D6E-409C-BE32-E72D297353CC}">
              <c16:uniqueId val="{00000002-79C5-43EA-92E4-452B71D6A7E7}"/>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89</c:v>
                </c:pt>
                <c:pt idx="1">
                  <c:v>90</c:v>
                </c:pt>
                <c:pt idx="2">
                  <c:v>93</c:v>
                </c:pt>
                <c:pt idx="3">
                  <c:v>91</c:v>
                </c:pt>
                <c:pt idx="4">
                  <c:v>96</c:v>
                </c:pt>
                <c:pt idx="5">
                  <c:v>88</c:v>
                </c:pt>
              </c:numCache>
            </c:numRef>
          </c:val>
          <c:extLst xmlns:c16r2="http://schemas.microsoft.com/office/drawing/2015/06/chart">
            <c:ext xmlns:c16="http://schemas.microsoft.com/office/drawing/2014/chart" uri="{C3380CC4-5D6E-409C-BE32-E72D297353CC}">
              <c16:uniqueId val="{00000003-79C5-43EA-92E4-452B71D6A7E7}"/>
            </c:ext>
          </c:extLst>
        </c:ser>
        <c:dLbls>
          <c:showLegendKey val="0"/>
          <c:showVal val="0"/>
          <c:showCatName val="0"/>
          <c:showSerName val="0"/>
          <c:showPercent val="0"/>
          <c:showBubbleSize val="0"/>
        </c:dLbls>
        <c:gapWidth val="85"/>
        <c:axId val="160096152"/>
        <c:axId val="160096544"/>
      </c:barChart>
      <c:catAx>
        <c:axId val="16009615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60096544"/>
        <c:crosses val="autoZero"/>
        <c:auto val="1"/>
        <c:lblAlgn val="ctr"/>
        <c:lblOffset val="100"/>
        <c:noMultiLvlLbl val="0"/>
      </c:catAx>
      <c:valAx>
        <c:axId val="160096544"/>
        <c:scaling>
          <c:orientation val="minMax"/>
          <c:max val="110"/>
          <c:min val="0"/>
        </c:scaling>
        <c:delete val="1"/>
        <c:axPos val="b"/>
        <c:numFmt formatCode="General" sourceLinked="1"/>
        <c:majorTickMark val="none"/>
        <c:minorTickMark val="none"/>
        <c:tickLblPos val="none"/>
        <c:crossAx val="160096152"/>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729268610649097"/>
          <c:y val="2.9555553863039943E-2"/>
          <c:w val="0.54025090416385557"/>
          <c:h val="0.848794040314029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Data!$B$2:$B$5</c:f>
              <c:numCache>
                <c:formatCode>General</c:formatCode>
                <c:ptCount val="4"/>
                <c:pt idx="0" formatCode="0">
                  <c:v>79</c:v>
                </c:pt>
                <c:pt idx="2" formatCode="0">
                  <c:v>79</c:v>
                </c:pt>
                <c:pt idx="3" formatCode="0">
                  <c:v>79</c:v>
                </c:pt>
              </c:numCache>
            </c:numRef>
          </c:val>
          <c:extLst xmlns:c16r2="http://schemas.microsoft.com/office/drawing/2015/06/chart">
            <c:ext xmlns:c16="http://schemas.microsoft.com/office/drawing/2014/chart" uri="{C3380CC4-5D6E-409C-BE32-E72D297353CC}">
              <c16:uniqueId val="{00000000-6D34-4D92-856E-C749036BFC47}"/>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Data!$C$2:$C$5</c:f>
              <c:numCache>
                <c:formatCode>General</c:formatCode>
                <c:ptCount val="4"/>
                <c:pt idx="0" formatCode="0">
                  <c:v>78</c:v>
                </c:pt>
                <c:pt idx="2" formatCode="0">
                  <c:v>78</c:v>
                </c:pt>
                <c:pt idx="3" formatCode="0">
                  <c:v>78</c:v>
                </c:pt>
              </c:numCache>
            </c:numRef>
          </c:val>
          <c:extLst xmlns:c16r2="http://schemas.microsoft.com/office/drawing/2015/06/chart">
            <c:ext xmlns:c16="http://schemas.microsoft.com/office/drawing/2014/chart" uri="{C3380CC4-5D6E-409C-BE32-E72D297353CC}">
              <c16:uniqueId val="{00000001-6D34-4D92-856E-C749036BFC47}"/>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Data!$D$2:$D$5</c:f>
              <c:numCache>
                <c:formatCode>General</c:formatCode>
                <c:ptCount val="4"/>
                <c:pt idx="0" formatCode="0">
                  <c:v>78</c:v>
                </c:pt>
                <c:pt idx="2" formatCode="0">
                  <c:v>78</c:v>
                </c:pt>
                <c:pt idx="3" formatCode="0">
                  <c:v>78</c:v>
                </c:pt>
              </c:numCache>
            </c:numRef>
          </c:val>
          <c:extLst xmlns:c16r2="http://schemas.microsoft.com/office/drawing/2015/06/chart">
            <c:ext xmlns:c16="http://schemas.microsoft.com/office/drawing/2014/chart" uri="{C3380CC4-5D6E-409C-BE32-E72D297353CC}">
              <c16:uniqueId val="{00000002-6D34-4D92-856E-C749036BFC47}"/>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Documentation</c:v>
                </c:pt>
                <c:pt idx="2">
                  <c:v>Overall quality of the document</c:v>
                </c:pt>
                <c:pt idx="3">
                  <c:v>Data documentation helped
you use the data</c:v>
                </c:pt>
              </c:strCache>
            </c:strRef>
          </c:cat>
          <c:val>
            <c:numRef>
              <c:f>Data!$E$2:$E$5</c:f>
              <c:numCache>
                <c:formatCode>General</c:formatCode>
                <c:ptCount val="4"/>
                <c:pt idx="0" formatCode="0">
                  <c:v>78</c:v>
                </c:pt>
                <c:pt idx="2" formatCode="0">
                  <c:v>78</c:v>
                </c:pt>
                <c:pt idx="3" formatCode="0">
                  <c:v>78</c:v>
                </c:pt>
              </c:numCache>
            </c:numRef>
          </c:val>
          <c:extLst xmlns:c16r2="http://schemas.microsoft.com/office/drawing/2015/06/chart">
            <c:ext xmlns:c16="http://schemas.microsoft.com/office/drawing/2014/chart" uri="{C3380CC4-5D6E-409C-BE32-E72D297353CC}">
              <c16:uniqueId val="{00000003-6D34-4D92-856E-C749036BFC47}"/>
            </c:ext>
          </c:extLst>
        </c:ser>
        <c:dLbls>
          <c:showLegendKey val="0"/>
          <c:showVal val="0"/>
          <c:showCatName val="0"/>
          <c:showSerName val="0"/>
          <c:showPercent val="0"/>
          <c:showBubbleSize val="0"/>
        </c:dLbls>
        <c:gapWidth val="85"/>
        <c:axId val="160097328"/>
        <c:axId val="160097720"/>
      </c:barChart>
      <c:catAx>
        <c:axId val="160097328"/>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60097720"/>
        <c:crosses val="autoZero"/>
        <c:auto val="1"/>
        <c:lblAlgn val="ctr"/>
        <c:lblOffset val="100"/>
        <c:noMultiLvlLbl val="0"/>
      </c:catAx>
      <c:valAx>
        <c:axId val="160097720"/>
        <c:scaling>
          <c:orientation val="minMax"/>
          <c:max val="110"/>
          <c:min val="0"/>
        </c:scaling>
        <c:delete val="1"/>
        <c:axPos val="b"/>
        <c:numFmt formatCode="0" sourceLinked="1"/>
        <c:majorTickMark val="none"/>
        <c:minorTickMark val="none"/>
        <c:tickLblPos val="none"/>
        <c:crossAx val="160097328"/>
        <c:crosses val="max"/>
        <c:crossBetween val="between"/>
        <c:majorUnit val="100"/>
      </c:valAx>
      <c:spPr>
        <a:noFill/>
        <a:ln>
          <a:noFill/>
        </a:ln>
      </c:spPr>
    </c:plotArea>
    <c:legend>
      <c:legendPos val="b"/>
      <c:layout>
        <c:manualLayout>
          <c:xMode val="edge"/>
          <c:yMode val="edge"/>
          <c:x val="0.39987278451925523"/>
          <c:y val="0.92671322777113463"/>
          <c:w val="0.3799057087987171"/>
          <c:h val="5.1791823964836295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77</c:v>
                </c:pt>
                <c:pt idx="1">
                  <c:v>79</c:v>
                </c:pt>
                <c:pt idx="2">
                  <c:v>78</c:v>
                </c:pt>
                <c:pt idx="3">
                  <c:v>81</c:v>
                </c:pt>
                <c:pt idx="4">
                  <c:v>81</c:v>
                </c:pt>
                <c:pt idx="5">
                  <c:v>77</c:v>
                </c:pt>
              </c:numCache>
            </c:numRef>
          </c:val>
          <c:extLst xmlns:c16r2="http://schemas.microsoft.com/office/drawing/2015/06/chart">
            <c:ext xmlns:c16="http://schemas.microsoft.com/office/drawing/2014/chart" uri="{C3380CC4-5D6E-409C-BE32-E72D297353CC}">
              <c16:uniqueId val="{00000000-461E-4018-828A-3855476ED7A1}"/>
            </c:ext>
          </c:extLst>
        </c:ser>
        <c:ser>
          <c:idx val="2"/>
          <c:order val="1"/>
          <c:tx>
            <c:strRef>
              <c:f>Data!$I$1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77</c:v>
                </c:pt>
                <c:pt idx="1">
                  <c:v>77</c:v>
                </c:pt>
                <c:pt idx="2">
                  <c:v>74</c:v>
                </c:pt>
                <c:pt idx="3">
                  <c:v>81</c:v>
                </c:pt>
                <c:pt idx="4">
                  <c:v>77</c:v>
                </c:pt>
                <c:pt idx="5">
                  <c:v>76</c:v>
                </c:pt>
              </c:numCache>
            </c:numRef>
          </c:val>
          <c:extLst xmlns:c16r2="http://schemas.microsoft.com/office/drawing/2015/06/chart">
            <c:ext xmlns:c16="http://schemas.microsoft.com/office/drawing/2014/chart" uri="{C3380CC4-5D6E-409C-BE32-E72D297353CC}">
              <c16:uniqueId val="{00000001-461E-4018-828A-3855476ED7A1}"/>
            </c:ext>
          </c:extLst>
        </c:ser>
        <c:ser>
          <c:idx val="3"/>
          <c:order val="2"/>
          <c:tx>
            <c:strRef>
              <c:f>Data!$J$1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0</c:formatCode>
                <c:ptCount val="6"/>
                <c:pt idx="0">
                  <c:v>78</c:v>
                </c:pt>
                <c:pt idx="1">
                  <c:v>77</c:v>
                </c:pt>
                <c:pt idx="2">
                  <c:v>76</c:v>
                </c:pt>
                <c:pt idx="3">
                  <c:v>79</c:v>
                </c:pt>
                <c:pt idx="4">
                  <c:v>80</c:v>
                </c:pt>
                <c:pt idx="5">
                  <c:v>76</c:v>
                </c:pt>
              </c:numCache>
            </c:numRef>
          </c:val>
          <c:extLst xmlns:c16r2="http://schemas.microsoft.com/office/drawing/2015/06/chart">
            <c:ext xmlns:c16="http://schemas.microsoft.com/office/drawing/2014/chart" uri="{C3380CC4-5D6E-409C-BE32-E72D297353CC}">
              <c16:uniqueId val="{00000002-461E-4018-828A-3855476ED7A1}"/>
            </c:ext>
          </c:extLst>
        </c:ser>
        <c:ser>
          <c:idx val="4"/>
          <c:order val="3"/>
          <c:tx>
            <c:strRef>
              <c:f>Data!$K$1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78</c:v>
                </c:pt>
                <c:pt idx="1">
                  <c:v>76</c:v>
                </c:pt>
                <c:pt idx="2">
                  <c:v>76</c:v>
                </c:pt>
                <c:pt idx="3">
                  <c:v>78</c:v>
                </c:pt>
                <c:pt idx="4">
                  <c:v>80</c:v>
                </c:pt>
                <c:pt idx="5">
                  <c:v>78</c:v>
                </c:pt>
              </c:numCache>
            </c:numRef>
          </c:val>
          <c:extLst xmlns:c16r2="http://schemas.microsoft.com/office/drawing/2015/06/chart">
            <c:ext xmlns:c16="http://schemas.microsoft.com/office/drawing/2014/chart" uri="{C3380CC4-5D6E-409C-BE32-E72D297353CC}">
              <c16:uniqueId val="{00000003-461E-4018-828A-3855476ED7A1}"/>
            </c:ext>
          </c:extLst>
        </c:ser>
        <c:dLbls>
          <c:showLegendKey val="0"/>
          <c:showVal val="0"/>
          <c:showCatName val="0"/>
          <c:showSerName val="0"/>
          <c:showPercent val="0"/>
          <c:showBubbleSize val="0"/>
        </c:dLbls>
        <c:gapWidth val="85"/>
        <c:axId val="182612240"/>
        <c:axId val="182612632"/>
      </c:barChart>
      <c:catAx>
        <c:axId val="182612240"/>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82612632"/>
        <c:crosses val="autoZero"/>
        <c:auto val="1"/>
        <c:lblAlgn val="ctr"/>
        <c:lblOffset val="100"/>
        <c:noMultiLvlLbl val="0"/>
      </c:catAx>
      <c:valAx>
        <c:axId val="182612632"/>
        <c:scaling>
          <c:orientation val="minMax"/>
          <c:max val="110"/>
          <c:min val="0"/>
        </c:scaling>
        <c:delete val="1"/>
        <c:axPos val="b"/>
        <c:numFmt formatCode="General" sourceLinked="1"/>
        <c:majorTickMark val="none"/>
        <c:minorTickMark val="none"/>
        <c:tickLblPos val="none"/>
        <c:crossAx val="182612240"/>
        <c:crosses val="max"/>
        <c:crossBetween val="between"/>
        <c:majorUnit val="100"/>
      </c:valAx>
      <c:spPr>
        <a:noFill/>
        <a:ln>
          <a:noFill/>
        </a:ln>
      </c:spPr>
    </c:plotArea>
    <c:legend>
      <c:legendPos val="b"/>
      <c:layout>
        <c:manualLayout>
          <c:xMode val="edge"/>
          <c:yMode val="edge"/>
          <c:x val="0.17106139460802144"/>
          <c:y val="0.95179830914854824"/>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36"/>
          <c:y val="2.7506806310144072E-2"/>
          <c:w val="0.53492380247689453"/>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78</c:v>
                </c:pt>
                <c:pt idx="1">
                  <c:v>80</c:v>
                </c:pt>
                <c:pt idx="2">
                  <c:v>79</c:v>
                </c:pt>
                <c:pt idx="3">
                  <c:v>78</c:v>
                </c:pt>
                <c:pt idx="4">
                  <c:v>78</c:v>
                </c:pt>
                <c:pt idx="5">
                  <c:v>80</c:v>
                </c:pt>
              </c:numCache>
            </c:numRef>
          </c:val>
          <c:extLst xmlns:c16r2="http://schemas.microsoft.com/office/drawing/2015/06/chart">
            <c:ext xmlns:c16="http://schemas.microsoft.com/office/drawing/2014/chart" uri="{C3380CC4-5D6E-409C-BE32-E72D297353CC}">
              <c16:uniqueId val="{00000000-71A2-44D0-AAA1-38EB65A49CAC}"/>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76</c:v>
                </c:pt>
                <c:pt idx="1">
                  <c:v>78</c:v>
                </c:pt>
                <c:pt idx="2">
                  <c:v>83</c:v>
                </c:pt>
                <c:pt idx="3">
                  <c:v>78</c:v>
                </c:pt>
                <c:pt idx="4">
                  <c:v>77</c:v>
                </c:pt>
                <c:pt idx="5">
                  <c:v>79</c:v>
                </c:pt>
              </c:numCache>
            </c:numRef>
          </c:val>
          <c:extLst xmlns:c16r2="http://schemas.microsoft.com/office/drawing/2015/06/chart">
            <c:ext xmlns:c16="http://schemas.microsoft.com/office/drawing/2014/chart" uri="{C3380CC4-5D6E-409C-BE32-E72D297353CC}">
              <c16:uniqueId val="{00000001-71A2-44D0-AAA1-38EB65A49CAC}"/>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77</c:v>
                </c:pt>
                <c:pt idx="1">
                  <c:v>76</c:v>
                </c:pt>
                <c:pt idx="2">
                  <c:v>81</c:v>
                </c:pt>
                <c:pt idx="3">
                  <c:v>78</c:v>
                </c:pt>
                <c:pt idx="4">
                  <c:v>78</c:v>
                </c:pt>
                <c:pt idx="5">
                  <c:v>78</c:v>
                </c:pt>
              </c:numCache>
            </c:numRef>
          </c:val>
          <c:extLst xmlns:c16r2="http://schemas.microsoft.com/office/drawing/2015/06/chart">
            <c:ext xmlns:c16="http://schemas.microsoft.com/office/drawing/2014/chart" uri="{C3380CC4-5D6E-409C-BE32-E72D297353CC}">
              <c16:uniqueId val="{00000002-71A2-44D0-AAA1-38EB65A49CAC}"/>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77</c:v>
                </c:pt>
                <c:pt idx="1">
                  <c:v>78</c:v>
                </c:pt>
                <c:pt idx="2">
                  <c:v>79</c:v>
                </c:pt>
                <c:pt idx="3">
                  <c:v>79</c:v>
                </c:pt>
                <c:pt idx="4">
                  <c:v>80</c:v>
                </c:pt>
                <c:pt idx="5">
                  <c:v>77</c:v>
                </c:pt>
              </c:numCache>
            </c:numRef>
          </c:val>
          <c:extLst xmlns:c16r2="http://schemas.microsoft.com/office/drawing/2015/06/chart">
            <c:ext xmlns:c16="http://schemas.microsoft.com/office/drawing/2014/chart" uri="{C3380CC4-5D6E-409C-BE32-E72D297353CC}">
              <c16:uniqueId val="{00000003-71A2-44D0-AAA1-38EB65A49CAC}"/>
            </c:ext>
          </c:extLst>
        </c:ser>
        <c:dLbls>
          <c:showLegendKey val="0"/>
          <c:showVal val="0"/>
          <c:showCatName val="0"/>
          <c:showSerName val="0"/>
          <c:showPercent val="0"/>
          <c:showBubbleSize val="0"/>
        </c:dLbls>
        <c:gapWidth val="85"/>
        <c:axId val="182613416"/>
        <c:axId val="182613808"/>
      </c:barChart>
      <c:catAx>
        <c:axId val="182613416"/>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82613808"/>
        <c:crosses val="autoZero"/>
        <c:auto val="1"/>
        <c:lblAlgn val="ctr"/>
        <c:lblOffset val="100"/>
        <c:noMultiLvlLbl val="0"/>
      </c:catAx>
      <c:valAx>
        <c:axId val="182613808"/>
        <c:scaling>
          <c:orientation val="minMax"/>
          <c:max val="110"/>
          <c:min val="0"/>
        </c:scaling>
        <c:delete val="1"/>
        <c:axPos val="b"/>
        <c:numFmt formatCode="General" sourceLinked="1"/>
        <c:majorTickMark val="none"/>
        <c:minorTickMark val="none"/>
        <c:tickLblPos val="none"/>
        <c:crossAx val="182613416"/>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74186075707841"/>
          <c:y val="2.8848550479077986E-2"/>
          <c:w val="0.56880172951326813"/>
          <c:h val="0.8392980860628459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Search</c:v>
                </c:pt>
                <c:pt idx="2">
                  <c:v>Ease of using
search capability</c:v>
                </c:pt>
                <c:pt idx="3">
                  <c:v>How well the search
results met your needs</c:v>
                </c:pt>
              </c:strCache>
            </c:strRef>
          </c:cat>
          <c:val>
            <c:numRef>
              <c:f>Data!$B$2:$B$5</c:f>
              <c:numCache>
                <c:formatCode>General</c:formatCode>
                <c:ptCount val="4"/>
                <c:pt idx="0" formatCode="0">
                  <c:v>80</c:v>
                </c:pt>
                <c:pt idx="2" formatCode="0">
                  <c:v>79</c:v>
                </c:pt>
                <c:pt idx="3" formatCode="0">
                  <c:v>81</c:v>
                </c:pt>
              </c:numCache>
            </c:numRef>
          </c:val>
          <c:extLst xmlns:c16r2="http://schemas.microsoft.com/office/drawing/2015/06/chart">
            <c:ext xmlns:c16="http://schemas.microsoft.com/office/drawing/2014/chart" uri="{C3380CC4-5D6E-409C-BE32-E72D297353CC}">
              <c16:uniqueId val="{00000000-2514-4156-A654-C612683D4299}"/>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Search</c:v>
                </c:pt>
                <c:pt idx="2">
                  <c:v>Ease of using
search capability</c:v>
                </c:pt>
                <c:pt idx="3">
                  <c:v>How well the search
results met your needs</c:v>
                </c:pt>
              </c:strCache>
            </c:strRef>
          </c:cat>
          <c:val>
            <c:numRef>
              <c:f>Data!$C$2:$C$5</c:f>
              <c:numCache>
                <c:formatCode>General</c:formatCode>
                <c:ptCount val="4"/>
                <c:pt idx="0" formatCode="0">
                  <c:v>80</c:v>
                </c:pt>
                <c:pt idx="2" formatCode="0">
                  <c:v>79</c:v>
                </c:pt>
                <c:pt idx="3" formatCode="0">
                  <c:v>81</c:v>
                </c:pt>
              </c:numCache>
            </c:numRef>
          </c:val>
          <c:extLst xmlns:c16r2="http://schemas.microsoft.com/office/drawing/2015/06/chart">
            <c:ext xmlns:c16="http://schemas.microsoft.com/office/drawing/2014/chart" uri="{C3380CC4-5D6E-409C-BE32-E72D297353CC}">
              <c16:uniqueId val="{00000001-2514-4156-A654-C612683D4299}"/>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Search</c:v>
                </c:pt>
                <c:pt idx="2">
                  <c:v>Ease of using
search capability</c:v>
                </c:pt>
                <c:pt idx="3">
                  <c:v>How well the search
results met your needs</c:v>
                </c:pt>
              </c:strCache>
            </c:strRef>
          </c:cat>
          <c:val>
            <c:numRef>
              <c:f>Data!$D$2:$D$5</c:f>
              <c:numCache>
                <c:formatCode>General</c:formatCode>
                <c:ptCount val="4"/>
                <c:pt idx="0" formatCode="0">
                  <c:v>81</c:v>
                </c:pt>
                <c:pt idx="2" formatCode="0">
                  <c:v>80</c:v>
                </c:pt>
                <c:pt idx="3" formatCode="0">
                  <c:v>82</c:v>
                </c:pt>
              </c:numCache>
            </c:numRef>
          </c:val>
          <c:extLst xmlns:c16r2="http://schemas.microsoft.com/office/drawing/2015/06/chart">
            <c:ext xmlns:c16="http://schemas.microsoft.com/office/drawing/2014/chart" uri="{C3380CC4-5D6E-409C-BE32-E72D297353CC}">
              <c16:uniqueId val="{00000002-2514-4156-A654-C612683D4299}"/>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Search</c:v>
                </c:pt>
                <c:pt idx="2">
                  <c:v>Ease of using
search capability</c:v>
                </c:pt>
                <c:pt idx="3">
                  <c:v>How well the search
results met your needs</c:v>
                </c:pt>
              </c:strCache>
            </c:strRef>
          </c:cat>
          <c:val>
            <c:numRef>
              <c:f>Data!$E$2:$E$5</c:f>
              <c:numCache>
                <c:formatCode>General</c:formatCode>
                <c:ptCount val="4"/>
                <c:pt idx="0" formatCode="0">
                  <c:v>79</c:v>
                </c:pt>
                <c:pt idx="2" formatCode="0">
                  <c:v>78</c:v>
                </c:pt>
                <c:pt idx="3" formatCode="0">
                  <c:v>80</c:v>
                </c:pt>
              </c:numCache>
            </c:numRef>
          </c:val>
          <c:extLst xmlns:c16r2="http://schemas.microsoft.com/office/drawing/2015/06/chart">
            <c:ext xmlns:c16="http://schemas.microsoft.com/office/drawing/2014/chart" uri="{C3380CC4-5D6E-409C-BE32-E72D297353CC}">
              <c16:uniqueId val="{00000003-2514-4156-A654-C612683D4299}"/>
            </c:ext>
          </c:extLst>
        </c:ser>
        <c:dLbls>
          <c:showLegendKey val="0"/>
          <c:showVal val="0"/>
          <c:showCatName val="0"/>
          <c:showSerName val="0"/>
          <c:showPercent val="0"/>
          <c:showBubbleSize val="0"/>
        </c:dLbls>
        <c:gapWidth val="85"/>
        <c:axId val="182614592"/>
        <c:axId val="182614984"/>
      </c:barChart>
      <c:catAx>
        <c:axId val="18261459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82614984"/>
        <c:crosses val="autoZero"/>
        <c:auto val="1"/>
        <c:lblAlgn val="ctr"/>
        <c:lblOffset val="100"/>
        <c:noMultiLvlLbl val="0"/>
      </c:catAx>
      <c:valAx>
        <c:axId val="182614984"/>
        <c:scaling>
          <c:orientation val="minMax"/>
          <c:max val="110"/>
          <c:min val="0"/>
        </c:scaling>
        <c:delete val="1"/>
        <c:axPos val="b"/>
        <c:numFmt formatCode="0" sourceLinked="1"/>
        <c:majorTickMark val="none"/>
        <c:minorTickMark val="none"/>
        <c:tickLblPos val="none"/>
        <c:crossAx val="182614592"/>
        <c:crosses val="max"/>
        <c:crossBetween val="between"/>
        <c:majorUnit val="100"/>
      </c:valAx>
      <c:spPr>
        <a:noFill/>
        <a:ln>
          <a:noFill/>
        </a:ln>
      </c:spPr>
    </c:plotArea>
    <c:legend>
      <c:legendPos val="b"/>
      <c:layout>
        <c:manualLayout>
          <c:xMode val="edge"/>
          <c:yMode val="edge"/>
          <c:x val="0.37129189940878721"/>
          <c:y val="0.91535335550768804"/>
          <c:w val="0.3799057087987171"/>
          <c:h val="5.055290301703799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78</c:v>
                </c:pt>
                <c:pt idx="1">
                  <c:v>79</c:v>
                </c:pt>
                <c:pt idx="2">
                  <c:v>83</c:v>
                </c:pt>
                <c:pt idx="3">
                  <c:v>83</c:v>
                </c:pt>
                <c:pt idx="4">
                  <c:v>82</c:v>
                </c:pt>
                <c:pt idx="5">
                  <c:v>77</c:v>
                </c:pt>
              </c:numCache>
            </c:numRef>
          </c:val>
          <c:extLst xmlns:c16r2="http://schemas.microsoft.com/office/drawing/2015/06/chart">
            <c:ext xmlns:c16="http://schemas.microsoft.com/office/drawing/2014/chart" uri="{C3380CC4-5D6E-409C-BE32-E72D297353CC}">
              <c16:uniqueId val="{00000000-FB6E-438F-AD5D-148B6D67A180}"/>
            </c:ext>
          </c:extLst>
        </c:ser>
        <c:ser>
          <c:idx val="2"/>
          <c:order val="1"/>
          <c:tx>
            <c:strRef>
              <c:f>Data!$I$1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77</c:v>
                </c:pt>
                <c:pt idx="1">
                  <c:v>77</c:v>
                </c:pt>
                <c:pt idx="2">
                  <c:v>81</c:v>
                </c:pt>
                <c:pt idx="3">
                  <c:v>81</c:v>
                </c:pt>
                <c:pt idx="4">
                  <c:v>81</c:v>
                </c:pt>
                <c:pt idx="5">
                  <c:v>75</c:v>
                </c:pt>
              </c:numCache>
            </c:numRef>
          </c:val>
          <c:extLst xmlns:c16r2="http://schemas.microsoft.com/office/drawing/2015/06/chart">
            <c:ext xmlns:c16="http://schemas.microsoft.com/office/drawing/2014/chart" uri="{C3380CC4-5D6E-409C-BE32-E72D297353CC}">
              <c16:uniqueId val="{00000001-FB6E-438F-AD5D-148B6D67A180}"/>
            </c:ext>
          </c:extLst>
        </c:ser>
        <c:ser>
          <c:idx val="3"/>
          <c:order val="2"/>
          <c:tx>
            <c:strRef>
              <c:f>Data!$J$1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0</c:formatCode>
                <c:ptCount val="6"/>
                <c:pt idx="0">
                  <c:v>82</c:v>
                </c:pt>
                <c:pt idx="1">
                  <c:v>78</c:v>
                </c:pt>
                <c:pt idx="2">
                  <c:v>83</c:v>
                </c:pt>
                <c:pt idx="3">
                  <c:v>81</c:v>
                </c:pt>
                <c:pt idx="4">
                  <c:v>83</c:v>
                </c:pt>
                <c:pt idx="5">
                  <c:v>75</c:v>
                </c:pt>
              </c:numCache>
            </c:numRef>
          </c:val>
          <c:extLst xmlns:c16r2="http://schemas.microsoft.com/office/drawing/2015/06/chart">
            <c:ext xmlns:c16="http://schemas.microsoft.com/office/drawing/2014/chart" uri="{C3380CC4-5D6E-409C-BE32-E72D297353CC}">
              <c16:uniqueId val="{00000002-FB6E-438F-AD5D-148B6D67A180}"/>
            </c:ext>
          </c:extLst>
        </c:ser>
        <c:ser>
          <c:idx val="4"/>
          <c:order val="3"/>
          <c:tx>
            <c:strRef>
              <c:f>Data!$K$1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78</c:v>
                </c:pt>
                <c:pt idx="1">
                  <c:v>78</c:v>
                </c:pt>
                <c:pt idx="2">
                  <c:v>81</c:v>
                </c:pt>
                <c:pt idx="3">
                  <c:v>81</c:v>
                </c:pt>
                <c:pt idx="4">
                  <c:v>83</c:v>
                </c:pt>
                <c:pt idx="5">
                  <c:v>72</c:v>
                </c:pt>
              </c:numCache>
            </c:numRef>
          </c:val>
          <c:extLst xmlns:c16r2="http://schemas.microsoft.com/office/drawing/2015/06/chart">
            <c:ext xmlns:c16="http://schemas.microsoft.com/office/drawing/2014/chart" uri="{C3380CC4-5D6E-409C-BE32-E72D297353CC}">
              <c16:uniqueId val="{00000003-FB6E-438F-AD5D-148B6D67A180}"/>
            </c:ext>
          </c:extLst>
        </c:ser>
        <c:dLbls>
          <c:showLegendKey val="0"/>
          <c:showVal val="0"/>
          <c:showCatName val="0"/>
          <c:showSerName val="0"/>
          <c:showPercent val="0"/>
          <c:showBubbleSize val="0"/>
        </c:dLbls>
        <c:gapWidth val="85"/>
        <c:axId val="159117064"/>
        <c:axId val="159117456"/>
      </c:barChart>
      <c:catAx>
        <c:axId val="159117064"/>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59117456"/>
        <c:crosses val="autoZero"/>
        <c:auto val="1"/>
        <c:lblAlgn val="ctr"/>
        <c:lblOffset val="100"/>
        <c:noMultiLvlLbl val="0"/>
      </c:catAx>
      <c:valAx>
        <c:axId val="159117456"/>
        <c:scaling>
          <c:orientation val="minMax"/>
          <c:max val="110"/>
          <c:min val="0"/>
        </c:scaling>
        <c:delete val="1"/>
        <c:axPos val="b"/>
        <c:numFmt formatCode="General" sourceLinked="1"/>
        <c:majorTickMark val="none"/>
        <c:minorTickMark val="none"/>
        <c:tickLblPos val="none"/>
        <c:crossAx val="159117064"/>
        <c:crosses val="max"/>
        <c:crossBetween val="between"/>
        <c:majorUnit val="100"/>
      </c:valAx>
      <c:spPr>
        <a:noFill/>
        <a:ln>
          <a:noFill/>
        </a:ln>
      </c:spPr>
    </c:plotArea>
    <c:legend>
      <c:legendPos val="b"/>
      <c:layout>
        <c:manualLayout>
          <c:xMode val="edge"/>
          <c:yMode val="edge"/>
          <c:x val="0.17106139460802144"/>
          <c:y val="0.95179830914854779"/>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81862019581177"/>
          <c:y val="2.8763688489047767E-2"/>
          <c:w val="0.51887197114245254"/>
          <c:h val="0.8528452167653800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Customer Satisfaction Index</c:v>
                </c:pt>
                <c:pt idx="2">
                  <c:v>Likelihood to Recommend</c:v>
                </c:pt>
                <c:pt idx="3">
                  <c:v>Likelihood to Use Services in Future</c:v>
                </c:pt>
              </c:strCache>
            </c:strRef>
          </c:cat>
          <c:val>
            <c:numRef>
              <c:f>Data!$B$2:$B$5</c:f>
              <c:numCache>
                <c:formatCode>General</c:formatCode>
                <c:ptCount val="4"/>
                <c:pt idx="0" formatCode="0">
                  <c:v>77</c:v>
                </c:pt>
                <c:pt idx="2" formatCode="0">
                  <c:v>87</c:v>
                </c:pt>
                <c:pt idx="3" formatCode="0">
                  <c:v>88</c:v>
                </c:pt>
              </c:numCache>
            </c:numRef>
          </c:val>
          <c:extLst xmlns:c16r2="http://schemas.microsoft.com/office/drawing/2015/06/chart">
            <c:ext xmlns:c16="http://schemas.microsoft.com/office/drawing/2014/chart" uri="{C3380CC4-5D6E-409C-BE32-E72D297353CC}">
              <c16:uniqueId val="{00000000-982A-492D-A18F-5D862274973B}"/>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Customer Satisfaction Index</c:v>
                </c:pt>
                <c:pt idx="2">
                  <c:v>Likelihood to Recommend</c:v>
                </c:pt>
                <c:pt idx="3">
                  <c:v>Likelihood to Use Services in Future</c:v>
                </c:pt>
              </c:strCache>
            </c:strRef>
          </c:cat>
          <c:val>
            <c:numRef>
              <c:f>Data!$C$2:$C$5</c:f>
              <c:numCache>
                <c:formatCode>General</c:formatCode>
                <c:ptCount val="4"/>
                <c:pt idx="0" formatCode="0">
                  <c:v>77</c:v>
                </c:pt>
                <c:pt idx="2" formatCode="0">
                  <c:v>86</c:v>
                </c:pt>
                <c:pt idx="3" formatCode="0">
                  <c:v>88</c:v>
                </c:pt>
              </c:numCache>
            </c:numRef>
          </c:val>
          <c:extLst xmlns:c16r2="http://schemas.microsoft.com/office/drawing/2015/06/chart">
            <c:ext xmlns:c16="http://schemas.microsoft.com/office/drawing/2014/chart" uri="{C3380CC4-5D6E-409C-BE32-E72D297353CC}">
              <c16:uniqueId val="{00000001-982A-492D-A18F-5D862274973B}"/>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Customer Satisfaction Index</c:v>
                </c:pt>
                <c:pt idx="2">
                  <c:v>Likelihood to Recommend</c:v>
                </c:pt>
                <c:pt idx="3">
                  <c:v>Likelihood to Use Services in Future</c:v>
                </c:pt>
              </c:strCache>
            </c:strRef>
          </c:cat>
          <c:val>
            <c:numRef>
              <c:f>Data!$D$2:$D$5</c:f>
              <c:numCache>
                <c:formatCode>General</c:formatCode>
                <c:ptCount val="4"/>
                <c:pt idx="0" formatCode="0">
                  <c:v>78</c:v>
                </c:pt>
                <c:pt idx="2" formatCode="0">
                  <c:v>88</c:v>
                </c:pt>
                <c:pt idx="3" formatCode="0">
                  <c:v>89</c:v>
                </c:pt>
              </c:numCache>
            </c:numRef>
          </c:val>
          <c:extLst xmlns:c16r2="http://schemas.microsoft.com/office/drawing/2015/06/chart">
            <c:ext xmlns:c16="http://schemas.microsoft.com/office/drawing/2014/chart" uri="{C3380CC4-5D6E-409C-BE32-E72D297353CC}">
              <c16:uniqueId val="{00000002-982A-492D-A18F-5D862274973B}"/>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Customer Satisfaction Index</c:v>
                </c:pt>
                <c:pt idx="2">
                  <c:v>Likelihood to Recommend</c:v>
                </c:pt>
                <c:pt idx="3">
                  <c:v>Likelihood to Use Services in Future</c:v>
                </c:pt>
              </c:strCache>
            </c:strRef>
          </c:cat>
          <c:val>
            <c:numRef>
              <c:f>Data!$E$2:$E$5</c:f>
              <c:numCache>
                <c:formatCode>General</c:formatCode>
                <c:ptCount val="4"/>
                <c:pt idx="0" formatCode="0">
                  <c:v>76</c:v>
                </c:pt>
                <c:pt idx="2" formatCode="0">
                  <c:v>86</c:v>
                </c:pt>
                <c:pt idx="3" formatCode="0">
                  <c:v>87</c:v>
                </c:pt>
              </c:numCache>
            </c:numRef>
          </c:val>
          <c:extLst xmlns:c16r2="http://schemas.microsoft.com/office/drawing/2015/06/chart">
            <c:ext xmlns:c16="http://schemas.microsoft.com/office/drawing/2014/chart" uri="{C3380CC4-5D6E-409C-BE32-E72D297353CC}">
              <c16:uniqueId val="{00000003-982A-492D-A18F-5D862274973B}"/>
            </c:ext>
          </c:extLst>
        </c:ser>
        <c:dLbls>
          <c:showLegendKey val="0"/>
          <c:showVal val="0"/>
          <c:showCatName val="0"/>
          <c:showSerName val="0"/>
          <c:showPercent val="0"/>
          <c:showBubbleSize val="0"/>
        </c:dLbls>
        <c:gapWidth val="85"/>
        <c:axId val="158022576"/>
        <c:axId val="159473528"/>
      </c:barChart>
      <c:catAx>
        <c:axId val="158022576"/>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59473528"/>
        <c:crosses val="autoZero"/>
        <c:auto val="1"/>
        <c:lblAlgn val="ctr"/>
        <c:lblOffset val="100"/>
        <c:noMultiLvlLbl val="0"/>
      </c:catAx>
      <c:valAx>
        <c:axId val="159473528"/>
        <c:scaling>
          <c:orientation val="minMax"/>
          <c:max val="110"/>
          <c:min val="0"/>
        </c:scaling>
        <c:delete val="1"/>
        <c:axPos val="b"/>
        <c:numFmt formatCode="0" sourceLinked="1"/>
        <c:majorTickMark val="none"/>
        <c:minorTickMark val="none"/>
        <c:tickLblPos val="none"/>
        <c:crossAx val="158022576"/>
        <c:crosses val="max"/>
        <c:crossBetween val="between"/>
        <c:majorUnit val="100"/>
      </c:valAx>
      <c:spPr>
        <a:noFill/>
        <a:ln>
          <a:noFill/>
        </a:ln>
      </c:spPr>
    </c:plotArea>
    <c:legend>
      <c:legendPos val="b"/>
      <c:layout>
        <c:manualLayout>
          <c:xMode val="edge"/>
          <c:yMode val="edge"/>
          <c:x val="0.33157178966491491"/>
          <c:y val="0.9260618783738653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97"/>
          <c:y val="2.7506806310144072E-2"/>
          <c:w val="0.53492380247689375"/>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78</c:v>
                </c:pt>
                <c:pt idx="1">
                  <c:v>80</c:v>
                </c:pt>
                <c:pt idx="2">
                  <c:v>81</c:v>
                </c:pt>
                <c:pt idx="3">
                  <c:v>79</c:v>
                </c:pt>
                <c:pt idx="4">
                  <c:v>77</c:v>
                </c:pt>
                <c:pt idx="5">
                  <c:v>81</c:v>
                </c:pt>
              </c:numCache>
            </c:numRef>
          </c:val>
          <c:extLst xmlns:c16r2="http://schemas.microsoft.com/office/drawing/2015/06/chart">
            <c:ext xmlns:c16="http://schemas.microsoft.com/office/drawing/2014/chart" uri="{C3380CC4-5D6E-409C-BE32-E72D297353CC}">
              <c16:uniqueId val="{00000000-312B-4214-BFA6-6C0CB2C9D831}"/>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80</c:v>
                </c:pt>
                <c:pt idx="1">
                  <c:v>81</c:v>
                </c:pt>
                <c:pt idx="2">
                  <c:v>82</c:v>
                </c:pt>
                <c:pt idx="3">
                  <c:v>79</c:v>
                </c:pt>
                <c:pt idx="4">
                  <c:v>77</c:v>
                </c:pt>
                <c:pt idx="5">
                  <c:v>81</c:v>
                </c:pt>
              </c:numCache>
            </c:numRef>
          </c:val>
          <c:extLst xmlns:c16r2="http://schemas.microsoft.com/office/drawing/2015/06/chart">
            <c:ext xmlns:c16="http://schemas.microsoft.com/office/drawing/2014/chart" uri="{C3380CC4-5D6E-409C-BE32-E72D297353CC}">
              <c16:uniqueId val="{00000001-312B-4214-BFA6-6C0CB2C9D831}"/>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79</c:v>
                </c:pt>
                <c:pt idx="1">
                  <c:v>78</c:v>
                </c:pt>
                <c:pt idx="2">
                  <c:v>81</c:v>
                </c:pt>
                <c:pt idx="3">
                  <c:v>79</c:v>
                </c:pt>
                <c:pt idx="4">
                  <c:v>80</c:v>
                </c:pt>
                <c:pt idx="5">
                  <c:v>81</c:v>
                </c:pt>
              </c:numCache>
            </c:numRef>
          </c:val>
          <c:extLst xmlns:c16r2="http://schemas.microsoft.com/office/drawing/2015/06/chart">
            <c:ext xmlns:c16="http://schemas.microsoft.com/office/drawing/2014/chart" uri="{C3380CC4-5D6E-409C-BE32-E72D297353CC}">
              <c16:uniqueId val="{00000002-312B-4214-BFA6-6C0CB2C9D831}"/>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78</c:v>
                </c:pt>
                <c:pt idx="1">
                  <c:v>79</c:v>
                </c:pt>
                <c:pt idx="2">
                  <c:v>78</c:v>
                </c:pt>
                <c:pt idx="3">
                  <c:v>80</c:v>
                </c:pt>
                <c:pt idx="4">
                  <c:v>79</c:v>
                </c:pt>
                <c:pt idx="5">
                  <c:v>79</c:v>
                </c:pt>
              </c:numCache>
            </c:numRef>
          </c:val>
          <c:extLst xmlns:c16r2="http://schemas.microsoft.com/office/drawing/2015/06/chart">
            <c:ext xmlns:c16="http://schemas.microsoft.com/office/drawing/2014/chart" uri="{C3380CC4-5D6E-409C-BE32-E72D297353CC}">
              <c16:uniqueId val="{00000003-312B-4214-BFA6-6C0CB2C9D831}"/>
            </c:ext>
          </c:extLst>
        </c:ser>
        <c:dLbls>
          <c:showLegendKey val="0"/>
          <c:showVal val="0"/>
          <c:showCatName val="0"/>
          <c:showSerName val="0"/>
          <c:showPercent val="0"/>
          <c:showBubbleSize val="0"/>
        </c:dLbls>
        <c:gapWidth val="85"/>
        <c:axId val="159118240"/>
        <c:axId val="159118632"/>
      </c:barChart>
      <c:catAx>
        <c:axId val="159118240"/>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59118632"/>
        <c:crosses val="autoZero"/>
        <c:auto val="1"/>
        <c:lblAlgn val="ctr"/>
        <c:lblOffset val="100"/>
        <c:noMultiLvlLbl val="0"/>
      </c:catAx>
      <c:valAx>
        <c:axId val="159118632"/>
        <c:scaling>
          <c:orientation val="minMax"/>
          <c:max val="110"/>
          <c:min val="0"/>
        </c:scaling>
        <c:delete val="1"/>
        <c:axPos val="b"/>
        <c:numFmt formatCode="General" sourceLinked="1"/>
        <c:majorTickMark val="none"/>
        <c:minorTickMark val="none"/>
        <c:tickLblPos val="none"/>
        <c:crossAx val="159118240"/>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436244182188697"/>
          <c:y val="2.9620432288688325E-2"/>
          <c:w val="0.56327936585316662"/>
          <c:h val="0.84038382313061044"/>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Delivery</c:v>
                </c:pt>
                <c:pt idx="2">
                  <c:v>Convenience of
delivery method</c:v>
                </c:pt>
                <c:pt idx="3">
                  <c:v>Speed of
delivery method</c:v>
                </c:pt>
              </c:strCache>
            </c:strRef>
          </c:cat>
          <c:val>
            <c:numRef>
              <c:f>Data!$B$2:$B$5</c:f>
              <c:numCache>
                <c:formatCode>General</c:formatCode>
                <c:ptCount val="4"/>
                <c:pt idx="0" formatCode="0">
                  <c:v>84</c:v>
                </c:pt>
                <c:pt idx="2" formatCode="0">
                  <c:v>84</c:v>
                </c:pt>
                <c:pt idx="3" formatCode="0">
                  <c:v>84</c:v>
                </c:pt>
              </c:numCache>
            </c:numRef>
          </c:val>
          <c:extLst xmlns:c16r2="http://schemas.microsoft.com/office/drawing/2015/06/chart">
            <c:ext xmlns:c16="http://schemas.microsoft.com/office/drawing/2014/chart" uri="{C3380CC4-5D6E-409C-BE32-E72D297353CC}">
              <c16:uniqueId val="{00000000-3B45-4248-84A9-923A5A1117D8}"/>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Delivery</c:v>
                </c:pt>
                <c:pt idx="2">
                  <c:v>Convenience of
delivery method</c:v>
                </c:pt>
                <c:pt idx="3">
                  <c:v>Speed of
delivery method</c:v>
                </c:pt>
              </c:strCache>
            </c:strRef>
          </c:cat>
          <c:val>
            <c:numRef>
              <c:f>Data!$C$2:$C$5</c:f>
              <c:numCache>
                <c:formatCode>General</c:formatCode>
                <c:ptCount val="4"/>
                <c:pt idx="0" formatCode="0">
                  <c:v>85</c:v>
                </c:pt>
                <c:pt idx="2" formatCode="0">
                  <c:v>85</c:v>
                </c:pt>
                <c:pt idx="3" formatCode="0">
                  <c:v>84</c:v>
                </c:pt>
              </c:numCache>
            </c:numRef>
          </c:val>
          <c:extLst xmlns:c16r2="http://schemas.microsoft.com/office/drawing/2015/06/chart">
            <c:ext xmlns:c16="http://schemas.microsoft.com/office/drawing/2014/chart" uri="{C3380CC4-5D6E-409C-BE32-E72D297353CC}">
              <c16:uniqueId val="{00000001-3B45-4248-84A9-923A5A1117D8}"/>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Delivery</c:v>
                </c:pt>
                <c:pt idx="2">
                  <c:v>Convenience of
delivery method</c:v>
                </c:pt>
                <c:pt idx="3">
                  <c:v>Speed of
delivery method</c:v>
                </c:pt>
              </c:strCache>
            </c:strRef>
          </c:cat>
          <c:val>
            <c:numRef>
              <c:f>Data!$D$2:$D$5</c:f>
              <c:numCache>
                <c:formatCode>General</c:formatCode>
                <c:ptCount val="4"/>
                <c:pt idx="0" formatCode="0">
                  <c:v>85</c:v>
                </c:pt>
                <c:pt idx="2" formatCode="0">
                  <c:v>85</c:v>
                </c:pt>
                <c:pt idx="3" formatCode="0">
                  <c:v>85</c:v>
                </c:pt>
              </c:numCache>
            </c:numRef>
          </c:val>
          <c:extLst xmlns:c16r2="http://schemas.microsoft.com/office/drawing/2015/06/chart">
            <c:ext xmlns:c16="http://schemas.microsoft.com/office/drawing/2014/chart" uri="{C3380CC4-5D6E-409C-BE32-E72D297353CC}">
              <c16:uniqueId val="{00000002-3B45-4248-84A9-923A5A1117D8}"/>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Delivery</c:v>
                </c:pt>
                <c:pt idx="2">
                  <c:v>Convenience of
delivery method</c:v>
                </c:pt>
                <c:pt idx="3">
                  <c:v>Speed of
delivery method</c:v>
                </c:pt>
              </c:strCache>
            </c:strRef>
          </c:cat>
          <c:val>
            <c:numRef>
              <c:f>Data!$E$2:$E$5</c:f>
              <c:numCache>
                <c:formatCode>General</c:formatCode>
                <c:ptCount val="4"/>
                <c:pt idx="0" formatCode="0">
                  <c:v>86</c:v>
                </c:pt>
                <c:pt idx="2" formatCode="0">
                  <c:v>86</c:v>
                </c:pt>
                <c:pt idx="3" formatCode="0">
                  <c:v>86</c:v>
                </c:pt>
              </c:numCache>
            </c:numRef>
          </c:val>
          <c:extLst xmlns:c16r2="http://schemas.microsoft.com/office/drawing/2015/06/chart">
            <c:ext xmlns:c16="http://schemas.microsoft.com/office/drawing/2014/chart" uri="{C3380CC4-5D6E-409C-BE32-E72D297353CC}">
              <c16:uniqueId val="{00000003-3B45-4248-84A9-923A5A1117D8}"/>
            </c:ext>
          </c:extLst>
        </c:ser>
        <c:dLbls>
          <c:showLegendKey val="0"/>
          <c:showVal val="0"/>
          <c:showCatName val="0"/>
          <c:showSerName val="0"/>
          <c:showPercent val="0"/>
          <c:showBubbleSize val="0"/>
        </c:dLbls>
        <c:gapWidth val="85"/>
        <c:axId val="159119416"/>
        <c:axId val="159119808"/>
      </c:barChart>
      <c:catAx>
        <c:axId val="159119416"/>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59119808"/>
        <c:crosses val="autoZero"/>
        <c:auto val="1"/>
        <c:lblAlgn val="ctr"/>
        <c:lblOffset val="100"/>
        <c:noMultiLvlLbl val="0"/>
      </c:catAx>
      <c:valAx>
        <c:axId val="159119808"/>
        <c:scaling>
          <c:orientation val="minMax"/>
          <c:max val="110"/>
          <c:min val="0"/>
        </c:scaling>
        <c:delete val="1"/>
        <c:axPos val="b"/>
        <c:numFmt formatCode="0" sourceLinked="1"/>
        <c:majorTickMark val="none"/>
        <c:minorTickMark val="none"/>
        <c:tickLblPos val="none"/>
        <c:crossAx val="159119416"/>
        <c:crosses val="max"/>
        <c:crossBetween val="between"/>
        <c:majorUnit val="100"/>
      </c:valAx>
      <c:spPr>
        <a:noFill/>
        <a:ln>
          <a:noFill/>
        </a:ln>
      </c:spPr>
    </c:plotArea>
    <c:legend>
      <c:legendPos val="b"/>
      <c:layout>
        <c:manualLayout>
          <c:xMode val="edge"/>
          <c:yMode val="edge"/>
          <c:x val="0.37795251772931021"/>
          <c:y val="0.91847405370987967"/>
          <c:w val="0.37824411849105727"/>
          <c:h val="5.190551400143204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81</c:v>
                </c:pt>
                <c:pt idx="1">
                  <c:v>85</c:v>
                </c:pt>
                <c:pt idx="2">
                  <c:v>88</c:v>
                </c:pt>
                <c:pt idx="3">
                  <c:v>88</c:v>
                </c:pt>
                <c:pt idx="4">
                  <c:v>86</c:v>
                </c:pt>
                <c:pt idx="5">
                  <c:v>85</c:v>
                </c:pt>
              </c:numCache>
            </c:numRef>
          </c:val>
          <c:extLst xmlns:c16r2="http://schemas.microsoft.com/office/drawing/2015/06/chart">
            <c:ext xmlns:c16="http://schemas.microsoft.com/office/drawing/2014/chart" uri="{C3380CC4-5D6E-409C-BE32-E72D297353CC}">
              <c16:uniqueId val="{00000000-8DB5-4374-BD4B-9ED937CCCEBD}"/>
            </c:ext>
          </c:extLst>
        </c:ser>
        <c:ser>
          <c:idx val="2"/>
          <c:order val="1"/>
          <c:tx>
            <c:strRef>
              <c:f>Data!$I$1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80</c:v>
                </c:pt>
                <c:pt idx="1">
                  <c:v>83</c:v>
                </c:pt>
                <c:pt idx="2">
                  <c:v>85</c:v>
                </c:pt>
                <c:pt idx="3">
                  <c:v>86</c:v>
                </c:pt>
                <c:pt idx="4">
                  <c:v>86</c:v>
                </c:pt>
                <c:pt idx="5">
                  <c:v>87</c:v>
                </c:pt>
              </c:numCache>
            </c:numRef>
          </c:val>
          <c:extLst xmlns:c16r2="http://schemas.microsoft.com/office/drawing/2015/06/chart">
            <c:ext xmlns:c16="http://schemas.microsoft.com/office/drawing/2014/chart" uri="{C3380CC4-5D6E-409C-BE32-E72D297353CC}">
              <c16:uniqueId val="{00000001-8DB5-4374-BD4B-9ED937CCCEBD}"/>
            </c:ext>
          </c:extLst>
        </c:ser>
        <c:ser>
          <c:idx val="3"/>
          <c:order val="2"/>
          <c:tx>
            <c:strRef>
              <c:f>Data!$J$1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85</c:v>
                </c:pt>
                <c:pt idx="1">
                  <c:v>85</c:v>
                </c:pt>
                <c:pt idx="2">
                  <c:v>85</c:v>
                </c:pt>
                <c:pt idx="3">
                  <c:v>85</c:v>
                </c:pt>
                <c:pt idx="4">
                  <c:v>89</c:v>
                </c:pt>
                <c:pt idx="5">
                  <c:v>83</c:v>
                </c:pt>
              </c:numCache>
            </c:numRef>
          </c:val>
          <c:extLst xmlns:c16r2="http://schemas.microsoft.com/office/drawing/2015/06/chart">
            <c:ext xmlns:c16="http://schemas.microsoft.com/office/drawing/2014/chart" uri="{C3380CC4-5D6E-409C-BE32-E72D297353CC}">
              <c16:uniqueId val="{00000002-8DB5-4374-BD4B-9ED937CCCEBD}"/>
            </c:ext>
          </c:extLst>
        </c:ser>
        <c:ser>
          <c:idx val="4"/>
          <c:order val="3"/>
          <c:tx>
            <c:strRef>
              <c:f>Data!$K$1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86</c:v>
                </c:pt>
                <c:pt idx="1">
                  <c:v>86</c:v>
                </c:pt>
                <c:pt idx="2">
                  <c:v>87</c:v>
                </c:pt>
                <c:pt idx="3">
                  <c:v>89</c:v>
                </c:pt>
                <c:pt idx="4">
                  <c:v>86</c:v>
                </c:pt>
                <c:pt idx="5">
                  <c:v>85</c:v>
                </c:pt>
              </c:numCache>
            </c:numRef>
          </c:val>
          <c:extLst xmlns:c16r2="http://schemas.microsoft.com/office/drawing/2015/06/chart">
            <c:ext xmlns:c16="http://schemas.microsoft.com/office/drawing/2014/chart" uri="{C3380CC4-5D6E-409C-BE32-E72D297353CC}">
              <c16:uniqueId val="{00000003-8DB5-4374-BD4B-9ED937CCCEBD}"/>
            </c:ext>
          </c:extLst>
        </c:ser>
        <c:dLbls>
          <c:showLegendKey val="0"/>
          <c:showVal val="0"/>
          <c:showCatName val="0"/>
          <c:showSerName val="0"/>
          <c:showPercent val="0"/>
          <c:showBubbleSize val="0"/>
        </c:dLbls>
        <c:gapWidth val="85"/>
        <c:axId val="159120592"/>
        <c:axId val="183287528"/>
      </c:barChart>
      <c:catAx>
        <c:axId val="159120592"/>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83287528"/>
        <c:crosses val="autoZero"/>
        <c:auto val="1"/>
        <c:lblAlgn val="ctr"/>
        <c:lblOffset val="100"/>
        <c:noMultiLvlLbl val="0"/>
      </c:catAx>
      <c:valAx>
        <c:axId val="183287528"/>
        <c:scaling>
          <c:orientation val="minMax"/>
          <c:max val="110"/>
          <c:min val="0"/>
        </c:scaling>
        <c:delete val="1"/>
        <c:axPos val="b"/>
        <c:numFmt formatCode="General" sourceLinked="1"/>
        <c:majorTickMark val="none"/>
        <c:minorTickMark val="none"/>
        <c:tickLblPos val="none"/>
        <c:crossAx val="159120592"/>
        <c:crosses val="max"/>
        <c:crossBetween val="between"/>
        <c:majorUnit val="100"/>
      </c:valAx>
      <c:spPr>
        <a:noFill/>
        <a:ln>
          <a:noFill/>
        </a:ln>
      </c:spPr>
    </c:plotArea>
    <c:legend>
      <c:legendPos val="b"/>
      <c:layout>
        <c:manualLayout>
          <c:xMode val="edge"/>
          <c:yMode val="edge"/>
          <c:x val="0.17106139460802144"/>
          <c:y val="0.95179830914854902"/>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86"/>
          <c:y val="2.7506806310144072E-2"/>
          <c:w val="0.53492380247689575"/>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83</c:v>
                </c:pt>
                <c:pt idx="1">
                  <c:v>84</c:v>
                </c:pt>
                <c:pt idx="2">
                  <c:v>86</c:v>
                </c:pt>
                <c:pt idx="3">
                  <c:v>82</c:v>
                </c:pt>
                <c:pt idx="4">
                  <c:v>83</c:v>
                </c:pt>
                <c:pt idx="5">
                  <c:v>85</c:v>
                </c:pt>
              </c:numCache>
            </c:numRef>
          </c:val>
          <c:extLst xmlns:c16r2="http://schemas.microsoft.com/office/drawing/2015/06/chart">
            <c:ext xmlns:c16="http://schemas.microsoft.com/office/drawing/2014/chart" uri="{C3380CC4-5D6E-409C-BE32-E72D297353CC}">
              <c16:uniqueId val="{00000000-D0D4-4526-83D2-FC3F6475F919}"/>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85</c:v>
                </c:pt>
                <c:pt idx="1">
                  <c:v>87</c:v>
                </c:pt>
                <c:pt idx="2">
                  <c:v>89</c:v>
                </c:pt>
                <c:pt idx="3">
                  <c:v>84</c:v>
                </c:pt>
                <c:pt idx="4">
                  <c:v>85</c:v>
                </c:pt>
                <c:pt idx="5">
                  <c:v>85</c:v>
                </c:pt>
              </c:numCache>
            </c:numRef>
          </c:val>
          <c:extLst xmlns:c16r2="http://schemas.microsoft.com/office/drawing/2015/06/chart">
            <c:ext xmlns:c16="http://schemas.microsoft.com/office/drawing/2014/chart" uri="{C3380CC4-5D6E-409C-BE32-E72D297353CC}">
              <c16:uniqueId val="{00000001-D0D4-4526-83D2-FC3F6475F919}"/>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84</c:v>
                </c:pt>
                <c:pt idx="1">
                  <c:v>87</c:v>
                </c:pt>
                <c:pt idx="2">
                  <c:v>88</c:v>
                </c:pt>
                <c:pt idx="3">
                  <c:v>84</c:v>
                </c:pt>
                <c:pt idx="4">
                  <c:v>88</c:v>
                </c:pt>
                <c:pt idx="5">
                  <c:v>85</c:v>
                </c:pt>
              </c:numCache>
            </c:numRef>
          </c:val>
          <c:extLst xmlns:c16r2="http://schemas.microsoft.com/office/drawing/2015/06/chart">
            <c:ext xmlns:c16="http://schemas.microsoft.com/office/drawing/2014/chart" uri="{C3380CC4-5D6E-409C-BE32-E72D297353CC}">
              <c16:uniqueId val="{00000002-D0D4-4526-83D2-FC3F6475F919}"/>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84</c:v>
                </c:pt>
                <c:pt idx="1">
                  <c:v>90</c:v>
                </c:pt>
                <c:pt idx="2">
                  <c:v>85</c:v>
                </c:pt>
                <c:pt idx="3">
                  <c:v>87</c:v>
                </c:pt>
                <c:pt idx="4">
                  <c:v>93</c:v>
                </c:pt>
                <c:pt idx="5">
                  <c:v>85</c:v>
                </c:pt>
              </c:numCache>
            </c:numRef>
          </c:val>
          <c:extLst xmlns:c16r2="http://schemas.microsoft.com/office/drawing/2015/06/chart">
            <c:ext xmlns:c16="http://schemas.microsoft.com/office/drawing/2014/chart" uri="{C3380CC4-5D6E-409C-BE32-E72D297353CC}">
              <c16:uniqueId val="{00000003-D0D4-4526-83D2-FC3F6475F919}"/>
            </c:ext>
          </c:extLst>
        </c:ser>
        <c:dLbls>
          <c:showLegendKey val="0"/>
          <c:showVal val="0"/>
          <c:showCatName val="0"/>
          <c:showSerName val="0"/>
          <c:showPercent val="0"/>
          <c:showBubbleSize val="0"/>
        </c:dLbls>
        <c:gapWidth val="85"/>
        <c:axId val="183288312"/>
        <c:axId val="183288704"/>
      </c:barChart>
      <c:catAx>
        <c:axId val="18328831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83288704"/>
        <c:crosses val="autoZero"/>
        <c:auto val="1"/>
        <c:lblAlgn val="ctr"/>
        <c:lblOffset val="100"/>
        <c:noMultiLvlLbl val="0"/>
      </c:catAx>
      <c:valAx>
        <c:axId val="183288704"/>
        <c:scaling>
          <c:orientation val="minMax"/>
          <c:max val="110"/>
          <c:min val="0"/>
        </c:scaling>
        <c:delete val="1"/>
        <c:axPos val="b"/>
        <c:numFmt formatCode="General" sourceLinked="1"/>
        <c:majorTickMark val="none"/>
        <c:minorTickMark val="none"/>
        <c:tickLblPos val="none"/>
        <c:crossAx val="183288312"/>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Pt>
            <c:idx val="0"/>
            <c:invertIfNegative val="0"/>
            <c:bubble3D val="0"/>
            <c:spPr>
              <a:solidFill>
                <a:srgbClr val="1F497D"/>
              </a:solidFill>
            </c:spPr>
            <c:extLst xmlns:c16r2="http://schemas.microsoft.com/office/drawing/2015/06/chart">
              <c:ext xmlns:c16="http://schemas.microsoft.com/office/drawing/2014/chart" uri="{C3380CC4-5D6E-409C-BE32-E72D297353CC}">
                <c16:uniqueId val="{00000001-3772-4311-A814-8D6CAD8A93F4}"/>
              </c:ext>
            </c:extLst>
          </c:dPt>
          <c:dPt>
            <c:idx val="1"/>
            <c:invertIfNegative val="0"/>
            <c:bubble3D val="0"/>
            <c:spPr>
              <a:solidFill>
                <a:srgbClr val="92D050"/>
              </a:solidFill>
              <a:ln>
                <a:noFill/>
              </a:ln>
            </c:spPr>
            <c:extLst xmlns:c16r2="http://schemas.microsoft.com/office/drawing/2015/06/chart">
              <c:ext xmlns:c16="http://schemas.microsoft.com/office/drawing/2014/chart" uri="{C3380CC4-5D6E-409C-BE32-E72D297353CC}">
                <c16:uniqueId val="{00000003-3772-4311-A814-8D6CAD8A93F4}"/>
              </c:ext>
            </c:extLst>
          </c:dPt>
          <c:dPt>
            <c:idx val="2"/>
            <c:invertIfNegative val="0"/>
            <c:bubble3D val="0"/>
            <c:spPr>
              <a:solidFill>
                <a:srgbClr val="92D050"/>
              </a:solidFill>
            </c:spPr>
            <c:extLst xmlns:c16r2="http://schemas.microsoft.com/office/drawing/2015/06/chart">
              <c:ext xmlns:c16="http://schemas.microsoft.com/office/drawing/2014/chart" uri="{C3380CC4-5D6E-409C-BE32-E72D297353CC}">
                <c16:uniqueId val="{00000005-3772-4311-A814-8D6CAD8A93F4}"/>
              </c:ext>
            </c:extLst>
          </c:dPt>
          <c:dPt>
            <c:idx val="3"/>
            <c:invertIfNegative val="0"/>
            <c:bubble3D val="0"/>
            <c:spPr>
              <a:solidFill>
                <a:srgbClr val="92D050"/>
              </a:solidFill>
            </c:spPr>
            <c:extLst xmlns:c16r2="http://schemas.microsoft.com/office/drawing/2015/06/chart">
              <c:ext xmlns:c16="http://schemas.microsoft.com/office/drawing/2014/chart" uri="{C3380CC4-5D6E-409C-BE32-E72D297353CC}">
                <c16:uniqueId val="{00000007-3772-4311-A814-8D6CAD8A93F4}"/>
              </c:ext>
            </c:extLst>
          </c:dPt>
          <c:dPt>
            <c:idx val="4"/>
            <c:invertIfNegative val="0"/>
            <c:bubble3D val="0"/>
            <c:spPr>
              <a:solidFill>
                <a:srgbClr val="FFC000"/>
              </a:solidFill>
            </c:spPr>
            <c:extLst xmlns:c16r2="http://schemas.microsoft.com/office/drawing/2015/06/chart">
              <c:ext xmlns:c16="http://schemas.microsoft.com/office/drawing/2014/chart" uri="{C3380CC4-5D6E-409C-BE32-E72D297353CC}">
                <c16:uniqueId val="{00000009-3772-4311-A814-8D6CAD8A93F4}"/>
              </c:ext>
            </c:extLst>
          </c:dPt>
          <c:dPt>
            <c:idx val="5"/>
            <c:invertIfNegative val="0"/>
            <c:bubble3D val="0"/>
            <c:spPr>
              <a:solidFill>
                <a:srgbClr val="FFC000"/>
              </a:solidFill>
            </c:spPr>
            <c:extLst xmlns:c16r2="http://schemas.microsoft.com/office/drawing/2015/06/chart">
              <c:ext xmlns:c16="http://schemas.microsoft.com/office/drawing/2014/chart" uri="{C3380CC4-5D6E-409C-BE32-E72D297353CC}">
                <c16:uniqueId val="{0000000B-3772-4311-A814-8D6CAD8A93F4}"/>
              </c:ext>
            </c:extLst>
          </c:dPt>
          <c:dPt>
            <c:idx val="6"/>
            <c:invertIfNegative val="0"/>
            <c:bubble3D val="0"/>
            <c:spPr>
              <a:solidFill>
                <a:srgbClr val="FFC000"/>
              </a:solidFill>
            </c:spPr>
            <c:extLst xmlns:c16r2="http://schemas.microsoft.com/office/drawing/2015/06/chart">
              <c:ext xmlns:c16="http://schemas.microsoft.com/office/drawing/2014/chart" uri="{C3380CC4-5D6E-409C-BE32-E72D297353CC}">
                <c16:uniqueId val="{0000000D-3772-4311-A814-8D6CAD8A93F4}"/>
              </c:ext>
            </c:extLst>
          </c:dPt>
          <c:dPt>
            <c:idx val="7"/>
            <c:invertIfNegative val="0"/>
            <c:bubble3D val="0"/>
            <c:spPr>
              <a:solidFill>
                <a:srgbClr val="FFC000"/>
              </a:solidFill>
            </c:spPr>
            <c:extLst xmlns:c16r2="http://schemas.microsoft.com/office/drawing/2015/06/chart">
              <c:ext xmlns:c16="http://schemas.microsoft.com/office/drawing/2014/chart" uri="{C3380CC4-5D6E-409C-BE32-E72D297353CC}">
                <c16:uniqueId val="{0000000F-3772-4311-A814-8D6CAD8A93F4}"/>
              </c:ext>
            </c:extLst>
          </c:dPt>
          <c:dPt>
            <c:idx val="8"/>
            <c:invertIfNegative val="0"/>
            <c:bubble3D val="0"/>
            <c:spPr>
              <a:solidFill>
                <a:srgbClr val="FFC000"/>
              </a:solidFill>
            </c:spPr>
            <c:extLst xmlns:c16r2="http://schemas.microsoft.com/office/drawing/2015/06/chart">
              <c:ext xmlns:c16="http://schemas.microsoft.com/office/drawing/2014/chart" uri="{C3380CC4-5D6E-409C-BE32-E72D297353CC}">
                <c16:uniqueId val="{00000011-3772-4311-A814-8D6CAD8A93F4}"/>
              </c:ext>
            </c:extLst>
          </c:dPt>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Sheet1!$A$1:$A$8</c:f>
              <c:strCache>
                <c:ptCount val="8"/>
                <c:pt idx="0">
                  <c:v>USCIS E-Verify - 2015</c:v>
                </c:pt>
                <c:pt idx="1">
                  <c:v>USDA Rural Development - 2015</c:v>
                </c:pt>
                <c:pt idx="2">
                  <c:v>National Weather Service - 2015</c:v>
                </c:pt>
                <c:pt idx="3">
                  <c:v>FEMA BSB Publications - 2015</c:v>
                </c:pt>
                <c:pt idx="4">
                  <c:v>NASA EOSDIS - Aggregate 2016</c:v>
                </c:pt>
                <c:pt idx="5">
                  <c:v>National ACSI - Q1 2016</c:v>
                </c:pt>
                <c:pt idx="6">
                  <c:v>USDA Agricultural Marketing Services - 2015</c:v>
                </c:pt>
                <c:pt idx="7">
                  <c:v>Federal Government - Overall 2015</c:v>
                </c:pt>
              </c:strCache>
            </c:strRef>
          </c:cat>
          <c:val>
            <c:numRef>
              <c:f>Sheet1!$B$1:$B$8</c:f>
              <c:numCache>
                <c:formatCode>General</c:formatCode>
                <c:ptCount val="8"/>
                <c:pt idx="0">
                  <c:v>85</c:v>
                </c:pt>
                <c:pt idx="1">
                  <c:v>82</c:v>
                </c:pt>
                <c:pt idx="2">
                  <c:v>80</c:v>
                </c:pt>
                <c:pt idx="3">
                  <c:v>79</c:v>
                </c:pt>
                <c:pt idx="4">
                  <c:v>77</c:v>
                </c:pt>
                <c:pt idx="5">
                  <c:v>74</c:v>
                </c:pt>
                <c:pt idx="6">
                  <c:v>70</c:v>
                </c:pt>
                <c:pt idx="7">
                  <c:v>64</c:v>
                </c:pt>
              </c:numCache>
            </c:numRef>
          </c:val>
          <c:extLst xmlns:c16r2="http://schemas.microsoft.com/office/drawing/2015/06/chart">
            <c:ext xmlns:c16="http://schemas.microsoft.com/office/drawing/2014/chart" uri="{C3380CC4-5D6E-409C-BE32-E72D297353CC}">
              <c16:uniqueId val="{00000012-3772-4311-A814-8D6CAD8A93F4}"/>
            </c:ext>
          </c:extLst>
        </c:ser>
        <c:dLbls>
          <c:showLegendKey val="0"/>
          <c:showVal val="0"/>
          <c:showCatName val="0"/>
          <c:showSerName val="0"/>
          <c:showPercent val="0"/>
          <c:showBubbleSize val="0"/>
        </c:dLbls>
        <c:gapWidth val="150"/>
        <c:axId val="159474312"/>
        <c:axId val="159474704"/>
      </c:barChart>
      <c:catAx>
        <c:axId val="159474312"/>
        <c:scaling>
          <c:orientation val="maxMin"/>
        </c:scaling>
        <c:delete val="0"/>
        <c:axPos val="l"/>
        <c:numFmt formatCode="General" sourceLinked="0"/>
        <c:majorTickMark val="out"/>
        <c:minorTickMark val="none"/>
        <c:tickLblPos val="nextTo"/>
        <c:crossAx val="159474704"/>
        <c:crosses val="autoZero"/>
        <c:auto val="1"/>
        <c:lblAlgn val="ctr"/>
        <c:lblOffset val="100"/>
        <c:noMultiLvlLbl val="0"/>
      </c:catAx>
      <c:valAx>
        <c:axId val="159474704"/>
        <c:scaling>
          <c:orientation val="minMax"/>
        </c:scaling>
        <c:delete val="0"/>
        <c:axPos val="t"/>
        <c:numFmt formatCode="General" sourceLinked="1"/>
        <c:majorTickMark val="none"/>
        <c:minorTickMark val="none"/>
        <c:tickLblPos val="none"/>
        <c:crossAx val="159474312"/>
        <c:crosses val="autoZero"/>
        <c:crossBetween val="between"/>
      </c:valAx>
    </c:plotArea>
    <c:plotVisOnly val="1"/>
    <c:dispBlanksAs val="gap"/>
    <c:showDLblsOverMax val="0"/>
  </c:chart>
  <c:spPr>
    <a:ln>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Data!$I$1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Data!$H$2:$H$7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77</c:v>
                </c:pt>
                <c:pt idx="1">
                  <c:v>76</c:v>
                </c:pt>
                <c:pt idx="2">
                  <c:v>81</c:v>
                </c:pt>
                <c:pt idx="3">
                  <c:v>81</c:v>
                </c:pt>
                <c:pt idx="4">
                  <c:v>79</c:v>
                </c:pt>
                <c:pt idx="5">
                  <c:v>73</c:v>
                </c:pt>
              </c:numCache>
            </c:numRef>
          </c:val>
          <c:extLst xmlns:c16r2="http://schemas.microsoft.com/office/drawing/2015/06/chart">
            <c:ext xmlns:c16="http://schemas.microsoft.com/office/drawing/2014/chart" uri="{C3380CC4-5D6E-409C-BE32-E72D297353CC}">
              <c16:uniqueId val="{00000000-A45F-413C-9A7E-61AC539B709C}"/>
            </c:ext>
          </c:extLst>
        </c:ser>
        <c:ser>
          <c:idx val="2"/>
          <c:order val="1"/>
          <c:tx>
            <c:strRef>
              <c:f>Data!$J$1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Data!$H$2:$H$7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74</c:v>
                </c:pt>
                <c:pt idx="1">
                  <c:v>77</c:v>
                </c:pt>
                <c:pt idx="2">
                  <c:v>78</c:v>
                </c:pt>
                <c:pt idx="3">
                  <c:v>80</c:v>
                </c:pt>
                <c:pt idx="4">
                  <c:v>78</c:v>
                </c:pt>
                <c:pt idx="5">
                  <c:v>72</c:v>
                </c:pt>
              </c:numCache>
            </c:numRef>
          </c:val>
          <c:extLst xmlns:c16r2="http://schemas.microsoft.com/office/drawing/2015/06/chart">
            <c:ext xmlns:c16="http://schemas.microsoft.com/office/drawing/2014/chart" uri="{C3380CC4-5D6E-409C-BE32-E72D297353CC}">
              <c16:uniqueId val="{00000001-A45F-413C-9A7E-61AC539B709C}"/>
            </c:ext>
          </c:extLst>
        </c:ser>
        <c:ser>
          <c:idx val="3"/>
          <c:order val="2"/>
          <c:tx>
            <c:strRef>
              <c:f>Data!$K$1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Data!$H$2:$H$7</c:f>
              <c:strCache>
                <c:ptCount val="6"/>
                <c:pt idx="0">
                  <c:v>MODAPS LAADS</c:v>
                </c:pt>
                <c:pt idx="1">
                  <c:v>NSIDC DAAC</c:v>
                </c:pt>
                <c:pt idx="2">
                  <c:v>OB.DAAC</c:v>
                </c:pt>
                <c:pt idx="3">
                  <c:v>ORNL DAAC</c:v>
                </c:pt>
                <c:pt idx="4">
                  <c:v>PO DAAC-JPL</c:v>
                </c:pt>
                <c:pt idx="5">
                  <c:v>SEDAC</c:v>
                </c:pt>
              </c:strCache>
            </c:strRef>
          </c:cat>
          <c:val>
            <c:numRef>
              <c:f>Data!$K$2:$K$7</c:f>
              <c:numCache>
                <c:formatCode>0</c:formatCode>
                <c:ptCount val="6"/>
                <c:pt idx="0">
                  <c:v>78</c:v>
                </c:pt>
                <c:pt idx="1">
                  <c:v>78</c:v>
                </c:pt>
                <c:pt idx="2">
                  <c:v>80</c:v>
                </c:pt>
                <c:pt idx="3">
                  <c:v>79</c:v>
                </c:pt>
                <c:pt idx="4">
                  <c:v>81</c:v>
                </c:pt>
                <c:pt idx="5">
                  <c:v>72</c:v>
                </c:pt>
              </c:numCache>
            </c:numRef>
          </c:val>
          <c:extLst xmlns:c16r2="http://schemas.microsoft.com/office/drawing/2015/06/chart">
            <c:ext xmlns:c16="http://schemas.microsoft.com/office/drawing/2014/chart" uri="{C3380CC4-5D6E-409C-BE32-E72D297353CC}">
              <c16:uniqueId val="{00000002-A45F-413C-9A7E-61AC539B709C}"/>
            </c:ext>
          </c:extLst>
        </c:ser>
        <c:ser>
          <c:idx val="4"/>
          <c:order val="3"/>
          <c:tx>
            <c:strRef>
              <c:f>Data!$L$1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Data!$H$2:$H$7</c:f>
              <c:strCache>
                <c:ptCount val="6"/>
                <c:pt idx="0">
                  <c:v>MODAPS LAADS</c:v>
                </c:pt>
                <c:pt idx="1">
                  <c:v>NSIDC DAAC</c:v>
                </c:pt>
                <c:pt idx="2">
                  <c:v>OB.DAAC</c:v>
                </c:pt>
                <c:pt idx="3">
                  <c:v>ORNL DAAC</c:v>
                </c:pt>
                <c:pt idx="4">
                  <c:v>PO DAAC-JPL</c:v>
                </c:pt>
                <c:pt idx="5">
                  <c:v>SEDAC</c:v>
                </c:pt>
              </c:strCache>
            </c:strRef>
          </c:cat>
          <c:val>
            <c:numRef>
              <c:f>Data!$L$2:$L$7</c:f>
              <c:numCache>
                <c:formatCode>0</c:formatCode>
                <c:ptCount val="6"/>
                <c:pt idx="0">
                  <c:v>76</c:v>
                </c:pt>
                <c:pt idx="1">
                  <c:v>75</c:v>
                </c:pt>
                <c:pt idx="2">
                  <c:v>77</c:v>
                </c:pt>
                <c:pt idx="3">
                  <c:v>79</c:v>
                </c:pt>
                <c:pt idx="4">
                  <c:v>80</c:v>
                </c:pt>
                <c:pt idx="5">
                  <c:v>71</c:v>
                </c:pt>
              </c:numCache>
            </c:numRef>
          </c:val>
          <c:extLst xmlns:c16r2="http://schemas.microsoft.com/office/drawing/2015/06/chart">
            <c:ext xmlns:c16="http://schemas.microsoft.com/office/drawing/2014/chart" uri="{C3380CC4-5D6E-409C-BE32-E72D297353CC}">
              <c16:uniqueId val="{00000003-A45F-413C-9A7E-61AC539B709C}"/>
            </c:ext>
          </c:extLst>
        </c:ser>
        <c:dLbls>
          <c:showLegendKey val="0"/>
          <c:showVal val="0"/>
          <c:showCatName val="0"/>
          <c:showSerName val="0"/>
          <c:showPercent val="0"/>
          <c:showBubbleSize val="0"/>
        </c:dLbls>
        <c:gapWidth val="85"/>
        <c:axId val="159475488"/>
        <c:axId val="159475880"/>
      </c:barChart>
      <c:catAx>
        <c:axId val="159475488"/>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59475880"/>
        <c:crosses val="autoZero"/>
        <c:auto val="1"/>
        <c:lblAlgn val="ctr"/>
        <c:lblOffset val="100"/>
        <c:noMultiLvlLbl val="0"/>
      </c:catAx>
      <c:valAx>
        <c:axId val="159475880"/>
        <c:scaling>
          <c:orientation val="minMax"/>
          <c:max val="110"/>
          <c:min val="0"/>
        </c:scaling>
        <c:delete val="1"/>
        <c:axPos val="b"/>
        <c:numFmt formatCode="General" sourceLinked="1"/>
        <c:majorTickMark val="none"/>
        <c:minorTickMark val="none"/>
        <c:tickLblPos val="none"/>
        <c:crossAx val="159475488"/>
        <c:crosses val="max"/>
        <c:crossBetween val="between"/>
        <c:majorUnit val="100"/>
      </c:valAx>
      <c:spPr>
        <a:noFill/>
        <a:ln>
          <a:noFill/>
        </a:ln>
      </c:spPr>
    </c:plotArea>
    <c:legend>
      <c:legendPos val="b"/>
      <c:layout>
        <c:manualLayout>
          <c:xMode val="edge"/>
          <c:yMode val="edge"/>
          <c:x val="0.17106139460802144"/>
          <c:y val="0.95179830914854746"/>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386"/>
          <c:y val="2.7506806310144072E-2"/>
          <c:w val="0.53492380247689331"/>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76</c:v>
                </c:pt>
                <c:pt idx="1">
                  <c:v>79</c:v>
                </c:pt>
                <c:pt idx="2">
                  <c:v>78</c:v>
                </c:pt>
                <c:pt idx="3">
                  <c:v>77</c:v>
                </c:pt>
                <c:pt idx="4">
                  <c:v>74</c:v>
                </c:pt>
                <c:pt idx="5">
                  <c:v>78</c:v>
                </c:pt>
              </c:numCache>
            </c:numRef>
          </c:val>
          <c:extLst xmlns:c16r2="http://schemas.microsoft.com/office/drawing/2015/06/chart">
            <c:ext xmlns:c16="http://schemas.microsoft.com/office/drawing/2014/chart" uri="{C3380CC4-5D6E-409C-BE32-E72D297353CC}">
              <c16:uniqueId val="{00000000-869A-4C42-AF30-C971BF8DE633}"/>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77</c:v>
                </c:pt>
                <c:pt idx="1">
                  <c:v>77</c:v>
                </c:pt>
                <c:pt idx="2">
                  <c:v>79</c:v>
                </c:pt>
                <c:pt idx="3">
                  <c:v>76</c:v>
                </c:pt>
                <c:pt idx="4">
                  <c:v>71</c:v>
                </c:pt>
                <c:pt idx="5">
                  <c:v>78</c:v>
                </c:pt>
              </c:numCache>
            </c:numRef>
          </c:val>
          <c:extLst xmlns:c16r2="http://schemas.microsoft.com/office/drawing/2015/06/chart">
            <c:ext xmlns:c16="http://schemas.microsoft.com/office/drawing/2014/chart" uri="{C3380CC4-5D6E-409C-BE32-E72D297353CC}">
              <c16:uniqueId val="{00000001-869A-4C42-AF30-C971BF8DE633}"/>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0</c:formatCode>
                <c:ptCount val="6"/>
                <c:pt idx="0">
                  <c:v>75</c:v>
                </c:pt>
                <c:pt idx="1">
                  <c:v>73</c:v>
                </c:pt>
                <c:pt idx="2">
                  <c:v>81</c:v>
                </c:pt>
                <c:pt idx="3">
                  <c:v>78</c:v>
                </c:pt>
                <c:pt idx="4">
                  <c:v>78</c:v>
                </c:pt>
                <c:pt idx="5">
                  <c:v>78</c:v>
                </c:pt>
              </c:numCache>
            </c:numRef>
          </c:val>
          <c:extLst xmlns:c16r2="http://schemas.microsoft.com/office/drawing/2015/06/chart">
            <c:ext xmlns:c16="http://schemas.microsoft.com/office/drawing/2014/chart" uri="{C3380CC4-5D6E-409C-BE32-E72D297353CC}">
              <c16:uniqueId val="{00000002-869A-4C42-AF30-C971BF8DE633}"/>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0</c:formatCode>
                <c:ptCount val="6"/>
                <c:pt idx="0">
                  <c:v>72</c:v>
                </c:pt>
                <c:pt idx="1">
                  <c:v>76</c:v>
                </c:pt>
                <c:pt idx="2">
                  <c:v>76</c:v>
                </c:pt>
                <c:pt idx="3">
                  <c:v>77</c:v>
                </c:pt>
                <c:pt idx="4">
                  <c:v>75</c:v>
                </c:pt>
                <c:pt idx="5">
                  <c:v>77</c:v>
                </c:pt>
              </c:numCache>
            </c:numRef>
          </c:val>
          <c:extLst xmlns:c16r2="http://schemas.microsoft.com/office/drawing/2015/06/chart">
            <c:ext xmlns:c16="http://schemas.microsoft.com/office/drawing/2014/chart" uri="{C3380CC4-5D6E-409C-BE32-E72D297353CC}">
              <c16:uniqueId val="{00000003-869A-4C42-AF30-C971BF8DE633}"/>
            </c:ext>
          </c:extLst>
        </c:ser>
        <c:dLbls>
          <c:showLegendKey val="0"/>
          <c:showVal val="0"/>
          <c:showCatName val="0"/>
          <c:showSerName val="0"/>
          <c:showPercent val="0"/>
          <c:showBubbleSize val="0"/>
        </c:dLbls>
        <c:gapWidth val="85"/>
        <c:axId val="159476664"/>
        <c:axId val="159477056"/>
      </c:barChart>
      <c:catAx>
        <c:axId val="159476664"/>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59477056"/>
        <c:crosses val="autoZero"/>
        <c:auto val="1"/>
        <c:lblAlgn val="ctr"/>
        <c:lblOffset val="100"/>
        <c:noMultiLvlLbl val="0"/>
      </c:catAx>
      <c:valAx>
        <c:axId val="159477056"/>
        <c:scaling>
          <c:orientation val="minMax"/>
          <c:max val="110"/>
          <c:min val="0"/>
        </c:scaling>
        <c:delete val="1"/>
        <c:axPos val="b"/>
        <c:numFmt formatCode="General" sourceLinked="1"/>
        <c:majorTickMark val="none"/>
        <c:minorTickMark val="none"/>
        <c:tickLblPos val="none"/>
        <c:crossAx val="159476664"/>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13203803609056"/>
          <c:y val="2.9650369716975867E-2"/>
          <c:w val="0.49846076856512955"/>
          <c:h val="0.8483089632197458"/>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Data!$A$2:$A$6</c:f>
              <c:strCache>
                <c:ptCount val="5"/>
                <c:pt idx="0">
                  <c:v>Product Quality</c:v>
                </c:pt>
                <c:pt idx="2">
                  <c:v>Ease of using the data product
in the delivered format</c:v>
                </c:pt>
                <c:pt idx="3">
                  <c:v>Accuracy of data products</c:v>
                </c:pt>
                <c:pt idx="4">
                  <c:v>How data products helped accomplish intended goals</c:v>
                </c:pt>
              </c:strCache>
            </c:strRef>
          </c:cat>
          <c:val>
            <c:numRef>
              <c:f>Data!$B$2:$B$6</c:f>
              <c:numCache>
                <c:formatCode>General</c:formatCode>
                <c:ptCount val="5"/>
                <c:pt idx="0" formatCode="0">
                  <c:v>83</c:v>
                </c:pt>
                <c:pt idx="2" formatCode="0">
                  <c:v>82</c:v>
                </c:pt>
                <c:pt idx="3">
                  <c:v>83</c:v>
                </c:pt>
                <c:pt idx="4" formatCode="0">
                  <c:v>84</c:v>
                </c:pt>
              </c:numCache>
            </c:numRef>
          </c:val>
          <c:extLst xmlns:c16r2="http://schemas.microsoft.com/office/drawing/2015/06/chart">
            <c:ext xmlns:c16="http://schemas.microsoft.com/office/drawing/2014/chart" uri="{C3380CC4-5D6E-409C-BE32-E72D297353CC}">
              <c16:uniqueId val="{00000000-2E62-4361-A67E-ED46998FA545}"/>
            </c:ext>
          </c:extLst>
        </c:ser>
        <c:ser>
          <c:idx val="2"/>
          <c:order val="1"/>
          <c:tx>
            <c:strRef>
              <c:f>Data!$C$1</c:f>
              <c:strCache>
                <c:ptCount val="1"/>
                <c:pt idx="0">
                  <c:v>2015</c:v>
                </c:pt>
              </c:strCache>
            </c:strRef>
          </c:tx>
          <c:spPr>
            <a:solidFill>
              <a:srgbClr val="99CC33"/>
            </a:solidFill>
            <a:ln>
              <a:solidFill>
                <a:srgbClr val="000000"/>
              </a:solidFill>
            </a:ln>
          </c:spPr>
          <c:invertIfNegative val="0"/>
          <c:dLbls>
            <c:dLbl>
              <c:idx val="3"/>
              <c:delete val="1"/>
              <c:extLst xmlns:c16r2="http://schemas.microsoft.com/office/drawing/2015/06/chart">
                <c:ext xmlns:c16="http://schemas.microsoft.com/office/drawing/2014/chart" uri="{C3380CC4-5D6E-409C-BE32-E72D297353CC}">
                  <c16:uniqueId val="{00000000-3374-44A4-9924-461CF043394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3-3374-44A4-9924-461CF0433947}"/>
                </c:ext>
                <c:ext xmlns:c15="http://schemas.microsoft.com/office/drawing/2012/chart" uri="{CE6537A1-D6FC-4f65-9D91-7224C49458BB}"/>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Data!$A$2:$A$6</c:f>
              <c:strCache>
                <c:ptCount val="5"/>
                <c:pt idx="0">
                  <c:v>Product Quality</c:v>
                </c:pt>
                <c:pt idx="2">
                  <c:v>Ease of using the data product
in the delivered format</c:v>
                </c:pt>
                <c:pt idx="3">
                  <c:v>Accuracy of data products</c:v>
                </c:pt>
                <c:pt idx="4">
                  <c:v>How data products helped accomplish intended goals</c:v>
                </c:pt>
              </c:strCache>
            </c:strRef>
          </c:cat>
          <c:val>
            <c:numRef>
              <c:f>Data!$C$2:$C$6</c:f>
              <c:numCache>
                <c:formatCode>General</c:formatCode>
                <c:ptCount val="5"/>
                <c:pt idx="0" formatCode="0">
                  <c:v>82</c:v>
                </c:pt>
                <c:pt idx="2" formatCode="0">
                  <c:v>82</c:v>
                </c:pt>
                <c:pt idx="3">
                  <c:v>0</c:v>
                </c:pt>
                <c:pt idx="4">
                  <c:v>0</c:v>
                </c:pt>
              </c:numCache>
            </c:numRef>
          </c:val>
          <c:extLst xmlns:c16r2="http://schemas.microsoft.com/office/drawing/2015/06/chart">
            <c:ext xmlns:c16="http://schemas.microsoft.com/office/drawing/2014/chart" uri="{C3380CC4-5D6E-409C-BE32-E72D297353CC}">
              <c16:uniqueId val="{00000001-2E62-4361-A67E-ED46998FA545}"/>
            </c:ext>
          </c:extLst>
        </c:ser>
        <c:ser>
          <c:idx val="3"/>
          <c:order val="2"/>
          <c:tx>
            <c:strRef>
              <c:f>Data!$D$1</c:f>
              <c:strCache>
                <c:ptCount val="1"/>
                <c:pt idx="0">
                  <c:v>2014</c:v>
                </c:pt>
              </c:strCache>
            </c:strRef>
          </c:tx>
          <c:spPr>
            <a:solidFill>
              <a:srgbClr val="4D4D4D"/>
            </a:solidFill>
            <a:ln>
              <a:solidFill>
                <a:srgbClr val="000000"/>
              </a:solidFill>
            </a:ln>
          </c:spPr>
          <c:invertIfNegative val="0"/>
          <c:dLbls>
            <c:dLbl>
              <c:idx val="3"/>
              <c:delete val="1"/>
              <c:extLst xmlns:c16r2="http://schemas.microsoft.com/office/drawing/2015/06/chart">
                <c:ext xmlns:c16="http://schemas.microsoft.com/office/drawing/2014/chart" uri="{C3380CC4-5D6E-409C-BE32-E72D297353CC}">
                  <c16:uniqueId val="{00000001-3374-44A4-9924-461CF043394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4-3374-44A4-9924-461CF0433947}"/>
                </c:ext>
                <c:ext xmlns:c15="http://schemas.microsoft.com/office/drawing/2012/chart" uri="{CE6537A1-D6FC-4f65-9D91-7224C49458BB}"/>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Data!$A$2:$A$6</c:f>
              <c:strCache>
                <c:ptCount val="5"/>
                <c:pt idx="0">
                  <c:v>Product Quality</c:v>
                </c:pt>
                <c:pt idx="2">
                  <c:v>Ease of using the data product
in the delivered format</c:v>
                </c:pt>
                <c:pt idx="3">
                  <c:v>Accuracy of data products</c:v>
                </c:pt>
                <c:pt idx="4">
                  <c:v>How data products helped accomplish intended goals</c:v>
                </c:pt>
              </c:strCache>
            </c:strRef>
          </c:cat>
          <c:val>
            <c:numRef>
              <c:f>Data!$D$2:$D$6</c:f>
              <c:numCache>
                <c:formatCode>General</c:formatCode>
                <c:ptCount val="5"/>
                <c:pt idx="0" formatCode="0">
                  <c:v>82</c:v>
                </c:pt>
                <c:pt idx="2" formatCode="0">
                  <c:v>82</c:v>
                </c:pt>
                <c:pt idx="3">
                  <c:v>0</c:v>
                </c:pt>
                <c:pt idx="4">
                  <c:v>0</c:v>
                </c:pt>
              </c:numCache>
            </c:numRef>
          </c:val>
          <c:extLst xmlns:c16r2="http://schemas.microsoft.com/office/drawing/2015/06/chart">
            <c:ext xmlns:c16="http://schemas.microsoft.com/office/drawing/2014/chart" uri="{C3380CC4-5D6E-409C-BE32-E72D297353CC}">
              <c16:uniqueId val="{00000002-2E62-4361-A67E-ED46998FA545}"/>
            </c:ext>
          </c:extLst>
        </c:ser>
        <c:ser>
          <c:idx val="4"/>
          <c:order val="3"/>
          <c:tx>
            <c:strRef>
              <c:f>Data!$E$1</c:f>
              <c:strCache>
                <c:ptCount val="1"/>
                <c:pt idx="0">
                  <c:v>2013</c:v>
                </c:pt>
              </c:strCache>
            </c:strRef>
          </c:tx>
          <c:spPr>
            <a:solidFill>
              <a:srgbClr val="FF8000"/>
            </a:solidFill>
            <a:ln>
              <a:solidFill>
                <a:srgbClr val="000000"/>
              </a:solidFill>
            </a:ln>
          </c:spPr>
          <c:invertIfNegative val="0"/>
          <c:dLbls>
            <c:dLbl>
              <c:idx val="3"/>
              <c:delete val="1"/>
              <c:extLst xmlns:c16r2="http://schemas.microsoft.com/office/drawing/2015/06/chart">
                <c:ext xmlns:c16="http://schemas.microsoft.com/office/drawing/2014/chart" uri="{C3380CC4-5D6E-409C-BE32-E72D297353CC}">
                  <c16:uniqueId val="{00000002-3374-44A4-9924-461CF0433947}"/>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5-3374-44A4-9924-461CF0433947}"/>
                </c:ext>
                <c:ext xmlns:c15="http://schemas.microsoft.com/office/drawing/2012/chart" uri="{CE6537A1-D6FC-4f65-9D91-7224C49458BB}"/>
              </c:extLst>
            </c:dLbl>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Data!$A$2:$A$6</c:f>
              <c:strCache>
                <c:ptCount val="5"/>
                <c:pt idx="0">
                  <c:v>Product Quality</c:v>
                </c:pt>
                <c:pt idx="2">
                  <c:v>Ease of using the data product
in the delivered format</c:v>
                </c:pt>
                <c:pt idx="3">
                  <c:v>Accuracy of data products</c:v>
                </c:pt>
                <c:pt idx="4">
                  <c:v>How data products helped accomplish intended goals</c:v>
                </c:pt>
              </c:strCache>
            </c:strRef>
          </c:cat>
          <c:val>
            <c:numRef>
              <c:f>Data!$E$2:$E$6</c:f>
              <c:numCache>
                <c:formatCode>General</c:formatCode>
                <c:ptCount val="5"/>
                <c:pt idx="0" formatCode="0">
                  <c:v>82</c:v>
                </c:pt>
                <c:pt idx="2" formatCode="0">
                  <c:v>82</c:v>
                </c:pt>
                <c:pt idx="3">
                  <c:v>0</c:v>
                </c:pt>
                <c:pt idx="4">
                  <c:v>0</c:v>
                </c:pt>
              </c:numCache>
            </c:numRef>
          </c:val>
          <c:extLst xmlns:c16r2="http://schemas.microsoft.com/office/drawing/2015/06/chart">
            <c:ext xmlns:c16="http://schemas.microsoft.com/office/drawing/2014/chart" uri="{C3380CC4-5D6E-409C-BE32-E72D297353CC}">
              <c16:uniqueId val="{00000003-2E62-4361-A67E-ED46998FA545}"/>
            </c:ext>
          </c:extLst>
        </c:ser>
        <c:dLbls>
          <c:showLegendKey val="0"/>
          <c:showVal val="0"/>
          <c:showCatName val="0"/>
          <c:showSerName val="0"/>
          <c:showPercent val="0"/>
          <c:showBubbleSize val="0"/>
        </c:dLbls>
        <c:gapWidth val="85"/>
        <c:axId val="159633664"/>
        <c:axId val="159634056"/>
      </c:barChart>
      <c:catAx>
        <c:axId val="159633664"/>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59634056"/>
        <c:crosses val="autoZero"/>
        <c:auto val="1"/>
        <c:lblAlgn val="ctr"/>
        <c:lblOffset val="100"/>
        <c:noMultiLvlLbl val="0"/>
      </c:catAx>
      <c:valAx>
        <c:axId val="159634056"/>
        <c:scaling>
          <c:orientation val="minMax"/>
          <c:max val="110"/>
          <c:min val="0"/>
        </c:scaling>
        <c:delete val="1"/>
        <c:axPos val="b"/>
        <c:numFmt formatCode="0" sourceLinked="1"/>
        <c:majorTickMark val="none"/>
        <c:minorTickMark val="none"/>
        <c:tickLblPos val="none"/>
        <c:crossAx val="159633664"/>
        <c:crosses val="max"/>
        <c:crossBetween val="between"/>
        <c:majorUnit val="100"/>
      </c:valAx>
      <c:spPr>
        <a:noFill/>
        <a:ln>
          <a:noFill/>
        </a:ln>
      </c:spPr>
    </c:plotArea>
    <c:legend>
      <c:legendPos val="b"/>
      <c:layout>
        <c:manualLayout>
          <c:xMode val="edge"/>
          <c:yMode val="edge"/>
          <c:x val="0.44083257880812016"/>
          <c:y val="0.92378263159022977"/>
          <c:w val="0.37907309284228913"/>
          <c:h val="5.1957975004971797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1432503970671313"/>
          <c:y val="2.7506806310144072E-2"/>
          <c:w val="0.26478613400608209"/>
          <c:h val="0.88178098399544858"/>
        </c:manualLayout>
      </c:layout>
      <c:barChart>
        <c:barDir val="bar"/>
        <c:grouping val="clustered"/>
        <c:varyColors val="0"/>
        <c:ser>
          <c:idx val="1"/>
          <c:order val="0"/>
          <c:tx>
            <c:strRef>
              <c:f>Data!$H$1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Data!$H$2:$H$7</c:f>
              <c:numCache>
                <c:formatCode>General</c:formatCode>
                <c:ptCount val="6"/>
                <c:pt idx="0">
                  <c:v>81</c:v>
                </c:pt>
                <c:pt idx="1">
                  <c:v>82</c:v>
                </c:pt>
                <c:pt idx="2">
                  <c:v>87</c:v>
                </c:pt>
                <c:pt idx="3">
                  <c:v>85</c:v>
                </c:pt>
                <c:pt idx="4">
                  <c:v>86</c:v>
                </c:pt>
                <c:pt idx="5">
                  <c:v>81</c:v>
                </c:pt>
              </c:numCache>
            </c:numRef>
          </c:val>
          <c:extLst xmlns:c16r2="http://schemas.microsoft.com/office/drawing/2015/06/chart">
            <c:ext xmlns:c16="http://schemas.microsoft.com/office/drawing/2014/chart" uri="{C3380CC4-5D6E-409C-BE32-E72D297353CC}">
              <c16:uniqueId val="{00000000-9E3A-4DF8-BF2F-9289476C14C9}"/>
            </c:ext>
          </c:extLst>
        </c:ser>
        <c:ser>
          <c:idx val="2"/>
          <c:order val="1"/>
          <c:tx>
            <c:strRef>
              <c:f>Data!$I$1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Data!$I$2:$I$7</c:f>
              <c:numCache>
                <c:formatCode>General</c:formatCode>
                <c:ptCount val="6"/>
                <c:pt idx="0">
                  <c:v>77</c:v>
                </c:pt>
                <c:pt idx="1">
                  <c:v>76</c:v>
                </c:pt>
                <c:pt idx="2">
                  <c:v>77</c:v>
                </c:pt>
                <c:pt idx="3">
                  <c:v>84</c:v>
                </c:pt>
                <c:pt idx="4">
                  <c:v>84</c:v>
                </c:pt>
                <c:pt idx="5">
                  <c:v>83</c:v>
                </c:pt>
              </c:numCache>
            </c:numRef>
          </c:val>
          <c:extLst xmlns:c16r2="http://schemas.microsoft.com/office/drawing/2015/06/chart">
            <c:ext xmlns:c16="http://schemas.microsoft.com/office/drawing/2014/chart" uri="{C3380CC4-5D6E-409C-BE32-E72D297353CC}">
              <c16:uniqueId val="{00000001-9E3A-4DF8-BF2F-9289476C14C9}"/>
            </c:ext>
          </c:extLst>
        </c:ser>
        <c:ser>
          <c:idx val="3"/>
          <c:order val="2"/>
          <c:tx>
            <c:strRef>
              <c:f>Data!$J$1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Data!$J$2:$J$7</c:f>
              <c:numCache>
                <c:formatCode>General</c:formatCode>
                <c:ptCount val="6"/>
                <c:pt idx="0">
                  <c:v>83</c:v>
                </c:pt>
                <c:pt idx="1">
                  <c:v>77</c:v>
                </c:pt>
                <c:pt idx="2">
                  <c:v>81</c:v>
                </c:pt>
                <c:pt idx="3">
                  <c:v>80</c:v>
                </c:pt>
                <c:pt idx="4">
                  <c:v>85</c:v>
                </c:pt>
                <c:pt idx="5">
                  <c:v>83</c:v>
                </c:pt>
              </c:numCache>
            </c:numRef>
          </c:val>
          <c:extLst xmlns:c16r2="http://schemas.microsoft.com/office/drawing/2015/06/chart">
            <c:ext xmlns:c16="http://schemas.microsoft.com/office/drawing/2014/chart" uri="{C3380CC4-5D6E-409C-BE32-E72D297353CC}">
              <c16:uniqueId val="{00000002-9E3A-4DF8-BF2F-9289476C14C9}"/>
            </c:ext>
          </c:extLst>
        </c:ser>
        <c:ser>
          <c:idx val="4"/>
          <c:order val="3"/>
          <c:tx>
            <c:strRef>
              <c:f>Data!$K$1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Data!$G$2:$G$7</c:f>
              <c:strCache>
                <c:ptCount val="6"/>
                <c:pt idx="0">
                  <c:v>MODAPS LAADS</c:v>
                </c:pt>
                <c:pt idx="1">
                  <c:v>NSIDC DAAC</c:v>
                </c:pt>
                <c:pt idx="2">
                  <c:v>OB.DAAC</c:v>
                </c:pt>
                <c:pt idx="3">
                  <c:v>ORNL DAAC</c:v>
                </c:pt>
                <c:pt idx="4">
                  <c:v>PO DAAC-JPL</c:v>
                </c:pt>
                <c:pt idx="5">
                  <c:v>SEDAC</c:v>
                </c:pt>
              </c:strCache>
            </c:strRef>
          </c:cat>
          <c:val>
            <c:numRef>
              <c:f>Data!$K$2:$K$7</c:f>
              <c:numCache>
                <c:formatCode>General</c:formatCode>
                <c:ptCount val="6"/>
                <c:pt idx="0">
                  <c:v>79</c:v>
                </c:pt>
                <c:pt idx="1">
                  <c:v>75</c:v>
                </c:pt>
                <c:pt idx="2">
                  <c:v>80</c:v>
                </c:pt>
                <c:pt idx="3">
                  <c:v>85</c:v>
                </c:pt>
                <c:pt idx="4">
                  <c:v>82</c:v>
                </c:pt>
                <c:pt idx="5">
                  <c:v>81</c:v>
                </c:pt>
              </c:numCache>
            </c:numRef>
          </c:val>
          <c:extLst xmlns:c16r2="http://schemas.microsoft.com/office/drawing/2015/06/chart">
            <c:ext xmlns:c16="http://schemas.microsoft.com/office/drawing/2014/chart" uri="{C3380CC4-5D6E-409C-BE32-E72D297353CC}">
              <c16:uniqueId val="{00000003-9E3A-4DF8-BF2F-9289476C14C9}"/>
            </c:ext>
          </c:extLst>
        </c:ser>
        <c:dLbls>
          <c:showLegendKey val="0"/>
          <c:showVal val="0"/>
          <c:showCatName val="0"/>
          <c:showSerName val="0"/>
          <c:showPercent val="0"/>
          <c:showBubbleSize val="0"/>
        </c:dLbls>
        <c:gapWidth val="85"/>
        <c:axId val="159634840"/>
        <c:axId val="159635232"/>
      </c:barChart>
      <c:catAx>
        <c:axId val="159634840"/>
        <c:scaling>
          <c:orientation val="maxMin"/>
        </c:scaling>
        <c:delete val="0"/>
        <c:axPos val="l"/>
        <c:numFmt formatCode="General" sourceLinked="1"/>
        <c:majorTickMark val="none"/>
        <c:minorTickMark val="none"/>
        <c:tickLblPos val="nextTo"/>
        <c:txPr>
          <a:bodyPr/>
          <a:lstStyle/>
          <a:p>
            <a:pPr>
              <a:defRPr sz="1200" b="1" i="0">
                <a:latin typeface="Arial"/>
              </a:defRPr>
            </a:pPr>
            <a:endParaRPr lang="en-US"/>
          </a:p>
        </c:txPr>
        <c:crossAx val="159635232"/>
        <c:crosses val="autoZero"/>
        <c:auto val="1"/>
        <c:lblAlgn val="ctr"/>
        <c:lblOffset val="100"/>
        <c:noMultiLvlLbl val="0"/>
      </c:catAx>
      <c:valAx>
        <c:axId val="159635232"/>
        <c:scaling>
          <c:orientation val="minMax"/>
          <c:max val="110"/>
          <c:min val="0"/>
        </c:scaling>
        <c:delete val="1"/>
        <c:axPos val="b"/>
        <c:numFmt formatCode="General" sourceLinked="1"/>
        <c:majorTickMark val="none"/>
        <c:minorTickMark val="none"/>
        <c:tickLblPos val="none"/>
        <c:crossAx val="159634840"/>
        <c:crosses val="max"/>
        <c:crossBetween val="between"/>
        <c:majorUnit val="100"/>
      </c:valAx>
      <c:spPr>
        <a:noFill/>
        <a:ln>
          <a:noFill/>
        </a:ln>
      </c:spPr>
    </c:plotArea>
    <c:legend>
      <c:legendPos val="b"/>
      <c:layout>
        <c:manualLayout>
          <c:xMode val="edge"/>
          <c:yMode val="edge"/>
          <c:x val="0.17106139460802144"/>
          <c:y val="0.95179830914854868"/>
          <c:w val="0.70354432461116467"/>
          <c:h val="4.8201690851456924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812424792783453"/>
          <c:y val="2.7506806310144072E-2"/>
          <c:w val="0.53492380247689508"/>
          <c:h val="0.8842816027509165"/>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Data!$B$2:$B$7</c:f>
              <c:numCache>
                <c:formatCode>General</c:formatCode>
                <c:ptCount val="6"/>
                <c:pt idx="0">
                  <c:v>81</c:v>
                </c:pt>
                <c:pt idx="1">
                  <c:v>84</c:v>
                </c:pt>
                <c:pt idx="2">
                  <c:v>85</c:v>
                </c:pt>
                <c:pt idx="3">
                  <c:v>82</c:v>
                </c:pt>
                <c:pt idx="4">
                  <c:v>83</c:v>
                </c:pt>
                <c:pt idx="5">
                  <c:v>84</c:v>
                </c:pt>
              </c:numCache>
            </c:numRef>
          </c:val>
          <c:extLst xmlns:c16r2="http://schemas.microsoft.com/office/drawing/2015/06/chart">
            <c:ext xmlns:c16="http://schemas.microsoft.com/office/drawing/2014/chart" uri="{C3380CC4-5D6E-409C-BE32-E72D297353CC}">
              <c16:uniqueId val="{00000000-A59D-4958-84C3-1E5417F91C94}"/>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Data!$C$2:$C$7</c:f>
              <c:numCache>
                <c:formatCode>General</c:formatCode>
                <c:ptCount val="6"/>
                <c:pt idx="0">
                  <c:v>82</c:v>
                </c:pt>
                <c:pt idx="1">
                  <c:v>84</c:v>
                </c:pt>
                <c:pt idx="2">
                  <c:v>89</c:v>
                </c:pt>
                <c:pt idx="3">
                  <c:v>82</c:v>
                </c:pt>
                <c:pt idx="4">
                  <c:v>80</c:v>
                </c:pt>
                <c:pt idx="5">
                  <c:v>85</c:v>
                </c:pt>
              </c:numCache>
            </c:numRef>
          </c:val>
          <c:extLst xmlns:c16r2="http://schemas.microsoft.com/office/drawing/2015/06/chart">
            <c:ext xmlns:c16="http://schemas.microsoft.com/office/drawing/2014/chart" uri="{C3380CC4-5D6E-409C-BE32-E72D297353CC}">
              <c16:uniqueId val="{00000001-A59D-4958-84C3-1E5417F91C94}"/>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Data!$D$2:$D$7</c:f>
              <c:numCache>
                <c:formatCode>General</c:formatCode>
                <c:ptCount val="6"/>
                <c:pt idx="0">
                  <c:v>81</c:v>
                </c:pt>
                <c:pt idx="1">
                  <c:v>79</c:v>
                </c:pt>
                <c:pt idx="2">
                  <c:v>88</c:v>
                </c:pt>
                <c:pt idx="3">
                  <c:v>79</c:v>
                </c:pt>
                <c:pt idx="4">
                  <c:v>83</c:v>
                </c:pt>
                <c:pt idx="5">
                  <c:v>83</c:v>
                </c:pt>
              </c:numCache>
            </c:numRef>
          </c:val>
          <c:extLst xmlns:c16r2="http://schemas.microsoft.com/office/drawing/2015/06/chart">
            <c:ext xmlns:c16="http://schemas.microsoft.com/office/drawing/2014/chart" uri="{C3380CC4-5D6E-409C-BE32-E72D297353CC}">
              <c16:uniqueId val="{00000002-A59D-4958-84C3-1E5417F91C94}"/>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9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Data!$A$2:$A$7</c:f>
              <c:strCache>
                <c:ptCount val="6"/>
                <c:pt idx="0">
                  <c:v>ASDC-LaRC</c:v>
                </c:pt>
                <c:pt idx="1">
                  <c:v>ASF SAR DAAC</c:v>
                </c:pt>
                <c:pt idx="2">
                  <c:v>CDDIS</c:v>
                </c:pt>
                <c:pt idx="3">
                  <c:v>GES DISC</c:v>
                </c:pt>
                <c:pt idx="4">
                  <c:v>GHRC</c:v>
                </c:pt>
                <c:pt idx="5">
                  <c:v>LP DAAC</c:v>
                </c:pt>
              </c:strCache>
            </c:strRef>
          </c:cat>
          <c:val>
            <c:numRef>
              <c:f>Data!$E$2:$E$7</c:f>
              <c:numCache>
                <c:formatCode>General</c:formatCode>
                <c:ptCount val="6"/>
                <c:pt idx="0">
                  <c:v>79</c:v>
                </c:pt>
                <c:pt idx="1">
                  <c:v>84</c:v>
                </c:pt>
                <c:pt idx="2">
                  <c:v>86</c:v>
                </c:pt>
                <c:pt idx="3">
                  <c:v>81</c:v>
                </c:pt>
                <c:pt idx="4">
                  <c:v>87</c:v>
                </c:pt>
                <c:pt idx="5">
                  <c:v>81</c:v>
                </c:pt>
              </c:numCache>
            </c:numRef>
          </c:val>
          <c:extLst xmlns:c16r2="http://schemas.microsoft.com/office/drawing/2015/06/chart">
            <c:ext xmlns:c16="http://schemas.microsoft.com/office/drawing/2014/chart" uri="{C3380CC4-5D6E-409C-BE32-E72D297353CC}">
              <c16:uniqueId val="{00000003-A59D-4958-84C3-1E5417F91C94}"/>
            </c:ext>
          </c:extLst>
        </c:ser>
        <c:dLbls>
          <c:showLegendKey val="0"/>
          <c:showVal val="0"/>
          <c:showCatName val="0"/>
          <c:showSerName val="0"/>
          <c:showPercent val="0"/>
          <c:showBubbleSize val="0"/>
        </c:dLbls>
        <c:gapWidth val="85"/>
        <c:axId val="159636016"/>
        <c:axId val="159636408"/>
      </c:barChart>
      <c:catAx>
        <c:axId val="159636016"/>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59636408"/>
        <c:crosses val="autoZero"/>
        <c:auto val="1"/>
        <c:lblAlgn val="ctr"/>
        <c:lblOffset val="100"/>
        <c:noMultiLvlLbl val="0"/>
      </c:catAx>
      <c:valAx>
        <c:axId val="159636408"/>
        <c:scaling>
          <c:orientation val="minMax"/>
          <c:max val="110"/>
          <c:min val="0"/>
        </c:scaling>
        <c:delete val="1"/>
        <c:axPos val="b"/>
        <c:numFmt formatCode="General" sourceLinked="1"/>
        <c:majorTickMark val="none"/>
        <c:minorTickMark val="none"/>
        <c:tickLblPos val="none"/>
        <c:crossAx val="159636016"/>
        <c:crosses val="max"/>
        <c:crossBetween val="between"/>
        <c:majorUnit val="100"/>
      </c:valAx>
      <c:spPr>
        <a:noFill/>
        <a:ln>
          <a:noFill/>
        </a:ln>
      </c:spPr>
    </c:plotArea>
    <c:plotVisOnly val="1"/>
    <c:dispBlanksAs val="gap"/>
    <c:showDLblsOverMax val="0"/>
  </c:chart>
  <c:spPr>
    <a:noFill/>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78786994173681"/>
          <c:y val="2.8763688489047767E-2"/>
          <c:w val="0.58590272139652744"/>
          <c:h val="0.8371559321349904"/>
        </c:manualLayout>
      </c:layout>
      <c:barChart>
        <c:barDir val="bar"/>
        <c:grouping val="clustered"/>
        <c:varyColors val="0"/>
        <c:ser>
          <c:idx val="1"/>
          <c:order val="0"/>
          <c:tx>
            <c:strRef>
              <c:f>Data!$B$1</c:f>
              <c:strCache>
                <c:ptCount val="1"/>
                <c:pt idx="0">
                  <c:v>2016</c:v>
                </c:pt>
              </c:strCache>
            </c:strRef>
          </c:tx>
          <c:spPr>
            <a:solidFill>
              <a:srgbClr val="3C5BA2"/>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Selection
and Order</c:v>
                </c:pt>
                <c:pt idx="2">
                  <c:v>Ease of selecting
data products</c:v>
                </c:pt>
                <c:pt idx="3">
                  <c:v>Ease of requesting or
ordering data products</c:v>
                </c:pt>
              </c:strCache>
            </c:strRef>
          </c:cat>
          <c:val>
            <c:numRef>
              <c:f>Data!$B$2:$B$5</c:f>
              <c:numCache>
                <c:formatCode>General</c:formatCode>
                <c:ptCount val="4"/>
                <c:pt idx="0" formatCode="0">
                  <c:v>82</c:v>
                </c:pt>
                <c:pt idx="2" formatCode="0">
                  <c:v>82</c:v>
                </c:pt>
                <c:pt idx="3" formatCode="0">
                  <c:v>83</c:v>
                </c:pt>
              </c:numCache>
            </c:numRef>
          </c:val>
          <c:extLst xmlns:c16r2="http://schemas.microsoft.com/office/drawing/2015/06/chart">
            <c:ext xmlns:c16="http://schemas.microsoft.com/office/drawing/2014/chart" uri="{C3380CC4-5D6E-409C-BE32-E72D297353CC}">
              <c16:uniqueId val="{00000000-1493-4B2D-88E4-B5E783F4CBF0}"/>
            </c:ext>
          </c:extLst>
        </c:ser>
        <c:ser>
          <c:idx val="2"/>
          <c:order val="1"/>
          <c:tx>
            <c:strRef>
              <c:f>Data!$C$1</c:f>
              <c:strCache>
                <c:ptCount val="1"/>
                <c:pt idx="0">
                  <c:v>2015</c:v>
                </c:pt>
              </c:strCache>
            </c:strRef>
          </c:tx>
          <c:spPr>
            <a:solidFill>
              <a:srgbClr val="99CC33"/>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Selection
and Order</c:v>
                </c:pt>
                <c:pt idx="2">
                  <c:v>Ease of selecting
data products</c:v>
                </c:pt>
                <c:pt idx="3">
                  <c:v>Ease of requesting or
ordering data products</c:v>
                </c:pt>
              </c:strCache>
            </c:strRef>
          </c:cat>
          <c:val>
            <c:numRef>
              <c:f>Data!$C$2:$C$5</c:f>
              <c:numCache>
                <c:formatCode>General</c:formatCode>
                <c:ptCount val="4"/>
                <c:pt idx="0" formatCode="0">
                  <c:v>82</c:v>
                </c:pt>
                <c:pt idx="2" formatCode="0">
                  <c:v>81</c:v>
                </c:pt>
                <c:pt idx="3" formatCode="0">
                  <c:v>82</c:v>
                </c:pt>
              </c:numCache>
            </c:numRef>
          </c:val>
          <c:extLst xmlns:c16r2="http://schemas.microsoft.com/office/drawing/2015/06/chart">
            <c:ext xmlns:c16="http://schemas.microsoft.com/office/drawing/2014/chart" uri="{C3380CC4-5D6E-409C-BE32-E72D297353CC}">
              <c16:uniqueId val="{00000001-1493-4B2D-88E4-B5E783F4CBF0}"/>
            </c:ext>
          </c:extLst>
        </c:ser>
        <c:ser>
          <c:idx val="3"/>
          <c:order val="2"/>
          <c:tx>
            <c:strRef>
              <c:f>Data!$D$1</c:f>
              <c:strCache>
                <c:ptCount val="1"/>
                <c:pt idx="0">
                  <c:v>2014</c:v>
                </c:pt>
              </c:strCache>
            </c:strRef>
          </c:tx>
          <c:spPr>
            <a:solidFill>
              <a:srgbClr val="4D4D4D"/>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Selection
and Order</c:v>
                </c:pt>
                <c:pt idx="2">
                  <c:v>Ease of selecting
data products</c:v>
                </c:pt>
                <c:pt idx="3">
                  <c:v>Ease of requesting or
ordering data products</c:v>
                </c:pt>
              </c:strCache>
            </c:strRef>
          </c:cat>
          <c:val>
            <c:numRef>
              <c:f>Data!$D$2:$D$5</c:f>
              <c:numCache>
                <c:formatCode>General</c:formatCode>
                <c:ptCount val="4"/>
                <c:pt idx="0" formatCode="0">
                  <c:v>82</c:v>
                </c:pt>
                <c:pt idx="2" formatCode="0">
                  <c:v>82</c:v>
                </c:pt>
                <c:pt idx="3" formatCode="0">
                  <c:v>82</c:v>
                </c:pt>
              </c:numCache>
            </c:numRef>
          </c:val>
          <c:extLst xmlns:c16r2="http://schemas.microsoft.com/office/drawing/2015/06/chart">
            <c:ext xmlns:c16="http://schemas.microsoft.com/office/drawing/2014/chart" uri="{C3380CC4-5D6E-409C-BE32-E72D297353CC}">
              <c16:uniqueId val="{00000002-1493-4B2D-88E4-B5E783F4CBF0}"/>
            </c:ext>
          </c:extLst>
        </c:ser>
        <c:ser>
          <c:idx val="4"/>
          <c:order val="3"/>
          <c:tx>
            <c:strRef>
              <c:f>Data!$E$1</c:f>
              <c:strCache>
                <c:ptCount val="1"/>
                <c:pt idx="0">
                  <c:v>2013</c:v>
                </c:pt>
              </c:strCache>
            </c:strRef>
          </c:tx>
          <c:spPr>
            <a:solidFill>
              <a:srgbClr val="FF8000"/>
            </a:solidFill>
            <a:ln>
              <a:solidFill>
                <a:srgbClr val="000000"/>
              </a:solidFill>
            </a:ln>
          </c:spPr>
          <c:invertIfNegative val="0"/>
          <c:dLbls>
            <c:spPr>
              <a:noFill/>
              <a:ln>
                <a:noFill/>
              </a:ln>
              <a:effectLst/>
            </c:spPr>
            <c:txPr>
              <a:bodyPr/>
              <a:lstStyle/>
              <a:p>
                <a:pPr>
                  <a:defRPr sz="1200" b="1" i="0">
                    <a:latin typeface="Arial"/>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Data!$A$2:$A$5</c:f>
              <c:strCache>
                <c:ptCount val="4"/>
                <c:pt idx="0">
                  <c:v>Product Selection
and Order</c:v>
                </c:pt>
                <c:pt idx="2">
                  <c:v>Ease of selecting
data products</c:v>
                </c:pt>
                <c:pt idx="3">
                  <c:v>Ease of requesting or
ordering data products</c:v>
                </c:pt>
              </c:strCache>
            </c:strRef>
          </c:cat>
          <c:val>
            <c:numRef>
              <c:f>Data!$E$2:$E$5</c:f>
              <c:numCache>
                <c:formatCode>General</c:formatCode>
                <c:ptCount val="4"/>
                <c:pt idx="0" formatCode="0">
                  <c:v>81</c:v>
                </c:pt>
                <c:pt idx="2" formatCode="0">
                  <c:v>80</c:v>
                </c:pt>
                <c:pt idx="3" formatCode="0">
                  <c:v>81</c:v>
                </c:pt>
              </c:numCache>
            </c:numRef>
          </c:val>
          <c:extLst xmlns:c16r2="http://schemas.microsoft.com/office/drawing/2015/06/chart">
            <c:ext xmlns:c16="http://schemas.microsoft.com/office/drawing/2014/chart" uri="{C3380CC4-5D6E-409C-BE32-E72D297353CC}">
              <c16:uniqueId val="{00000003-1493-4B2D-88E4-B5E783F4CBF0}"/>
            </c:ext>
          </c:extLst>
        </c:ser>
        <c:dLbls>
          <c:showLegendKey val="0"/>
          <c:showVal val="0"/>
          <c:showCatName val="0"/>
          <c:showSerName val="0"/>
          <c:showPercent val="0"/>
          <c:showBubbleSize val="0"/>
        </c:dLbls>
        <c:gapWidth val="85"/>
        <c:axId val="160347792"/>
        <c:axId val="160348184"/>
      </c:barChart>
      <c:catAx>
        <c:axId val="160347792"/>
        <c:scaling>
          <c:orientation val="maxMin"/>
        </c:scaling>
        <c:delete val="0"/>
        <c:axPos val="l"/>
        <c:numFmt formatCode="General" sourceLinked="0"/>
        <c:majorTickMark val="none"/>
        <c:minorTickMark val="none"/>
        <c:tickLblPos val="nextTo"/>
        <c:txPr>
          <a:bodyPr/>
          <a:lstStyle/>
          <a:p>
            <a:pPr>
              <a:defRPr sz="1200" b="1" i="0">
                <a:latin typeface="Arial"/>
              </a:defRPr>
            </a:pPr>
            <a:endParaRPr lang="en-US"/>
          </a:p>
        </c:txPr>
        <c:crossAx val="160348184"/>
        <c:crosses val="autoZero"/>
        <c:auto val="1"/>
        <c:lblAlgn val="ctr"/>
        <c:lblOffset val="100"/>
        <c:noMultiLvlLbl val="0"/>
      </c:catAx>
      <c:valAx>
        <c:axId val="160348184"/>
        <c:scaling>
          <c:orientation val="minMax"/>
          <c:max val="110"/>
          <c:min val="0"/>
        </c:scaling>
        <c:delete val="1"/>
        <c:axPos val="b"/>
        <c:numFmt formatCode="0" sourceLinked="1"/>
        <c:majorTickMark val="none"/>
        <c:minorTickMark val="none"/>
        <c:tickLblPos val="none"/>
        <c:crossAx val="160347792"/>
        <c:crosses val="max"/>
        <c:crossBetween val="between"/>
        <c:majorUnit val="100"/>
      </c:valAx>
      <c:spPr>
        <a:noFill/>
        <a:ln>
          <a:noFill/>
        </a:ln>
      </c:spPr>
    </c:plotArea>
    <c:legend>
      <c:legendPos val="b"/>
      <c:layout>
        <c:manualLayout>
          <c:xMode val="edge"/>
          <c:yMode val="edge"/>
          <c:x val="0.3538811983266506"/>
          <c:y val="0.91298747451520723"/>
          <c:w val="0.37741882217820316"/>
          <c:h val="5.0404194680550102E-2"/>
        </c:manualLayout>
      </c:layout>
      <c:overlay val="0"/>
      <c:txPr>
        <a:bodyPr/>
        <a:lstStyle/>
        <a:p>
          <a:pPr>
            <a:defRPr sz="1200" b="1" i="0">
              <a:latin typeface="Arial"/>
            </a:defRPr>
          </a:pPr>
          <a:endParaRPr lang="en-US"/>
        </a:p>
      </c:txPr>
    </c:legend>
    <c:plotVisOnly val="1"/>
    <c:dispBlanksAs val="gap"/>
    <c:showDLblsOverMax val="0"/>
  </c:chart>
  <c:spPr>
    <a:noFill/>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sz="quarter"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BB2AB392-C8F4-44F7-BE5D-17293173C05B}" type="datetimeFigureOut">
              <a:rPr lang="it-IT"/>
              <a:pPr>
                <a:defRPr/>
              </a:pPr>
              <a:t>07/12/2016</a:t>
            </a:fld>
            <a:endParaRPr lang="it-IT"/>
          </a:p>
        </p:txBody>
      </p:sp>
      <p:sp>
        <p:nvSpPr>
          <p:cNvPr id="4" name="Footer Placeholder 3"/>
          <p:cNvSpPr>
            <a:spLocks noGrp="1"/>
          </p:cNvSpPr>
          <p:nvPr>
            <p:ph type="ftr" sz="quarter" idx="2"/>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5" name="Slide Number Placeholder 4"/>
          <p:cNvSpPr>
            <a:spLocks noGrp="1"/>
          </p:cNvSpPr>
          <p:nvPr>
            <p:ph type="sldNum" sz="quarter" idx="3"/>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5E1AE230-9A99-4BEA-9E87-1EC9577A9246}" type="slidenum">
              <a:rPr lang="it-IT"/>
              <a:pPr>
                <a:defRPr/>
              </a:pPr>
              <a:t>‹#›</a:t>
            </a:fld>
            <a:endParaRPr lang="it-IT"/>
          </a:p>
        </p:txBody>
      </p:sp>
    </p:spTree>
    <p:extLst>
      <p:ext uri="{BB962C8B-B14F-4D97-AF65-F5344CB8AC3E}">
        <p14:creationId xmlns:p14="http://schemas.microsoft.com/office/powerpoint/2010/main" val="372106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5" rIns="93167" bIns="46585" rtlCol="0"/>
          <a:lstStyle>
            <a:lvl1pPr algn="l" fontAlgn="auto">
              <a:spcBef>
                <a:spcPts val="0"/>
              </a:spcBef>
              <a:spcAft>
                <a:spcPts val="0"/>
              </a:spcAft>
              <a:defRPr sz="1200">
                <a:latin typeface="+mn-lt"/>
              </a:defRPr>
            </a:lvl1pPr>
          </a:lstStyle>
          <a:p>
            <a:pPr>
              <a:defRPr/>
            </a:pPr>
            <a:endParaRPr lang="it-IT"/>
          </a:p>
        </p:txBody>
      </p:sp>
      <p:sp>
        <p:nvSpPr>
          <p:cNvPr id="3" name="Date Placeholder 2"/>
          <p:cNvSpPr>
            <a:spLocks noGrp="1"/>
          </p:cNvSpPr>
          <p:nvPr>
            <p:ph type="dt" idx="1"/>
          </p:nvPr>
        </p:nvSpPr>
        <p:spPr>
          <a:xfrm>
            <a:off x="3971344" y="0"/>
            <a:ext cx="3037840" cy="464820"/>
          </a:xfrm>
          <a:prstGeom prst="rect">
            <a:avLst/>
          </a:prstGeom>
        </p:spPr>
        <p:txBody>
          <a:bodyPr vert="horz" lIns="93167" tIns="46585" rIns="93167" bIns="46585" rtlCol="0"/>
          <a:lstStyle>
            <a:lvl1pPr algn="r" fontAlgn="auto">
              <a:spcBef>
                <a:spcPts val="0"/>
              </a:spcBef>
              <a:spcAft>
                <a:spcPts val="0"/>
              </a:spcAft>
              <a:defRPr sz="1200">
                <a:latin typeface="+mn-lt"/>
              </a:defRPr>
            </a:lvl1pPr>
          </a:lstStyle>
          <a:p>
            <a:pPr>
              <a:defRPr/>
            </a:pPr>
            <a:fld id="{ACFB751F-DE9B-4EBA-A310-4A8668602C1D}" type="datetimeFigureOut">
              <a:rPr lang="it-IT"/>
              <a:pPr>
                <a:defRPr/>
              </a:pPr>
              <a:t>07/12/2016</a:t>
            </a:fld>
            <a:endParaRPr lang="it-IT"/>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it-IT"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7" tIns="46585" rIns="93167" bIns="4658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t-IT" noProof="0"/>
          </a:p>
        </p:txBody>
      </p:sp>
      <p:sp>
        <p:nvSpPr>
          <p:cNvPr id="6" name="Footer Placeholder 5"/>
          <p:cNvSpPr>
            <a:spLocks noGrp="1"/>
          </p:cNvSpPr>
          <p:nvPr>
            <p:ph type="ftr" sz="quarter" idx="4"/>
          </p:nvPr>
        </p:nvSpPr>
        <p:spPr>
          <a:xfrm>
            <a:off x="0" y="8829429"/>
            <a:ext cx="3037840" cy="464820"/>
          </a:xfrm>
          <a:prstGeom prst="rect">
            <a:avLst/>
          </a:prstGeom>
        </p:spPr>
        <p:txBody>
          <a:bodyPr vert="horz" lIns="93167" tIns="46585" rIns="93167" bIns="46585" rtlCol="0" anchor="b"/>
          <a:lstStyle>
            <a:lvl1pPr algn="l" fontAlgn="auto">
              <a:spcBef>
                <a:spcPts val="0"/>
              </a:spcBef>
              <a:spcAft>
                <a:spcPts val="0"/>
              </a:spcAft>
              <a:defRPr sz="1200">
                <a:latin typeface="+mn-lt"/>
              </a:defRPr>
            </a:lvl1pPr>
          </a:lstStyle>
          <a:p>
            <a:pPr>
              <a:defRPr/>
            </a:pPr>
            <a:endParaRPr lang="it-IT"/>
          </a:p>
        </p:txBody>
      </p:sp>
      <p:sp>
        <p:nvSpPr>
          <p:cNvPr id="7" name="Slide Number Placeholder 6"/>
          <p:cNvSpPr>
            <a:spLocks noGrp="1"/>
          </p:cNvSpPr>
          <p:nvPr>
            <p:ph type="sldNum" sz="quarter" idx="5"/>
          </p:nvPr>
        </p:nvSpPr>
        <p:spPr>
          <a:xfrm>
            <a:off x="3971344" y="8829429"/>
            <a:ext cx="3037840" cy="464820"/>
          </a:xfrm>
          <a:prstGeom prst="rect">
            <a:avLst/>
          </a:prstGeom>
        </p:spPr>
        <p:txBody>
          <a:bodyPr vert="horz" lIns="93167" tIns="46585" rIns="93167" bIns="46585" rtlCol="0" anchor="b"/>
          <a:lstStyle>
            <a:lvl1pPr algn="r" fontAlgn="auto">
              <a:spcBef>
                <a:spcPts val="0"/>
              </a:spcBef>
              <a:spcAft>
                <a:spcPts val="0"/>
              </a:spcAft>
              <a:defRPr sz="1200">
                <a:latin typeface="+mn-lt"/>
              </a:defRPr>
            </a:lvl1pPr>
          </a:lstStyle>
          <a:p>
            <a:pPr>
              <a:defRPr/>
            </a:pPr>
            <a:fld id="{DA33AB61-1351-4532-9CFF-438067BC03EB}" type="slidenum">
              <a:rPr lang="it-IT"/>
              <a:pPr>
                <a:defRPr/>
              </a:pPr>
              <a:t>‹#›</a:t>
            </a:fld>
            <a:endParaRPr lang="it-IT"/>
          </a:p>
        </p:txBody>
      </p:sp>
    </p:spTree>
    <p:extLst>
      <p:ext uri="{BB962C8B-B14F-4D97-AF65-F5344CB8AC3E}">
        <p14:creationId xmlns:p14="http://schemas.microsoft.com/office/powerpoint/2010/main" val="3679594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12642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83972" name="Slide Number Placeholder 3"/>
          <p:cNvSpPr>
            <a:spLocks noGrp="1"/>
          </p:cNvSpPr>
          <p:nvPr>
            <p:ph type="sldNum" sz="quarter" idx="5"/>
          </p:nvPr>
        </p:nvSpPr>
        <p:spPr/>
        <p:txBody>
          <a:bodyPr/>
          <a:lstStyle/>
          <a:p>
            <a:pPr defTabSz="920165">
              <a:defRPr/>
            </a:pPr>
            <a:fld id="{E1B128E1-A2DC-4F52-86B2-12BBF2775BDC}" type="slidenum">
              <a:rPr lang="en-US" smtClean="0">
                <a:ea typeface="ＭＳ Ｐゴシック" charset="-128"/>
              </a:rPr>
              <a:pPr defTabSz="920165">
                <a:defRPr/>
              </a:pPr>
              <a:t>14</a:t>
            </a:fld>
            <a:endParaRPr lang="en-US" dirty="0">
              <a:ea typeface="ＭＳ Ｐゴシック" charset="-128"/>
            </a:endParaRPr>
          </a:p>
        </p:txBody>
      </p:sp>
    </p:spTree>
    <p:extLst>
      <p:ext uri="{BB962C8B-B14F-4D97-AF65-F5344CB8AC3E}">
        <p14:creationId xmlns:p14="http://schemas.microsoft.com/office/powerpoint/2010/main" val="62772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353526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453291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9208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682653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80515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039552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2967377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1451305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Rot="1" noChangeAspect="1" noChangeArrowheads="1" noTextEdit="1"/>
          </p:cNvSpPr>
          <p:nvPr>
            <p:ph type="sldImg"/>
          </p:nvPr>
        </p:nvSpPr>
        <p:spPr bwMode="auto">
          <a:xfrm>
            <a:off x="1206500" y="731838"/>
            <a:ext cx="4605338" cy="3455987"/>
          </a:xfrm>
          <a:noFill/>
          <a:ln>
            <a:solidFill>
              <a:srgbClr val="000000"/>
            </a:solidFill>
            <a:miter lim="800000"/>
            <a:headEnd/>
            <a:tailEnd/>
          </a:ln>
        </p:spPr>
      </p:sp>
      <p:sp>
        <p:nvSpPr>
          <p:cNvPr id="70659" name="Rectangle 1027"/>
          <p:cNvSpPr>
            <a:spLocks noGrp="1" noChangeArrowheads="1"/>
          </p:cNvSpPr>
          <p:nvPr>
            <p:ph type="body" idx="1"/>
          </p:nvPr>
        </p:nvSpPr>
        <p:spPr bwMode="auto">
          <a:xfrm>
            <a:off x="903649" y="4421424"/>
            <a:ext cx="5203105" cy="4189882"/>
          </a:xfrm>
          <a:noFill/>
        </p:spPr>
        <p:txBody>
          <a:bodyPr wrap="square" lIns="91671" tIns="45837" rIns="91671" bIns="45837" numCol="1" anchor="t" anchorCtr="0" compatLnSpc="1">
            <a:prstTxWarp prst="textNoShape">
              <a:avLst/>
            </a:prstTxWarp>
          </a:bodyPr>
          <a:lstStyle/>
          <a:p>
            <a:pPr eaLnBrk="1" hangingPunct="1">
              <a:spcBef>
                <a:spcPct val="0"/>
              </a:spcBef>
            </a:pPr>
            <a:endParaRPr lang="en-US" dirty="0"/>
          </a:p>
        </p:txBody>
      </p:sp>
    </p:spTree>
    <p:extLst>
      <p:ext uri="{BB962C8B-B14F-4D97-AF65-F5344CB8AC3E}">
        <p14:creationId xmlns:p14="http://schemas.microsoft.com/office/powerpoint/2010/main" val="833781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mailto:Joshua_Labazzetta@ios.doi.gov" TargetMode="External"/><Relationship Id="rId2" Type="http://schemas.openxmlformats.org/officeDocument/2006/relationships/hyperlink" Target="http://www.cfigroup.com/"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puzzle.jpg"/>
          <p:cNvPicPr>
            <a:picLocks noChangeAspect="1"/>
          </p:cNvPicPr>
          <p:nvPr userDrawn="1"/>
        </p:nvPicPr>
        <p:blipFill>
          <a:blip r:embed="rId2" cstate="print"/>
          <a:stretch>
            <a:fillRect/>
          </a:stretch>
        </p:blipFill>
        <p:spPr>
          <a:xfrm>
            <a:off x="0" y="458410"/>
            <a:ext cx="9144000" cy="2360990"/>
          </a:xfrm>
          <a:prstGeom prst="rect">
            <a:avLst/>
          </a:prstGeom>
        </p:spPr>
      </p:pic>
      <p:sp>
        <p:nvSpPr>
          <p:cNvPr id="14" name="Text Placeholder 13"/>
          <p:cNvSpPr>
            <a:spLocks noGrp="1"/>
          </p:cNvSpPr>
          <p:nvPr>
            <p:ph type="body" sz="quarter" idx="15"/>
          </p:nvPr>
        </p:nvSpPr>
        <p:spPr>
          <a:xfrm>
            <a:off x="1888436" y="3643317"/>
            <a:ext cx="5357282" cy="1285876"/>
          </a:xfrm>
          <a:prstGeom prst="rect">
            <a:avLst/>
          </a:prstGeom>
        </p:spPr>
        <p:txBody>
          <a:bodyPr/>
          <a:lstStyle>
            <a:lvl1pPr algn="ctr">
              <a:lnSpc>
                <a:spcPct val="100000"/>
              </a:lnSpc>
              <a:buFontTx/>
              <a:buNone/>
              <a:defRPr sz="2800" b="1" baseline="0">
                <a:solidFill>
                  <a:schemeClr val="bg2"/>
                </a:solidFill>
                <a:latin typeface="+mj-lt"/>
                <a:cs typeface="Calibri" pitchFamily="34" charset="0"/>
              </a:defRPr>
            </a:lvl1pPr>
            <a:lvl2pPr algn="ctr">
              <a:lnSpc>
                <a:spcPct val="100000"/>
              </a:lnSpc>
              <a:buFontTx/>
              <a:buNone/>
              <a:defRPr sz="2000" b="1">
                <a:solidFill>
                  <a:schemeClr val="tx1"/>
                </a:solidFill>
                <a:latin typeface="Arial" pitchFamily="34" charset="0"/>
                <a:cs typeface="Arial" pitchFamily="34" charset="0"/>
              </a:defRPr>
            </a:lvl2pPr>
            <a:lvl3pPr marL="0" indent="0" algn="ctr">
              <a:lnSpc>
                <a:spcPct val="100000"/>
              </a:lnSpc>
              <a:buFontTx/>
              <a:buNone/>
              <a:defRPr sz="2000">
                <a:latin typeface="Arial" pitchFamily="34" charset="0"/>
                <a:cs typeface="Arial" pitchFamily="34" charset="0"/>
              </a:defRPr>
            </a:lvl3pPr>
            <a:lvl4pPr>
              <a:buFontTx/>
              <a:buNone/>
              <a:defRPr/>
            </a:lvl4pPr>
            <a:lvl5pPr>
              <a:buFontTx/>
              <a:buNone/>
              <a:defRPr/>
            </a:lvl5pPr>
          </a:lstStyle>
          <a:p>
            <a:pPr lvl="0"/>
            <a:r>
              <a:rPr lang="en-US"/>
              <a:t>Click to edit Master text styles</a:t>
            </a:r>
          </a:p>
        </p:txBody>
      </p:sp>
      <p:sp>
        <p:nvSpPr>
          <p:cNvPr id="16" name="Text Placeholder 15"/>
          <p:cNvSpPr>
            <a:spLocks noGrp="1"/>
          </p:cNvSpPr>
          <p:nvPr>
            <p:ph type="body" sz="quarter" idx="16"/>
          </p:nvPr>
        </p:nvSpPr>
        <p:spPr>
          <a:xfrm>
            <a:off x="2723994" y="5257802"/>
            <a:ext cx="3827960" cy="908049"/>
          </a:xfrm>
          <a:prstGeom prst="rect">
            <a:avLst/>
          </a:prstGeom>
        </p:spPr>
        <p:txBody>
          <a:bodyPr>
            <a:noAutofit/>
          </a:bodyPr>
          <a:lstStyle>
            <a:lvl1pPr marL="342900" marR="0" indent="-342900" algn="ctr" defTabSz="914400" rtl="0" eaLnBrk="1" fontAlgn="auto" latinLnBrk="0" hangingPunct="1">
              <a:lnSpc>
                <a:spcPct val="100000"/>
              </a:lnSpc>
              <a:spcBef>
                <a:spcPts val="0"/>
              </a:spcBef>
              <a:spcAft>
                <a:spcPts val="0"/>
              </a:spcAft>
              <a:buClrTx/>
              <a:buSzTx/>
              <a:buFontTx/>
              <a:buNone/>
              <a:tabLst/>
              <a:defRPr sz="1800" b="0" i="0" baseline="0">
                <a:solidFill>
                  <a:schemeClr val="tx1"/>
                </a:solidFill>
                <a:latin typeface="Arial" pitchFamily="34" charset="0"/>
                <a:cs typeface="Arial" pitchFamily="34" charset="0"/>
              </a:defRPr>
            </a:lvl1pPr>
            <a:lvl2pPr>
              <a:defRPr sz="1000" i="1">
                <a:latin typeface="Arial" pitchFamily="34" charset="0"/>
                <a:cs typeface="Arial" pitchFamily="34" charset="0"/>
              </a:defRPr>
            </a:lvl2pPr>
            <a:lvl3pPr>
              <a:defRPr sz="1000" i="1">
                <a:latin typeface="Arial" pitchFamily="34" charset="0"/>
                <a:cs typeface="Arial" pitchFamily="34" charset="0"/>
              </a:defRPr>
            </a:lvl3pPr>
            <a:lvl4pPr>
              <a:defRPr sz="1000" i="1">
                <a:latin typeface="Arial" pitchFamily="34" charset="0"/>
                <a:cs typeface="Arial" pitchFamily="34" charset="0"/>
              </a:defRPr>
            </a:lvl4pPr>
            <a:lvl5pPr>
              <a:defRPr sz="1000" i="1">
                <a:latin typeface="Arial" pitchFamily="34" charset="0"/>
                <a:cs typeface="Arial" pitchFamily="34" charset="0"/>
              </a:defRPr>
            </a:lvl5pPr>
          </a:lstStyle>
          <a:p>
            <a:pPr lvl="0"/>
            <a:r>
              <a:rPr lang="en-US"/>
              <a:t>Click to edit Master text styles</a:t>
            </a:r>
          </a:p>
        </p:txBody>
      </p:sp>
      <p:sp>
        <p:nvSpPr>
          <p:cNvPr id="11" name="Rectangle 10"/>
          <p:cNvSpPr/>
          <p:nvPr userDrawn="1"/>
        </p:nvSpPr>
        <p:spPr>
          <a:xfrm>
            <a:off x="0" y="0"/>
            <a:ext cx="9144000" cy="457200"/>
          </a:xfrm>
          <a:prstGeom prst="rect">
            <a:avLst/>
          </a:prstGeom>
          <a:solidFill>
            <a:schemeClr val="bg2"/>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15" name="Straight Connector 14"/>
          <p:cNvCxnSpPr/>
          <p:nvPr userDrawn="1"/>
        </p:nvCxnSpPr>
        <p:spPr>
          <a:xfrm>
            <a:off x="-8164" y="2819400"/>
            <a:ext cx="9153144" cy="0"/>
          </a:xfrm>
          <a:prstGeom prst="line">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17" name="Picture 16" descr="Logo_CFI_blue-1inch.gif"/>
          <p:cNvPicPr>
            <a:picLocks noChangeAspect="1"/>
          </p:cNvPicPr>
          <p:nvPr userDrawn="1"/>
        </p:nvPicPr>
        <p:blipFill>
          <a:blip r:embed="rId3" cstate="print"/>
          <a:stretch>
            <a:fillRect/>
          </a:stretch>
        </p:blipFill>
        <p:spPr>
          <a:xfrm>
            <a:off x="228600" y="2280920"/>
            <a:ext cx="1524000" cy="3860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Divider 1">
    <p:spTree>
      <p:nvGrpSpPr>
        <p:cNvPr id="1" name=""/>
        <p:cNvGrpSpPr/>
        <p:nvPr/>
      </p:nvGrpSpPr>
      <p:grpSpPr>
        <a:xfrm>
          <a:off x="0" y="0"/>
          <a:ext cx="0" cy="0"/>
          <a:chOff x="0" y="0"/>
          <a:chExt cx="0" cy="0"/>
        </a:xfrm>
      </p:grpSpPr>
      <p:sp>
        <p:nvSpPr>
          <p:cNvPr id="6" name="Rectangle 5"/>
          <p:cNvSpPr/>
          <p:nvPr userDrawn="1"/>
        </p:nvSpPr>
        <p:spPr>
          <a:xfrm>
            <a:off x="0" y="0"/>
            <a:ext cx="6248400" cy="6858000"/>
          </a:xfrm>
          <a:prstGeom prst="rect">
            <a:avLst/>
          </a:prstGeom>
          <a:solidFill>
            <a:srgbClr val="2F58A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egnaposto testo 5"/>
          <p:cNvSpPr>
            <a:spLocks noGrp="1"/>
          </p:cNvSpPr>
          <p:nvPr>
            <p:ph type="body" sz="quarter" idx="10"/>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sp>
        <p:nvSpPr>
          <p:cNvPr id="7" name="Rectangle 6"/>
          <p:cNvSpPr/>
          <p:nvPr userDrawn="1"/>
        </p:nvSpPr>
        <p:spPr>
          <a:xfrm>
            <a:off x="61722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Divider 1">
    <p:spTree>
      <p:nvGrpSpPr>
        <p:cNvPr id="1" name=""/>
        <p:cNvGrpSpPr/>
        <p:nvPr/>
      </p:nvGrpSpPr>
      <p:grpSpPr>
        <a:xfrm>
          <a:off x="0" y="0"/>
          <a:ext cx="0" cy="0"/>
          <a:chOff x="0" y="0"/>
          <a:chExt cx="0" cy="0"/>
        </a:xfrm>
      </p:grpSpPr>
      <p:sp>
        <p:nvSpPr>
          <p:cNvPr id="9" name="Segnaposto testo 5"/>
          <p:cNvSpPr>
            <a:spLocks noGrp="1"/>
          </p:cNvSpPr>
          <p:nvPr>
            <p:ph type="body" sz="quarter" idx="11"/>
          </p:nvPr>
        </p:nvSpPr>
        <p:spPr>
          <a:xfrm>
            <a:off x="6477000" y="1073934"/>
            <a:ext cx="2438400" cy="1397000"/>
          </a:xfrm>
          <a:prstGeom prst="rect">
            <a:avLst/>
          </a:prstGeom>
        </p:spPr>
        <p:txBody>
          <a:bodyPr>
            <a:normAutofit/>
          </a:bodyPr>
          <a:lstStyle>
            <a:lvl1pPr marL="0" indent="0">
              <a:spcBef>
                <a:spcPts val="0"/>
              </a:spcBef>
              <a:buNone/>
              <a:defRPr sz="2400" baseline="0">
                <a:solidFill>
                  <a:srgbClr val="2F58A7"/>
                </a:solidFill>
              </a:defRPr>
            </a:lvl1pPr>
            <a:lvl2pPr>
              <a:defRPr>
                <a:solidFill>
                  <a:schemeClr val="tx1"/>
                </a:solidFill>
              </a:defRPr>
            </a:lvl2pPr>
          </a:lstStyle>
          <a:p>
            <a:pPr lvl="0"/>
            <a:r>
              <a:rPr lang="en-US" dirty="0"/>
              <a:t>Click to edit Master text styles</a:t>
            </a:r>
          </a:p>
        </p:txBody>
      </p:sp>
      <p:pic>
        <p:nvPicPr>
          <p:cNvPr id="2050" name="Picture 2"/>
          <p:cNvPicPr>
            <a:picLocks noChangeAspect="1" noChangeArrowheads="1"/>
          </p:cNvPicPr>
          <p:nvPr userDrawn="1"/>
        </p:nvPicPr>
        <p:blipFill>
          <a:blip r:embed="rId2" cstate="print"/>
          <a:srcRect/>
          <a:stretch>
            <a:fillRect/>
          </a:stretch>
        </p:blipFill>
        <p:spPr bwMode="auto">
          <a:xfrm>
            <a:off x="0" y="0"/>
            <a:ext cx="6324600" cy="6858000"/>
          </a:xfrm>
          <a:prstGeom prst="rect">
            <a:avLst/>
          </a:prstGeom>
          <a:noFill/>
          <a:ln w="9525">
            <a:noFill/>
            <a:miter lim="800000"/>
            <a:headEnd/>
            <a:tailEnd/>
          </a:ln>
        </p:spPr>
      </p:pic>
      <p:sp>
        <p:nvSpPr>
          <p:cNvPr id="7" name="Rectangle 6"/>
          <p:cNvSpPr/>
          <p:nvPr userDrawn="1"/>
        </p:nvSpPr>
        <p:spPr>
          <a:xfrm>
            <a:off x="6248400" y="0"/>
            <a:ext cx="76200" cy="6858000"/>
          </a:xfrm>
          <a:prstGeom prst="rect">
            <a:avLst/>
          </a:prstGeom>
          <a:solidFill>
            <a:srgbClr val="99C525"/>
          </a:solidFill>
          <a:ln w="1270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363" y="1166813"/>
            <a:ext cx="40767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89463" y="1166813"/>
            <a:ext cx="4078287"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Line 2"/>
          <p:cNvSpPr>
            <a:spLocks noChangeShapeType="1"/>
          </p:cNvSpPr>
          <p:nvPr userDrawn="1"/>
        </p:nvSpPr>
        <p:spPr bwMode="auto">
          <a:xfrm flipV="1">
            <a:off x="1548195" y="1143000"/>
            <a:ext cx="1467" cy="5257800"/>
          </a:xfrm>
          <a:prstGeom prst="line">
            <a:avLst/>
          </a:prstGeom>
          <a:noFill/>
          <a:ln w="12700">
            <a:solidFill>
              <a:srgbClr val="99CC3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1" name="Text Placeholder 10"/>
          <p:cNvSpPr>
            <a:spLocks noGrp="1"/>
          </p:cNvSpPr>
          <p:nvPr>
            <p:ph type="body" sz="quarter" idx="11"/>
          </p:nvPr>
        </p:nvSpPr>
        <p:spPr>
          <a:xfrm>
            <a:off x="1703598" y="1051191"/>
            <a:ext cx="7024036" cy="5000625"/>
          </a:xfrm>
          <a:prstGeom prst="rect">
            <a:avLst/>
          </a:prstGeom>
        </p:spPr>
        <p:txBody>
          <a:bodyPr/>
          <a:lstStyle>
            <a:lvl1pPr marL="284163" indent="-284163">
              <a:lnSpc>
                <a:spcPct val="110000"/>
              </a:lnSpc>
              <a:spcBef>
                <a:spcPts val="600"/>
              </a:spcBef>
              <a:buClr>
                <a:srgbClr val="90BE43"/>
              </a:buClr>
              <a:buSzPct val="85000"/>
              <a:buFont typeface="Wingdings 3" pitchFamily="18" charset="2"/>
              <a:buChar char=""/>
              <a:defRPr sz="2400">
                <a:solidFill>
                  <a:schemeClr val="tx1"/>
                </a:solidFill>
              </a:defRPr>
            </a:lvl1pPr>
            <a:lvl2pPr>
              <a:buClr>
                <a:srgbClr val="90BE43"/>
              </a:buClr>
              <a:buSzPct val="80000"/>
              <a:buFont typeface="Wingdings" pitchFamily="2" charset="2"/>
              <a:buChar char="§"/>
              <a:defRPr>
                <a:solidFill>
                  <a:srgbClr val="002C76"/>
                </a:solidFill>
              </a:defRPr>
            </a:lvl2pPr>
            <a:lvl3pPr>
              <a:buClr>
                <a:srgbClr val="90BE43"/>
              </a:buClr>
              <a:buSzPct val="80000"/>
              <a:buFont typeface="Wingdings" pitchFamily="2" charset="2"/>
              <a:buChar char="§"/>
              <a:defRPr lang="en-US" dirty="0" smtClean="0"/>
            </a:lvl3pPr>
            <a:lvl4pPr>
              <a:buClr>
                <a:srgbClr val="90BE43"/>
              </a:buClr>
              <a:buSzPct val="80000"/>
              <a:buFont typeface="Wingdings" pitchFamily="2" charset="2"/>
              <a:buChar char="§"/>
              <a:defRPr lang="en-US" dirty="0" smtClean="0"/>
            </a:lvl4pPr>
            <a:lvl5pPr>
              <a:buClr>
                <a:srgbClr val="90BE43"/>
              </a:buClr>
              <a:buSzPct val="80000"/>
              <a:buFont typeface="Wingdings" pitchFamily="2" charset="2"/>
              <a:buChar char="§"/>
              <a:defRPr lang="it-IT" dirty="0"/>
            </a:lvl5pPr>
          </a:lstStyle>
          <a:p>
            <a:pPr lvl="0"/>
            <a:r>
              <a:rPr lang="en-US"/>
              <a:t>Click to edit Master text styles</a:t>
            </a:r>
          </a:p>
        </p:txBody>
      </p:sp>
      <p:sp>
        <p:nvSpPr>
          <p:cNvPr id="7" name="Titolo 6"/>
          <p:cNvSpPr>
            <a:spLocks noGrp="1"/>
          </p:cNvSpPr>
          <p:nvPr>
            <p:ph type="title" hasCustomPrompt="1"/>
          </p:nvPr>
        </p:nvSpPr>
        <p:spPr>
          <a:xfrm>
            <a:off x="302752" y="984252"/>
            <a:ext cx="1231514" cy="582612"/>
          </a:xfrm>
        </p:spPr>
        <p:txBody>
          <a:bodyPr/>
          <a:lstStyle>
            <a:lvl1pPr algn="r">
              <a:defRPr sz="1400">
                <a:solidFill>
                  <a:srgbClr val="99CC33"/>
                </a:solidFill>
              </a:defRPr>
            </a:lvl1pPr>
          </a:lstStyle>
          <a:p>
            <a:r>
              <a:rPr lang="it-IT" dirty="0"/>
              <a:t>CONTENTS</a:t>
            </a:r>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
        <p:nvSpPr>
          <p:cNvPr id="8" name="CasellaDiTesto 13"/>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2016 CFI Group.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cxnSp>
        <p:nvCxnSpPr>
          <p:cNvPr id="10" name="Straight Connector 9"/>
          <p:cNvCxnSpPr/>
          <p:nvPr userDrawn="1"/>
        </p:nvCxnSpPr>
        <p:spPr>
          <a:xfrm>
            <a:off x="1505991" y="3048000"/>
            <a:ext cx="6172200" cy="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0"/>
          </p:nvPr>
        </p:nvSpPr>
        <p:spPr>
          <a:xfrm>
            <a:off x="1396539" y="2514600"/>
            <a:ext cx="6400800" cy="2743200"/>
          </a:xfrm>
          <a:ln>
            <a:noFill/>
          </a:ln>
        </p:spPr>
        <p:txBody>
          <a:bodyPr>
            <a:normAutofit/>
          </a:bodyPr>
          <a:lstStyle>
            <a:lvl1pPr>
              <a:defRPr sz="2800" b="1">
                <a:solidFill>
                  <a:schemeClr val="bg2"/>
                </a:solidFill>
              </a:defRPr>
            </a:lvl1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s and Sidebar">
    <p:spTree>
      <p:nvGrpSpPr>
        <p:cNvPr id="1" name=""/>
        <p:cNvGrpSpPr/>
        <p:nvPr/>
      </p:nvGrpSpPr>
      <p:grpSpPr>
        <a:xfrm>
          <a:off x="0" y="0"/>
          <a:ext cx="0" cy="0"/>
          <a:chOff x="0" y="0"/>
          <a:chExt cx="0" cy="0"/>
        </a:xfrm>
      </p:grpSpPr>
      <p:sp>
        <p:nvSpPr>
          <p:cNvPr id="14"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16" name="Text Placeholder 14"/>
          <p:cNvSpPr>
            <a:spLocks noGrp="1"/>
          </p:cNvSpPr>
          <p:nvPr>
            <p:ph type="body" sz="quarter" idx="19"/>
          </p:nvPr>
        </p:nvSpPr>
        <p:spPr>
          <a:xfrm>
            <a:off x="6814230" y="1080000"/>
            <a:ext cx="2101169" cy="5076000"/>
          </a:xfrm>
          <a:prstGeom prst="rect">
            <a:avLst/>
          </a:prstGeom>
        </p:spPr>
        <p:txBody>
          <a:bodyPr>
            <a:normAutofit/>
          </a:bodyPr>
          <a:lstStyle>
            <a:lvl1pPr marL="0" indent="0">
              <a:lnSpc>
                <a:spcPct val="110000"/>
              </a:lnSpc>
              <a:spcBef>
                <a:spcPts val="420"/>
              </a:spcBef>
              <a:buFont typeface="Wingdings" pitchFamily="2" charset="2"/>
              <a:buNone/>
              <a:defRPr sz="1400" b="0">
                <a:solidFill>
                  <a:schemeClr val="tx1"/>
                </a:solidFill>
              </a:defRPr>
            </a:lvl1pPr>
          </a:lstStyle>
          <a:p>
            <a:pPr lvl="0"/>
            <a:r>
              <a:rPr lang="en-US"/>
              <a:t>Click to edit Master text styles</a:t>
            </a:r>
          </a:p>
        </p:txBody>
      </p:sp>
      <p:sp>
        <p:nvSpPr>
          <p:cNvPr id="25" name="Rectangle 111"/>
          <p:cNvSpPr>
            <a:spLocks noChangeArrowheads="1"/>
          </p:cNvSpPr>
          <p:nvPr userDrawn="1"/>
        </p:nvSpPr>
        <p:spPr bwMode="auto">
          <a:xfrm>
            <a:off x="950030" y="1084264"/>
            <a:ext cx="1856070" cy="609600"/>
          </a:xfrm>
          <a:prstGeom prst="rect">
            <a:avLst/>
          </a:prstGeom>
          <a:noFill/>
          <a:ln w="9525">
            <a:noFill/>
            <a:prstDash val="sysDot"/>
            <a:miter lim="800000"/>
            <a:headEnd/>
            <a:tailEnd/>
          </a:ln>
        </p:spPr>
        <p:txBody>
          <a:bodyPr wrap="none" lIns="0" tIns="32400" rIns="0" bIns="32400" anchor="ctr"/>
          <a:lstStyle/>
          <a:p>
            <a:pPr algn="ctr" eaLnBrk="0" hangingPunct="0"/>
            <a:endParaRPr lang="it-IT" sz="2400">
              <a:solidFill>
                <a:prstClr val="black"/>
              </a:solidFill>
              <a:cs typeface="Arial" pitchFamily="34" charset="0"/>
            </a:endParaRPr>
          </a:p>
        </p:txBody>
      </p:sp>
      <p:sp>
        <p:nvSpPr>
          <p:cNvPr id="9"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6"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
        <p:nvSpPr>
          <p:cNvPr id="7" name="CasellaDiTesto 13"/>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2016 CFI Group. All rights reserved.</a:t>
            </a:r>
          </a:p>
        </p:txBody>
      </p:sp>
      <p:cxnSp>
        <p:nvCxnSpPr>
          <p:cNvPr id="10" name="Straight Connector 9"/>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7" name="Segnaposto testo 6"/>
          <p:cNvSpPr>
            <a:spLocks noGrp="1"/>
          </p:cNvSpPr>
          <p:nvPr>
            <p:ph type="body" sz="quarter" idx="18" hasCustomPrompt="1"/>
          </p:nvPr>
        </p:nvSpPr>
        <p:spPr>
          <a:xfrm>
            <a:off x="228600" y="990600"/>
            <a:ext cx="8437345" cy="5175250"/>
          </a:xfrm>
          <a:prstGeom prst="rect">
            <a:avLst/>
          </a:prstGeom>
        </p:spPr>
        <p:txBody>
          <a:bodyPr/>
          <a:lstStyle>
            <a:lvl1pPr marL="346075" indent="-346075">
              <a:lnSpc>
                <a:spcPct val="110000"/>
              </a:lnSpc>
              <a:spcBef>
                <a:spcPts val="420"/>
              </a:spcBef>
              <a:buClr>
                <a:srgbClr val="90BE43"/>
              </a:buClr>
              <a:buSzPct val="85000"/>
              <a:buFont typeface="Wingdings 3" pitchFamily="18" charset="2"/>
              <a:buChar char=""/>
              <a:tabLst/>
              <a:defRPr sz="2400" b="0">
                <a:solidFill>
                  <a:schemeClr val="tx1"/>
                </a:solidFill>
                <a:latin typeface="Arial" pitchFamily="34" charset="0"/>
                <a:cs typeface="Arial" pitchFamily="34" charset="0"/>
              </a:defRPr>
            </a:lvl1pPr>
            <a:lvl2pPr marL="684213" indent="-222250">
              <a:lnSpc>
                <a:spcPct val="110000"/>
              </a:lnSpc>
              <a:spcBef>
                <a:spcPts val="420"/>
              </a:spcBef>
              <a:buClr>
                <a:srgbClr val="90BE43"/>
              </a:buClr>
              <a:buSzPct val="85000"/>
              <a:buFont typeface="Arial" pitchFamily="34" charset="0"/>
              <a:buChar char="&gt;"/>
              <a:tabLst/>
              <a:defRPr sz="2000" b="0">
                <a:solidFill>
                  <a:schemeClr val="tx1"/>
                </a:solidFill>
                <a:latin typeface="Arial" pitchFamily="34" charset="0"/>
                <a:cs typeface="Arial" pitchFamily="34" charset="0"/>
              </a:defRPr>
            </a:lvl2pPr>
            <a:lvl3pPr marL="1030288" indent="-231775">
              <a:lnSpc>
                <a:spcPct val="110000"/>
              </a:lnSpc>
              <a:spcBef>
                <a:spcPts val="420"/>
              </a:spcBef>
              <a:buClr>
                <a:srgbClr val="90BE43"/>
              </a:buClr>
              <a:buFont typeface="Arial" pitchFamily="34" charset="0"/>
              <a:buChar char="•"/>
              <a:tabLst/>
              <a:defRPr sz="1800" b="0">
                <a:solidFill>
                  <a:schemeClr val="tx1"/>
                </a:solidFill>
                <a:latin typeface="Arial" pitchFamily="34" charset="0"/>
                <a:cs typeface="Arial" pitchFamily="34" charset="0"/>
              </a:defRPr>
            </a:lvl3pPr>
            <a:lvl4pPr marL="1260475" indent="-230188">
              <a:lnSpc>
                <a:spcPct val="110000"/>
              </a:lnSpc>
              <a:spcBef>
                <a:spcPts val="420"/>
              </a:spcBef>
              <a:buClr>
                <a:srgbClr val="90BE43"/>
              </a:buClr>
              <a:buSzPct val="85000"/>
              <a:buFont typeface="Arial" pitchFamily="34" charset="0"/>
              <a:buChar char="–"/>
              <a:tabLst/>
              <a:defRPr sz="1600" b="0">
                <a:solidFill>
                  <a:schemeClr val="tx1"/>
                </a:solidFill>
                <a:latin typeface="Arial" pitchFamily="34" charset="0"/>
                <a:cs typeface="Arial" pitchFamily="34" charset="0"/>
              </a:defRPr>
            </a:lvl4pPr>
            <a:lvl5pPr marL="1482725" indent="-222250">
              <a:lnSpc>
                <a:spcPct val="110000"/>
              </a:lnSpc>
              <a:spcBef>
                <a:spcPts val="420"/>
              </a:spcBef>
              <a:buClr>
                <a:srgbClr val="90BE43"/>
              </a:buClr>
              <a:buSzPct val="120000"/>
              <a:buFont typeface="Arial" pitchFamily="34" charset="0"/>
              <a:buChar char="∙"/>
              <a:tabLst/>
              <a:defRPr sz="1400" b="0">
                <a:solidFill>
                  <a:schemeClr val="tx1"/>
                </a:solidFill>
                <a:latin typeface="Arial" pitchFamily="34" charset="0"/>
                <a:cs typeface="Arial" pitchFamily="34" charset="0"/>
              </a:defRPr>
            </a:lvl5pPr>
          </a:lstStyle>
          <a:p>
            <a:pPr lvl="0"/>
            <a:r>
              <a:rPr lang="en-US" dirty="0"/>
              <a:t> Click to edit Master text styles</a:t>
            </a:r>
          </a:p>
          <a:p>
            <a:pPr lvl="1"/>
            <a:r>
              <a:rPr lang="en-US" dirty="0"/>
              <a:t> Second level</a:t>
            </a:r>
          </a:p>
          <a:p>
            <a:pPr lvl="2"/>
            <a:r>
              <a:rPr lang="en-US" dirty="0"/>
              <a:t>Third level</a:t>
            </a:r>
          </a:p>
          <a:p>
            <a:pPr lvl="3"/>
            <a:r>
              <a:rPr lang="en-US" dirty="0"/>
              <a:t>Fourth level</a:t>
            </a:r>
          </a:p>
          <a:p>
            <a:pPr lvl="4"/>
            <a:r>
              <a:rPr lang="en-US" dirty="0"/>
              <a:t>Fifth level</a:t>
            </a:r>
            <a:endParaRPr lang="it-IT" dirty="0"/>
          </a:p>
        </p:txBody>
      </p:sp>
      <p:sp>
        <p:nvSpPr>
          <p:cNvPr id="6"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4"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
        <p:nvSpPr>
          <p:cNvPr id="5" name="CasellaDiTesto 13"/>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2016 CFI Group. All rights reserved.</a:t>
            </a:r>
          </a:p>
        </p:txBody>
      </p:sp>
      <p:cxnSp>
        <p:nvCxnSpPr>
          <p:cNvPr id="9" name="Straight Connector 8"/>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228600" y="133546"/>
            <a:ext cx="8686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endParaRPr lang="it-IT" dirty="0"/>
          </a:p>
        </p:txBody>
      </p:sp>
      <p:sp>
        <p:nvSpPr>
          <p:cNvPr id="3" name="CasellaDiTesto 12"/>
          <p:cNvSpPr txBox="1"/>
          <p:nvPr userDrawn="1"/>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prstClr val="black"/>
                </a:solidFill>
              </a:rPr>
              <a:pPr algn="ctr"/>
              <a:t>‹#›</a:t>
            </a:fld>
            <a:endParaRPr lang="it-IT" sz="1400" dirty="0">
              <a:solidFill>
                <a:prstClr val="black"/>
              </a:solidFill>
            </a:endParaRPr>
          </a:p>
        </p:txBody>
      </p:sp>
      <p:sp>
        <p:nvSpPr>
          <p:cNvPr id="5" name="CasellaDiTesto 13"/>
          <p:cNvSpPr txBox="1"/>
          <p:nvPr userDrawn="1"/>
        </p:nvSpPr>
        <p:spPr>
          <a:xfrm>
            <a:off x="6939263" y="6581745"/>
            <a:ext cx="2087849" cy="200055"/>
          </a:xfrm>
          <a:prstGeom prst="rect">
            <a:avLst/>
          </a:prstGeom>
          <a:noFill/>
        </p:spPr>
        <p:txBody>
          <a:bodyPr wrap="square" rtlCol="0">
            <a:spAutoFit/>
          </a:bodyPr>
          <a:lstStyle/>
          <a:p>
            <a:pPr algn="r"/>
            <a:r>
              <a:rPr lang="it-IT" sz="700" dirty="0">
                <a:solidFill>
                  <a:prstClr val="black"/>
                </a:solidFill>
              </a:rPr>
              <a:t>© 2016 CFI Group. All rights reserved.</a:t>
            </a:r>
          </a:p>
        </p:txBody>
      </p:sp>
      <p:cxnSp>
        <p:nvCxnSpPr>
          <p:cNvPr id="7" name="Straight Connector 6"/>
          <p:cNvCxnSpPr/>
          <p:nvPr userDrawn="1"/>
        </p:nvCxnSpPr>
        <p:spPr>
          <a:xfrm>
            <a:off x="228600" y="667791"/>
            <a:ext cx="8686800" cy="0"/>
          </a:xfrm>
          <a:prstGeom prst="line">
            <a:avLst/>
          </a:prstGeom>
          <a:ln w="28575">
            <a:solidFill>
              <a:srgbClr val="99CC33"/>
            </a:solidFill>
          </a:ln>
        </p:spPr>
        <p:style>
          <a:lnRef idx="1">
            <a:schemeClr val="accent6"/>
          </a:lnRef>
          <a:fillRef idx="0">
            <a:schemeClr val="accent6"/>
          </a:fillRef>
          <a:effectRef idx="0">
            <a:schemeClr val="accent6"/>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Rectangle 2"/>
          <p:cNvSpPr>
            <a:spLocks noChangeArrowheads="1"/>
          </p:cNvSpPr>
          <p:nvPr userDrawn="1"/>
        </p:nvSpPr>
        <p:spPr bwMode="auto">
          <a:xfrm>
            <a:off x="2438400" y="2387139"/>
            <a:ext cx="2895600" cy="685800"/>
          </a:xfrm>
          <a:prstGeom prst="rect">
            <a:avLst/>
          </a:prstGeom>
          <a:noFill/>
          <a:ln w="9525">
            <a:noFill/>
            <a:miter lim="800000"/>
            <a:headEnd/>
            <a:tailEnd/>
          </a:ln>
        </p:spPr>
        <p:txBody>
          <a:bodyPr wrap="none" lIns="91438" tIns="45718" rIns="91438" bIns="45718"/>
          <a:lstStyle/>
          <a:p>
            <a:pPr algn="ctr" eaLnBrk="0" fontAlgn="auto" hangingPunct="0">
              <a:spcBef>
                <a:spcPts val="0"/>
              </a:spcBef>
              <a:spcAft>
                <a:spcPts val="0"/>
              </a:spcAft>
              <a:defRPr/>
            </a:pPr>
            <a:r>
              <a:rPr lang="it-IT" sz="4800" dirty="0">
                <a:solidFill>
                  <a:srgbClr val="3C5BA2"/>
                </a:solidFill>
                <a:latin typeface="Arial"/>
                <a:ea typeface="ＭＳ Ｐゴシック" pitchFamily="1" charset="-128"/>
              </a:rPr>
              <a:t>Thank you</a:t>
            </a:r>
          </a:p>
        </p:txBody>
      </p:sp>
      <p:sp>
        <p:nvSpPr>
          <p:cNvPr id="3" name="Line 4"/>
          <p:cNvSpPr>
            <a:spLocks noChangeShapeType="1"/>
          </p:cNvSpPr>
          <p:nvPr userDrawn="1"/>
        </p:nvSpPr>
        <p:spPr bwMode="auto">
          <a:xfrm flipV="1">
            <a:off x="6685368" y="1143000"/>
            <a:ext cx="0" cy="5257800"/>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4" name="Line 5"/>
          <p:cNvSpPr>
            <a:spLocks noChangeShapeType="1"/>
          </p:cNvSpPr>
          <p:nvPr userDrawn="1"/>
        </p:nvSpPr>
        <p:spPr bwMode="auto">
          <a:xfrm rot="5400000" flipV="1">
            <a:off x="7142788" y="1136554"/>
            <a:ext cx="0" cy="3448242"/>
          </a:xfrm>
          <a:prstGeom prst="line">
            <a:avLst/>
          </a:prstGeom>
          <a:noFill/>
          <a:ln w="12700">
            <a:solidFill>
              <a:schemeClr val="accent6"/>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
        <p:nvSpPr>
          <p:cNvPr id="9" name="Rectangle 7"/>
          <p:cNvSpPr>
            <a:spLocks noChangeArrowheads="1"/>
          </p:cNvSpPr>
          <p:nvPr userDrawn="1"/>
        </p:nvSpPr>
        <p:spPr bwMode="auto">
          <a:xfrm>
            <a:off x="6788770" y="2914650"/>
            <a:ext cx="1911841" cy="1604316"/>
          </a:xfrm>
          <a:prstGeom prst="rect">
            <a:avLst/>
          </a:prstGeom>
          <a:noFill/>
          <a:ln w="25400">
            <a:noFill/>
            <a:miter lim="800000"/>
            <a:headEnd/>
            <a:tailEnd/>
          </a:ln>
        </p:spPr>
        <p:txBody>
          <a:bodyPr wrap="square" lIns="0" tIns="32400" rIns="0" bIns="32400" anchor="ctr">
            <a:spAutoFit/>
          </a:bodyPr>
          <a:lstStyle/>
          <a:p>
            <a:pPr fontAlgn="auto">
              <a:lnSpc>
                <a:spcPct val="100000"/>
              </a:lnSpc>
              <a:spcBef>
                <a:spcPct val="50000"/>
              </a:spcBef>
              <a:spcAft>
                <a:spcPts val="0"/>
              </a:spcAft>
              <a:defRPr/>
            </a:pPr>
            <a:r>
              <a:rPr lang="it-IT" sz="1000" dirty="0">
                <a:solidFill>
                  <a:schemeClr val="bg2"/>
                </a:solidFill>
                <a:latin typeface="Arial" pitchFamily="34" charset="0"/>
                <a:ea typeface="ＭＳ Ｐゴシック" pitchFamily="1" charset="-128"/>
                <a:cs typeface="Arial" pitchFamily="34" charset="0"/>
              </a:rPr>
              <a:t>ACSI:</a:t>
            </a:r>
            <a:r>
              <a:rPr lang="it-IT" sz="1000" baseline="0" dirty="0">
                <a:solidFill>
                  <a:schemeClr val="bg2"/>
                </a:solidFill>
                <a:latin typeface="Arial" pitchFamily="34" charset="0"/>
                <a:ea typeface="ＭＳ Ｐゴシック" pitchFamily="1" charset="-128"/>
                <a:cs typeface="Arial" pitchFamily="34" charset="0"/>
              </a:rPr>
              <a:t>  </a:t>
            </a:r>
            <a:r>
              <a:rPr lang="it-IT" sz="1000" dirty="0">
                <a:solidFill>
                  <a:schemeClr val="bg2"/>
                </a:solidFill>
                <a:latin typeface="Arial" pitchFamily="34" charset="0"/>
                <a:ea typeface="ＭＳ Ｐゴシック" pitchFamily="1" charset="-128"/>
                <a:cs typeface="Arial" pitchFamily="34" charset="0"/>
              </a:rPr>
              <a:t>Delivered By</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CFI GROUP</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625 Avis</a:t>
            </a:r>
            <a:r>
              <a:rPr lang="it-IT" sz="1000" baseline="0" dirty="0">
                <a:solidFill>
                  <a:schemeClr val="bg2"/>
                </a:solidFill>
                <a:latin typeface="Arial" pitchFamily="34" charset="0"/>
                <a:ea typeface="ＭＳ Ｐゴシック" pitchFamily="1" charset="-128"/>
                <a:cs typeface="Arial" pitchFamily="34" charset="0"/>
              </a:rPr>
              <a:t> Drive	</a:t>
            </a:r>
          </a:p>
          <a:p>
            <a:pPr fontAlgn="auto">
              <a:lnSpc>
                <a:spcPct val="100000"/>
              </a:lnSpc>
              <a:spcBef>
                <a:spcPts val="0"/>
              </a:spcBef>
              <a:spcAft>
                <a:spcPts val="0"/>
              </a:spcAft>
              <a:defRPr/>
            </a:pPr>
            <a:r>
              <a:rPr lang="it-IT" sz="1000" baseline="0" dirty="0">
                <a:solidFill>
                  <a:schemeClr val="bg2"/>
                </a:solidFill>
                <a:latin typeface="Arial" pitchFamily="34" charset="0"/>
                <a:ea typeface="ＭＳ Ｐゴシック" pitchFamily="1" charset="-128"/>
                <a:cs typeface="Arial" pitchFamily="34" charset="0"/>
              </a:rPr>
              <a:t>Ann Arbor, MI 48108</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734.930.9090 (tel)</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rPr>
              <a:t>734.930.0911 (fax)</a:t>
            </a:r>
          </a:p>
          <a:p>
            <a:pPr fontAlgn="auto">
              <a:lnSpc>
                <a:spcPct val="100000"/>
              </a:lnSpc>
              <a:spcBef>
                <a:spcPts val="0"/>
              </a:spcBef>
              <a:spcAft>
                <a:spcPts val="0"/>
              </a:spcAft>
              <a:defRPr/>
            </a:pPr>
            <a:r>
              <a:rPr lang="it-IT" sz="1000" dirty="0">
                <a:solidFill>
                  <a:schemeClr val="bg2"/>
                </a:solidFill>
                <a:latin typeface="Arial" pitchFamily="34" charset="0"/>
                <a:ea typeface="ＭＳ Ｐゴシック" pitchFamily="1" charset="-128"/>
                <a:cs typeface="Arial" pitchFamily="34" charset="0"/>
                <a:hlinkClick r:id="rId2"/>
              </a:rPr>
              <a:t>www.cfigroup.com</a:t>
            </a:r>
            <a:endParaRPr lang="it-IT" sz="1000"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endParaRPr lang="it-IT" sz="1000" i="1"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endParaRPr lang="it-IT" sz="1000" i="1" dirty="0">
              <a:solidFill>
                <a:schemeClr val="bg2"/>
              </a:solidFill>
              <a:latin typeface="Arial" pitchFamily="34" charset="0"/>
              <a:ea typeface="ＭＳ Ｐゴシック" pitchFamily="1" charset="-128"/>
              <a:cs typeface="Arial" pitchFamily="34" charset="0"/>
            </a:endParaRPr>
          </a:p>
          <a:p>
            <a:pPr fontAlgn="auto">
              <a:lnSpc>
                <a:spcPct val="100000"/>
              </a:lnSpc>
              <a:spcBef>
                <a:spcPts val="0"/>
              </a:spcBef>
              <a:spcAft>
                <a:spcPts val="0"/>
              </a:spcAft>
              <a:defRPr/>
            </a:pPr>
            <a:endParaRPr lang="it-IT" sz="1000" i="1" dirty="0">
              <a:solidFill>
                <a:schemeClr val="bg2"/>
              </a:solidFill>
              <a:latin typeface="Arial" pitchFamily="34" charset="0"/>
              <a:ea typeface="ＭＳ Ｐゴシック" pitchFamily="1" charset="-128"/>
              <a:cs typeface="Arial" pitchFamily="34" charset="0"/>
            </a:endParaRPr>
          </a:p>
        </p:txBody>
      </p:sp>
      <p:sp>
        <p:nvSpPr>
          <p:cNvPr id="10" name="TextBox 9"/>
          <p:cNvSpPr txBox="1"/>
          <p:nvPr userDrawn="1"/>
        </p:nvSpPr>
        <p:spPr>
          <a:xfrm>
            <a:off x="6701418" y="1003940"/>
            <a:ext cx="2438400" cy="1785104"/>
          </a:xfrm>
          <a:prstGeom prst="rect">
            <a:avLst/>
          </a:prstGeom>
          <a:noFill/>
        </p:spPr>
        <p:txBody>
          <a:bodyPr wrap="square" rtlCol="0">
            <a:spAutoFit/>
          </a:bodyPr>
          <a:lstStyle/>
          <a:p>
            <a:r>
              <a:rPr lang="en-US" sz="1000" b="1" dirty="0">
                <a:solidFill>
                  <a:schemeClr val="bg2"/>
                </a:solidFill>
              </a:rPr>
              <a:t>FEDERAL CONSULTING</a:t>
            </a:r>
            <a:r>
              <a:rPr lang="en-US" sz="1000" b="1" baseline="0" dirty="0">
                <a:solidFill>
                  <a:schemeClr val="bg2"/>
                </a:solidFill>
              </a:rPr>
              <a:t> </a:t>
            </a:r>
            <a:r>
              <a:rPr lang="en-US" sz="1000" b="1" dirty="0">
                <a:solidFill>
                  <a:schemeClr val="bg2"/>
                </a:solidFill>
              </a:rPr>
              <a:t>GROUP</a:t>
            </a:r>
          </a:p>
          <a:p>
            <a:r>
              <a:rPr lang="en-US" sz="1000" dirty="0">
                <a:solidFill>
                  <a:schemeClr val="bg2"/>
                </a:solidFill>
              </a:rPr>
              <a:t>Joshua</a:t>
            </a:r>
            <a:r>
              <a:rPr lang="en-US" sz="1000" baseline="0" dirty="0">
                <a:solidFill>
                  <a:schemeClr val="bg2"/>
                </a:solidFill>
              </a:rPr>
              <a:t> Labazzetta</a:t>
            </a:r>
            <a:endParaRPr lang="en-US" sz="1000" dirty="0">
              <a:solidFill>
                <a:schemeClr val="bg2"/>
              </a:solidFill>
            </a:endParaRPr>
          </a:p>
          <a:p>
            <a:r>
              <a:rPr lang="en-US" sz="1000" dirty="0">
                <a:solidFill>
                  <a:schemeClr val="bg2"/>
                </a:solidFill>
              </a:rPr>
              <a:t>Project Manager/Contracting</a:t>
            </a:r>
            <a:r>
              <a:rPr lang="en-US" sz="1000" baseline="0" dirty="0">
                <a:solidFill>
                  <a:schemeClr val="bg2"/>
                </a:solidFill>
              </a:rPr>
              <a:t> Officer’s Representative</a:t>
            </a:r>
            <a:endParaRPr lang="en-US" sz="1000" dirty="0">
              <a:solidFill>
                <a:schemeClr val="bg2"/>
              </a:solidFill>
            </a:endParaRPr>
          </a:p>
          <a:p>
            <a:r>
              <a:rPr lang="en-US" sz="1000" kern="1200" dirty="0">
                <a:solidFill>
                  <a:schemeClr val="bg2"/>
                </a:solidFill>
                <a:latin typeface="Arial" pitchFamily="34" charset="0"/>
                <a:ea typeface="+mn-ea"/>
                <a:cs typeface="+mn-cs"/>
              </a:rPr>
              <a:t>202-208-2790 (tel)</a:t>
            </a:r>
          </a:p>
          <a:p>
            <a:r>
              <a:rPr lang="en-US" sz="1000" dirty="0">
                <a:solidFill>
                  <a:schemeClr val="bg2"/>
                </a:solidFill>
                <a:hlinkClick r:id="rId3"/>
              </a:rPr>
              <a:t>Joshua_Labazzetta@ios.doi.gov</a:t>
            </a:r>
            <a:endParaRPr lang="en-US" sz="1000" dirty="0">
              <a:solidFill>
                <a:schemeClr val="bg2"/>
              </a:solidFill>
            </a:endParaRPr>
          </a:p>
          <a:p>
            <a:endParaRPr lang="en-US" sz="1000" dirty="0">
              <a:solidFill>
                <a:schemeClr val="bg2"/>
              </a:solidFill>
            </a:endParaRPr>
          </a:p>
          <a:p>
            <a:r>
              <a:rPr lang="en-US" sz="1000" dirty="0">
                <a:solidFill>
                  <a:schemeClr val="bg2"/>
                </a:solidFill>
              </a:rPr>
              <a:t>Jeannie Lee</a:t>
            </a:r>
          </a:p>
          <a:p>
            <a:r>
              <a:rPr lang="en-US" sz="1000" dirty="0">
                <a:solidFill>
                  <a:schemeClr val="bg2"/>
                </a:solidFill>
              </a:rPr>
              <a:t>Operations Director</a:t>
            </a:r>
          </a:p>
          <a:p>
            <a:r>
              <a:rPr lang="en-US" sz="1000" dirty="0">
                <a:solidFill>
                  <a:schemeClr val="bg2"/>
                </a:solidFill>
              </a:rPr>
              <a:t>202-208-2154</a:t>
            </a:r>
            <a:r>
              <a:rPr lang="en-US" sz="1000" baseline="0" dirty="0">
                <a:solidFill>
                  <a:schemeClr val="bg2"/>
                </a:solidFill>
              </a:rPr>
              <a:t> (tel)</a:t>
            </a:r>
            <a:endParaRPr lang="en-US" sz="1000" dirty="0">
              <a:solidFill>
                <a:schemeClr val="bg2"/>
              </a:solidFill>
            </a:endParaRPr>
          </a:p>
          <a:p>
            <a:r>
              <a:rPr lang="en-US" sz="1000" dirty="0">
                <a:solidFill>
                  <a:schemeClr val="bg2"/>
                </a:solidFill>
              </a:rPr>
              <a:t>Jeannie_lee@ios.doi.gov</a:t>
            </a:r>
          </a:p>
        </p:txBody>
      </p:sp>
      <p:sp>
        <p:nvSpPr>
          <p:cNvPr id="11" name="Rectangle 10"/>
          <p:cNvSpPr/>
          <p:nvPr userDrawn="1"/>
        </p:nvSpPr>
        <p:spPr>
          <a:xfrm>
            <a:off x="6712570" y="4210050"/>
            <a:ext cx="2286000" cy="830997"/>
          </a:xfrm>
          <a:prstGeom prst="rect">
            <a:avLst/>
          </a:prstGeom>
        </p:spPr>
        <p:txBody>
          <a:bodyPr>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UNITED KINGDOM - London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SWEDEN - Stockholm</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ITALY - Milan</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it-IT" sz="1000" b="0" i="0" u="none" strike="noStrike" kern="1200" cap="none" spc="0" normalizeH="0" baseline="0" noProof="0" dirty="0">
                <a:ln>
                  <a:noFill/>
                </a:ln>
                <a:solidFill>
                  <a:srgbClr val="3C5BA2"/>
                </a:solidFill>
                <a:effectLst/>
                <a:uLnTx/>
                <a:uFillTx/>
                <a:latin typeface="Arial" pitchFamily="34" charset="0"/>
                <a:ea typeface="ＭＳ Ｐゴシック" pitchFamily="1" charset="-128"/>
                <a:cs typeface="Arial" pitchFamily="34" charset="0"/>
              </a:rPr>
              <a:t>CHINA - Shanghai</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Divider 1">
    <p:spTree>
      <p:nvGrpSpPr>
        <p:cNvPr id="1" name=""/>
        <p:cNvGrpSpPr/>
        <p:nvPr/>
      </p:nvGrpSpPr>
      <p:grpSpPr>
        <a:xfrm>
          <a:off x="0" y="0"/>
          <a:ext cx="0" cy="0"/>
          <a:chOff x="0" y="0"/>
          <a:chExt cx="0" cy="0"/>
        </a:xfrm>
      </p:grpSpPr>
      <p:sp>
        <p:nvSpPr>
          <p:cNvPr id="8" name="Segnaposto testo 5"/>
          <p:cNvSpPr>
            <a:spLocks noGrp="1"/>
          </p:cNvSpPr>
          <p:nvPr>
            <p:ph type="body" sz="quarter" idx="10"/>
          </p:nvPr>
        </p:nvSpPr>
        <p:spPr>
          <a:xfrm>
            <a:off x="6814068" y="1073934"/>
            <a:ext cx="1904037" cy="1397000"/>
          </a:xfrm>
          <a:prstGeom prst="rect">
            <a:avLst/>
          </a:prstGeom>
        </p:spPr>
        <p:txBody>
          <a:bodyPr/>
          <a:lstStyle>
            <a:lvl1pPr marL="0" indent="0">
              <a:spcBef>
                <a:spcPts val="0"/>
              </a:spcBef>
              <a:buNone/>
              <a:defRPr sz="1600">
                <a:solidFill>
                  <a:schemeClr val="tx1"/>
                </a:solidFill>
              </a:defRPr>
            </a:lvl1pPr>
            <a:lvl2pPr>
              <a:defRPr>
                <a:solidFill>
                  <a:schemeClr val="tx1"/>
                </a:solidFill>
              </a:defRPr>
            </a:lvl2pPr>
          </a:lstStyle>
          <a:p>
            <a:pPr lvl="0"/>
            <a:r>
              <a:rPr lang="en-US"/>
              <a:t>Click to edit Master text styles</a:t>
            </a:r>
          </a:p>
        </p:txBody>
      </p:sp>
      <p:sp>
        <p:nvSpPr>
          <p:cNvPr id="14" name="Line 4"/>
          <p:cNvSpPr>
            <a:spLocks noChangeShapeType="1"/>
          </p:cNvSpPr>
          <p:nvPr/>
        </p:nvSpPr>
        <p:spPr bwMode="auto">
          <a:xfrm flipV="1">
            <a:off x="6685368" y="1143000"/>
            <a:ext cx="0" cy="5257800"/>
          </a:xfrm>
          <a:prstGeom prst="line">
            <a:avLst/>
          </a:prstGeom>
          <a:noFill/>
          <a:ln w="12700">
            <a:solidFill>
              <a:srgbClr val="90BE43"/>
            </a:solidFill>
            <a:round/>
            <a:headEnd/>
            <a:tailEnd/>
          </a:ln>
        </p:spPr>
        <p:txBody>
          <a:bodyPr wrap="none" anchor="ctr"/>
          <a:lstStyle/>
          <a:p>
            <a:pPr algn="r" eaLnBrk="0" fontAlgn="auto" hangingPunct="0">
              <a:spcBef>
                <a:spcPts val="0"/>
              </a:spcBef>
              <a:spcAft>
                <a:spcPts val="0"/>
              </a:spcAft>
              <a:defRPr/>
            </a:pPr>
            <a:endParaRPr lang="it-IT">
              <a:solidFill>
                <a:prstClr val="black"/>
              </a:solidFill>
              <a:latin typeface="Arial" charset="0"/>
              <a:ea typeface="ＭＳ Ｐゴシック" pitchFamily="1" charset="-128"/>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33589" y="133546"/>
            <a:ext cx="8681811"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dirty="0"/>
              <a:t>Insert slide heading here</a:t>
            </a:r>
          </a:p>
        </p:txBody>
      </p:sp>
      <p:sp>
        <p:nvSpPr>
          <p:cNvPr id="8" name="Text Placeholder 7"/>
          <p:cNvSpPr>
            <a:spLocks noGrp="1"/>
          </p:cNvSpPr>
          <p:nvPr>
            <p:ph type="body" idx="1"/>
          </p:nvPr>
        </p:nvSpPr>
        <p:spPr>
          <a:xfrm>
            <a:off x="228600" y="990600"/>
            <a:ext cx="8686800" cy="5175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96" r:id="rId9"/>
    <p:sldLayoutId id="2147483798" r:id="rId10"/>
    <p:sldLayoutId id="2147483799" r:id="rId11"/>
    <p:sldLayoutId id="2147483784" r:id="rId12"/>
  </p:sldLayoutIdLst>
  <p:hf hdr="0" ftr="0"/>
  <p:txStyles>
    <p:titleStyle>
      <a:lvl1pPr algn="l" rtl="0" eaLnBrk="1" fontAlgn="base" hangingPunct="1">
        <a:spcBef>
          <a:spcPct val="0"/>
        </a:spcBef>
        <a:spcAft>
          <a:spcPct val="0"/>
        </a:spcAft>
        <a:defRPr sz="2800" b="1" kern="1200" baseline="0">
          <a:solidFill>
            <a:schemeClr val="bg2"/>
          </a:solidFill>
          <a:latin typeface="+mj-lt"/>
          <a:ea typeface="+mj-ea"/>
          <a:cs typeface="Calibri" pitchFamily="34" charset="0"/>
        </a:defRPr>
      </a:lvl1pPr>
      <a:lvl2pPr algn="l" rtl="0" eaLnBrk="1" fontAlgn="base" hangingPunct="1">
        <a:spcBef>
          <a:spcPct val="0"/>
        </a:spcBef>
        <a:spcAft>
          <a:spcPct val="0"/>
        </a:spcAft>
        <a:defRPr sz="4400" b="1">
          <a:solidFill>
            <a:srgbClr val="90BE43"/>
          </a:solidFill>
          <a:latin typeface="Arial" pitchFamily="34" charset="0"/>
          <a:cs typeface="Arial" pitchFamily="34" charset="0"/>
        </a:defRPr>
      </a:lvl2pPr>
      <a:lvl3pPr algn="l" rtl="0" eaLnBrk="1" fontAlgn="base" hangingPunct="1">
        <a:spcBef>
          <a:spcPct val="0"/>
        </a:spcBef>
        <a:spcAft>
          <a:spcPct val="0"/>
        </a:spcAft>
        <a:defRPr sz="4400" b="1">
          <a:solidFill>
            <a:srgbClr val="90BE43"/>
          </a:solidFill>
          <a:latin typeface="Arial" pitchFamily="34" charset="0"/>
          <a:cs typeface="Arial" pitchFamily="34" charset="0"/>
        </a:defRPr>
      </a:lvl3pPr>
      <a:lvl4pPr algn="l" rtl="0" eaLnBrk="1" fontAlgn="base" hangingPunct="1">
        <a:spcBef>
          <a:spcPct val="0"/>
        </a:spcBef>
        <a:spcAft>
          <a:spcPct val="0"/>
        </a:spcAft>
        <a:defRPr sz="4400" b="1">
          <a:solidFill>
            <a:srgbClr val="90BE43"/>
          </a:solidFill>
          <a:latin typeface="Arial" pitchFamily="34" charset="0"/>
          <a:cs typeface="Arial" pitchFamily="34" charset="0"/>
        </a:defRPr>
      </a:lvl4pPr>
      <a:lvl5pPr algn="l" rtl="0" eaLnBrk="1" fontAlgn="base" hangingPunct="1">
        <a:spcBef>
          <a:spcPct val="0"/>
        </a:spcBef>
        <a:spcAft>
          <a:spcPct val="0"/>
        </a:spcAft>
        <a:defRPr sz="4400" b="1">
          <a:solidFill>
            <a:srgbClr val="90BE43"/>
          </a:solidFill>
          <a:latin typeface="Arial" pitchFamily="34" charset="0"/>
          <a:cs typeface="Arial" pitchFamily="34" charset="0"/>
        </a:defRPr>
      </a:lvl5pPr>
      <a:lvl6pPr marL="457200" algn="l" rtl="0" eaLnBrk="1" fontAlgn="base" hangingPunct="1">
        <a:spcBef>
          <a:spcPct val="0"/>
        </a:spcBef>
        <a:spcAft>
          <a:spcPct val="0"/>
        </a:spcAft>
        <a:defRPr b="1">
          <a:solidFill>
            <a:srgbClr val="90BE43"/>
          </a:solidFill>
          <a:latin typeface="Arial" pitchFamily="34" charset="0"/>
          <a:cs typeface="Arial" pitchFamily="34" charset="0"/>
        </a:defRPr>
      </a:lvl6pPr>
      <a:lvl7pPr marL="914400" algn="l" rtl="0" eaLnBrk="1" fontAlgn="base" hangingPunct="1">
        <a:spcBef>
          <a:spcPct val="0"/>
        </a:spcBef>
        <a:spcAft>
          <a:spcPct val="0"/>
        </a:spcAft>
        <a:defRPr b="1">
          <a:solidFill>
            <a:srgbClr val="90BE43"/>
          </a:solidFill>
          <a:latin typeface="Arial" pitchFamily="34" charset="0"/>
          <a:cs typeface="Arial" pitchFamily="34" charset="0"/>
        </a:defRPr>
      </a:lvl7pPr>
      <a:lvl8pPr marL="1371600" algn="l" rtl="0" eaLnBrk="1" fontAlgn="base" hangingPunct="1">
        <a:spcBef>
          <a:spcPct val="0"/>
        </a:spcBef>
        <a:spcAft>
          <a:spcPct val="0"/>
        </a:spcAft>
        <a:defRPr b="1">
          <a:solidFill>
            <a:srgbClr val="90BE43"/>
          </a:solidFill>
          <a:latin typeface="Arial" pitchFamily="34" charset="0"/>
          <a:cs typeface="Arial" pitchFamily="34" charset="0"/>
        </a:defRPr>
      </a:lvl8pPr>
      <a:lvl9pPr marL="1828800" algn="l" rtl="0" eaLnBrk="1" fontAlgn="base" hangingPunct="1">
        <a:spcBef>
          <a:spcPct val="0"/>
        </a:spcBef>
        <a:spcAft>
          <a:spcPct val="0"/>
        </a:spcAft>
        <a:defRPr b="1">
          <a:solidFill>
            <a:srgbClr val="90BE43"/>
          </a:solidFill>
          <a:latin typeface="Arial" pitchFamily="34" charset="0"/>
          <a:cs typeface="Arial" pitchFamily="34" charset="0"/>
        </a:defRPr>
      </a:lvl9pPr>
    </p:titleStyle>
    <p:bodyStyle>
      <a:lvl1pPr marL="346075" indent="-346075" algn="l" rtl="0" eaLnBrk="1" fontAlgn="base" hangingPunct="1">
        <a:lnSpc>
          <a:spcPct val="100000"/>
        </a:lnSpc>
        <a:spcBef>
          <a:spcPct val="0"/>
        </a:spcBef>
        <a:spcAft>
          <a:spcPct val="0"/>
        </a:spcAft>
        <a:buClr>
          <a:schemeClr val="accent6"/>
        </a:buClr>
        <a:buSzPct val="85000"/>
        <a:buFont typeface="Wingdings 3" pitchFamily="18" charset="2"/>
        <a:buNone/>
        <a:defRPr sz="2400" b="0" kern="1200" baseline="0">
          <a:solidFill>
            <a:schemeClr val="tx1"/>
          </a:solidFill>
          <a:latin typeface="+mn-lt"/>
          <a:ea typeface="+mn-ea"/>
          <a:cs typeface="Calibri" pitchFamily="34" charset="0"/>
        </a:defRPr>
      </a:lvl1pPr>
      <a:lvl2pPr marL="282575" indent="-282575" algn="l" rtl="0" eaLnBrk="1" fontAlgn="base" hangingPunct="1">
        <a:lnSpc>
          <a:spcPct val="100000"/>
        </a:lnSpc>
        <a:spcBef>
          <a:spcPct val="0"/>
        </a:spcBef>
        <a:spcAft>
          <a:spcPct val="0"/>
        </a:spcAft>
        <a:buClr>
          <a:schemeClr val="accent6"/>
        </a:buClr>
        <a:buSzPct val="85000"/>
        <a:buFont typeface="Wingdings 3" pitchFamily="18" charset="2"/>
        <a:buChar char=""/>
        <a:defRPr sz="2000" kern="1200" baseline="0">
          <a:solidFill>
            <a:schemeClr val="tx1"/>
          </a:solidFill>
          <a:latin typeface="+mn-lt"/>
          <a:ea typeface="+mn-ea"/>
          <a:cs typeface="Calibri" pitchFamily="34" charset="0"/>
        </a:defRPr>
      </a:lvl2pPr>
      <a:lvl3pPr marL="568325" indent="-222250" algn="l" rtl="0" eaLnBrk="1" fontAlgn="base" hangingPunct="1">
        <a:lnSpc>
          <a:spcPct val="150000"/>
        </a:lnSpc>
        <a:spcBef>
          <a:spcPct val="0"/>
        </a:spcBef>
        <a:spcAft>
          <a:spcPct val="0"/>
        </a:spcAft>
        <a:buClr>
          <a:schemeClr val="accent6"/>
        </a:buClr>
        <a:buSzPct val="85000"/>
        <a:buFont typeface="Arial" pitchFamily="34" charset="0"/>
        <a:buChar char="&gt;"/>
        <a:defRPr sz="2000" kern="1200">
          <a:solidFill>
            <a:schemeClr val="tx1"/>
          </a:solidFill>
          <a:latin typeface="+mn-lt"/>
          <a:ea typeface="+mn-ea"/>
          <a:cs typeface="Calibri" pitchFamily="34" charset="0"/>
        </a:defRPr>
      </a:lvl3pPr>
      <a:lvl4pPr marL="798513" indent="-230188" algn="l" rtl="0" eaLnBrk="1" fontAlgn="base" hangingPunct="1">
        <a:lnSpc>
          <a:spcPct val="150000"/>
        </a:lnSpc>
        <a:spcBef>
          <a:spcPct val="0"/>
        </a:spcBef>
        <a:spcAft>
          <a:spcPct val="0"/>
        </a:spcAft>
        <a:buClr>
          <a:schemeClr val="accent6"/>
        </a:buClr>
        <a:buSzPct val="85000"/>
        <a:buFont typeface="Arial" pitchFamily="34" charset="0"/>
        <a:buChar char="•"/>
        <a:defRPr sz="1800" kern="1200">
          <a:solidFill>
            <a:schemeClr val="tx1"/>
          </a:solidFill>
          <a:latin typeface="+mn-lt"/>
          <a:ea typeface="+mn-ea"/>
          <a:cs typeface="Calibri" pitchFamily="34" charset="0"/>
        </a:defRPr>
      </a:lvl4pPr>
      <a:lvl5pPr marL="1030288" indent="-231775" algn="l" rtl="0" eaLnBrk="1" fontAlgn="base" hangingPunct="1">
        <a:spcBef>
          <a:spcPct val="20000"/>
        </a:spcBef>
        <a:spcAft>
          <a:spcPct val="0"/>
        </a:spcAft>
        <a:buClr>
          <a:schemeClr val="accent6"/>
        </a:buClr>
        <a:buSzPct val="85000"/>
        <a:buFont typeface="Arial" pitchFamily="34" charset="0"/>
        <a:buChar char="–"/>
        <a:defRPr sz="1600" kern="1200">
          <a:solidFill>
            <a:schemeClr val="tx1"/>
          </a:solidFill>
          <a:latin typeface="+mn-lt"/>
          <a:ea typeface="+mn-ea"/>
          <a:cs typeface="Calibri" pitchFamily="34" charset="0"/>
        </a:defRPr>
      </a:lvl5pPr>
      <a:lvl6pPr marL="1260475" indent="-230188" algn="l" defTabSz="914400" rtl="0" eaLnBrk="1" latinLnBrk="0" hangingPunct="1">
        <a:spcBef>
          <a:spcPct val="20000"/>
        </a:spcBef>
        <a:buClr>
          <a:schemeClr val="accent6"/>
        </a:buClr>
        <a:buSzPct val="120000"/>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type="body" sz="quarter" idx="16"/>
          </p:nvPr>
        </p:nvSpPr>
        <p:spPr>
          <a:xfrm>
            <a:off x="1828800" y="5638801"/>
            <a:ext cx="5424104" cy="533400"/>
          </a:xfrm>
        </p:spPr>
        <p:txBody>
          <a:bodyPr/>
          <a:lstStyle/>
          <a:p>
            <a:r>
              <a:rPr lang="en-US" sz="2400" dirty="0">
                <a:latin typeface="+mn-lt"/>
                <a:cs typeface="Calibri" pitchFamily="34" charset="0"/>
              </a:rPr>
              <a:t>2016 Customer Satisfaction Results</a:t>
            </a:r>
          </a:p>
        </p:txBody>
      </p:sp>
      <p:sp>
        <p:nvSpPr>
          <p:cNvPr id="8" name="Text Placeholder 2"/>
          <p:cNvSpPr txBox="1">
            <a:spLocks/>
          </p:cNvSpPr>
          <p:nvPr/>
        </p:nvSpPr>
        <p:spPr>
          <a:xfrm>
            <a:off x="1828800" y="6096000"/>
            <a:ext cx="5424104" cy="5334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rPr>
              <a:t>October 2016</a:t>
            </a:r>
          </a:p>
          <a:p>
            <a:pPr marL="342900" lvl="0" indent="-342900" algn="ctr" fontAlgn="auto">
              <a:spcBef>
                <a:spcPts val="0"/>
              </a:spcBef>
              <a:spcAft>
                <a:spcPts val="0"/>
              </a:spcAft>
              <a:defRPr/>
            </a:pPr>
            <a:r>
              <a:rPr lang="en-US" sz="1600" dirty="0">
                <a:latin typeface="+mn-lt"/>
                <a:cs typeface="Calibri" pitchFamily="34" charset="0"/>
              </a:rPr>
              <a:t>IA# 20252 A2 </a:t>
            </a:r>
          </a:p>
        </p:txBody>
      </p:sp>
      <p:pic>
        <p:nvPicPr>
          <p:cNvPr id="9" name="Picture 8" descr="nasa"/>
          <p:cNvPicPr/>
          <p:nvPr/>
        </p:nvPicPr>
        <p:blipFill>
          <a:blip r:embed="rId3" cstate="print"/>
          <a:srcRect/>
          <a:stretch>
            <a:fillRect/>
          </a:stretch>
        </p:blipFill>
        <p:spPr bwMode="auto">
          <a:xfrm>
            <a:off x="3490277" y="4041775"/>
            <a:ext cx="2163445" cy="1466850"/>
          </a:xfrm>
          <a:prstGeom prst="rect">
            <a:avLst/>
          </a:prstGeom>
          <a:noFill/>
          <a:ln w="9525">
            <a:noFill/>
            <a:miter lim="800000"/>
            <a:headEnd/>
            <a:tailEnd/>
          </a:ln>
        </p:spPr>
      </p:pic>
      <p:sp>
        <p:nvSpPr>
          <p:cNvPr id="2" name="Title 1"/>
          <p:cNvSpPr>
            <a:spLocks noGrp="1"/>
          </p:cNvSpPr>
          <p:nvPr>
            <p:ph type="title" idx="4294967295"/>
          </p:nvPr>
        </p:nvSpPr>
        <p:spPr>
          <a:xfrm>
            <a:off x="1861109" y="2971800"/>
            <a:ext cx="5358384" cy="1069848"/>
          </a:xfrm>
        </p:spPr>
        <p:txBody>
          <a:bodyPr/>
          <a:lstStyle/>
          <a:p>
            <a:pPr algn="ctr" rtl="0" eaLnBrk="1" fontAlgn="auto" latinLnBrk="0" hangingPunct="1"/>
            <a:r>
              <a:rPr lang="en-US" i="0" kern="1200" baseline="0" dirty="0">
                <a:solidFill>
                  <a:srgbClr val="3C5BA2"/>
                </a:solidFill>
                <a:effectLst/>
                <a:latin typeface="+mn-lt"/>
                <a:ea typeface="+mn-ea"/>
                <a:cs typeface="Arial" panose="020B0604020202020204" pitchFamily="34" charset="0"/>
              </a:rPr>
              <a:t>Earth Observing System Data and Information System</a:t>
            </a:r>
            <a:endParaRPr lang="en-US" dirty="0">
              <a:solidFill>
                <a:srgbClr val="3C5BA2"/>
              </a:solidFill>
              <a:effectLst/>
              <a:latin typeface="+mn-lt"/>
              <a:cs typeface="Arial" panose="020B0604020202020204" pitchFamily="34" charset="0"/>
            </a:endParaRPr>
          </a:p>
        </p:txBody>
      </p:sp>
      <p:pic>
        <p:nvPicPr>
          <p:cNvPr id="11" name="Picture 10" descr="FCG logo"/>
          <p:cNvPicPr>
            <a:picLocks noChangeAspect="1"/>
          </p:cNvPicPr>
          <p:nvPr/>
        </p:nvPicPr>
        <p:blipFill>
          <a:blip r:embed="rId4" cstate="print">
            <a:clrChange>
              <a:clrFrom>
                <a:srgbClr val="FFFFFE"/>
              </a:clrFrom>
              <a:clrTo>
                <a:srgbClr val="FFFFFE">
                  <a:alpha val="0"/>
                </a:srgbClr>
              </a:clrTo>
            </a:clrChange>
          </a:blip>
          <a:srcRect b="25000"/>
          <a:stretch>
            <a:fillRect/>
          </a:stretch>
        </p:blipFill>
        <p:spPr>
          <a:xfrm>
            <a:off x="285750" y="5848815"/>
            <a:ext cx="449378" cy="867898"/>
          </a:xfrm>
          <a:prstGeom prst="rect">
            <a:avLst/>
          </a:prstGeom>
        </p:spPr>
      </p:pic>
      <p:pic>
        <p:nvPicPr>
          <p:cNvPr id="12" name="Picture 11" descr="ACSI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550" y="5863793"/>
            <a:ext cx="949337" cy="8529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Product Quality</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t>Eighteen percent of respondents reported contacting a DAAC’s user services office or interacting with DAAC personnel, and the area of </a:t>
            </a:r>
            <a:r>
              <a:rPr lang="en-029" sz="1600" b="1" dirty="0"/>
              <a:t>Customer Support </a:t>
            </a:r>
            <a:r>
              <a:rPr lang="en-029" sz="1600" dirty="0"/>
              <a:t>has the most significant leverage on satisfaction.</a:t>
            </a:r>
          </a:p>
          <a:p>
            <a:pPr marL="346075" indent="-346075">
              <a:lnSpc>
                <a:spcPct val="150000"/>
              </a:lnSpc>
              <a:spcBef>
                <a:spcPts val="600"/>
              </a:spcBef>
              <a:buClr>
                <a:schemeClr val="accent6"/>
              </a:buClr>
              <a:buSzPct val="85000"/>
              <a:buFont typeface="Wingdings 3" pitchFamily="18" charset="2"/>
              <a:buChar char=""/>
              <a:defRPr/>
            </a:pPr>
            <a:r>
              <a:rPr lang="en-029" sz="1600" dirty="0"/>
              <a:t>Product Quality increases in impact in 2016 from 0.6 in 2015 to 1.1, and emerges as the highest impact driver of CSI. Overall, respondents feel Product Quality is strong, and reveal data products help them accomplish their intended goals. Respondents are most critical of the ease of using the data products in their delivered format, at 82. </a:t>
            </a:r>
          </a:p>
          <a:p>
            <a:pPr marL="346075" indent="-346075">
              <a:lnSpc>
                <a:spcPct val="150000"/>
              </a:lnSpc>
              <a:spcBef>
                <a:spcPts val="600"/>
              </a:spcBef>
              <a:buClr>
                <a:schemeClr val="accent6"/>
              </a:buClr>
              <a:buSzPct val="85000"/>
              <a:buFont typeface="Wingdings 3" pitchFamily="18" charset="2"/>
              <a:buChar char=""/>
              <a:defRPr/>
            </a:pPr>
            <a:r>
              <a:rPr lang="en-029" sz="1600" dirty="0"/>
              <a:t>The majority of respondents (78%) used software tools or packages to work with data and report a strong CSI of 80. Those who made their own using a programming language to work with data are similarly satisfied (80), though the few that couldn’t understand how to use the data were least satisfied, with a CSI of 67. Focus improvement efforts on Product Quality in order to drive CSI upward.</a:t>
            </a:r>
            <a:endParaRPr lang="en-US" sz="1600" dirty="0"/>
          </a:p>
          <a:p>
            <a:pPr marL="346075" indent="-346075">
              <a:lnSpc>
                <a:spcPct val="150000"/>
              </a:lnSpc>
              <a:spcBef>
                <a:spcPts val="600"/>
              </a:spcBef>
              <a:buClr>
                <a:schemeClr val="accent6"/>
              </a:buClr>
              <a:buSzPct val="85000"/>
              <a:buFont typeface="Wingdings 3" pitchFamily="18" charset="2"/>
              <a:buChar char=""/>
              <a:defRPr/>
            </a:pPr>
            <a:endParaRPr lang="en-029" sz="1600" dirty="0"/>
          </a:p>
          <a:p>
            <a:pPr marL="803275" lvl="1" indent="-346075">
              <a:lnSpc>
                <a:spcPct val="150000"/>
              </a:lnSpc>
              <a:spcBef>
                <a:spcPts val="600"/>
              </a:spcBef>
              <a:buClr>
                <a:schemeClr val="accent6"/>
              </a:buClr>
              <a:buSzPct val="85000"/>
              <a:defRPr/>
            </a:pPr>
            <a:endParaRPr lang="en-029" sz="1400" dirty="0"/>
          </a:p>
          <a:p>
            <a:pPr marL="803275" lvl="1" indent="-346075">
              <a:lnSpc>
                <a:spcPct val="150000"/>
              </a:lnSpc>
              <a:spcBef>
                <a:spcPts val="600"/>
              </a:spcBef>
              <a:buClr>
                <a:schemeClr val="accent6"/>
              </a:buClr>
              <a:buSzPct val="85000"/>
              <a:buFont typeface="Wingdings 3" pitchFamily="18" charset="2"/>
              <a:buChar char=""/>
              <a:defRPr/>
            </a:pPr>
            <a:endParaRPr lang="en-029" sz="1400" dirty="0"/>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Product Documentation</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t>Product Documentation provides an opportunity for improvement with a relatively low score (79) and a moderately high impact of 0.9. </a:t>
            </a:r>
          </a:p>
          <a:p>
            <a:pPr marL="346075" indent="-346075">
              <a:lnSpc>
                <a:spcPct val="150000"/>
              </a:lnSpc>
              <a:spcBef>
                <a:spcPts val="600"/>
              </a:spcBef>
              <a:buClr>
                <a:schemeClr val="accent6"/>
              </a:buClr>
              <a:buSzPct val="85000"/>
              <a:buFont typeface="Wingdings 3" pitchFamily="18" charset="2"/>
              <a:buChar char=""/>
              <a:defRPr/>
            </a:pPr>
            <a:r>
              <a:rPr lang="en-US" sz="1600" dirty="0"/>
              <a:t>Both the overall quality of the document and the data documentation that helped users use the data score relatively low, at 79, compared to other areas of measurement. </a:t>
            </a:r>
          </a:p>
          <a:p>
            <a:pPr marL="346075" indent="-346075">
              <a:lnSpc>
                <a:spcPct val="150000"/>
              </a:lnSpc>
              <a:spcBef>
                <a:spcPts val="600"/>
              </a:spcBef>
              <a:buClr>
                <a:schemeClr val="accent6"/>
              </a:buClr>
              <a:buSzPct val="85000"/>
              <a:buFont typeface="Wingdings 3" pitchFamily="18" charset="2"/>
              <a:buChar char=""/>
              <a:defRPr/>
            </a:pPr>
            <a:r>
              <a:rPr lang="en-US" sz="1600" dirty="0"/>
              <a:t>Seventy-two percent of respondents recall looking for or obtaining documentation related to the data, so it is documentation that is being utilized by a large portion of data users. Work to ensure that the product documentation is meeting the needs of its users, and make improvements to make this documentation easier to use, where necessary. </a:t>
            </a:r>
            <a:endParaRPr lang="en-029" sz="1600" dirty="0"/>
          </a:p>
          <a:p>
            <a:pPr marL="803275" lvl="1" indent="-346075">
              <a:lnSpc>
                <a:spcPct val="150000"/>
              </a:lnSpc>
              <a:spcBef>
                <a:spcPts val="600"/>
              </a:spcBef>
              <a:buClr>
                <a:schemeClr val="accent6"/>
              </a:buClr>
              <a:buSzPct val="85000"/>
              <a:defRPr/>
            </a:pPr>
            <a:endParaRPr lang="en-029" sz="1400" dirty="0"/>
          </a:p>
          <a:p>
            <a:pPr marL="803275" lvl="1" indent="-346075">
              <a:lnSpc>
                <a:spcPct val="150000"/>
              </a:lnSpc>
              <a:spcBef>
                <a:spcPts val="600"/>
              </a:spcBef>
              <a:buClr>
                <a:schemeClr val="accent6"/>
              </a:buClr>
              <a:buSzPct val="85000"/>
              <a:buFont typeface="Wingdings 3" pitchFamily="18" charset="2"/>
              <a:buChar char=""/>
              <a:defRPr/>
            </a:pPr>
            <a:endParaRPr lang="en-029" sz="1400" dirty="0"/>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extLst>
      <p:ext uri="{BB962C8B-B14F-4D97-AF65-F5344CB8AC3E}">
        <p14:creationId xmlns:p14="http://schemas.microsoft.com/office/powerpoint/2010/main" val="18136286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Other Key Drivers</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t>Customer Support (85), Delivery (84), Product Quality (83), and Product Selection and Order (82) all score especially well and are considered strengths among respondents. Maintain the strong performance in these areas to maintain CSI moving forward.</a:t>
            </a:r>
          </a:p>
          <a:p>
            <a:pPr marL="346075" indent="-346075">
              <a:lnSpc>
                <a:spcPct val="150000"/>
              </a:lnSpc>
              <a:spcBef>
                <a:spcPts val="600"/>
              </a:spcBef>
              <a:buClr>
                <a:schemeClr val="accent6"/>
              </a:buClr>
              <a:buSzPct val="85000"/>
              <a:buFont typeface="Wingdings 3" pitchFamily="18" charset="2"/>
              <a:buChar char=""/>
              <a:defRPr/>
            </a:pPr>
            <a:r>
              <a:rPr lang="en-US" sz="1600" dirty="0"/>
              <a:t>Examine those areas that declined this year, specifically the convenience of the delivery method (down one point) and the professionalism and knowledge of Customer Support representatives (both down one point), to better understand the dip in performance and determine how to correct this before more ground is lost.</a:t>
            </a:r>
            <a:endParaRPr lang="en-029" sz="1400" dirty="0"/>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1207"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Customer Satisfaction Model Results</a:t>
            </a:r>
            <a:endParaRPr lang="en-US" dirty="0">
              <a:effectLst/>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asellaDiTesto 12"/>
          <p:cNvSpPr txBox="1"/>
          <p:nvPr/>
        </p:nvSpPr>
        <p:spPr>
          <a:xfrm>
            <a:off x="4305293" y="6474031"/>
            <a:ext cx="531948" cy="307777"/>
          </a:xfrm>
          <a:prstGeom prst="rect">
            <a:avLst/>
          </a:prstGeom>
          <a:noFill/>
        </p:spPr>
        <p:txBody>
          <a:bodyPr wrap="square" rtlCol="0">
            <a:spAutoFit/>
          </a:bodyPr>
          <a:lstStyle/>
          <a:p>
            <a:pPr algn="ctr"/>
            <a:fld id="{36079A90-9308-4788-870A-959CA61833C6}" type="slidenum">
              <a:rPr lang="it-IT" sz="1400" smtClean="0">
                <a:solidFill>
                  <a:schemeClr val="tx1"/>
                </a:solidFill>
              </a:rPr>
              <a:pPr algn="ctr"/>
              <a:t>14</a:t>
            </a:fld>
            <a:endParaRPr lang="it-IT" sz="1400" dirty="0">
              <a:solidFill>
                <a:schemeClr val="tx1"/>
              </a:solidFill>
            </a:endParaRPr>
          </a:p>
        </p:txBody>
      </p:sp>
      <p:sp>
        <p:nvSpPr>
          <p:cNvPr id="55" name="Title 54"/>
          <p:cNvSpPr>
            <a:spLocks noGrp="1"/>
          </p:cNvSpPr>
          <p:nvPr>
            <p:ph type="title"/>
          </p:nvPr>
        </p:nvSpPr>
        <p:spPr/>
        <p:txBody>
          <a:bodyPr/>
          <a:lstStyle/>
          <a:p>
            <a:r>
              <a:rPr lang="en-US" sz="2400" dirty="0"/>
              <a:t>2016 NASA EOSDIS </a:t>
            </a:r>
            <a:r>
              <a:rPr lang="en-US" sz="2400" dirty="0">
                <a:latin typeface="+mj-lt"/>
              </a:rPr>
              <a:t>– Customer Satisfaction Model </a:t>
            </a:r>
          </a:p>
        </p:txBody>
      </p:sp>
      <p:sp>
        <p:nvSpPr>
          <p:cNvPr id="142" name="TextBox 141"/>
          <p:cNvSpPr txBox="1"/>
          <p:nvPr/>
        </p:nvSpPr>
        <p:spPr>
          <a:xfrm>
            <a:off x="301752" y="732560"/>
            <a:ext cx="4953000" cy="276999"/>
          </a:xfrm>
          <a:prstGeom prst="rect">
            <a:avLst/>
          </a:prstGeom>
          <a:noFill/>
        </p:spPr>
        <p:txBody>
          <a:bodyPr wrap="square" rtlCol="0">
            <a:spAutoFit/>
          </a:bodyPr>
          <a:lstStyle/>
          <a:p>
            <a:pPr defTabSz="457200" fontAlgn="auto">
              <a:spcBef>
                <a:spcPts val="0"/>
              </a:spcBef>
              <a:spcAft>
                <a:spcPts val="0"/>
              </a:spcAft>
            </a:pPr>
            <a:r>
              <a:rPr lang="en-US" sz="1200" b="1" dirty="0">
                <a:solidFill>
                  <a:prstClr val="black"/>
                </a:solidFill>
                <a:cs typeface="Arial" panose="020B0604020202020204" pitchFamily="34" charset="0"/>
              </a:rPr>
              <a:t>Components (Satisfaction Drivers)</a:t>
            </a:r>
          </a:p>
        </p:txBody>
      </p:sp>
      <p:sp>
        <p:nvSpPr>
          <p:cNvPr id="143" name="TextBox 142"/>
          <p:cNvSpPr txBox="1"/>
          <p:nvPr/>
        </p:nvSpPr>
        <p:spPr>
          <a:xfrm>
            <a:off x="5014147" y="738140"/>
            <a:ext cx="4038600" cy="276999"/>
          </a:xfrm>
          <a:prstGeom prst="rect">
            <a:avLst/>
          </a:prstGeom>
          <a:noFill/>
        </p:spPr>
        <p:txBody>
          <a:bodyPr wrap="square" rtlCol="0">
            <a:spAutoFit/>
          </a:bodyPr>
          <a:lstStyle/>
          <a:p>
            <a:pPr algn="r" defTabSz="457200" fontAlgn="auto">
              <a:spcBef>
                <a:spcPts val="0"/>
              </a:spcBef>
              <a:spcAft>
                <a:spcPts val="0"/>
              </a:spcAft>
            </a:pPr>
            <a:r>
              <a:rPr lang="en-US" sz="1200" b="1" dirty="0">
                <a:solidFill>
                  <a:prstClr val="black"/>
                </a:solidFill>
                <a:cs typeface="Arial" panose="020B0604020202020204" pitchFamily="34" charset="0"/>
              </a:rPr>
              <a:t>Future Behaviors</a:t>
            </a:r>
          </a:p>
        </p:txBody>
      </p:sp>
      <p:sp>
        <p:nvSpPr>
          <p:cNvPr id="144" name="Rectangle 72"/>
          <p:cNvSpPr>
            <a:spLocks noChangeArrowheads="1"/>
          </p:cNvSpPr>
          <p:nvPr/>
        </p:nvSpPr>
        <p:spPr bwMode="auto">
          <a:xfrm>
            <a:off x="6173561" y="959030"/>
            <a:ext cx="2879185" cy="413959"/>
          </a:xfrm>
          <a:prstGeom prst="rect">
            <a:avLst/>
          </a:prstGeom>
          <a:noFill/>
          <a:ln w="9525">
            <a:noFill/>
            <a:miter lim="800000"/>
            <a:headEnd/>
            <a:tailEnd/>
          </a:ln>
        </p:spPr>
        <p:txBody>
          <a:bodyPr wrap="square">
            <a:spAutoFit/>
          </a:bodyPr>
          <a:lstStyle/>
          <a:p>
            <a:pPr algn="r" defTabSz="457200" fontAlgn="auto">
              <a:lnSpc>
                <a:spcPct val="95000"/>
              </a:lnSpc>
              <a:spcBef>
                <a:spcPts val="0"/>
              </a:spcBef>
              <a:spcAft>
                <a:spcPts val="0"/>
              </a:spcAft>
            </a:pPr>
            <a:r>
              <a:rPr lang="en-GB" sz="1100" dirty="0">
                <a:solidFill>
                  <a:prstClr val="black"/>
                </a:solidFill>
                <a:cs typeface="Arial" panose="020B0604020202020204" pitchFamily="34" charset="0"/>
              </a:rPr>
              <a:t>Future Behaviors represent the desired behaviors that result from changes in CSI</a:t>
            </a:r>
          </a:p>
        </p:txBody>
      </p:sp>
      <p:grpSp>
        <p:nvGrpSpPr>
          <p:cNvPr id="2" name="Group 1" descr="The Customer Satisfaction Model Picture shows the scores for Satisfaction Drivers and their impact on customer satisfaction. The Satisfaction Driver scores followed by their impacts on customer satisfaction are as follows:&#10;Product Quality 2016 Score: 83, Aggregate Impact: 1.1&#10;Product Selection and Order 2016 Score: 82, Aggregate Impact: 1&#10;Customer Support 2016 Score: 85, Aggregate Impact: 1&#10;Product Documentation 2016 Score: 79, Aggregate Impact: 0.9&#10;Product Search 2016 Score: 80, Aggregate Impact: 0.8&#10;Delivery 2016 Score: 84, Aggregate Impact: 0.8&#10;Customer Satisfaction Index 2016 Score: 77, Aggregate Impact: --&#10;Likelihood to Recommend 2016 Score: 87, Aggregate Impact: 3.9&#10;Likelihood to Use Services in Future 2016 Score: 88, Aggregate Impact: 3.5&#10;" title="Customer Satisfaction Model Picture"/>
          <p:cNvGrpSpPr/>
          <p:nvPr/>
        </p:nvGrpSpPr>
        <p:grpSpPr>
          <a:xfrm>
            <a:off x="301752" y="1097280"/>
            <a:ext cx="8750994" cy="5264150"/>
            <a:chOff x="301752" y="1097280"/>
            <a:chExt cx="8750994" cy="5264150"/>
          </a:xfrm>
        </p:grpSpPr>
        <p:sp>
          <p:nvSpPr>
            <p:cNvPr id="125" name="Rectangle 2"/>
            <p:cNvSpPr txBox="1">
              <a:spLocks noChangeArrowheads="1"/>
            </p:cNvSpPr>
            <p:nvPr/>
          </p:nvSpPr>
          <p:spPr bwMode="auto">
            <a:xfrm>
              <a:off x="6024410" y="2938121"/>
              <a:ext cx="2057400" cy="822960"/>
            </a:xfrm>
            <a:prstGeom prst="rect">
              <a:avLst/>
            </a:prstGeom>
            <a:solidFill>
              <a:srgbClr val="4D4D4D"/>
            </a:solidFill>
            <a:ln w="9525">
              <a:noFill/>
              <a:miter lim="800000"/>
              <a:headEnd/>
              <a:tailEnd/>
            </a:ln>
          </p:spPr>
          <p:txBody>
            <a:bodyPr vert="horz" wrap="square" lIns="91440" tIns="45720" rIns="91440" bIns="45720" numCol="1" anchor="ctr" anchorCtr="0" compatLnSpc="1">
              <a:prstTxWarp prst="textNoShape">
                <a:avLst/>
              </a:prstTxWarp>
            </a:bodyPr>
            <a:lstStyle/>
            <a:p>
              <a:pPr defTabSz="457200" eaLnBrk="0" fontAlgn="auto" hangingPunct="0">
                <a:spcBef>
                  <a:spcPct val="50000"/>
                </a:spcBef>
                <a:spcAft>
                  <a:spcPts val="0"/>
                </a:spcAft>
                <a:defRPr/>
              </a:pPr>
              <a:r>
                <a:rPr lang="en-US" sz="1400" b="1" dirty="0">
                  <a:solidFill>
                    <a:prstClr val="white"/>
                  </a:solidFill>
                  <a:cs typeface="Arial" panose="020B0604020202020204" pitchFamily="34" charset="0"/>
                </a:rPr>
                <a:t>Likelihood to Recommend</a:t>
              </a:r>
            </a:p>
          </p:txBody>
        </p:sp>
        <p:sp>
          <p:nvSpPr>
            <p:cNvPr id="126" name="Rectangle 2"/>
            <p:cNvSpPr txBox="1">
              <a:spLocks noChangeArrowheads="1"/>
            </p:cNvSpPr>
            <p:nvPr/>
          </p:nvSpPr>
          <p:spPr bwMode="auto">
            <a:xfrm>
              <a:off x="6024410" y="3844901"/>
              <a:ext cx="2057400" cy="822960"/>
            </a:xfrm>
            <a:prstGeom prst="rect">
              <a:avLst/>
            </a:prstGeom>
            <a:solidFill>
              <a:srgbClr val="4D4D4D"/>
            </a:solidFill>
            <a:ln w="9525">
              <a:noFill/>
              <a:miter lim="800000"/>
              <a:headEnd/>
              <a:tailEnd/>
            </a:ln>
          </p:spPr>
          <p:txBody>
            <a:bodyPr vert="horz" wrap="square" lIns="91440" tIns="45720" rIns="91440" bIns="45720" numCol="1" anchor="ctr" anchorCtr="0" compatLnSpc="1">
              <a:prstTxWarp prst="textNoShape">
                <a:avLst/>
              </a:prstTxWarp>
            </a:bodyPr>
            <a:lstStyle/>
            <a:p>
              <a:pPr defTabSz="457200" eaLnBrk="0" fontAlgn="auto" hangingPunct="0">
                <a:spcBef>
                  <a:spcPct val="50000"/>
                </a:spcBef>
                <a:spcAft>
                  <a:spcPts val="0"/>
                </a:spcAft>
                <a:defRPr/>
              </a:pPr>
              <a:r>
                <a:rPr lang="en-US" sz="1400" b="1" dirty="0">
                  <a:solidFill>
                    <a:prstClr val="white"/>
                  </a:solidFill>
                  <a:cs typeface="Arial" panose="020B0604020202020204" pitchFamily="34" charset="0"/>
                </a:rPr>
                <a:t>Use Services in Future</a:t>
              </a:r>
            </a:p>
          </p:txBody>
        </p:sp>
        <p:grpSp>
          <p:nvGrpSpPr>
            <p:cNvPr id="127" name="Group 126"/>
            <p:cNvGrpSpPr/>
            <p:nvPr/>
          </p:nvGrpSpPr>
          <p:grpSpPr>
            <a:xfrm>
              <a:off x="8158010" y="3159101"/>
              <a:ext cx="894736" cy="381000"/>
              <a:chOff x="8001000" y="3124200"/>
              <a:chExt cx="894736" cy="381000"/>
            </a:xfrm>
          </p:grpSpPr>
          <p:sp>
            <p:nvSpPr>
              <p:cNvPr id="128" name="Rectangle 127"/>
              <p:cNvSpPr/>
              <p:nvPr/>
            </p:nvSpPr>
            <p:spPr>
              <a:xfrm>
                <a:off x="8458200" y="3124200"/>
                <a:ext cx="381000" cy="381000"/>
              </a:xfrm>
              <a:prstGeom prst="rect">
                <a:avLst/>
              </a:prstGeom>
              <a:solidFill>
                <a:srgbClr val="99CC33"/>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29" name="Rectangle 2"/>
              <p:cNvSpPr txBox="1">
                <a:spLocks noChangeArrowheads="1"/>
              </p:cNvSpPr>
              <p:nvPr/>
            </p:nvSpPr>
            <p:spPr bwMode="auto">
              <a:xfrm>
                <a:off x="8438536" y="32004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3.9</a:t>
                </a:r>
              </a:p>
            </p:txBody>
          </p:sp>
          <p:sp>
            <p:nvSpPr>
              <p:cNvPr id="130" name="Oval 129"/>
              <p:cNvSpPr/>
              <p:nvPr/>
            </p:nvSpPr>
            <p:spPr>
              <a:xfrm>
                <a:off x="8001000" y="3124200"/>
                <a:ext cx="381000" cy="381000"/>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31" name="Rectangle 2"/>
              <p:cNvSpPr txBox="1">
                <a:spLocks noChangeArrowheads="1"/>
              </p:cNvSpPr>
              <p:nvPr/>
            </p:nvSpPr>
            <p:spPr bwMode="auto">
              <a:xfrm>
                <a:off x="8001000" y="32004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87</a:t>
                </a:r>
              </a:p>
            </p:txBody>
          </p:sp>
        </p:grpSp>
        <p:grpSp>
          <p:nvGrpSpPr>
            <p:cNvPr id="132" name="Group 131"/>
            <p:cNvGrpSpPr/>
            <p:nvPr/>
          </p:nvGrpSpPr>
          <p:grpSpPr>
            <a:xfrm>
              <a:off x="8158010" y="4065881"/>
              <a:ext cx="894736" cy="381000"/>
              <a:chOff x="8001000" y="4038600"/>
              <a:chExt cx="894736" cy="381000"/>
            </a:xfrm>
          </p:grpSpPr>
          <p:sp>
            <p:nvSpPr>
              <p:cNvPr id="133" name="Rectangle 132"/>
              <p:cNvSpPr/>
              <p:nvPr/>
            </p:nvSpPr>
            <p:spPr>
              <a:xfrm>
                <a:off x="8458200" y="4038600"/>
                <a:ext cx="381000" cy="381000"/>
              </a:xfrm>
              <a:prstGeom prst="rect">
                <a:avLst/>
              </a:prstGeom>
              <a:solidFill>
                <a:srgbClr val="99CC33"/>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34" name="Rectangle 2"/>
              <p:cNvSpPr txBox="1">
                <a:spLocks noChangeArrowheads="1"/>
              </p:cNvSpPr>
              <p:nvPr/>
            </p:nvSpPr>
            <p:spPr bwMode="auto">
              <a:xfrm>
                <a:off x="8438536" y="41148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3.5</a:t>
                </a:r>
              </a:p>
            </p:txBody>
          </p:sp>
          <p:sp>
            <p:nvSpPr>
              <p:cNvPr id="135" name="Oval 134"/>
              <p:cNvSpPr/>
              <p:nvPr/>
            </p:nvSpPr>
            <p:spPr>
              <a:xfrm>
                <a:off x="8001000" y="4038600"/>
                <a:ext cx="381000" cy="381000"/>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36" name="Rectangle 2"/>
              <p:cNvSpPr txBox="1">
                <a:spLocks noChangeArrowheads="1"/>
              </p:cNvSpPr>
              <p:nvPr/>
            </p:nvSpPr>
            <p:spPr bwMode="auto">
              <a:xfrm>
                <a:off x="8001000" y="41148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88</a:t>
                </a:r>
              </a:p>
            </p:txBody>
          </p:sp>
        </p:grpSp>
        <p:pic>
          <p:nvPicPr>
            <p:cNvPr id="137" name="Picture 4" descr="Model Picture graphic in the shape of an arrow. " title="Model Picture Graphic"/>
            <p:cNvPicPr>
              <a:picLocks noChangeAspect="1" noChangeArrowheads="1"/>
            </p:cNvPicPr>
            <p:nvPr/>
          </p:nvPicPr>
          <p:blipFill>
            <a:blip r:embed="rId3" cstate="print"/>
            <a:srcRect/>
            <a:stretch>
              <a:fillRect/>
            </a:stretch>
          </p:blipFill>
          <p:spPr bwMode="auto">
            <a:xfrm>
              <a:off x="3733800" y="2638425"/>
              <a:ext cx="2133600" cy="2286000"/>
            </a:xfrm>
            <a:prstGeom prst="rect">
              <a:avLst/>
            </a:prstGeom>
            <a:noFill/>
          </p:spPr>
        </p:pic>
        <p:grpSp>
          <p:nvGrpSpPr>
            <p:cNvPr id="138" name="Group 66"/>
            <p:cNvGrpSpPr/>
            <p:nvPr/>
          </p:nvGrpSpPr>
          <p:grpSpPr>
            <a:xfrm>
              <a:off x="5181600" y="3571875"/>
              <a:ext cx="457200" cy="381000"/>
              <a:chOff x="4876800" y="3124200"/>
              <a:chExt cx="457200" cy="381000"/>
            </a:xfrm>
          </p:grpSpPr>
          <p:sp>
            <p:nvSpPr>
              <p:cNvPr id="139" name="Oval 138"/>
              <p:cNvSpPr/>
              <p:nvPr/>
            </p:nvSpPr>
            <p:spPr>
              <a:xfrm>
                <a:off x="4876800" y="3124200"/>
                <a:ext cx="381000" cy="381000"/>
              </a:xfrm>
              <a:prstGeom prst="ellipse">
                <a:avLst/>
              </a:prstGeom>
              <a:solidFill>
                <a:sysClr val="window" lastClr="FFFFFF">
                  <a:alpha val="59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40" name="Rectangle 2"/>
              <p:cNvSpPr txBox="1">
                <a:spLocks noChangeArrowheads="1"/>
              </p:cNvSpPr>
              <p:nvPr/>
            </p:nvSpPr>
            <p:spPr bwMode="auto">
              <a:xfrm>
                <a:off x="4876800" y="32004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D26022"/>
                    </a:solidFill>
                    <a:effectLst/>
                    <a:uLnTx/>
                    <a:uFillTx/>
                    <a:ea typeface="ＭＳ Ｐゴシック" pitchFamily="8" charset="-128"/>
                    <a:cs typeface="Arial" panose="020B0604020202020204" pitchFamily="34" charset="0"/>
                  </a:rPr>
                  <a:t>77</a:t>
                </a:r>
              </a:p>
            </p:txBody>
          </p:sp>
        </p:grpSp>
        <p:sp>
          <p:nvSpPr>
            <p:cNvPr id="141" name="Title 1"/>
            <p:cNvSpPr txBox="1">
              <a:spLocks/>
            </p:cNvSpPr>
            <p:nvPr/>
          </p:nvSpPr>
          <p:spPr bwMode="auto">
            <a:xfrm>
              <a:off x="3657600" y="3400425"/>
              <a:ext cx="152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914378">
                <a:defRPr/>
              </a:pPr>
              <a:r>
                <a:rPr lang="en-US" sz="1400" b="1" dirty="0">
                  <a:solidFill>
                    <a:prstClr val="white"/>
                  </a:solidFill>
                  <a:cs typeface="Arial" panose="020B0604020202020204" pitchFamily="34" charset="0"/>
                </a:rPr>
                <a:t>CUSTOMER</a:t>
              </a:r>
            </a:p>
            <a:p>
              <a:pPr algn="r" defTabSz="914378">
                <a:defRPr/>
              </a:pPr>
              <a:r>
                <a:rPr lang="en-US" sz="1400" b="1" dirty="0">
                  <a:solidFill>
                    <a:prstClr val="white"/>
                  </a:solidFill>
                  <a:cs typeface="Arial" panose="020B0604020202020204" pitchFamily="34" charset="0"/>
                </a:rPr>
                <a:t>SATISFACTION</a:t>
              </a:r>
            </a:p>
            <a:p>
              <a:pPr algn="r" defTabSz="914378">
                <a:defRPr/>
              </a:pPr>
              <a:r>
                <a:rPr lang="en-US" sz="1400" b="1" dirty="0">
                  <a:solidFill>
                    <a:prstClr val="white"/>
                  </a:solidFill>
                  <a:cs typeface="Arial" panose="020B0604020202020204" pitchFamily="34" charset="0"/>
                </a:rPr>
                <a:t>INDEX</a:t>
              </a:r>
            </a:p>
          </p:txBody>
        </p:sp>
        <p:grpSp>
          <p:nvGrpSpPr>
            <p:cNvPr id="145" name="Group 144"/>
            <p:cNvGrpSpPr/>
            <p:nvPr/>
          </p:nvGrpSpPr>
          <p:grpSpPr>
            <a:xfrm>
              <a:off x="301752" y="3844290"/>
              <a:ext cx="3203448" cy="689610"/>
              <a:chOff x="301752" y="4896165"/>
              <a:chExt cx="3203448" cy="822960"/>
            </a:xfrm>
          </p:grpSpPr>
          <p:sp>
            <p:nvSpPr>
              <p:cNvPr id="146" name="Rectangle 2"/>
              <p:cNvSpPr txBox="1">
                <a:spLocks noChangeArrowheads="1"/>
              </p:cNvSpPr>
              <p:nvPr/>
            </p:nvSpPr>
            <p:spPr bwMode="auto">
              <a:xfrm>
                <a:off x="1219200" y="4896165"/>
                <a:ext cx="2286000" cy="822960"/>
              </a:xfrm>
              <a:prstGeom prst="rect">
                <a:avLst/>
              </a:prstGeom>
              <a:solidFill>
                <a:srgbClr val="2F58A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Product Documentation</a:t>
                </a:r>
              </a:p>
            </p:txBody>
          </p:sp>
          <p:grpSp>
            <p:nvGrpSpPr>
              <p:cNvPr id="147" name="Group 42"/>
              <p:cNvGrpSpPr/>
              <p:nvPr/>
            </p:nvGrpSpPr>
            <p:grpSpPr>
              <a:xfrm>
                <a:off x="301752" y="5078488"/>
                <a:ext cx="917448" cy="458313"/>
                <a:chOff x="301752" y="3790708"/>
                <a:chExt cx="917448" cy="458313"/>
              </a:xfrm>
            </p:grpSpPr>
            <p:sp>
              <p:nvSpPr>
                <p:cNvPr id="148" name="Rectangle 147"/>
                <p:cNvSpPr/>
                <p:nvPr/>
              </p:nvSpPr>
              <p:spPr>
                <a:xfrm>
                  <a:off x="800100" y="3790708"/>
                  <a:ext cx="381000" cy="458312"/>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49" name="Rectangle 2"/>
                <p:cNvSpPr txBox="1">
                  <a:spLocks noChangeArrowheads="1"/>
                </p:cNvSpPr>
                <p:nvPr/>
              </p:nvSpPr>
              <p:spPr bwMode="auto">
                <a:xfrm>
                  <a:off x="7620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0.9</a:t>
                  </a:r>
                </a:p>
              </p:txBody>
            </p:sp>
            <p:sp>
              <p:nvSpPr>
                <p:cNvPr id="150" name="Oval 149"/>
                <p:cNvSpPr/>
                <p:nvPr/>
              </p:nvSpPr>
              <p:spPr>
                <a:xfrm>
                  <a:off x="304800" y="3790710"/>
                  <a:ext cx="381000" cy="458311"/>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51" name="Rectangle 2"/>
                <p:cNvSpPr txBox="1">
                  <a:spLocks noChangeArrowheads="1"/>
                </p:cNvSpPr>
                <p:nvPr/>
              </p:nvSpPr>
              <p:spPr bwMode="auto">
                <a:xfrm>
                  <a:off x="301752" y="3911521"/>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79</a:t>
                  </a:r>
                </a:p>
              </p:txBody>
            </p:sp>
          </p:grpSp>
        </p:grpSp>
        <p:grpSp>
          <p:nvGrpSpPr>
            <p:cNvPr id="152" name="Group 151"/>
            <p:cNvGrpSpPr/>
            <p:nvPr/>
          </p:nvGrpSpPr>
          <p:grpSpPr>
            <a:xfrm>
              <a:off x="301752" y="2926080"/>
              <a:ext cx="3200400" cy="689610"/>
              <a:chOff x="304800" y="3749040"/>
              <a:chExt cx="3200400" cy="822960"/>
            </a:xfrm>
          </p:grpSpPr>
          <p:sp>
            <p:nvSpPr>
              <p:cNvPr id="153" name="Rectangle 2"/>
              <p:cNvSpPr txBox="1">
                <a:spLocks noChangeArrowheads="1"/>
              </p:cNvSpPr>
              <p:nvPr/>
            </p:nvSpPr>
            <p:spPr bwMode="auto">
              <a:xfrm>
                <a:off x="1219200" y="3749040"/>
                <a:ext cx="2286000" cy="822960"/>
              </a:xfrm>
              <a:prstGeom prst="rect">
                <a:avLst/>
              </a:prstGeom>
              <a:solidFill>
                <a:srgbClr val="2F58A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Customer Support</a:t>
                </a:r>
              </a:p>
            </p:txBody>
          </p:sp>
          <p:grpSp>
            <p:nvGrpSpPr>
              <p:cNvPr id="154" name="Group 48"/>
              <p:cNvGrpSpPr/>
              <p:nvPr/>
            </p:nvGrpSpPr>
            <p:grpSpPr>
              <a:xfrm>
                <a:off x="304800" y="3931363"/>
                <a:ext cx="914400" cy="458312"/>
                <a:chOff x="304800" y="3771343"/>
                <a:chExt cx="914400" cy="458312"/>
              </a:xfrm>
            </p:grpSpPr>
            <p:sp>
              <p:nvSpPr>
                <p:cNvPr id="155" name="Rectangle 154"/>
                <p:cNvSpPr/>
                <p:nvPr/>
              </p:nvSpPr>
              <p:spPr>
                <a:xfrm>
                  <a:off x="800100" y="3771343"/>
                  <a:ext cx="381000" cy="458312"/>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56" name="Rectangle 2"/>
                <p:cNvSpPr txBox="1">
                  <a:spLocks noChangeArrowheads="1"/>
                </p:cNvSpPr>
                <p:nvPr/>
              </p:nvSpPr>
              <p:spPr bwMode="auto">
                <a:xfrm>
                  <a:off x="7620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1.0</a:t>
                  </a:r>
                </a:p>
              </p:txBody>
            </p:sp>
            <p:sp>
              <p:nvSpPr>
                <p:cNvPr id="157" name="Oval 156"/>
                <p:cNvSpPr/>
                <p:nvPr/>
              </p:nvSpPr>
              <p:spPr>
                <a:xfrm>
                  <a:off x="304800" y="3771344"/>
                  <a:ext cx="381000" cy="458311"/>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58" name="Rectangle 2"/>
                <p:cNvSpPr txBox="1">
                  <a:spLocks noChangeArrowheads="1"/>
                </p:cNvSpPr>
                <p:nvPr/>
              </p:nvSpPr>
              <p:spPr bwMode="auto">
                <a:xfrm>
                  <a:off x="3048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85</a:t>
                  </a:r>
                </a:p>
              </p:txBody>
            </p:sp>
          </p:grpSp>
        </p:grpSp>
        <p:grpSp>
          <p:nvGrpSpPr>
            <p:cNvPr id="159" name="Group 158"/>
            <p:cNvGrpSpPr/>
            <p:nvPr/>
          </p:nvGrpSpPr>
          <p:grpSpPr>
            <a:xfrm>
              <a:off x="304800" y="4754880"/>
              <a:ext cx="3200400" cy="689610"/>
              <a:chOff x="304800" y="2606040"/>
              <a:chExt cx="3200400" cy="822960"/>
            </a:xfrm>
          </p:grpSpPr>
          <p:sp>
            <p:nvSpPr>
              <p:cNvPr id="160" name="Rectangle 2"/>
              <p:cNvSpPr txBox="1">
                <a:spLocks noChangeArrowheads="1"/>
              </p:cNvSpPr>
              <p:nvPr/>
            </p:nvSpPr>
            <p:spPr bwMode="auto">
              <a:xfrm>
                <a:off x="1219200" y="2606040"/>
                <a:ext cx="2286000" cy="822960"/>
              </a:xfrm>
              <a:prstGeom prst="rect">
                <a:avLst/>
              </a:prstGeom>
              <a:solidFill>
                <a:srgbClr val="2F58A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Product Search</a:t>
                </a:r>
              </a:p>
            </p:txBody>
          </p:sp>
          <p:grpSp>
            <p:nvGrpSpPr>
              <p:cNvPr id="161" name="Group 54"/>
              <p:cNvGrpSpPr/>
              <p:nvPr/>
            </p:nvGrpSpPr>
            <p:grpSpPr>
              <a:xfrm>
                <a:off x="304800" y="2788363"/>
                <a:ext cx="914400" cy="458312"/>
                <a:chOff x="304800" y="3771343"/>
                <a:chExt cx="914400" cy="458312"/>
              </a:xfrm>
            </p:grpSpPr>
            <p:sp>
              <p:nvSpPr>
                <p:cNvPr id="162" name="Rectangle 161"/>
                <p:cNvSpPr/>
                <p:nvPr/>
              </p:nvSpPr>
              <p:spPr>
                <a:xfrm>
                  <a:off x="800100" y="3771343"/>
                  <a:ext cx="381000" cy="458312"/>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63" name="Rectangle 2"/>
                <p:cNvSpPr txBox="1">
                  <a:spLocks noChangeArrowheads="1"/>
                </p:cNvSpPr>
                <p:nvPr/>
              </p:nvSpPr>
              <p:spPr bwMode="auto">
                <a:xfrm>
                  <a:off x="7620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0.8</a:t>
                  </a:r>
                </a:p>
              </p:txBody>
            </p:sp>
            <p:sp>
              <p:nvSpPr>
                <p:cNvPr id="164" name="Oval 163"/>
                <p:cNvSpPr/>
                <p:nvPr/>
              </p:nvSpPr>
              <p:spPr>
                <a:xfrm>
                  <a:off x="304800" y="3771344"/>
                  <a:ext cx="381000" cy="458311"/>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65" name="Rectangle 2"/>
                <p:cNvSpPr txBox="1">
                  <a:spLocks noChangeArrowheads="1"/>
                </p:cNvSpPr>
                <p:nvPr/>
              </p:nvSpPr>
              <p:spPr bwMode="auto">
                <a:xfrm>
                  <a:off x="307599"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80</a:t>
                  </a:r>
                </a:p>
              </p:txBody>
            </p:sp>
          </p:grpSp>
        </p:grpSp>
        <p:grpSp>
          <p:nvGrpSpPr>
            <p:cNvPr id="166" name="Group 165"/>
            <p:cNvGrpSpPr/>
            <p:nvPr/>
          </p:nvGrpSpPr>
          <p:grpSpPr>
            <a:xfrm>
              <a:off x="304800" y="2011590"/>
              <a:ext cx="3200400" cy="689610"/>
              <a:chOff x="304800" y="1600200"/>
              <a:chExt cx="3200400" cy="822960"/>
            </a:xfrm>
          </p:grpSpPr>
          <p:sp>
            <p:nvSpPr>
              <p:cNvPr id="167" name="Rectangle 2"/>
              <p:cNvSpPr txBox="1">
                <a:spLocks noChangeArrowheads="1"/>
              </p:cNvSpPr>
              <p:nvPr/>
            </p:nvSpPr>
            <p:spPr bwMode="auto">
              <a:xfrm>
                <a:off x="1219200" y="1600200"/>
                <a:ext cx="2286000" cy="822960"/>
              </a:xfrm>
              <a:prstGeom prst="rect">
                <a:avLst/>
              </a:prstGeom>
              <a:solidFill>
                <a:srgbClr val="2F58A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Product Selection and Order</a:t>
                </a:r>
              </a:p>
            </p:txBody>
          </p:sp>
          <p:grpSp>
            <p:nvGrpSpPr>
              <p:cNvPr id="168" name="Group 60"/>
              <p:cNvGrpSpPr/>
              <p:nvPr/>
            </p:nvGrpSpPr>
            <p:grpSpPr>
              <a:xfrm>
                <a:off x="304800" y="1782523"/>
                <a:ext cx="914400" cy="458312"/>
                <a:chOff x="304800" y="3771343"/>
                <a:chExt cx="914400" cy="458312"/>
              </a:xfrm>
            </p:grpSpPr>
            <p:sp>
              <p:nvSpPr>
                <p:cNvPr id="169" name="Rectangle 168"/>
                <p:cNvSpPr/>
                <p:nvPr/>
              </p:nvSpPr>
              <p:spPr>
                <a:xfrm>
                  <a:off x="800100" y="3771343"/>
                  <a:ext cx="381000" cy="458312"/>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70" name="Rectangle 2"/>
                <p:cNvSpPr txBox="1">
                  <a:spLocks noChangeArrowheads="1"/>
                </p:cNvSpPr>
                <p:nvPr/>
              </p:nvSpPr>
              <p:spPr bwMode="auto">
                <a:xfrm>
                  <a:off x="7620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1.0</a:t>
                  </a:r>
                </a:p>
              </p:txBody>
            </p:sp>
            <p:sp>
              <p:nvSpPr>
                <p:cNvPr id="171" name="Oval 170"/>
                <p:cNvSpPr/>
                <p:nvPr/>
              </p:nvSpPr>
              <p:spPr>
                <a:xfrm>
                  <a:off x="304800" y="3771344"/>
                  <a:ext cx="381000" cy="458311"/>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72" name="Rectangle 2"/>
                <p:cNvSpPr txBox="1">
                  <a:spLocks noChangeArrowheads="1"/>
                </p:cNvSpPr>
                <p:nvPr/>
              </p:nvSpPr>
              <p:spPr bwMode="auto">
                <a:xfrm>
                  <a:off x="3048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82</a:t>
                  </a:r>
                </a:p>
              </p:txBody>
            </p:sp>
          </p:grpSp>
        </p:grpSp>
        <p:sp>
          <p:nvSpPr>
            <p:cNvPr id="173" name="Rectangle 172"/>
            <p:cNvSpPr/>
            <p:nvPr/>
          </p:nvSpPr>
          <p:spPr>
            <a:xfrm>
              <a:off x="5162550" y="5457824"/>
              <a:ext cx="381000" cy="384048"/>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74" name="Oval 173"/>
            <p:cNvSpPr/>
            <p:nvPr/>
          </p:nvSpPr>
          <p:spPr>
            <a:xfrm>
              <a:off x="5162550" y="5037864"/>
              <a:ext cx="381000" cy="384048"/>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75" name="TextBox 174"/>
            <p:cNvSpPr txBox="1"/>
            <p:nvPr/>
          </p:nvSpPr>
          <p:spPr>
            <a:xfrm>
              <a:off x="5488221" y="5133724"/>
              <a:ext cx="3204723" cy="261610"/>
            </a:xfrm>
            <a:prstGeom prst="rect">
              <a:avLst/>
            </a:prstGeom>
            <a:noFill/>
          </p:spPr>
          <p:txBody>
            <a:bodyPr wrap="none" rtlCol="0">
              <a:spAutoFit/>
            </a:bodyPr>
            <a:lstStyle/>
            <a:p>
              <a:pPr defTabSz="457200" fontAlgn="auto">
                <a:spcBef>
                  <a:spcPts val="0"/>
                </a:spcBef>
                <a:spcAft>
                  <a:spcPts val="0"/>
                </a:spcAft>
              </a:pPr>
              <a:r>
                <a:rPr lang="en-US" sz="1100" dirty="0">
                  <a:solidFill>
                    <a:prstClr val="black"/>
                  </a:solidFill>
                  <a:cs typeface="Arial" panose="020B0604020202020204" pitchFamily="34" charset="0"/>
                </a:rPr>
                <a:t>Score – Measure of performance on 0-100 scale</a:t>
              </a:r>
            </a:p>
          </p:txBody>
        </p:sp>
        <p:sp>
          <p:nvSpPr>
            <p:cNvPr id="176" name="TextBox 175"/>
            <p:cNvSpPr txBox="1"/>
            <p:nvPr/>
          </p:nvSpPr>
          <p:spPr>
            <a:xfrm>
              <a:off x="5488221" y="5438739"/>
              <a:ext cx="3251211" cy="430887"/>
            </a:xfrm>
            <a:prstGeom prst="rect">
              <a:avLst/>
            </a:prstGeom>
            <a:noFill/>
          </p:spPr>
          <p:txBody>
            <a:bodyPr wrap="none" rtlCol="0">
              <a:spAutoFit/>
            </a:bodyPr>
            <a:lstStyle/>
            <a:p>
              <a:pPr defTabSz="457200" fontAlgn="auto">
                <a:spcBef>
                  <a:spcPts val="0"/>
                </a:spcBef>
                <a:spcAft>
                  <a:spcPts val="0"/>
                </a:spcAft>
              </a:pPr>
              <a:r>
                <a:rPr lang="en-US" sz="1100" dirty="0">
                  <a:solidFill>
                    <a:prstClr val="black"/>
                  </a:solidFill>
                  <a:cs typeface="Arial" panose="020B0604020202020204" pitchFamily="34" charset="0"/>
                </a:rPr>
                <a:t>Impact – Expected increase in satisfaction from a</a:t>
              </a:r>
            </a:p>
            <a:p>
              <a:pPr defTabSz="457200" fontAlgn="auto">
                <a:spcBef>
                  <a:spcPts val="0"/>
                </a:spcBef>
                <a:spcAft>
                  <a:spcPts val="0"/>
                </a:spcAft>
              </a:pPr>
              <a:r>
                <a:rPr lang="en-US" sz="1100" dirty="0">
                  <a:solidFill>
                    <a:prstClr val="black"/>
                  </a:solidFill>
                  <a:cs typeface="Arial" panose="020B0604020202020204" pitchFamily="34" charset="0"/>
                </a:rPr>
                <a:t>5-point increase in driver score.</a:t>
              </a:r>
            </a:p>
          </p:txBody>
        </p:sp>
        <p:grpSp>
          <p:nvGrpSpPr>
            <p:cNvPr id="177" name="Group 176"/>
            <p:cNvGrpSpPr/>
            <p:nvPr/>
          </p:nvGrpSpPr>
          <p:grpSpPr>
            <a:xfrm>
              <a:off x="301752" y="1097280"/>
              <a:ext cx="3203448" cy="689610"/>
              <a:chOff x="301752" y="4896165"/>
              <a:chExt cx="3203448" cy="822960"/>
            </a:xfrm>
          </p:grpSpPr>
          <p:sp>
            <p:nvSpPr>
              <p:cNvPr id="178" name="Rectangle 2"/>
              <p:cNvSpPr txBox="1">
                <a:spLocks noChangeArrowheads="1"/>
              </p:cNvSpPr>
              <p:nvPr/>
            </p:nvSpPr>
            <p:spPr bwMode="auto">
              <a:xfrm>
                <a:off x="1219200" y="4896165"/>
                <a:ext cx="2286000" cy="822960"/>
              </a:xfrm>
              <a:prstGeom prst="rect">
                <a:avLst/>
              </a:prstGeom>
              <a:solidFill>
                <a:srgbClr val="2F58A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Product Quality</a:t>
                </a:r>
              </a:p>
            </p:txBody>
          </p:sp>
          <p:grpSp>
            <p:nvGrpSpPr>
              <p:cNvPr id="179" name="Group 42"/>
              <p:cNvGrpSpPr/>
              <p:nvPr/>
            </p:nvGrpSpPr>
            <p:grpSpPr>
              <a:xfrm>
                <a:off x="301752" y="5078488"/>
                <a:ext cx="917448" cy="458313"/>
                <a:chOff x="301752" y="3790708"/>
                <a:chExt cx="917448" cy="458313"/>
              </a:xfrm>
            </p:grpSpPr>
            <p:sp>
              <p:nvSpPr>
                <p:cNvPr id="180" name="Rectangle 179"/>
                <p:cNvSpPr/>
                <p:nvPr/>
              </p:nvSpPr>
              <p:spPr>
                <a:xfrm>
                  <a:off x="800100" y="3790708"/>
                  <a:ext cx="381000" cy="458312"/>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81" name="Rectangle 2"/>
                <p:cNvSpPr txBox="1">
                  <a:spLocks noChangeArrowheads="1"/>
                </p:cNvSpPr>
                <p:nvPr/>
              </p:nvSpPr>
              <p:spPr bwMode="auto">
                <a:xfrm>
                  <a:off x="7620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1.1</a:t>
                  </a:r>
                </a:p>
              </p:txBody>
            </p:sp>
            <p:sp>
              <p:nvSpPr>
                <p:cNvPr id="182" name="Oval 181"/>
                <p:cNvSpPr/>
                <p:nvPr/>
              </p:nvSpPr>
              <p:spPr>
                <a:xfrm>
                  <a:off x="304800" y="3790710"/>
                  <a:ext cx="381000" cy="458311"/>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83" name="Rectangle 2"/>
                <p:cNvSpPr txBox="1">
                  <a:spLocks noChangeArrowheads="1"/>
                </p:cNvSpPr>
                <p:nvPr/>
              </p:nvSpPr>
              <p:spPr bwMode="auto">
                <a:xfrm>
                  <a:off x="301752" y="3905458"/>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83</a:t>
                  </a:r>
                </a:p>
              </p:txBody>
            </p:sp>
          </p:grpSp>
        </p:grpSp>
        <p:grpSp>
          <p:nvGrpSpPr>
            <p:cNvPr id="184" name="Group 183"/>
            <p:cNvGrpSpPr/>
            <p:nvPr/>
          </p:nvGrpSpPr>
          <p:grpSpPr>
            <a:xfrm>
              <a:off x="304800" y="5671820"/>
              <a:ext cx="3200400" cy="689610"/>
              <a:chOff x="304800" y="4896165"/>
              <a:chExt cx="3200400" cy="822960"/>
            </a:xfrm>
          </p:grpSpPr>
          <p:sp>
            <p:nvSpPr>
              <p:cNvPr id="185" name="Rectangle 2"/>
              <p:cNvSpPr txBox="1">
                <a:spLocks noChangeArrowheads="1"/>
              </p:cNvSpPr>
              <p:nvPr/>
            </p:nvSpPr>
            <p:spPr bwMode="auto">
              <a:xfrm>
                <a:off x="1219200" y="4896165"/>
                <a:ext cx="2286000" cy="822960"/>
              </a:xfrm>
              <a:prstGeom prst="rect">
                <a:avLst/>
              </a:prstGeom>
              <a:solidFill>
                <a:srgbClr val="2F58A7"/>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cs typeface="Arial" panose="020B0604020202020204" pitchFamily="34" charset="0"/>
                  </a:rPr>
                  <a:t>Delivery</a:t>
                </a:r>
                <a:endPar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endParaRPr>
              </a:p>
            </p:txBody>
          </p:sp>
          <p:grpSp>
            <p:nvGrpSpPr>
              <p:cNvPr id="186" name="Group 42"/>
              <p:cNvGrpSpPr/>
              <p:nvPr/>
            </p:nvGrpSpPr>
            <p:grpSpPr>
              <a:xfrm>
                <a:off x="304800" y="5078488"/>
                <a:ext cx="914400" cy="458313"/>
                <a:chOff x="304800" y="3790708"/>
                <a:chExt cx="914400" cy="458313"/>
              </a:xfrm>
            </p:grpSpPr>
            <p:sp>
              <p:nvSpPr>
                <p:cNvPr id="187" name="Rectangle 186"/>
                <p:cNvSpPr/>
                <p:nvPr/>
              </p:nvSpPr>
              <p:spPr>
                <a:xfrm>
                  <a:off x="800100" y="3790708"/>
                  <a:ext cx="381000" cy="458312"/>
                </a:xfrm>
                <a:prstGeom prst="rect">
                  <a:avLst/>
                </a:prstGeom>
                <a:solidFill>
                  <a:srgbClr val="FF8000"/>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black"/>
                    </a:solidFill>
                    <a:effectLst/>
                    <a:uLnTx/>
                    <a:uFillTx/>
                    <a:latin typeface="Calibri" panose="020F0502020204030204"/>
                    <a:ea typeface="+mn-ea"/>
                    <a:cs typeface="Arial" pitchFamily="34" charset="0"/>
                  </a:endParaRPr>
                </a:p>
              </p:txBody>
            </p:sp>
            <p:sp>
              <p:nvSpPr>
                <p:cNvPr id="188" name="Rectangle 2"/>
                <p:cNvSpPr txBox="1">
                  <a:spLocks noChangeArrowheads="1"/>
                </p:cNvSpPr>
                <p:nvPr/>
              </p:nvSpPr>
              <p:spPr bwMode="auto">
                <a:xfrm>
                  <a:off x="762000" y="3886200"/>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0.8</a:t>
                  </a:r>
                </a:p>
              </p:txBody>
            </p:sp>
            <p:sp>
              <p:nvSpPr>
                <p:cNvPr id="189" name="Oval 188"/>
                <p:cNvSpPr/>
                <p:nvPr/>
              </p:nvSpPr>
              <p:spPr>
                <a:xfrm>
                  <a:off x="304800" y="3790710"/>
                  <a:ext cx="381000" cy="458311"/>
                </a:xfrm>
                <a:prstGeom prst="ellipse">
                  <a:avLst/>
                </a:prstGeom>
                <a:solidFill>
                  <a:sysClr val="window" lastClr="FFFFFF">
                    <a:lumMod val="65000"/>
                  </a:sysClr>
                </a:solidFill>
                <a:ln w="254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25000" noProof="0" dirty="0">
                    <a:ln>
                      <a:noFill/>
                    </a:ln>
                    <a:solidFill>
                      <a:prstClr val="white"/>
                    </a:solidFill>
                    <a:effectLst/>
                    <a:uLnTx/>
                    <a:uFillTx/>
                    <a:latin typeface="Calibri" panose="020F0502020204030204"/>
                    <a:ea typeface="+mn-ea"/>
                    <a:cs typeface="Arial" pitchFamily="34" charset="0"/>
                  </a:endParaRPr>
                </a:p>
              </p:txBody>
            </p:sp>
            <p:sp>
              <p:nvSpPr>
                <p:cNvPr id="190" name="Rectangle 2"/>
                <p:cNvSpPr txBox="1">
                  <a:spLocks noChangeArrowheads="1"/>
                </p:cNvSpPr>
                <p:nvPr/>
              </p:nvSpPr>
              <p:spPr bwMode="auto">
                <a:xfrm>
                  <a:off x="307599" y="3913037"/>
                  <a:ext cx="457200" cy="228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white"/>
                      </a:solidFill>
                      <a:effectLst/>
                      <a:uLnTx/>
                      <a:uFillTx/>
                      <a:ea typeface="ＭＳ Ｐゴシック" pitchFamily="8" charset="-128"/>
                      <a:cs typeface="Arial" panose="020B0604020202020204" pitchFamily="34" charset="0"/>
                    </a:rPr>
                    <a:t>84</a:t>
                  </a:r>
                </a:p>
              </p:txBody>
            </p:sp>
          </p:grpSp>
        </p:grpSp>
        <p:sp>
          <p:nvSpPr>
            <p:cNvPr id="191" name="Rectangle 190"/>
            <p:cNvSpPr/>
            <p:nvPr/>
          </p:nvSpPr>
          <p:spPr>
            <a:xfrm>
              <a:off x="5164500" y="5904153"/>
              <a:ext cx="384048" cy="384048"/>
            </a:xfrm>
            <a:prstGeom prst="rect">
              <a:avLst/>
            </a:prstGeom>
            <a:solidFill>
              <a:srgbClr val="99CC33"/>
            </a:solidFill>
            <a:ln w="254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1867" b="0" i="0" u="none" strike="noStrike" kern="0" cap="none" spc="0" normalizeH="0" baseline="-25000" noProof="0" dirty="0">
                <a:ln>
                  <a:noFill/>
                </a:ln>
                <a:solidFill>
                  <a:sysClr val="windowText" lastClr="000000"/>
                </a:solidFill>
                <a:effectLst/>
                <a:uLnTx/>
                <a:uFillTx/>
                <a:latin typeface="Calibri" panose="020F0502020204030204"/>
                <a:ea typeface="+mn-ea"/>
                <a:cs typeface="Arial" pitchFamily="34" charset="0"/>
              </a:endParaRPr>
            </a:p>
          </p:txBody>
        </p:sp>
        <p:sp>
          <p:nvSpPr>
            <p:cNvPr id="192" name="TextBox 191"/>
            <p:cNvSpPr txBox="1"/>
            <p:nvPr/>
          </p:nvSpPr>
          <p:spPr>
            <a:xfrm>
              <a:off x="5488221" y="5889249"/>
              <a:ext cx="3297698" cy="430887"/>
            </a:xfrm>
            <a:prstGeom prst="rect">
              <a:avLst/>
            </a:prstGeom>
            <a:noFill/>
          </p:spPr>
          <p:txBody>
            <a:bodyPr wrap="none" rtlCol="0">
              <a:spAutoFit/>
            </a:bodyPr>
            <a:lstStyle/>
            <a:p>
              <a:pPr defTabSz="1219170" fontAlgn="auto">
                <a:spcBef>
                  <a:spcPts val="0"/>
                </a:spcBef>
                <a:spcAft>
                  <a:spcPts val="0"/>
                </a:spcAft>
              </a:pPr>
              <a:r>
                <a:rPr lang="en-US" sz="1100" kern="0" dirty="0">
                  <a:solidFill>
                    <a:sysClr val="windowText" lastClr="000000"/>
                  </a:solidFill>
                  <a:cs typeface="Arial" panose="020B0604020202020204" pitchFamily="34" charset="0"/>
                </a:rPr>
                <a:t>Outcome Impact – Expected increase in outcome </a:t>
              </a:r>
            </a:p>
            <a:p>
              <a:pPr defTabSz="1219170" fontAlgn="auto">
                <a:spcBef>
                  <a:spcPts val="0"/>
                </a:spcBef>
                <a:spcAft>
                  <a:spcPts val="0"/>
                </a:spcAft>
              </a:pPr>
              <a:r>
                <a:rPr lang="en-US" sz="1100" kern="0" dirty="0">
                  <a:solidFill>
                    <a:sysClr val="windowText" lastClr="000000"/>
                  </a:solidFill>
                  <a:cs typeface="Arial" panose="020B0604020202020204" pitchFamily="34" charset="0"/>
                </a:rPr>
                <a:t>score from a 5-point increase in satisfaction</a:t>
              </a:r>
            </a:p>
          </p:txBody>
        </p:sp>
      </p:grpSp>
    </p:spTree>
    <p:extLst>
      <p:ext uri="{BB962C8B-B14F-4D97-AF65-F5344CB8AC3E}">
        <p14:creationId xmlns:p14="http://schemas.microsoft.com/office/powerpoint/2010/main" val="365237156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Priorities for NASA EOSDIS</a:t>
            </a:r>
          </a:p>
        </p:txBody>
      </p:sp>
      <p:sp>
        <p:nvSpPr>
          <p:cNvPr id="10" name="TextBox 9"/>
          <p:cNvSpPr txBox="1"/>
          <p:nvPr/>
        </p:nvSpPr>
        <p:spPr>
          <a:xfrm>
            <a:off x="4232003" y="6182140"/>
            <a:ext cx="679994" cy="276999"/>
          </a:xfrm>
          <a:prstGeom prst="rect">
            <a:avLst/>
          </a:prstGeom>
          <a:noFill/>
        </p:spPr>
        <p:txBody>
          <a:bodyPr wrap="none" rtlCol="0">
            <a:spAutoFit/>
          </a:bodyPr>
          <a:lstStyle/>
          <a:p>
            <a:r>
              <a:rPr lang="en-US" sz="1200" b="1" dirty="0"/>
              <a:t>Impact</a:t>
            </a:r>
          </a:p>
        </p:txBody>
      </p:sp>
      <p:sp>
        <p:nvSpPr>
          <p:cNvPr id="11" name="TextBox 10"/>
          <p:cNvSpPr txBox="1"/>
          <p:nvPr/>
        </p:nvSpPr>
        <p:spPr>
          <a:xfrm>
            <a:off x="221973" y="2688860"/>
            <a:ext cx="369332" cy="1418017"/>
          </a:xfrm>
          <a:prstGeom prst="rect">
            <a:avLst/>
          </a:prstGeom>
          <a:noFill/>
        </p:spPr>
        <p:txBody>
          <a:bodyPr vert="vert270" wrap="none" rtlCol="0">
            <a:spAutoFit/>
          </a:bodyPr>
          <a:lstStyle/>
          <a:p>
            <a:r>
              <a:rPr lang="en-US" sz="1200" b="1" dirty="0"/>
              <a:t>Component Score</a:t>
            </a:r>
          </a:p>
        </p:txBody>
      </p:sp>
      <p:sp>
        <p:nvSpPr>
          <p:cNvPr id="8" name="TextBox 1"/>
          <p:cNvSpPr txBox="1"/>
          <p:nvPr/>
        </p:nvSpPr>
        <p:spPr>
          <a:xfrm>
            <a:off x="1194376" y="1261872"/>
            <a:ext cx="1463040" cy="457200"/>
          </a:xfrm>
          <a:prstGeom prst="rect">
            <a:avLst/>
          </a:prstGeom>
          <a:solidFill>
            <a:srgbClr val="3C5BA2"/>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pitchFamily="34" charset="0"/>
              </a:rPr>
              <a:t>Maintain</a:t>
            </a:r>
          </a:p>
        </p:txBody>
      </p:sp>
      <p:sp>
        <p:nvSpPr>
          <p:cNvPr id="9" name="TextBox 1"/>
          <p:cNvSpPr txBox="1"/>
          <p:nvPr/>
        </p:nvSpPr>
        <p:spPr>
          <a:xfrm>
            <a:off x="6624005" y="1261872"/>
            <a:ext cx="1463040" cy="457200"/>
          </a:xfrm>
          <a:prstGeom prst="rect">
            <a:avLst/>
          </a:prstGeom>
          <a:solidFill>
            <a:srgbClr val="99CC33"/>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pitchFamily="34" charset="0"/>
              </a:rPr>
              <a:t>Strengths</a:t>
            </a:r>
          </a:p>
        </p:txBody>
      </p:sp>
      <p:sp>
        <p:nvSpPr>
          <p:cNvPr id="12" name="TextBox 1"/>
          <p:cNvSpPr txBox="1"/>
          <p:nvPr/>
        </p:nvSpPr>
        <p:spPr>
          <a:xfrm>
            <a:off x="6624005" y="5378381"/>
            <a:ext cx="1463040" cy="457200"/>
          </a:xfrm>
          <a:prstGeom prst="rect">
            <a:avLst/>
          </a:prstGeom>
          <a:solidFill>
            <a:srgbClr val="FF8000"/>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pitchFamily="34" charset="0"/>
              </a:rPr>
              <a:t>High Priority</a:t>
            </a:r>
          </a:p>
        </p:txBody>
      </p:sp>
      <p:sp>
        <p:nvSpPr>
          <p:cNvPr id="13" name="TextBox 1"/>
          <p:cNvSpPr txBox="1"/>
          <p:nvPr/>
        </p:nvSpPr>
        <p:spPr>
          <a:xfrm>
            <a:off x="1194376" y="5378381"/>
            <a:ext cx="1463040" cy="457200"/>
          </a:xfrm>
          <a:prstGeom prst="rect">
            <a:avLst/>
          </a:prstGeom>
          <a:solidFill>
            <a:srgbClr val="949494"/>
          </a:solidFill>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dirty="0">
                <a:solidFill>
                  <a:schemeClr val="bg1"/>
                </a:solidFill>
                <a:latin typeface="Calibri" pitchFamily="34" charset="0"/>
              </a:rPr>
              <a:t>Minimal Attention</a:t>
            </a:r>
          </a:p>
        </p:txBody>
      </p:sp>
      <p:graphicFrame>
        <p:nvGraphicFramePr>
          <p:cNvPr id="16" name="Chart 15" descr="The NASA EOSDIS Priorty Matrix Graph shows the Satisfaction Driver scores and their impact on customer satisfaction. For a full read out of the scores and impacts reference slide 13. " title="NASA EOSDIS Priorty Matrix Graph"/>
          <p:cNvGraphicFramePr>
            <a:graphicFrameLocks noGrp="1"/>
          </p:cNvGraphicFramePr>
          <p:nvPr>
            <p:extLst>
              <p:ext uri="{D42A27DB-BD31-4B8C-83A1-F6EECF244321}">
                <p14:modId xmlns:p14="http://schemas.microsoft.com/office/powerpoint/2010/main" val="2494804951"/>
              </p:ext>
            </p:extLst>
          </p:nvPr>
        </p:nvGraphicFramePr>
        <p:xfrm>
          <a:off x="808074" y="1115234"/>
          <a:ext cx="7527852" cy="506690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49574"/>
            <a:ext cx="2101169" cy="5076000"/>
          </a:xfrm>
        </p:spPr>
        <p:txBody>
          <a:bodyPr>
            <a:normAutofit fontScale="92500" lnSpcReduction="20000"/>
          </a:bodyPr>
          <a:lstStyle/>
          <a:p>
            <a:r>
              <a:rPr lang="en-US" sz="1600" dirty="0"/>
              <a:t>The Customer Satisfaction Index (CSI) is 77, which is consistent with 2015 performance.</a:t>
            </a:r>
          </a:p>
          <a:p>
            <a:endParaRPr lang="en-US" sz="1600" dirty="0"/>
          </a:p>
          <a:p>
            <a:pPr>
              <a:lnSpc>
                <a:spcPct val="120000"/>
              </a:lnSpc>
            </a:pPr>
            <a:r>
              <a:rPr lang="en-US" sz="1600" dirty="0"/>
              <a:t>The Likelihood to Recommend is very strong at 87, and has increased by one point since 2015. </a:t>
            </a:r>
          </a:p>
          <a:p>
            <a:endParaRPr lang="en-US" dirty="0"/>
          </a:p>
          <a:p>
            <a:pPr>
              <a:lnSpc>
                <a:spcPct val="130000"/>
              </a:lnSpc>
            </a:pPr>
            <a:r>
              <a:rPr lang="en-US" sz="1600" dirty="0"/>
              <a:t>Respondents indicate a very strong likelihood to use services again. At 88, the Likelihood to use services again is on par with 2015 performance. </a:t>
            </a:r>
          </a:p>
          <a:p>
            <a:endParaRPr lang="en-US" sz="1600" dirty="0">
              <a:solidFill>
                <a:srgbClr val="FF0000"/>
              </a:solidFill>
            </a:endParaRPr>
          </a:p>
          <a:p>
            <a:endParaRPr lang="en-US" sz="1600" dirty="0"/>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Performance Outcomes: Four-year Trending</a:t>
            </a:r>
          </a:p>
        </p:txBody>
      </p:sp>
      <p:graphicFrame>
        <p:nvGraphicFramePr>
          <p:cNvPr id="6" name="Chart 5" descr="The CSI and Performance Outcomes graph shows the scores for 2016 through 2013. The CSI and Performance Outcomes scores starting with 2016 and ending with 2013 are as follows: &#10;Customer Satisfaction Index 2016 - 2013 scores: 77, 77, 78, 76&#10;Likelihood to Recommend 2016 - 2013 scores: 87, 86, 88, 86&#10;Likelihood to Use Services in Future 2016 - 2013 scores: 88, 88, 89, 87&#10;" title="CSI and Performance Outcomes: 2016 - 2013"/>
          <p:cNvGraphicFramePr>
            <a:graphicFrameLocks noGrp="1"/>
          </p:cNvGraphicFramePr>
          <p:nvPr>
            <p:extLst>
              <p:ext uri="{D42A27DB-BD31-4B8C-83A1-F6EECF244321}">
                <p14:modId xmlns:p14="http://schemas.microsoft.com/office/powerpoint/2010/main" val="3938184741"/>
              </p:ext>
            </p:extLst>
          </p:nvPr>
        </p:nvGraphicFramePr>
        <p:xfrm>
          <a:off x="111641" y="990600"/>
          <a:ext cx="6261932" cy="485681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US" sz="1600" dirty="0"/>
              <a:t>At 77, NASA is 3 points above the ACSI average (74), and 13 points above the Federal Government average (64).</a:t>
            </a:r>
            <a:r>
              <a:rPr lang="en-US" sz="1600" dirty="0">
                <a:solidFill>
                  <a:srgbClr val="FF0000"/>
                </a:solidFill>
              </a:rPr>
              <a:t/>
            </a:r>
            <a:br>
              <a:rPr lang="en-US" sz="1600" dirty="0">
                <a:solidFill>
                  <a:srgbClr val="FF0000"/>
                </a:solidFill>
              </a:rPr>
            </a:br>
            <a:endParaRPr lang="en-US" sz="1600" dirty="0">
              <a:solidFill>
                <a:srgbClr val="FF0000"/>
              </a:solidFill>
            </a:endParaRPr>
          </a:p>
          <a:p>
            <a:r>
              <a:rPr lang="en-US" sz="1600" dirty="0"/>
              <a:t>Scores in green represent CSI for other Federal Government Agency information providers measured by CFI.</a:t>
            </a:r>
          </a:p>
        </p:txBody>
      </p:sp>
      <p:sp>
        <p:nvSpPr>
          <p:cNvPr id="2" name="Title 1"/>
          <p:cNvSpPr>
            <a:spLocks noGrp="1"/>
          </p:cNvSpPr>
          <p:nvPr>
            <p:ph type="title"/>
          </p:nvPr>
        </p:nvSpPr>
        <p:spPr>
          <a:xfrm>
            <a:off x="228600" y="137160"/>
            <a:ext cx="8686800" cy="530352"/>
          </a:xfrm>
        </p:spPr>
        <p:txBody>
          <a:bodyPr/>
          <a:lstStyle/>
          <a:p>
            <a:r>
              <a:rPr lang="en-US" sz="2400" dirty="0">
                <a:cs typeface="Arial" pitchFamily="34" charset="0"/>
              </a:rPr>
              <a:t>Benchmarks</a:t>
            </a:r>
          </a:p>
        </p:txBody>
      </p:sp>
      <p:graphicFrame>
        <p:nvGraphicFramePr>
          <p:cNvPr id="5" name="Chart 4" descr="The Benchmarking Bar Chart shows the satisfaction scores for various organizations related to NASA. The name of the Organization followed by their satisfaction scores are as follows: &#10;USCIS E-Verify - 2015: 85&#10;USDA Rural Development - 2015: 82&#10;National Weather Service - 2015: 80&#10;FEMA BSB Publications - 2015: 79&#10;NASA EOSDIS - Aggregate 2016: 77&#10;National ACSI - Q1 2016: 74&#10;USDA Agricultural Marketing Services - 2015: 70&#10;Federal Government - Overall 2015: 64" title="Benchmarking Bar Chart"/>
          <p:cNvGraphicFramePr/>
          <p:nvPr>
            <p:extLst>
              <p:ext uri="{D42A27DB-BD31-4B8C-83A1-F6EECF244321}">
                <p14:modId xmlns:p14="http://schemas.microsoft.com/office/powerpoint/2010/main" val="4205416225"/>
              </p:ext>
            </p:extLst>
          </p:nvPr>
        </p:nvGraphicFramePr>
        <p:xfrm>
          <a:off x="1104900" y="1729689"/>
          <a:ext cx="5105400" cy="34480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CSI by DAAC and Other Segments</a:t>
            </a:r>
            <a:endParaRPr lang="en-US" dirty="0">
              <a:effectLst/>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CSI and Frequency by DAAC</a:t>
            </a:r>
          </a:p>
        </p:txBody>
      </p:sp>
      <p:sp>
        <p:nvSpPr>
          <p:cNvPr id="7" name="Rectangle 6"/>
          <p:cNvSpPr/>
          <p:nvPr/>
        </p:nvSpPr>
        <p:spPr>
          <a:xfrm>
            <a:off x="531627" y="759983"/>
            <a:ext cx="7642217" cy="1723549"/>
          </a:xfrm>
          <a:prstGeom prst="rect">
            <a:avLst/>
          </a:prstGeom>
        </p:spPr>
        <p:txBody>
          <a:bodyPr wrap="square">
            <a:spAutoFit/>
          </a:bodyPr>
          <a:lstStyle/>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LP DAAC was again the most frequently cited DAAC for evaluation (40%).</a:t>
            </a:r>
          </a:p>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ORNL DAAC (81) and OB.DAAC (81) were the highest-scoring DAACs.</a:t>
            </a:r>
          </a:p>
          <a:p>
            <a:pPr marL="346075"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GHRC, MODAPS LAADS, and OB.DAAC realized the largest score increases in CSI (all up three points) since 2015.</a:t>
            </a:r>
          </a:p>
        </p:txBody>
      </p:sp>
      <p:graphicFrame>
        <p:nvGraphicFramePr>
          <p:cNvPr id="3" name="Table 2" descr="Data Center Evaluated Table"/>
          <p:cNvGraphicFramePr>
            <a:graphicFrameLocks noGrp="1"/>
          </p:cNvGraphicFramePr>
          <p:nvPr>
            <p:extLst>
              <p:ext uri="{D42A27DB-BD31-4B8C-83A1-F6EECF244321}">
                <p14:modId xmlns:p14="http://schemas.microsoft.com/office/powerpoint/2010/main" val="2002969812"/>
              </p:ext>
            </p:extLst>
          </p:nvPr>
        </p:nvGraphicFramePr>
        <p:xfrm>
          <a:off x="750890" y="2700661"/>
          <a:ext cx="7642220" cy="2988496"/>
        </p:xfrm>
        <a:graphic>
          <a:graphicData uri="http://schemas.openxmlformats.org/drawingml/2006/table">
            <a:tbl>
              <a:tblPr firstRow="1"/>
              <a:tblGrid>
                <a:gridCol w="1781438">
                  <a:extLst>
                    <a:ext uri="{9D8B030D-6E8A-4147-A177-3AD203B41FA5}">
                      <a16:colId xmlns:a16="http://schemas.microsoft.com/office/drawing/2014/main" xmlns="" val="2206289840"/>
                    </a:ext>
                  </a:extLst>
                </a:gridCol>
                <a:gridCol w="976797">
                  <a:extLst>
                    <a:ext uri="{9D8B030D-6E8A-4147-A177-3AD203B41FA5}">
                      <a16:colId xmlns:a16="http://schemas.microsoft.com/office/drawing/2014/main" xmlns="" val="2259010791"/>
                    </a:ext>
                  </a:extLst>
                </a:gridCol>
                <a:gridCol w="976797">
                  <a:extLst>
                    <a:ext uri="{9D8B030D-6E8A-4147-A177-3AD203B41FA5}">
                      <a16:colId xmlns:a16="http://schemas.microsoft.com/office/drawing/2014/main" xmlns="" val="1436996872"/>
                    </a:ext>
                  </a:extLst>
                </a:gridCol>
                <a:gridCol w="976797">
                  <a:extLst>
                    <a:ext uri="{9D8B030D-6E8A-4147-A177-3AD203B41FA5}">
                      <a16:colId xmlns:a16="http://schemas.microsoft.com/office/drawing/2014/main" xmlns="" val="3073193997"/>
                    </a:ext>
                  </a:extLst>
                </a:gridCol>
                <a:gridCol w="976797">
                  <a:extLst>
                    <a:ext uri="{9D8B030D-6E8A-4147-A177-3AD203B41FA5}">
                      <a16:colId xmlns:a16="http://schemas.microsoft.com/office/drawing/2014/main" xmlns="" val="1318665282"/>
                    </a:ext>
                  </a:extLst>
                </a:gridCol>
                <a:gridCol w="976797">
                  <a:extLst>
                    <a:ext uri="{9D8B030D-6E8A-4147-A177-3AD203B41FA5}">
                      <a16:colId xmlns:a16="http://schemas.microsoft.com/office/drawing/2014/main" xmlns="" val="885836044"/>
                    </a:ext>
                  </a:extLst>
                </a:gridCol>
                <a:gridCol w="976797">
                  <a:extLst>
                    <a:ext uri="{9D8B030D-6E8A-4147-A177-3AD203B41FA5}">
                      <a16:colId xmlns:a16="http://schemas.microsoft.com/office/drawing/2014/main" xmlns="" val="1133942400"/>
                    </a:ext>
                  </a:extLst>
                </a:gridCol>
              </a:tblGrid>
              <a:tr h="186781">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44085064"/>
                  </a:ext>
                </a:extLst>
              </a:tr>
              <a:tr h="186781">
                <a:tc>
                  <a:txBody>
                    <a:bodyPr/>
                    <a:lstStyle/>
                    <a:p>
                      <a:pPr algn="l" fontAlgn="b"/>
                      <a:r>
                        <a:rPr lang="en-US" sz="900" b="0" i="0" u="none" strike="noStrike" dirty="0">
                          <a:solidFill>
                            <a:schemeClr val="bg1"/>
                          </a:solidFill>
                          <a:effectLst/>
                          <a:latin typeface="Arial" panose="020B0604020202020204" pitchFamily="34" charset="0"/>
                        </a:rPr>
                        <a:t>Data center evaluated</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4018122"/>
                  </a:ext>
                </a:extLst>
              </a:tr>
              <a:tr h="186781">
                <a:tc>
                  <a:txBody>
                    <a:bodyPr/>
                    <a:lstStyle/>
                    <a:p>
                      <a:pPr algn="l" fontAlgn="ctr"/>
                      <a:r>
                        <a:rPr lang="en-US" sz="900" b="1" i="0" u="none" strike="noStrike" dirty="0">
                          <a:solidFill>
                            <a:srgbClr val="FFFFFF"/>
                          </a:solidFill>
                          <a:effectLst/>
                          <a:latin typeface="Arial" panose="020B0604020202020204" pitchFamily="34" charset="0"/>
                        </a:rPr>
                        <a:t>Data center evaluated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4131009890"/>
                  </a:ext>
                </a:extLst>
              </a:tr>
              <a:tr h="186781">
                <a:tc>
                  <a:txBody>
                    <a:bodyPr/>
                    <a:lstStyle/>
                    <a:p>
                      <a:pPr algn="l" fontAlgn="ctr"/>
                      <a:r>
                        <a:rPr lang="en-US" sz="900" b="0" i="0" u="none" strike="noStrike" dirty="0">
                          <a:effectLst/>
                          <a:latin typeface="Arial" panose="020B0604020202020204" pitchFamily="34" charset="0"/>
                        </a:rPr>
                        <a:t>ASDC-LaRC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992889153"/>
                  </a:ext>
                </a:extLst>
              </a:tr>
              <a:tr h="186781">
                <a:tc>
                  <a:txBody>
                    <a:bodyPr/>
                    <a:lstStyle/>
                    <a:p>
                      <a:pPr algn="l" fontAlgn="ctr"/>
                      <a:r>
                        <a:rPr lang="en-US" sz="900" b="0" i="0" u="none" strike="noStrike" dirty="0">
                          <a:effectLst/>
                          <a:latin typeface="Arial" panose="020B0604020202020204" pitchFamily="34" charset="0"/>
                        </a:rPr>
                        <a:t>ASF SAR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20327767"/>
                  </a:ext>
                </a:extLst>
              </a:tr>
              <a:tr h="186781">
                <a:tc>
                  <a:txBody>
                    <a:bodyPr/>
                    <a:lstStyle/>
                    <a:p>
                      <a:pPr algn="l" fontAlgn="ctr"/>
                      <a:r>
                        <a:rPr lang="en-US" sz="900" b="0" i="0" u="none" strike="noStrike" dirty="0">
                          <a:effectLst/>
                          <a:latin typeface="Arial" panose="020B0604020202020204" pitchFamily="34" charset="0"/>
                        </a:rPr>
                        <a:t>CDDIS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155160919"/>
                  </a:ext>
                </a:extLst>
              </a:tr>
              <a:tr h="186781">
                <a:tc>
                  <a:txBody>
                    <a:bodyPr/>
                    <a:lstStyle/>
                    <a:p>
                      <a:pPr algn="l" fontAlgn="ctr"/>
                      <a:r>
                        <a:rPr lang="en-US" sz="900" b="0" i="0" u="none" strike="noStrike" dirty="0">
                          <a:effectLst/>
                          <a:latin typeface="Arial" panose="020B0604020202020204" pitchFamily="34" charset="0"/>
                        </a:rPr>
                        <a:t>GES DISC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06250509"/>
                  </a:ext>
                </a:extLst>
              </a:tr>
              <a:tr h="186781">
                <a:tc>
                  <a:txBody>
                    <a:bodyPr/>
                    <a:lstStyle/>
                    <a:p>
                      <a:pPr algn="l" fontAlgn="ctr"/>
                      <a:r>
                        <a:rPr lang="en-US" sz="900" b="0" i="0" u="none" strike="noStrike" dirty="0">
                          <a:effectLst/>
                          <a:latin typeface="Arial" panose="020B0604020202020204" pitchFamily="34" charset="0"/>
                        </a:rPr>
                        <a:t>GHRC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8296037"/>
                  </a:ext>
                </a:extLst>
              </a:tr>
              <a:tr h="186781">
                <a:tc>
                  <a:txBody>
                    <a:bodyPr/>
                    <a:lstStyle/>
                    <a:p>
                      <a:pPr algn="l" fontAlgn="ctr"/>
                      <a:r>
                        <a:rPr lang="en-US" sz="900" b="0" i="0" u="none" strike="noStrike" dirty="0">
                          <a:effectLst/>
                          <a:latin typeface="Arial" panose="020B0604020202020204" pitchFamily="34" charset="0"/>
                        </a:rPr>
                        <a:t>LP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2,050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2,839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716557322"/>
                  </a:ext>
                </a:extLst>
              </a:tr>
              <a:tr h="186781">
                <a:tc>
                  <a:txBody>
                    <a:bodyPr/>
                    <a:lstStyle/>
                    <a:p>
                      <a:pPr algn="l" fontAlgn="ctr"/>
                      <a:r>
                        <a:rPr lang="en-US" sz="900" b="0" i="0" u="none" strike="noStrike" dirty="0">
                          <a:effectLst/>
                          <a:latin typeface="Arial" panose="020B0604020202020204" pitchFamily="34" charset="0"/>
                        </a:rPr>
                        <a:t>MODAPS LAADS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10333363"/>
                  </a:ext>
                </a:extLst>
              </a:tr>
              <a:tr h="186781">
                <a:tc>
                  <a:txBody>
                    <a:bodyPr/>
                    <a:lstStyle/>
                    <a:p>
                      <a:pPr algn="l" fontAlgn="ctr"/>
                      <a:r>
                        <a:rPr lang="en-US" sz="900" b="0" i="0" u="none" strike="noStrike" dirty="0">
                          <a:effectLst/>
                          <a:latin typeface="Arial" panose="020B0604020202020204" pitchFamily="34" charset="0"/>
                        </a:rPr>
                        <a:t>NSIDC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19364128"/>
                  </a:ext>
                </a:extLst>
              </a:tr>
              <a:tr h="186781">
                <a:tc>
                  <a:txBody>
                    <a:bodyPr/>
                    <a:lstStyle/>
                    <a:p>
                      <a:pPr algn="l" fontAlgn="ctr"/>
                      <a:r>
                        <a:rPr lang="en-US" sz="900" b="0" i="0" u="none" strike="noStrike" dirty="0">
                          <a:effectLst/>
                          <a:latin typeface="Arial" panose="020B0604020202020204" pitchFamily="34" charset="0"/>
                        </a:rPr>
                        <a:t>OB.DAAC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39286115"/>
                  </a:ext>
                </a:extLst>
              </a:tr>
              <a:tr h="186781">
                <a:tc>
                  <a:txBody>
                    <a:bodyPr/>
                    <a:lstStyle/>
                    <a:p>
                      <a:pPr algn="l" fontAlgn="ctr"/>
                      <a:r>
                        <a:rPr lang="en-US" sz="900" b="0" i="0" u="none" strike="noStrike" dirty="0">
                          <a:effectLst/>
                          <a:latin typeface="Arial" panose="020B0604020202020204" pitchFamily="34" charset="0"/>
                        </a:rPr>
                        <a:t>ORNL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654575852"/>
                  </a:ext>
                </a:extLst>
              </a:tr>
              <a:tr h="186781">
                <a:tc>
                  <a:txBody>
                    <a:bodyPr/>
                    <a:lstStyle/>
                    <a:p>
                      <a:pPr algn="l" fontAlgn="ctr"/>
                      <a:r>
                        <a:rPr lang="en-US" sz="900" b="0" i="0" u="none" strike="noStrike" dirty="0">
                          <a:effectLst/>
                          <a:latin typeface="Arial" panose="020B0604020202020204" pitchFamily="34" charset="0"/>
                        </a:rPr>
                        <a:t>PO DAAC-JPL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37680095"/>
                  </a:ext>
                </a:extLst>
              </a:tr>
              <a:tr h="186781">
                <a:tc>
                  <a:txBody>
                    <a:bodyPr/>
                    <a:lstStyle/>
                    <a:p>
                      <a:pPr algn="l" fontAlgn="ctr"/>
                      <a:r>
                        <a:rPr lang="en-US" sz="900" b="0" i="0" u="none" strike="noStrike" dirty="0">
                          <a:effectLst/>
                          <a:latin typeface="Arial" panose="020B0604020202020204" pitchFamily="34" charset="0"/>
                        </a:rPr>
                        <a:t>SEDAC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84309433"/>
                  </a:ext>
                </a:extLst>
              </a:tr>
              <a:tr h="186781">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231442089"/>
                  </a:ext>
                </a:extLst>
              </a:tr>
            </a:tbl>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Contents</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About CFI Group</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Introduction and Methodology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latin typeface="+mn-lt"/>
                <a:cs typeface="Calibri" pitchFamily="34" charset="0"/>
              </a:rPr>
              <a:t>Survey and Data Collection Summary</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noProof="0" dirty="0">
                <a:solidFill>
                  <a:prstClr val="black"/>
                </a:solidFill>
                <a:latin typeface="+mn-lt"/>
                <a:cs typeface="Calibri" pitchFamily="34" charset="0"/>
              </a:rPr>
              <a:t>Executive Summary </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2400" dirty="0">
                <a:solidFill>
                  <a:prstClr val="black"/>
                </a:solidFill>
                <a:latin typeface="+mn-lt"/>
                <a:cs typeface="Calibri" pitchFamily="34" charset="0"/>
              </a:rPr>
              <a:t>Survey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latin typeface="+mn-lt"/>
                <a:cs typeface="Calibri" pitchFamily="34" charset="0"/>
              </a:rPr>
              <a:t>Customer Satisfaction Model Results</a:t>
            </a:r>
          </a:p>
          <a:p>
            <a:pPr marL="803275" lvl="1" indent="-346075">
              <a:lnSpc>
                <a:spcPct val="150000"/>
              </a:lnSpc>
              <a:spcBef>
                <a:spcPts val="600"/>
              </a:spcBef>
              <a:buClr>
                <a:schemeClr val="accent6"/>
              </a:buClr>
              <a:buSzPct val="85000"/>
              <a:buFont typeface="Wingdings 3" pitchFamily="18" charset="2"/>
              <a:buChar char=""/>
              <a:defRPr/>
            </a:pPr>
            <a:r>
              <a:rPr lang="en-US" sz="1600" dirty="0">
                <a:solidFill>
                  <a:prstClr val="black"/>
                </a:solidFill>
                <a:cs typeface="Calibri" pitchFamily="34" charset="0"/>
              </a:rPr>
              <a:t>CSI by DAAC and Other Segments</a:t>
            </a:r>
          </a:p>
          <a:p>
            <a:pPr marL="803275" lvl="1" indent="-346075">
              <a:lnSpc>
                <a:spcPct val="150000"/>
              </a:lnSpc>
              <a:spcBef>
                <a:spcPts val="600"/>
              </a:spcBef>
              <a:buClr>
                <a:schemeClr val="accent6"/>
              </a:buClr>
              <a:buSzPct val="85000"/>
              <a:buFont typeface="Wingdings 3" pitchFamily="18" charset="2"/>
              <a:buChar char=""/>
              <a:defRPr/>
            </a:pPr>
            <a:r>
              <a:rPr lang="en-US" sz="1600" noProof="0" dirty="0">
                <a:solidFill>
                  <a:prstClr val="black"/>
                </a:solidFill>
                <a:latin typeface="+mn-lt"/>
                <a:cs typeface="Calibri" pitchFamily="34" charset="0"/>
              </a:rPr>
              <a:t>Satisfaction Driver Detail</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descr="The CSI: Four-year Comparison by DAAC graph shows the scores for 2016 through 2013 for each DAAC. The DAAC CSI scores starting with 2016 and ending with 2013 are as follows:&#10;MODAPS LAADS 2016 - 2013 scores: 77, 74, 78, 76&#10;NSIDC DAAC 2016 - 2013 scores: 76, 77, 78, 75&#10;OB.DAAC 2016 - 2013 scores: 81, 78, 80, 77&#10;ORNL DAAC 2016 - 2013 scores: 81, 80, 79, 79&#10;PO DAAC-JPL 2016 - 2013 scores: 79, 78, 81, 80&#10;SEDAC 2016 - 2013 scores: 73, 72, 72, 71&#10;" title="CSI: Four-year Comparison by DAAC"/>
          <p:cNvGraphicFramePr>
            <a:graphicFrameLocks noGrp="1"/>
          </p:cNvGraphicFramePr>
          <p:nvPr>
            <p:extLst>
              <p:ext uri="{D42A27DB-BD31-4B8C-83A1-F6EECF244321}">
                <p14:modId xmlns:p14="http://schemas.microsoft.com/office/powerpoint/2010/main" val="4089810303"/>
              </p:ext>
            </p:extLst>
          </p:nvPr>
        </p:nvGraphicFramePr>
        <p:xfrm>
          <a:off x="26775" y="1087107"/>
          <a:ext cx="6687786" cy="50787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9"/>
          </p:nvPr>
        </p:nvSpPr>
        <p:spPr>
          <a:xfrm>
            <a:off x="6814230" y="1143500"/>
            <a:ext cx="2101169" cy="5076000"/>
          </a:xfrm>
        </p:spPr>
        <p:txBody>
          <a:bodyPr>
            <a:normAutofit/>
          </a:bodyPr>
          <a:lstStyle/>
          <a:p>
            <a:r>
              <a:rPr lang="en-US" sz="1600" dirty="0"/>
              <a:t> </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CSI: Four-year Comparison by DAAC</a:t>
            </a:r>
          </a:p>
        </p:txBody>
      </p:sp>
      <p:graphicFrame>
        <p:nvGraphicFramePr>
          <p:cNvPr id="6" name="Chart 5" descr="The CSI: Four-year Comparison by DAAC graph shows the scores for 2016 through 2013 for each DAAC. The DAAC CSI scores starting with 2016 and ending with 2013 are as follows: &#10;ASDC-LaRC 2016 - 2013 scores: 76, 77, 75, 72&#10;ASF SAR DAAC 2016 - 2013 scores: 79, 77, 73, 76&#10;CDDIS 2016 - 2013 scores: 78, 79, 81, 76&#10;GES DISC 2016 - 2013 scores: 77, 76, 78, 77&#10;GHRC 2016 - 2013 scores: 74, 71, 78, 75&#10;LP DAAC 2016 - 2013 scores: 78, 78, 78, 77&#10;" title="CSI: Four-year Comparison by DAAC"/>
          <p:cNvGraphicFramePr>
            <a:graphicFrameLocks noGrp="1"/>
          </p:cNvGraphicFramePr>
          <p:nvPr>
            <p:extLst>
              <p:ext uri="{D42A27DB-BD31-4B8C-83A1-F6EECF244321}">
                <p14:modId xmlns:p14="http://schemas.microsoft.com/office/powerpoint/2010/main" val="1780088467"/>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4"/>
          <p:cNvSpPr txBox="1">
            <a:spLocks/>
          </p:cNvSpPr>
          <p:nvPr/>
        </p:nvSpPr>
        <p:spPr>
          <a:xfrm>
            <a:off x="6814229" y="1143500"/>
            <a:ext cx="2101169" cy="5076000"/>
          </a:xfrm>
          <a:prstGeom prst="rect">
            <a:avLst/>
          </a:prstGeom>
        </p:spPr>
        <p:txBody>
          <a:bodyPr vert="horz" lIns="91440" tIns="45720" rIns="91440" bIns="45720" rtlCol="0">
            <a:normAutofit/>
          </a:bodyPr>
          <a:lstStyle/>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r>
              <a:rPr lang="en-US" sz="1600" dirty="0">
                <a:latin typeface="+mn-lt"/>
                <a:cs typeface="Calibri" pitchFamily="34" charset="0"/>
              </a:rPr>
              <a:t>CSI moved very slightly for all DAACs compared to a year ago. Most notably, OB.DAAC, GHRC, and MODAPS LAADS CSI improved three points each over 2015 performance.  </a:t>
            </a:r>
            <a:br>
              <a:rPr lang="en-US" sz="1600" dirty="0">
                <a:latin typeface="+mn-lt"/>
                <a:cs typeface="Calibri" pitchFamily="34" charset="0"/>
              </a:rPr>
            </a:br>
            <a:r>
              <a:rPr lang="en-US" sz="1600" dirty="0">
                <a:latin typeface="+mn-lt"/>
                <a:cs typeface="Calibri" pitchFamily="34" charset="0"/>
              </a:rPr>
              <a:t/>
            </a:r>
            <a:br>
              <a:rPr lang="en-US" sz="1600" dirty="0">
                <a:latin typeface="+mn-lt"/>
                <a:cs typeface="Calibri" pitchFamily="34" charset="0"/>
              </a:rPr>
            </a:b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lang="en-US" sz="1600" dirty="0">
              <a:latin typeface="+mn-lt"/>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0" marR="0" lvl="0" indent="0" algn="l" defTabSz="914400" rtl="0" eaLnBrk="1" fontAlgn="base" latinLnBrk="0" hangingPunct="1">
              <a:lnSpc>
                <a:spcPct val="110000"/>
              </a:lnSpc>
              <a:spcBef>
                <a:spcPts val="420"/>
              </a:spcBef>
              <a:spcAft>
                <a:spcPct val="0"/>
              </a:spcAft>
              <a:buClr>
                <a:schemeClr val="accent6"/>
              </a:buClr>
              <a:buSzPct val="85000"/>
              <a:buFont typeface="Wingdings" pitchFamily="2" charset="2"/>
              <a:buNone/>
              <a:tabLst/>
              <a:defRPr/>
            </a:pPr>
            <a:endParaRPr kumimoji="0" lang="en-US" sz="16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295400"/>
            <a:ext cx="2101169" cy="5076000"/>
          </a:xfrm>
        </p:spPr>
        <p:txBody>
          <a:bodyPr>
            <a:normAutofit/>
          </a:bodyPr>
          <a:lstStyle/>
          <a:p>
            <a:r>
              <a:rPr lang="en-US" sz="1600" dirty="0"/>
              <a:t>CSI is two points higher for domestic respondents, driven primarily by higher scores in Customer Support, Product Quality, and Delivery.</a:t>
            </a:r>
          </a:p>
          <a:p>
            <a:endParaRPr lang="en-US" sz="1600" dirty="0"/>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CSI and Driver Scores: USA vs. All Other Countries</a:t>
            </a:r>
          </a:p>
        </p:txBody>
      </p:sp>
      <p:sp>
        <p:nvSpPr>
          <p:cNvPr id="8" name="TextBox 7"/>
          <p:cNvSpPr txBox="1"/>
          <p:nvPr/>
        </p:nvSpPr>
        <p:spPr>
          <a:xfrm>
            <a:off x="242825" y="6239876"/>
            <a:ext cx="4905657" cy="276999"/>
          </a:xfrm>
          <a:prstGeom prst="rect">
            <a:avLst/>
          </a:prstGeom>
          <a:noFill/>
        </p:spPr>
        <p:txBody>
          <a:bodyPr wrap="square" rtlCol="0">
            <a:spAutoFit/>
          </a:bodyPr>
          <a:lstStyle/>
          <a:p>
            <a:pPr algn="r"/>
            <a:r>
              <a:rPr lang="en-US" sz="1200" b="1" dirty="0">
                <a:latin typeface="Calibri"/>
              </a:rPr>
              <a:t>*</a:t>
            </a:r>
            <a:r>
              <a:rPr lang="en-US" sz="1200" b="1" dirty="0">
                <a:solidFill>
                  <a:srgbClr val="00B050"/>
                </a:solidFill>
                <a:latin typeface="Calibri"/>
              </a:rPr>
              <a:t> </a:t>
            </a:r>
            <a:r>
              <a:rPr lang="en-US" sz="1000" dirty="0">
                <a:latin typeface="+mj-lt"/>
              </a:rPr>
              <a:t>Indicates a Significant Difference between scores at 90% confidence level</a:t>
            </a:r>
          </a:p>
        </p:txBody>
      </p:sp>
      <p:graphicFrame>
        <p:nvGraphicFramePr>
          <p:cNvPr id="4" name="Table 3" descr="CSI and Driver Scores: USA vs. All Other Countries"/>
          <p:cNvGraphicFramePr>
            <a:graphicFrameLocks noGrp="1"/>
          </p:cNvGraphicFramePr>
          <p:nvPr>
            <p:extLst>
              <p:ext uri="{D42A27DB-BD31-4B8C-83A1-F6EECF244321}">
                <p14:modId xmlns:p14="http://schemas.microsoft.com/office/powerpoint/2010/main" val="1495801814"/>
              </p:ext>
            </p:extLst>
          </p:nvPr>
        </p:nvGraphicFramePr>
        <p:xfrm>
          <a:off x="125670" y="2167128"/>
          <a:ext cx="6489702" cy="2195775"/>
        </p:xfrm>
        <a:graphic>
          <a:graphicData uri="http://schemas.openxmlformats.org/drawingml/2006/table">
            <a:tbl>
              <a:tblPr firstRow="1"/>
              <a:tblGrid>
                <a:gridCol w="2275362">
                  <a:extLst>
                    <a:ext uri="{9D8B030D-6E8A-4147-A177-3AD203B41FA5}">
                      <a16:colId xmlns:a16="http://schemas.microsoft.com/office/drawing/2014/main" xmlns="" val="1744706594"/>
                    </a:ext>
                  </a:extLst>
                </a:gridCol>
                <a:gridCol w="1053585">
                  <a:extLst>
                    <a:ext uri="{9D8B030D-6E8A-4147-A177-3AD203B41FA5}">
                      <a16:colId xmlns:a16="http://schemas.microsoft.com/office/drawing/2014/main" xmlns="" val="65797959"/>
                    </a:ext>
                  </a:extLst>
                </a:gridCol>
                <a:gridCol w="1053585">
                  <a:extLst>
                    <a:ext uri="{9D8B030D-6E8A-4147-A177-3AD203B41FA5}">
                      <a16:colId xmlns:a16="http://schemas.microsoft.com/office/drawing/2014/main" xmlns="" val="2730816485"/>
                    </a:ext>
                  </a:extLst>
                </a:gridCol>
                <a:gridCol w="1053585">
                  <a:extLst>
                    <a:ext uri="{9D8B030D-6E8A-4147-A177-3AD203B41FA5}">
                      <a16:colId xmlns:a16="http://schemas.microsoft.com/office/drawing/2014/main" xmlns="" val="139860551"/>
                    </a:ext>
                  </a:extLst>
                </a:gridCol>
                <a:gridCol w="1053585">
                  <a:extLst>
                    <a:ext uri="{9D8B030D-6E8A-4147-A177-3AD203B41FA5}">
                      <a16:colId xmlns:a16="http://schemas.microsoft.com/office/drawing/2014/main" xmlns="" val="1801556617"/>
                    </a:ext>
                  </a:extLst>
                </a:gridCol>
              </a:tblGrid>
              <a:tr h="191193">
                <a:tc>
                  <a:txBody>
                    <a:bodyPr/>
                    <a:lstStyle/>
                    <a:p>
                      <a:pPr algn="l" fontAlgn="b"/>
                      <a:r>
                        <a:rPr lang="en-US" sz="700" b="0" i="0" u="none" strike="noStrike" dirty="0">
                          <a:solidFill>
                            <a:schemeClr val="bg1"/>
                          </a:solidFill>
                          <a:effectLst/>
                          <a:latin typeface="Arial" panose="020B0604020202020204" pitchFamily="34" charset="0"/>
                        </a:rPr>
                        <a:t>Sample Size</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USA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All Others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Significant 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3358911"/>
                  </a:ext>
                </a:extLst>
              </a:tr>
              <a:tr h="191193">
                <a:tc>
                  <a:txBody>
                    <a:bodyPr/>
                    <a:lstStyle/>
                    <a:p>
                      <a:pPr algn="l" fontAlgn="b"/>
                      <a:r>
                        <a:rPr lang="en-US" sz="900" b="1" i="0" u="none" strike="noStrike" dirty="0">
                          <a:effectLst/>
                          <a:latin typeface="Arial" panose="020B0604020202020204" pitchFamily="34" charset="0"/>
                        </a:rPr>
                        <a:t>Sample Size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1,168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5,965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chemeClr val="bg1"/>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solidFill>
                            <a:schemeClr val="bg1"/>
                          </a:solidFill>
                          <a:effectLst/>
                          <a:latin typeface="Arial" panose="020B0604020202020204" pitchFamily="34" charset="0"/>
                        </a:rPr>
                        <a:t>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8671846"/>
                  </a:ext>
                </a:extLst>
              </a:tr>
              <a:tr h="191193">
                <a:tc>
                  <a:txBody>
                    <a:bodyPr/>
                    <a:lstStyle/>
                    <a:p>
                      <a:pPr algn="l" fontAlgn="b"/>
                      <a:r>
                        <a:rPr lang="en-US" sz="900" b="1" i="0" u="none" strike="noStrike" dirty="0">
                          <a:solidFill>
                            <a:srgbClr val="FFFFFF"/>
                          </a:solidFill>
                          <a:effectLst/>
                          <a:latin typeface="Arial" panose="020B0604020202020204" pitchFamily="34" charset="0"/>
                        </a:rPr>
                        <a:t>Product 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3615564080"/>
                  </a:ext>
                </a:extLst>
              </a:tr>
              <a:tr h="191193">
                <a:tc>
                  <a:txBody>
                    <a:bodyPr/>
                    <a:lstStyle/>
                    <a:p>
                      <a:pPr algn="l" fontAlgn="b"/>
                      <a:r>
                        <a:rPr lang="en-US" sz="900" b="1" i="0" u="none" strike="noStrike" dirty="0">
                          <a:solidFill>
                            <a:srgbClr val="FFFFFF"/>
                          </a:solidFill>
                          <a:effectLst/>
                          <a:latin typeface="Arial" panose="020B0604020202020204" pitchFamily="34" charset="0"/>
                        </a:rPr>
                        <a:t>Product Selection and Order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3732492260"/>
                  </a:ext>
                </a:extLst>
              </a:tr>
              <a:tr h="191193">
                <a:tc>
                  <a:txBody>
                    <a:bodyPr/>
                    <a:lstStyle/>
                    <a:p>
                      <a:pPr algn="l" fontAlgn="b"/>
                      <a:r>
                        <a:rPr lang="en-US" sz="900" b="1" i="0" u="none" strike="noStrike" dirty="0">
                          <a:solidFill>
                            <a:srgbClr val="FFFFFF"/>
                          </a:solidFill>
                          <a:effectLst/>
                          <a:latin typeface="Arial" panose="020B0604020202020204" pitchFamily="34" charset="0"/>
                        </a:rPr>
                        <a:t>Delivery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2615270524"/>
                  </a:ext>
                </a:extLst>
              </a:tr>
              <a:tr h="191193">
                <a:tc>
                  <a:txBody>
                    <a:bodyPr/>
                    <a:lstStyle/>
                    <a:p>
                      <a:pPr algn="l" fontAlgn="b"/>
                      <a:r>
                        <a:rPr lang="en-US" sz="900" b="1" i="0" u="none" strike="noStrike" dirty="0">
                          <a:solidFill>
                            <a:srgbClr val="FFFFFF"/>
                          </a:solidFill>
                          <a:effectLst/>
                          <a:latin typeface="Arial" panose="020B0604020202020204" pitchFamily="34" charset="0"/>
                        </a:rPr>
                        <a:t>Product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3145614904"/>
                  </a:ext>
                </a:extLst>
              </a:tr>
              <a:tr h="191193">
                <a:tc>
                  <a:txBody>
                    <a:bodyPr/>
                    <a:lstStyle/>
                    <a:p>
                      <a:pPr algn="l" fontAlgn="b"/>
                      <a:r>
                        <a:rPr lang="en-US" sz="900" b="1" i="0" u="none" strike="noStrike" dirty="0">
                          <a:solidFill>
                            <a:srgbClr val="FFFFFF"/>
                          </a:solidFill>
                          <a:effectLst/>
                          <a:latin typeface="Arial" panose="020B0604020202020204" pitchFamily="34" charset="0"/>
                        </a:rPr>
                        <a:t>Product Documentation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2318387674"/>
                  </a:ext>
                </a:extLst>
              </a:tr>
              <a:tr h="191193">
                <a:tc>
                  <a:txBody>
                    <a:bodyPr/>
                    <a:lstStyle/>
                    <a:p>
                      <a:pPr algn="l" fontAlgn="b"/>
                      <a:r>
                        <a:rPr lang="en-US" sz="900" b="1" i="0" u="none" strike="noStrike" dirty="0">
                          <a:solidFill>
                            <a:srgbClr val="FFFFFF"/>
                          </a:solidFill>
                          <a:effectLst/>
                          <a:latin typeface="Arial" panose="020B0604020202020204" pitchFamily="34" charset="0"/>
                        </a:rPr>
                        <a:t>Customer Support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57644570"/>
                  </a:ext>
                </a:extLst>
              </a:tr>
              <a:tr h="191193">
                <a:tc>
                  <a:txBody>
                    <a:bodyPr/>
                    <a:lstStyle/>
                    <a:p>
                      <a:pPr algn="l" fontAlgn="b"/>
                      <a:r>
                        <a:rPr lang="en-US" sz="900" b="1" i="0" u="none" strike="noStrike" dirty="0">
                          <a:solidFill>
                            <a:srgbClr val="FFFFFF"/>
                          </a:solidFill>
                          <a:effectLst/>
                          <a:latin typeface="Arial" panose="020B0604020202020204" pitchFamily="34" charset="0"/>
                        </a:rPr>
                        <a:t>Customer Satisfaction Index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1858531854"/>
                  </a:ext>
                </a:extLst>
              </a:tr>
              <a:tr h="191193">
                <a:tc>
                  <a:txBody>
                    <a:bodyPr/>
                    <a:lstStyle/>
                    <a:p>
                      <a:pPr algn="l" fontAlgn="b"/>
                      <a:r>
                        <a:rPr lang="en-US" sz="900" b="1" i="0" u="none" strike="noStrike" dirty="0">
                          <a:solidFill>
                            <a:srgbClr val="FFFFFF"/>
                          </a:solidFill>
                          <a:effectLst/>
                          <a:latin typeface="Arial" panose="020B0604020202020204" pitchFamily="34" charset="0"/>
                        </a:rPr>
                        <a:t>Likelihood to Recommend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C5BA2"/>
                    </a:solidFill>
                  </a:tcPr>
                </a:tc>
                <a:extLst>
                  <a:ext uri="{0D108BD9-81ED-4DB2-BD59-A6C34878D82A}">
                    <a16:rowId xmlns:a16="http://schemas.microsoft.com/office/drawing/2014/main" xmlns="" val="3195157663"/>
                  </a:ext>
                </a:extLst>
              </a:tr>
              <a:tr h="191193">
                <a:tc>
                  <a:txBody>
                    <a:bodyPr/>
                    <a:lstStyle/>
                    <a:p>
                      <a:pPr algn="l" fontAlgn="b"/>
                      <a:r>
                        <a:rPr lang="en-US" sz="900" b="1" i="0" u="none" strike="noStrike" dirty="0">
                          <a:solidFill>
                            <a:srgbClr val="FFFFFF"/>
                          </a:solidFill>
                          <a:effectLst/>
                          <a:latin typeface="Arial" panose="020B0604020202020204" pitchFamily="34" charset="0"/>
                        </a:rPr>
                        <a:t>Likelihood to Use Services in Future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b"/>
                      <a:r>
                        <a:rPr lang="en-US" sz="900" b="1" i="0" u="none" strike="noStrike" dirty="0">
                          <a:solidFill>
                            <a:srgbClr val="FFFFFF"/>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3441263456"/>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pitchFamily="34" charset="0"/>
                <a:cs typeface="Arial" pitchFamily="34" charset="0"/>
              </a:rPr>
              <a:t>CSI and Frequency by Type of User </a:t>
            </a:r>
            <a:endParaRPr lang="en-US" sz="24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What type of user are you? Select all that apply.</a:t>
            </a:r>
          </a:p>
        </p:txBody>
      </p:sp>
      <p:sp>
        <p:nvSpPr>
          <p:cNvPr id="16" name="TextBox 15"/>
          <p:cNvSpPr txBox="1"/>
          <p:nvPr/>
        </p:nvSpPr>
        <p:spPr>
          <a:xfrm>
            <a:off x="229067" y="6117345"/>
            <a:ext cx="3011092" cy="246221"/>
          </a:xfrm>
          <a:prstGeom prst="rect">
            <a:avLst/>
          </a:prstGeom>
          <a:noFill/>
        </p:spPr>
        <p:txBody>
          <a:bodyPr wrap="square" rtlCol="0">
            <a:spAutoFit/>
          </a:bodyPr>
          <a:lstStyle/>
          <a:p>
            <a:r>
              <a:rPr lang="en-US" sz="1000" dirty="0"/>
              <a:t>~ Multiple responses allowed</a:t>
            </a:r>
          </a:p>
        </p:txBody>
      </p:sp>
      <p:sp>
        <p:nvSpPr>
          <p:cNvPr id="11" name="Text Placeholder 10"/>
          <p:cNvSpPr>
            <a:spLocks noGrp="1"/>
          </p:cNvSpPr>
          <p:nvPr>
            <p:ph type="body" sz="quarter" idx="19"/>
          </p:nvPr>
        </p:nvSpPr>
        <p:spPr>
          <a:xfrm>
            <a:off x="6814231" y="1295400"/>
            <a:ext cx="2101169" cy="5076000"/>
          </a:xfrm>
        </p:spPr>
        <p:txBody>
          <a:bodyPr>
            <a:normAutofit/>
          </a:bodyPr>
          <a:lstStyle/>
          <a:p>
            <a:r>
              <a:rPr lang="en-US" dirty="0"/>
              <a:t>University Student (36%) and Earth Science Researcher (32%) represent the most common responses, followed by University Professor (16%) and General Public (14%). </a:t>
            </a:r>
          </a:p>
          <a:p>
            <a:endParaRPr lang="en-US" dirty="0"/>
          </a:p>
          <a:p>
            <a:r>
              <a:rPr lang="en-US" dirty="0"/>
              <a:t>University Professors report the highest level of satisfaction (80) while Other user types, Decision Support Systems Analysts, the General Public, and University Students report the lowest levels of CSI (all 76).</a:t>
            </a:r>
          </a:p>
        </p:txBody>
      </p:sp>
      <p:graphicFrame>
        <p:nvGraphicFramePr>
          <p:cNvPr id="5" name="Table 4" descr="CSI and Frequency by Type of User table"/>
          <p:cNvGraphicFramePr>
            <a:graphicFrameLocks noGrp="1"/>
          </p:cNvGraphicFramePr>
          <p:nvPr>
            <p:extLst>
              <p:ext uri="{D42A27DB-BD31-4B8C-83A1-F6EECF244321}">
                <p14:modId xmlns:p14="http://schemas.microsoft.com/office/powerpoint/2010/main" val="4031977012"/>
              </p:ext>
            </p:extLst>
          </p:nvPr>
        </p:nvGraphicFramePr>
        <p:xfrm>
          <a:off x="126852" y="2169037"/>
          <a:ext cx="6486597" cy="2608208"/>
        </p:xfrm>
        <a:graphic>
          <a:graphicData uri="http://schemas.openxmlformats.org/drawingml/2006/table">
            <a:tbl>
              <a:tblPr firstRow="1"/>
              <a:tblGrid>
                <a:gridCol w="1890213">
                  <a:extLst>
                    <a:ext uri="{9D8B030D-6E8A-4147-A177-3AD203B41FA5}">
                      <a16:colId xmlns:a16="http://schemas.microsoft.com/office/drawing/2014/main" xmlns="" val="4178834119"/>
                    </a:ext>
                  </a:extLst>
                </a:gridCol>
                <a:gridCol w="766064">
                  <a:extLst>
                    <a:ext uri="{9D8B030D-6E8A-4147-A177-3AD203B41FA5}">
                      <a16:colId xmlns:a16="http://schemas.microsoft.com/office/drawing/2014/main" xmlns="" val="779773048"/>
                    </a:ext>
                  </a:extLst>
                </a:gridCol>
                <a:gridCol w="766064">
                  <a:extLst>
                    <a:ext uri="{9D8B030D-6E8A-4147-A177-3AD203B41FA5}">
                      <a16:colId xmlns:a16="http://schemas.microsoft.com/office/drawing/2014/main" xmlns="" val="358319220"/>
                    </a:ext>
                  </a:extLst>
                </a:gridCol>
                <a:gridCol w="766064">
                  <a:extLst>
                    <a:ext uri="{9D8B030D-6E8A-4147-A177-3AD203B41FA5}">
                      <a16:colId xmlns:a16="http://schemas.microsoft.com/office/drawing/2014/main" xmlns="" val="1452873001"/>
                    </a:ext>
                  </a:extLst>
                </a:gridCol>
                <a:gridCol w="766064">
                  <a:extLst>
                    <a:ext uri="{9D8B030D-6E8A-4147-A177-3AD203B41FA5}">
                      <a16:colId xmlns:a16="http://schemas.microsoft.com/office/drawing/2014/main" xmlns="" val="4086834260"/>
                    </a:ext>
                  </a:extLst>
                </a:gridCol>
                <a:gridCol w="766064">
                  <a:extLst>
                    <a:ext uri="{9D8B030D-6E8A-4147-A177-3AD203B41FA5}">
                      <a16:colId xmlns:a16="http://schemas.microsoft.com/office/drawing/2014/main" xmlns="" val="399520874"/>
                    </a:ext>
                  </a:extLst>
                </a:gridCol>
                <a:gridCol w="766064">
                  <a:extLst>
                    <a:ext uri="{9D8B030D-6E8A-4147-A177-3AD203B41FA5}">
                      <a16:colId xmlns:a16="http://schemas.microsoft.com/office/drawing/2014/main" xmlns="" val="2114460579"/>
                    </a:ext>
                  </a:extLst>
                </a:gridCol>
              </a:tblGrid>
              <a:tr h="153424">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97229247"/>
                  </a:ext>
                </a:extLst>
              </a:tr>
              <a:tr h="153424">
                <a:tc>
                  <a:txBody>
                    <a:bodyPr/>
                    <a:lstStyle/>
                    <a:p>
                      <a:pPr algn="l" fontAlgn="b"/>
                      <a:r>
                        <a:rPr lang="en-US" sz="600" b="0" i="0" u="none" strike="noStrike" dirty="0">
                          <a:solidFill>
                            <a:srgbClr val="FFFFFF"/>
                          </a:solidFill>
                          <a:effectLst/>
                          <a:latin typeface="Arial" panose="020B0604020202020204" pitchFamily="34" charset="0"/>
                        </a:rPr>
                        <a:t>Type of User~</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25020251"/>
                  </a:ext>
                </a:extLst>
              </a:tr>
              <a:tr h="153424">
                <a:tc>
                  <a:txBody>
                    <a:bodyPr/>
                    <a:lstStyle/>
                    <a:p>
                      <a:pPr algn="l" fontAlgn="ctr"/>
                      <a:r>
                        <a:rPr lang="en-US" sz="900" b="1" i="0" u="none" strike="noStrike" dirty="0">
                          <a:solidFill>
                            <a:srgbClr val="FFFFFF"/>
                          </a:solidFill>
                          <a:effectLst/>
                          <a:latin typeface="Arial" panose="020B0604020202020204" pitchFamily="34" charset="0"/>
                        </a:rPr>
                        <a:t>Type of User~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3776174322"/>
                  </a:ext>
                </a:extLst>
              </a:tr>
              <a:tr h="153424">
                <a:tc>
                  <a:txBody>
                    <a:bodyPr/>
                    <a:lstStyle/>
                    <a:p>
                      <a:pPr algn="l" fontAlgn="ctr"/>
                      <a:r>
                        <a:rPr lang="en-US" sz="900" b="0" i="0" u="none" strike="noStrike" dirty="0">
                          <a:effectLst/>
                          <a:latin typeface="Arial" panose="020B0604020202020204" pitchFamily="34" charset="0"/>
                        </a:rPr>
                        <a:t>General Public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243377103"/>
                  </a:ext>
                </a:extLst>
              </a:tr>
              <a:tr h="153424">
                <a:tc>
                  <a:txBody>
                    <a:bodyPr/>
                    <a:lstStyle/>
                    <a:p>
                      <a:pPr algn="l" fontAlgn="ctr"/>
                      <a:r>
                        <a:rPr lang="en-US" sz="900" b="0" i="0" u="none" strike="noStrike" dirty="0">
                          <a:effectLst/>
                          <a:latin typeface="Arial" panose="020B0604020202020204" pitchFamily="34" charset="0"/>
                        </a:rPr>
                        <a:t>Grade School Teachers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34661438"/>
                  </a:ext>
                </a:extLst>
              </a:tr>
              <a:tr h="153424">
                <a:tc>
                  <a:txBody>
                    <a:bodyPr/>
                    <a:lstStyle/>
                    <a:p>
                      <a:pPr algn="l" fontAlgn="ctr"/>
                      <a:r>
                        <a:rPr lang="en-US" sz="900" b="0" i="0" u="none" strike="noStrike" dirty="0">
                          <a:effectLst/>
                          <a:latin typeface="Arial" panose="020B0604020202020204" pitchFamily="34" charset="0"/>
                        </a:rPr>
                        <a:t>University Professor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91386825"/>
                  </a:ext>
                </a:extLst>
              </a:tr>
              <a:tr h="153424">
                <a:tc>
                  <a:txBody>
                    <a:bodyPr/>
                    <a:lstStyle/>
                    <a:p>
                      <a:pPr algn="l" fontAlgn="ctr"/>
                      <a:r>
                        <a:rPr lang="en-US" sz="900" b="0" i="0" u="none" strike="noStrike" dirty="0">
                          <a:effectLst/>
                          <a:latin typeface="Arial" panose="020B0604020202020204" pitchFamily="34" charset="0"/>
                        </a:rPr>
                        <a:t>University Student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42608096"/>
                  </a:ext>
                </a:extLst>
              </a:tr>
              <a:tr h="153424">
                <a:tc>
                  <a:txBody>
                    <a:bodyPr/>
                    <a:lstStyle/>
                    <a:p>
                      <a:pPr algn="l" fontAlgn="ctr"/>
                      <a:r>
                        <a:rPr lang="en-US" sz="900" b="0" i="0" u="none" strike="noStrike" dirty="0">
                          <a:effectLst/>
                          <a:latin typeface="Arial" panose="020B0604020202020204" pitchFamily="34" charset="0"/>
                        </a:rPr>
                        <a:t>Other Education and Outreach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93987431"/>
                  </a:ext>
                </a:extLst>
              </a:tr>
              <a:tr h="153424">
                <a:tc>
                  <a:txBody>
                    <a:bodyPr/>
                    <a:lstStyle/>
                    <a:p>
                      <a:pPr algn="l" fontAlgn="ctr"/>
                      <a:r>
                        <a:rPr lang="en-US" sz="900" b="0" i="0" u="none" strike="noStrike" dirty="0">
                          <a:effectLst/>
                          <a:latin typeface="Arial" panose="020B0604020202020204" pitchFamily="34" charset="0"/>
                        </a:rPr>
                        <a:t>Earth Science Researcher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1,714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72430477"/>
                  </a:ext>
                </a:extLst>
              </a:tr>
              <a:tr h="153424">
                <a:tc>
                  <a:txBody>
                    <a:bodyPr/>
                    <a:lstStyle/>
                    <a:p>
                      <a:pPr algn="l" fontAlgn="ctr"/>
                      <a:r>
                        <a:rPr lang="en-US" sz="900" b="0" i="0" u="none" strike="noStrike" dirty="0">
                          <a:effectLst/>
                          <a:latin typeface="Arial" panose="020B0604020202020204" pitchFamily="34" charset="0"/>
                        </a:rPr>
                        <a:t>Earth Science Modelers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92497415"/>
                  </a:ext>
                </a:extLst>
              </a:tr>
              <a:tr h="153424">
                <a:tc>
                  <a:txBody>
                    <a:bodyPr/>
                    <a:lstStyle/>
                    <a:p>
                      <a:pPr algn="l" fontAlgn="ctr"/>
                      <a:r>
                        <a:rPr lang="en-US" sz="900" b="0" i="0" u="none" strike="noStrike" dirty="0">
                          <a:effectLst/>
                          <a:latin typeface="Arial" panose="020B0604020202020204" pitchFamily="34" charset="0"/>
                        </a:rPr>
                        <a:t>NASA-funded Scientist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134982587"/>
                  </a:ext>
                </a:extLst>
              </a:tr>
              <a:tr h="153424">
                <a:tc>
                  <a:txBody>
                    <a:bodyPr/>
                    <a:lstStyle/>
                    <a:p>
                      <a:pPr algn="l" fontAlgn="ctr"/>
                      <a:r>
                        <a:rPr lang="en-US" sz="900" b="0" i="0" u="none" strike="noStrike" dirty="0">
                          <a:effectLst/>
                          <a:latin typeface="Arial" panose="020B0604020202020204" pitchFamily="34" charset="0"/>
                        </a:rPr>
                        <a:t>Non-NASA-funded Scientist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337561448"/>
                  </a:ext>
                </a:extLst>
              </a:tr>
              <a:tr h="153424">
                <a:tc>
                  <a:txBody>
                    <a:bodyPr/>
                    <a:lstStyle/>
                    <a:p>
                      <a:pPr algn="l" fontAlgn="ctr"/>
                      <a:r>
                        <a:rPr lang="en-US" sz="900" b="0" i="0" u="none" strike="noStrike" dirty="0">
                          <a:effectLst/>
                          <a:latin typeface="Arial" panose="020B0604020202020204" pitchFamily="34" charset="0"/>
                        </a:rPr>
                        <a:t>Science Team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52699223"/>
                  </a:ext>
                </a:extLst>
              </a:tr>
              <a:tr h="153424">
                <a:tc>
                  <a:txBody>
                    <a:bodyPr/>
                    <a:lstStyle/>
                    <a:p>
                      <a:pPr algn="l" fontAlgn="ctr"/>
                      <a:r>
                        <a:rPr lang="en-US" sz="900" b="0" i="0" u="none" strike="noStrike" dirty="0">
                          <a:effectLst/>
                          <a:latin typeface="Arial" panose="020B0604020202020204" pitchFamily="34" charset="0"/>
                        </a:rPr>
                        <a:t>Data Tool Developer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110437914"/>
                  </a:ext>
                </a:extLst>
              </a:tr>
              <a:tr h="153424">
                <a:tc>
                  <a:txBody>
                    <a:bodyPr/>
                    <a:lstStyle/>
                    <a:p>
                      <a:pPr algn="l" fontAlgn="ctr"/>
                      <a:r>
                        <a:rPr lang="en-US" sz="900" b="0" i="0" u="none" strike="noStrike" dirty="0">
                          <a:effectLst/>
                          <a:latin typeface="Arial" panose="020B0604020202020204" pitchFamily="34" charset="0"/>
                        </a:rPr>
                        <a:t>Decision Support Systems Analyst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742567240"/>
                  </a:ext>
                </a:extLst>
              </a:tr>
              <a:tr h="153424">
                <a:tc>
                  <a:txBody>
                    <a:bodyPr/>
                    <a:lstStyle/>
                    <a:p>
                      <a:pPr algn="l" fontAlgn="ctr"/>
                      <a:r>
                        <a:rPr lang="en-US" sz="900" b="0" i="0" u="none" strike="noStrike" dirty="0">
                          <a:effectLst/>
                          <a:latin typeface="Arial" panose="020B0604020202020204" pitchFamily="34" charset="0"/>
                        </a:rPr>
                        <a:t>Other User Type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655592065"/>
                  </a:ext>
                </a:extLst>
              </a:tr>
              <a:tr h="153424">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594344922"/>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1" y="1295400"/>
            <a:ext cx="2101169" cy="5076000"/>
          </a:xfrm>
        </p:spPr>
        <p:txBody>
          <a:bodyPr>
            <a:normAutofit/>
          </a:bodyPr>
          <a:lstStyle/>
          <a:p>
            <a:r>
              <a:rPr lang="en-US" dirty="0"/>
              <a:t>Two-thirds (66%) of respondents indicate they use the data and services for Land. Atmosphere (28%), Biosphere (15%), and Ocean (15%) are the next most common uses. </a:t>
            </a:r>
          </a:p>
          <a:p>
            <a:endParaRPr lang="en-US" dirty="0"/>
          </a:p>
          <a:p>
            <a:r>
              <a:rPr lang="en-US" dirty="0"/>
              <a:t>There is little variation among satisfaction levels depending on areas/disciplines of use, though respondents who cited Ocean (79) reflected the highest level of CSI.</a:t>
            </a:r>
            <a:endParaRPr lang="en-US" sz="1600" dirty="0"/>
          </a:p>
        </p:txBody>
      </p:sp>
      <p:sp>
        <p:nvSpPr>
          <p:cNvPr id="2" name="Title 1"/>
          <p:cNvSpPr>
            <a:spLocks noGrp="1"/>
          </p:cNvSpPr>
          <p:nvPr>
            <p:ph type="title"/>
          </p:nvPr>
        </p:nvSpPr>
        <p:spPr>
          <a:xfrm>
            <a:off x="228600" y="137160"/>
            <a:ext cx="8686800" cy="533400"/>
          </a:xfrm>
        </p:spPr>
        <p:txBody>
          <a:bodyPr/>
          <a:lstStyle/>
          <a:p>
            <a:r>
              <a:rPr lang="en-US" sz="2200" dirty="0">
                <a:cs typeface="Arial" pitchFamily="34" charset="0"/>
              </a:rPr>
              <a:t>Areas/Disciplines Need/Use Earth Science Data and Services</a:t>
            </a:r>
            <a:endParaRPr lang="en-US" sz="2200" dirty="0">
              <a:solidFill>
                <a:srgbClr val="FF0000"/>
              </a:solidFill>
              <a:latin typeface="Arial" pitchFamily="34" charset="0"/>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200" b="1" dirty="0">
                <a:solidFill>
                  <a:schemeClr val="bg1"/>
                </a:solidFill>
                <a:latin typeface="Arial" pitchFamily="34" charset="0"/>
                <a:cs typeface="Arial" pitchFamily="34" charset="0"/>
              </a:rPr>
              <a:t>For which general areas/disciplines do you need or use Earth science data and services? Select all that apply.</a:t>
            </a:r>
          </a:p>
        </p:txBody>
      </p:sp>
      <p:sp>
        <p:nvSpPr>
          <p:cNvPr id="9" name="TextBox 8"/>
          <p:cNvSpPr txBox="1"/>
          <p:nvPr/>
        </p:nvSpPr>
        <p:spPr>
          <a:xfrm>
            <a:off x="229067" y="6117345"/>
            <a:ext cx="3011092" cy="246221"/>
          </a:xfrm>
          <a:prstGeom prst="rect">
            <a:avLst/>
          </a:prstGeom>
          <a:noFill/>
        </p:spPr>
        <p:txBody>
          <a:bodyPr wrap="square" rtlCol="0">
            <a:spAutoFit/>
          </a:bodyPr>
          <a:lstStyle/>
          <a:p>
            <a:r>
              <a:rPr lang="en-US" sz="1000" dirty="0"/>
              <a:t>~ Multiple responses allowed</a:t>
            </a:r>
          </a:p>
        </p:txBody>
      </p:sp>
      <p:graphicFrame>
        <p:nvGraphicFramePr>
          <p:cNvPr id="5" name="Table 4" descr="General areas need or use Earth science data and services table&#10;"/>
          <p:cNvGraphicFramePr>
            <a:graphicFrameLocks noGrp="1" noChangeAspect="1"/>
          </p:cNvGraphicFramePr>
          <p:nvPr>
            <p:extLst>
              <p:ext uri="{D42A27DB-BD31-4B8C-83A1-F6EECF244321}">
                <p14:modId xmlns:p14="http://schemas.microsoft.com/office/powerpoint/2010/main" val="823035249"/>
              </p:ext>
            </p:extLst>
          </p:nvPr>
        </p:nvGraphicFramePr>
        <p:xfrm>
          <a:off x="128016" y="2167128"/>
          <a:ext cx="6494126" cy="2573569"/>
        </p:xfrm>
        <a:graphic>
          <a:graphicData uri="http://schemas.openxmlformats.org/drawingml/2006/table">
            <a:tbl>
              <a:tblPr firstRow="1"/>
              <a:tblGrid>
                <a:gridCol w="2628752">
                  <a:extLst>
                    <a:ext uri="{9D8B030D-6E8A-4147-A177-3AD203B41FA5}">
                      <a16:colId xmlns:a16="http://schemas.microsoft.com/office/drawing/2014/main" xmlns="" val="188480115"/>
                    </a:ext>
                  </a:extLst>
                </a:gridCol>
                <a:gridCol w="644229">
                  <a:extLst>
                    <a:ext uri="{9D8B030D-6E8A-4147-A177-3AD203B41FA5}">
                      <a16:colId xmlns:a16="http://schemas.microsoft.com/office/drawing/2014/main" xmlns="" val="1504948009"/>
                    </a:ext>
                  </a:extLst>
                </a:gridCol>
                <a:gridCol w="644229">
                  <a:extLst>
                    <a:ext uri="{9D8B030D-6E8A-4147-A177-3AD203B41FA5}">
                      <a16:colId xmlns:a16="http://schemas.microsoft.com/office/drawing/2014/main" xmlns="" val="1298033152"/>
                    </a:ext>
                  </a:extLst>
                </a:gridCol>
                <a:gridCol w="644229">
                  <a:extLst>
                    <a:ext uri="{9D8B030D-6E8A-4147-A177-3AD203B41FA5}">
                      <a16:colId xmlns:a16="http://schemas.microsoft.com/office/drawing/2014/main" xmlns="" val="1637236875"/>
                    </a:ext>
                  </a:extLst>
                </a:gridCol>
                <a:gridCol w="644229">
                  <a:extLst>
                    <a:ext uri="{9D8B030D-6E8A-4147-A177-3AD203B41FA5}">
                      <a16:colId xmlns:a16="http://schemas.microsoft.com/office/drawing/2014/main" xmlns="" val="1605622674"/>
                    </a:ext>
                  </a:extLst>
                </a:gridCol>
                <a:gridCol w="644229">
                  <a:extLst>
                    <a:ext uri="{9D8B030D-6E8A-4147-A177-3AD203B41FA5}">
                      <a16:colId xmlns:a16="http://schemas.microsoft.com/office/drawing/2014/main" xmlns="" val="1765555244"/>
                    </a:ext>
                  </a:extLst>
                </a:gridCol>
                <a:gridCol w="644229">
                  <a:extLst>
                    <a:ext uri="{9D8B030D-6E8A-4147-A177-3AD203B41FA5}">
                      <a16:colId xmlns:a16="http://schemas.microsoft.com/office/drawing/2014/main" xmlns="" val="1872802179"/>
                    </a:ext>
                  </a:extLst>
                </a:gridCol>
              </a:tblGrid>
              <a:tr h="156643">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78153035"/>
                  </a:ext>
                </a:extLst>
              </a:tr>
              <a:tr h="253365">
                <a:tc>
                  <a:txBody>
                    <a:bodyPr/>
                    <a:lstStyle/>
                    <a:p>
                      <a:pPr algn="l" fontAlgn="b"/>
                      <a:r>
                        <a:rPr lang="en-US" sz="800" b="0" i="0" u="none" strike="noStrike" dirty="0">
                          <a:solidFill>
                            <a:srgbClr val="FFFFFF"/>
                          </a:solidFill>
                          <a:effectLst/>
                          <a:latin typeface="Arial" panose="020B0604020202020204" pitchFamily="34" charset="0"/>
                        </a:rPr>
                        <a:t>General areas need or use Earth science data and services~</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87391664"/>
                  </a:ext>
                </a:extLst>
              </a:tr>
              <a:tr h="283845">
                <a:tc>
                  <a:txBody>
                    <a:bodyPr/>
                    <a:lstStyle/>
                    <a:p>
                      <a:pPr algn="l" fontAlgn="ctr"/>
                      <a:r>
                        <a:rPr lang="en-US" sz="900" b="1" i="0" u="none" strike="noStrike" dirty="0">
                          <a:solidFill>
                            <a:srgbClr val="FFFFFF"/>
                          </a:solidFill>
                          <a:effectLst/>
                          <a:latin typeface="Arial" panose="020B0604020202020204" pitchFamily="34" charset="0"/>
                        </a:rPr>
                        <a:t>General areas need or use Earth science data and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103547466"/>
                  </a:ext>
                </a:extLst>
              </a:tr>
              <a:tr h="156643">
                <a:tc>
                  <a:txBody>
                    <a:bodyPr/>
                    <a:lstStyle/>
                    <a:p>
                      <a:pPr algn="l" fontAlgn="ctr"/>
                      <a:r>
                        <a:rPr lang="en-US" sz="900" b="0" i="0" u="none" strike="noStrike" dirty="0">
                          <a:effectLst/>
                          <a:latin typeface="Arial" panose="020B0604020202020204" pitchFamily="34" charset="0"/>
                        </a:rPr>
                        <a:t>Atmosphere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1,962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55575210"/>
                  </a:ext>
                </a:extLst>
              </a:tr>
              <a:tr h="156643">
                <a:tc>
                  <a:txBody>
                    <a:bodyPr/>
                    <a:lstStyle/>
                    <a:p>
                      <a:pPr algn="l" fontAlgn="ctr"/>
                      <a:r>
                        <a:rPr lang="en-US" sz="900" b="0" i="0" u="none" strike="noStrike" dirty="0">
                          <a:effectLst/>
                          <a:latin typeface="Arial" panose="020B0604020202020204" pitchFamily="34" charset="0"/>
                        </a:rPr>
                        <a:t>Biosphere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134706795"/>
                  </a:ext>
                </a:extLst>
              </a:tr>
              <a:tr h="156643">
                <a:tc>
                  <a:txBody>
                    <a:bodyPr/>
                    <a:lstStyle/>
                    <a:p>
                      <a:pPr algn="l" fontAlgn="ctr"/>
                      <a:r>
                        <a:rPr lang="en-US" sz="900" b="0" i="0" u="none" strike="noStrike" dirty="0">
                          <a:effectLst/>
                          <a:latin typeface="Arial" panose="020B0604020202020204" pitchFamily="34" charset="0"/>
                        </a:rPr>
                        <a:t>Calibrated radiance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51614965"/>
                  </a:ext>
                </a:extLst>
              </a:tr>
              <a:tr h="156643">
                <a:tc>
                  <a:txBody>
                    <a:bodyPr/>
                    <a:lstStyle/>
                    <a:p>
                      <a:pPr algn="l" fontAlgn="ctr"/>
                      <a:r>
                        <a:rPr lang="en-US" sz="900" b="0" i="0" u="none" strike="noStrike" dirty="0">
                          <a:effectLst/>
                          <a:latin typeface="Arial" panose="020B0604020202020204" pitchFamily="34" charset="0"/>
                        </a:rPr>
                        <a:t>Cryosphere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88506853"/>
                  </a:ext>
                </a:extLst>
              </a:tr>
              <a:tr h="156643">
                <a:tc>
                  <a:txBody>
                    <a:bodyPr/>
                    <a:lstStyle/>
                    <a:p>
                      <a:pPr algn="l" fontAlgn="ctr"/>
                      <a:r>
                        <a:rPr lang="en-US" sz="900" b="0" i="0" u="none" strike="noStrike" dirty="0">
                          <a:effectLst/>
                          <a:latin typeface="Arial" panose="020B0604020202020204" pitchFamily="34" charset="0"/>
                        </a:rPr>
                        <a:t>Human dimensions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58899831"/>
                  </a:ext>
                </a:extLst>
              </a:tr>
              <a:tr h="156643">
                <a:tc>
                  <a:txBody>
                    <a:bodyPr/>
                    <a:lstStyle/>
                    <a:p>
                      <a:pPr algn="l" fontAlgn="ctr"/>
                      <a:r>
                        <a:rPr lang="en-US" sz="900" b="0" i="0" u="none" strike="noStrike" dirty="0">
                          <a:effectLst/>
                          <a:latin typeface="Arial" panose="020B0604020202020204" pitchFamily="34" charset="0"/>
                        </a:rPr>
                        <a:t>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3,300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4,742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626222846"/>
                  </a:ext>
                </a:extLst>
              </a:tr>
              <a:tr h="156643">
                <a:tc>
                  <a:txBody>
                    <a:bodyPr/>
                    <a:lstStyle/>
                    <a:p>
                      <a:pPr algn="l" fontAlgn="ctr"/>
                      <a:r>
                        <a:rPr lang="en-US" sz="900" b="0" i="0" u="none" strike="noStrike" dirty="0">
                          <a:effectLst/>
                          <a:latin typeface="Arial" panose="020B0604020202020204" pitchFamily="34" charset="0"/>
                        </a:rPr>
                        <a:t>Near-real-time applications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83369991"/>
                  </a:ext>
                </a:extLst>
              </a:tr>
              <a:tr h="156643">
                <a:tc>
                  <a:txBody>
                    <a:bodyPr/>
                    <a:lstStyle/>
                    <a:p>
                      <a:pPr algn="l" fontAlgn="ctr"/>
                      <a:r>
                        <a:rPr lang="en-US" sz="900" b="0" i="0" u="none" strike="noStrike" dirty="0">
                          <a:effectLst/>
                          <a:latin typeface="Arial" panose="020B0604020202020204" pitchFamily="34" charset="0"/>
                        </a:rPr>
                        <a:t>Ocean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13740261"/>
                  </a:ext>
                </a:extLst>
              </a:tr>
              <a:tr h="156643">
                <a:tc>
                  <a:txBody>
                    <a:bodyPr/>
                    <a:lstStyle/>
                    <a:p>
                      <a:pPr algn="l" fontAlgn="ctr"/>
                      <a:r>
                        <a:rPr lang="en-US" sz="900" b="0" i="0" u="none" strike="noStrike" dirty="0">
                          <a:effectLst/>
                          <a:latin typeface="Arial" panose="020B0604020202020204" pitchFamily="34" charset="0"/>
                        </a:rPr>
                        <a:t>Space geodesy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043050182"/>
                  </a:ext>
                </a:extLst>
              </a:tr>
              <a:tr h="156643">
                <a:tc>
                  <a:txBody>
                    <a:bodyPr/>
                    <a:lstStyle/>
                    <a:p>
                      <a:pPr algn="l" fontAlgn="ctr"/>
                      <a:r>
                        <a:rPr lang="en-US" sz="900" b="0" i="0" u="none" strike="noStrike" dirty="0">
                          <a:effectLst/>
                          <a:latin typeface="Arial" panose="020B0604020202020204" pitchFamily="34" charset="0"/>
                        </a:rPr>
                        <a:t>Other general area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919805271"/>
                  </a:ext>
                </a:extLst>
              </a:tr>
              <a:tr h="156643">
                <a:tc>
                  <a:txBody>
                    <a:bodyPr/>
                    <a:lstStyle/>
                    <a:p>
                      <a:pPr algn="l" fontAlgn="ctr"/>
                      <a:r>
                        <a:rPr lang="en-US" sz="900" b="0" i="0" u="none" strike="noStrike" dirty="0">
                          <a:effectLst/>
                          <a:latin typeface="Arial" panose="020B0604020202020204" pitchFamily="34" charset="0"/>
                        </a:rPr>
                        <a:t>Not applicable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71291589"/>
                  </a:ext>
                </a:extLst>
              </a:tr>
              <a:tr h="156643">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5,346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7,133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2784088926"/>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Quality</a:t>
            </a:r>
            <a:endParaRPr lang="en-US" dirty="0">
              <a:effectLst/>
            </a:endParaRPr>
          </a:p>
          <a:p>
            <a:endParaRPr lang="en-US" dirty="0"/>
          </a:p>
        </p:txBody>
      </p:sp>
    </p:spTree>
    <p:extLst>
      <p:ext uri="{BB962C8B-B14F-4D97-AF65-F5344CB8AC3E}">
        <p14:creationId xmlns:p14="http://schemas.microsoft.com/office/powerpoint/2010/main" val="1630684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381286"/>
          </a:xfrm>
        </p:spPr>
        <p:txBody>
          <a:bodyPr>
            <a:normAutofit fontScale="92500" lnSpcReduction="10000"/>
          </a:bodyPr>
          <a:lstStyle/>
          <a:p>
            <a:r>
              <a:rPr lang="en-US" dirty="0"/>
              <a:t>Product Quality improves significantly in 2016, up one point to 83. Respondents on aggregate rated the ease of using the data product from the DAAC in the delivered format at a strong 82, which is unchanged versus 2015. The two new questions added in 2016, the </a:t>
            </a:r>
            <a:r>
              <a:rPr lang="en-US" i="1" dirty="0"/>
              <a:t>Accuracy of data products </a:t>
            </a:r>
            <a:r>
              <a:rPr lang="en-US" dirty="0"/>
              <a:t>(83), and </a:t>
            </a:r>
            <a:r>
              <a:rPr lang="en-US" i="1" dirty="0"/>
              <a:t>How well data products helped accomplish intended goals </a:t>
            </a:r>
            <a:r>
              <a:rPr lang="en-US" dirty="0"/>
              <a:t>(84), both score very well, and helped to drive up the overall Product Quality score. </a:t>
            </a:r>
          </a:p>
          <a:p>
            <a:endParaRPr lang="en-US" dirty="0"/>
          </a:p>
          <a:p>
            <a:r>
              <a:rPr lang="en-US" dirty="0"/>
              <a:t>With an impact of 1.1 on CSI, Product Quality emerges as the highest-impact driver in 2016.</a:t>
            </a:r>
            <a:endParaRPr lang="en-US" sz="1600" dirty="0">
              <a:solidFill>
                <a:srgbClr val="FF0000"/>
              </a:solidFill>
            </a:endParaRPr>
          </a:p>
        </p:txBody>
      </p:sp>
      <p:sp>
        <p:nvSpPr>
          <p:cNvPr id="2" name="Title 1"/>
          <p:cNvSpPr>
            <a:spLocks noGrp="1"/>
          </p:cNvSpPr>
          <p:nvPr>
            <p:ph type="title"/>
          </p:nvPr>
        </p:nvSpPr>
        <p:spPr/>
        <p:txBody>
          <a:bodyPr/>
          <a:lstStyle/>
          <a:p>
            <a:r>
              <a:rPr lang="en-US" sz="2400" dirty="0">
                <a:cs typeface="Arial" pitchFamily="34" charset="0"/>
              </a:rPr>
              <a:t>Product Quality</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Impact = 1.1</a:t>
            </a:r>
          </a:p>
        </p:txBody>
      </p:sp>
      <p:graphicFrame>
        <p:nvGraphicFramePr>
          <p:cNvPr id="6" name="Chart 5" descr="The Product Quality graph shows the scores for 2016 through 2013. The Product Quality scores starting with 2016 and ending with 2013 are as follows:&#10;Product Quality 2016 - 2013 scores: 83, 82, 82, 82&#10;Ease of using the data product in the delivered format 2016 - 2013 scores: 82, 82, 82, 82&#10;Accuracy of data products 2016 - 2013 scores: 83, --, --, --&#10;How data products helped accomplish intended goals 2016 - 2013 scores: 84, --, --, --&#10;" title="Product Quality"/>
          <p:cNvGraphicFramePr>
            <a:graphicFrameLocks noGrp="1"/>
          </p:cNvGraphicFramePr>
          <p:nvPr>
            <p:extLst/>
          </p:nvPr>
        </p:nvGraphicFramePr>
        <p:xfrm>
          <a:off x="0" y="1143500"/>
          <a:ext cx="6234605" cy="47115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0966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1" y="1167129"/>
            <a:ext cx="2101169" cy="5076000"/>
          </a:xfrm>
        </p:spPr>
        <p:txBody>
          <a:bodyPr>
            <a:normAutofit/>
          </a:bodyPr>
          <a:lstStyle/>
          <a:p>
            <a:r>
              <a:rPr lang="en-US" sz="1600" dirty="0"/>
              <a:t>Product Quality performance by DAAC has remained fairly steady over the years. In 2016, the DAACs with the largest score fluctuations are OB.DAAC (+10 points), NSIDC DAAC (+6 points), MODAPS LAADS (+4 points), and CDDIS (-4 points).  </a:t>
            </a:r>
          </a:p>
        </p:txBody>
      </p:sp>
      <p:sp>
        <p:nvSpPr>
          <p:cNvPr id="2" name="Title 1"/>
          <p:cNvSpPr>
            <a:spLocks noGrp="1"/>
          </p:cNvSpPr>
          <p:nvPr>
            <p:ph type="title"/>
          </p:nvPr>
        </p:nvSpPr>
        <p:spPr/>
        <p:txBody>
          <a:bodyPr/>
          <a:lstStyle/>
          <a:p>
            <a:r>
              <a:rPr lang="en-US" sz="2400" dirty="0">
                <a:cs typeface="Arial" pitchFamily="34" charset="0"/>
              </a:rPr>
              <a:t>Product Quality: Four-year Comparison by DAAC</a:t>
            </a:r>
          </a:p>
        </p:txBody>
      </p:sp>
      <p:graphicFrame>
        <p:nvGraphicFramePr>
          <p:cNvPr id="9" name="Chart 8" descr="The Product Quality: Four-year Comparison by DAAC graph shows the scores for 2016 through 2013 for each DAAC. The DAAC Product Quality scores starting with 2016 and ending with 2013 are as follows:&#10;MODAPS LAADS 2016 - 2013 scores: 81, 77, 83, 79&#10;NSIDC DAAC 2016 - 2013 scores: 82, 76, 77, 75&#10;OB.DAAC 2016 - 2013 scores: 87, 77, 81, 80&#10;ORNL DAAC 2016 - 2013 scores: 85, 84, 80, 85&#10;PO DAAC-JPL 2016 - 2013 scores: 86, 84, 85, 82&#10;SEDAC 2016 - 2013 scores: 81, 83, 83, 81&#10;" title="Product Quality: Four-year Comparison by DAAC"/>
          <p:cNvGraphicFramePr>
            <a:graphicFrameLocks noGrp="1"/>
          </p:cNvGraphicFramePr>
          <p:nvPr>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Quality: Four-year Comparison by DAAC graph shows the scores for 2016 through 2013 for each DAAC. The DAAC Product Quality scores starting with 2016 and ending with 2013 are as follows:&#10;ASDC-LaRC 2016 - 2013 scores: 81, 82, 81, 79&#10;ASF SAR DAAC 2016 - 2013 scores: 84, 84, 79, 84&#10;CDDIS 2016 - 2013 scores: 85, 89, 88, 86&#10;GES DISC 2016 - 2013 scores: 82, 82, 79, 81&#10;GHRC 2016 - 2013 scores: 83, 80, 83, 87&#10;LP DAAC 2016 - 2013 scores: 84, 85, 83, 81&#10;" title="Product Quality: Four-year Comparison by DAAC"/>
          <p:cNvGraphicFramePr>
            <a:graphicFrameLocks noGrp="1"/>
          </p:cNvGraphicFramePr>
          <p:nvPr>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0433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029" dirty="0"/>
              <a:t>More than three-quarters (78%) reported using software tools/packages, while just over a quarter (26%) made their own tools using programming language. </a:t>
            </a:r>
          </a:p>
          <a:p>
            <a:endParaRPr lang="en-029" dirty="0"/>
          </a:p>
          <a:p>
            <a:r>
              <a:rPr lang="en-029" dirty="0"/>
              <a:t>Two percent of respondents could not find what they needed and two percent could not understand how to use it. Five percent of respondents stated they did not need software tools in 2016.</a:t>
            </a:r>
            <a:endParaRPr lang="en-US" dirty="0"/>
          </a:p>
        </p:txBody>
      </p:sp>
      <p:sp>
        <p:nvSpPr>
          <p:cNvPr id="2" name="Title 1"/>
          <p:cNvSpPr>
            <a:spLocks noGrp="1"/>
          </p:cNvSpPr>
          <p:nvPr>
            <p:ph type="title"/>
          </p:nvPr>
        </p:nvSpPr>
        <p:spPr/>
        <p:txBody>
          <a:bodyPr/>
          <a:lstStyle/>
          <a:p>
            <a:r>
              <a:rPr lang="en-US" sz="2400" dirty="0">
                <a:cs typeface="Arial" pitchFamily="34" charset="0"/>
              </a:rPr>
              <a:t>Software Tools/Packages Used to Work with Data</a:t>
            </a:r>
            <a:endParaRPr lang="en-US" sz="2400" dirty="0">
              <a:solidFill>
                <a:srgbClr val="FF0000"/>
              </a:solidFill>
              <a:cs typeface="Arial" pitchFamily="34" charset="0"/>
            </a:endParaRP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Did you use software tools/packages to work with the data?</a:t>
            </a:r>
          </a:p>
        </p:txBody>
      </p:sp>
      <p:graphicFrame>
        <p:nvGraphicFramePr>
          <p:cNvPr id="5" name="Table 4" descr="Software Tools/Packages Used to Work with Data Table"/>
          <p:cNvGraphicFramePr>
            <a:graphicFrameLocks noGrp="1"/>
          </p:cNvGraphicFramePr>
          <p:nvPr>
            <p:extLst/>
          </p:nvPr>
        </p:nvGraphicFramePr>
        <p:xfrm>
          <a:off x="123455" y="2167128"/>
          <a:ext cx="6492241" cy="3747135"/>
        </p:xfrm>
        <a:graphic>
          <a:graphicData uri="http://schemas.openxmlformats.org/drawingml/2006/table">
            <a:tbl>
              <a:tblPr firstRow="1"/>
              <a:tblGrid>
                <a:gridCol w="2602855">
                  <a:extLst>
                    <a:ext uri="{9D8B030D-6E8A-4147-A177-3AD203B41FA5}">
                      <a16:colId xmlns:a16="http://schemas.microsoft.com/office/drawing/2014/main" xmlns="" val="3961938520"/>
                    </a:ext>
                  </a:extLst>
                </a:gridCol>
                <a:gridCol w="648231">
                  <a:extLst>
                    <a:ext uri="{9D8B030D-6E8A-4147-A177-3AD203B41FA5}">
                      <a16:colId xmlns:a16="http://schemas.microsoft.com/office/drawing/2014/main" xmlns="" val="4135993695"/>
                    </a:ext>
                  </a:extLst>
                </a:gridCol>
                <a:gridCol w="648231">
                  <a:extLst>
                    <a:ext uri="{9D8B030D-6E8A-4147-A177-3AD203B41FA5}">
                      <a16:colId xmlns:a16="http://schemas.microsoft.com/office/drawing/2014/main" xmlns="" val="2482445642"/>
                    </a:ext>
                  </a:extLst>
                </a:gridCol>
                <a:gridCol w="648231">
                  <a:extLst>
                    <a:ext uri="{9D8B030D-6E8A-4147-A177-3AD203B41FA5}">
                      <a16:colId xmlns:a16="http://schemas.microsoft.com/office/drawing/2014/main" xmlns="" val="270752049"/>
                    </a:ext>
                  </a:extLst>
                </a:gridCol>
                <a:gridCol w="648231">
                  <a:extLst>
                    <a:ext uri="{9D8B030D-6E8A-4147-A177-3AD203B41FA5}">
                      <a16:colId xmlns:a16="http://schemas.microsoft.com/office/drawing/2014/main" xmlns="" val="1847832205"/>
                    </a:ext>
                  </a:extLst>
                </a:gridCol>
                <a:gridCol w="648231">
                  <a:extLst>
                    <a:ext uri="{9D8B030D-6E8A-4147-A177-3AD203B41FA5}">
                      <a16:colId xmlns:a16="http://schemas.microsoft.com/office/drawing/2014/main" xmlns="" val="2512206066"/>
                    </a:ext>
                  </a:extLst>
                </a:gridCol>
                <a:gridCol w="648231">
                  <a:extLst>
                    <a:ext uri="{9D8B030D-6E8A-4147-A177-3AD203B41FA5}">
                      <a16:colId xmlns:a16="http://schemas.microsoft.com/office/drawing/2014/main" xmlns="" val="1298148334"/>
                    </a:ext>
                  </a:extLst>
                </a:gridCol>
              </a:tblGrid>
              <a:tr h="152400">
                <a:tc>
                  <a:txBody>
                    <a:bodyPr/>
                    <a:lstStyle/>
                    <a:p>
                      <a:pPr algn="l" fontAlgn="ctr"/>
                      <a:endParaRPr lang="en-US" sz="900" b="0" i="0" u="none" strike="noStrike" dirty="0">
                        <a:effectLst/>
                        <a:latin typeface="Arial" panose="020B0604020202020204" pitchFamily="34" charset="0"/>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1546029"/>
                  </a:ext>
                </a:extLst>
              </a:tr>
              <a:tr h="152400">
                <a:tc>
                  <a:txBody>
                    <a:bodyPr/>
                    <a:lstStyle/>
                    <a:p>
                      <a:pPr algn="l" fontAlgn="ctr"/>
                      <a:r>
                        <a:rPr lang="en-US" sz="900" b="0" i="0" u="none" strike="noStrike" dirty="0">
                          <a:solidFill>
                            <a:srgbClr val="FFFFFF"/>
                          </a:solidFill>
                          <a:effectLst/>
                          <a:latin typeface="Arial" panose="020B0604020202020204" pitchFamily="34" charset="0"/>
                        </a:rPr>
                        <a:t>Used software tools or packages to work with data ~~</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24758106"/>
                  </a:ext>
                </a:extLst>
              </a:tr>
              <a:tr h="152400">
                <a:tc>
                  <a:txBody>
                    <a:bodyPr/>
                    <a:lstStyle/>
                    <a:p>
                      <a:pPr algn="l" fontAlgn="ctr"/>
                      <a:r>
                        <a:rPr lang="en-US" sz="900" b="1" i="0" u="none" strike="noStrike" dirty="0">
                          <a:solidFill>
                            <a:srgbClr val="FFFFFF"/>
                          </a:solidFill>
                          <a:effectLst/>
                          <a:latin typeface="Arial" panose="020B0604020202020204" pitchFamily="34" charset="0"/>
                        </a:rPr>
                        <a:t>Used software tools or packages to work with data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2207326566"/>
                  </a:ext>
                </a:extLst>
              </a:tr>
              <a:tr h="152400">
                <a:tc>
                  <a:txBody>
                    <a:bodyPr/>
                    <a:lstStyle/>
                    <a:p>
                      <a:pPr algn="l" fontAlgn="ctr"/>
                      <a:r>
                        <a:rPr lang="en-US" sz="900" b="0" i="0" u="none" strike="noStrike" dirty="0">
                          <a:effectLst/>
                          <a:latin typeface="Arial" panose="020B0604020202020204" pitchFamily="34" charset="0"/>
                        </a:rPr>
                        <a:t>Yes, used software tools or packages to work with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3,474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14221727"/>
                  </a:ext>
                </a:extLst>
              </a:tr>
              <a:tr h="152400">
                <a:tc>
                  <a:txBody>
                    <a:bodyPr/>
                    <a:lstStyle/>
                    <a:p>
                      <a:pPr algn="l" fontAlgn="ctr"/>
                      <a:r>
                        <a:rPr lang="en-US" sz="900" b="0" i="0" u="none" strike="noStrike" dirty="0">
                          <a:effectLst/>
                          <a:latin typeface="Arial" panose="020B0604020202020204" pitchFamily="34" charset="0"/>
                        </a:rPr>
                        <a:t>Yes, made own using a programming language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1,181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393168937"/>
                  </a:ext>
                </a:extLst>
              </a:tr>
              <a:tr h="152400">
                <a:tc>
                  <a:txBody>
                    <a:bodyPr/>
                    <a:lstStyle/>
                    <a:p>
                      <a:pPr algn="l" fontAlgn="ctr"/>
                      <a:r>
                        <a:rPr lang="en-US" sz="900" b="0" i="0" u="none" strike="noStrike" dirty="0">
                          <a:effectLst/>
                          <a:latin typeface="Arial" panose="020B0604020202020204" pitchFamily="34" charset="0"/>
                        </a:rPr>
                        <a:t>No, couldn´t find what I needed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455084283"/>
                  </a:ext>
                </a:extLst>
              </a:tr>
              <a:tr h="152400">
                <a:tc>
                  <a:txBody>
                    <a:bodyPr/>
                    <a:lstStyle/>
                    <a:p>
                      <a:pPr algn="l" fontAlgn="ctr"/>
                      <a:r>
                        <a:rPr lang="en-US" sz="900" b="0" i="0" u="none" strike="noStrike" dirty="0">
                          <a:effectLst/>
                          <a:latin typeface="Arial" panose="020B0604020202020204" pitchFamily="34" charset="0"/>
                        </a:rPr>
                        <a:t>No, couldn´t understand how to use 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31571325"/>
                  </a:ext>
                </a:extLst>
              </a:tr>
              <a:tr h="152400">
                <a:tc>
                  <a:txBody>
                    <a:bodyPr/>
                    <a:lstStyle/>
                    <a:p>
                      <a:pPr algn="l" fontAlgn="ctr"/>
                      <a:r>
                        <a:rPr lang="en-US" sz="900" b="0" i="0" u="none" strike="noStrike" dirty="0">
                          <a:effectLst/>
                          <a:latin typeface="Arial" panose="020B0604020202020204" pitchFamily="34" charset="0"/>
                        </a:rPr>
                        <a:t>No, did not need software tools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308379852"/>
                  </a:ext>
                </a:extLst>
              </a:tr>
              <a:tr h="152400">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4,462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4,462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4,462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840271401"/>
                  </a:ext>
                </a:extLst>
              </a:tr>
              <a:tr h="152400">
                <a:tc>
                  <a:txBody>
                    <a:bodyPr/>
                    <a:lstStyle/>
                    <a:p>
                      <a:pPr algn="l" fontAlgn="ctr"/>
                      <a:r>
                        <a:rPr lang="en-US" sz="900" b="1" i="0" u="none" strike="noStrike" dirty="0">
                          <a:solidFill>
                            <a:srgbClr val="FFFFFF"/>
                          </a:solidFill>
                          <a:effectLst/>
                          <a:latin typeface="Arial" panose="020B0604020202020204" pitchFamily="34" charset="0"/>
                        </a:rPr>
                        <a:t>Preferred programming language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ctr" fontAlgn="ctr"/>
                      <a:r>
                        <a:rPr lang="en-US" sz="900" b="0" i="0" u="none" strike="noStrike" dirty="0">
                          <a:solidFill>
                            <a:srgbClr val="3C5BA2"/>
                          </a:solidFill>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3323327103"/>
                  </a:ext>
                </a:extLst>
              </a:tr>
              <a:tr h="152400">
                <a:tc>
                  <a:txBody>
                    <a:bodyPr/>
                    <a:lstStyle/>
                    <a:p>
                      <a:pPr algn="l" fontAlgn="ctr"/>
                      <a:r>
                        <a:rPr lang="en-US" sz="900" b="0" i="0" u="none" strike="noStrike" dirty="0">
                          <a:effectLst/>
                          <a:latin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147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143178166"/>
                  </a:ext>
                </a:extLst>
              </a:tr>
              <a:tr h="152400">
                <a:tc>
                  <a:txBody>
                    <a:bodyPr/>
                    <a:lstStyle/>
                    <a:p>
                      <a:pPr algn="l" fontAlgn="ctr"/>
                      <a:r>
                        <a:rPr lang="en-US" sz="900" b="0" i="0" u="none" strike="noStrike" dirty="0">
                          <a:effectLst/>
                          <a:latin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436509848"/>
                  </a:ext>
                </a:extLst>
              </a:tr>
              <a:tr h="152400">
                <a:tc>
                  <a:txBody>
                    <a:bodyPr/>
                    <a:lstStyle/>
                    <a:p>
                      <a:pPr algn="l" fontAlgn="ctr"/>
                      <a:r>
                        <a:rPr lang="en-US" sz="900" b="0" i="0" u="none" strike="noStrike" dirty="0">
                          <a:effectLst/>
                          <a:latin typeface="Arial" panose="020B0604020202020204" pitchFamily="34" charset="0"/>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521792696"/>
                  </a:ext>
                </a:extLst>
              </a:tr>
              <a:tr h="152400">
                <a:tc>
                  <a:txBody>
                    <a:bodyPr/>
                    <a:lstStyle/>
                    <a:p>
                      <a:pPr algn="l" fontAlgn="ctr"/>
                      <a:r>
                        <a:rPr lang="en-US" sz="900" b="0" i="0" u="none" strike="noStrike" dirty="0">
                          <a:effectLst/>
                          <a:latin typeface="Arial" panose="020B0604020202020204" pitchFamily="34" charset="0"/>
                        </a:rPr>
                        <a:t>Fortran 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78232099"/>
                  </a:ext>
                </a:extLst>
              </a:tr>
              <a:tr h="152400">
                <a:tc>
                  <a:txBody>
                    <a:bodyPr/>
                    <a:lstStyle/>
                    <a:p>
                      <a:pPr algn="l" fontAlgn="ctr"/>
                      <a:r>
                        <a:rPr lang="en-US" sz="900" b="0" i="0" u="none" strike="noStrike" dirty="0">
                          <a:effectLst/>
                          <a:latin typeface="Arial" panose="020B0604020202020204" pitchFamily="34" charset="0"/>
                        </a:rPr>
                        <a:t>Fortran 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098190473"/>
                  </a:ext>
                </a:extLst>
              </a:tr>
              <a:tr h="152400">
                <a:tc>
                  <a:txBody>
                    <a:bodyPr/>
                    <a:lstStyle/>
                    <a:p>
                      <a:pPr algn="l" fontAlgn="ctr"/>
                      <a:r>
                        <a:rPr lang="en-US" sz="900" b="0" i="0" u="none" strike="noStrike" dirty="0">
                          <a:effectLst/>
                          <a:latin typeface="Arial" panose="020B0604020202020204" pitchFamily="34" charset="0"/>
                        </a:rPr>
                        <a:t>Java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3642477228"/>
                  </a:ext>
                </a:extLst>
              </a:tr>
              <a:tr h="152400">
                <a:tc>
                  <a:txBody>
                    <a:bodyPr/>
                    <a:lstStyle/>
                    <a:p>
                      <a:pPr algn="l" fontAlgn="ctr"/>
                      <a:r>
                        <a:rPr lang="en-US" sz="900" b="0" i="0" u="none" strike="noStrike" dirty="0">
                          <a:effectLst/>
                          <a:latin typeface="Arial" panose="020B0604020202020204" pitchFamily="34" charset="0"/>
                        </a:rPr>
                        <a:t>Perl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195345513"/>
                  </a:ext>
                </a:extLst>
              </a:tr>
              <a:tr h="152400">
                <a:tc>
                  <a:txBody>
                    <a:bodyPr/>
                    <a:lstStyle/>
                    <a:p>
                      <a:pPr algn="l" fontAlgn="ctr"/>
                      <a:r>
                        <a:rPr lang="en-US" sz="900" b="0" i="0" u="none" strike="noStrike" dirty="0">
                          <a:effectLst/>
                          <a:latin typeface="Arial" panose="020B0604020202020204" pitchFamily="34" charset="0"/>
                        </a:rPr>
                        <a:t>PHP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85110760"/>
                  </a:ext>
                </a:extLst>
              </a:tr>
              <a:tr h="152400">
                <a:tc>
                  <a:txBody>
                    <a:bodyPr/>
                    <a:lstStyle/>
                    <a:p>
                      <a:pPr algn="l" fontAlgn="ctr"/>
                      <a:r>
                        <a:rPr lang="en-US" sz="900" b="0" i="0" u="none" strike="noStrike" dirty="0">
                          <a:effectLst/>
                          <a:latin typeface="Arial" panose="020B0604020202020204" pitchFamily="34" charset="0"/>
                        </a:rPr>
                        <a:t>Python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1,354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19439520"/>
                  </a:ext>
                </a:extLst>
              </a:tr>
              <a:tr h="152400">
                <a:tc>
                  <a:txBody>
                    <a:bodyPr/>
                    <a:lstStyle/>
                    <a:p>
                      <a:pPr algn="l" fontAlgn="ctr"/>
                      <a:r>
                        <a:rPr lang="en-US" sz="900" b="0" i="0" u="none" strike="noStrike" dirty="0">
                          <a:effectLst/>
                          <a:latin typeface="Arial" panose="020B0604020202020204" pitchFamily="34" charset="0"/>
                        </a:rPr>
                        <a:t>Other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1,029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518104325"/>
                  </a:ext>
                </a:extLst>
              </a:tr>
              <a:tr h="152400">
                <a:tc>
                  <a:txBody>
                    <a:bodyPr/>
                    <a:lstStyle/>
                    <a:p>
                      <a:pPr algn="l" fontAlgn="ctr"/>
                      <a:r>
                        <a:rPr lang="en-US" sz="900" b="0" i="0" u="none" strike="noStrike" dirty="0">
                          <a:effectLst/>
                          <a:latin typeface="Arial" panose="020B0604020202020204" pitchFamily="34" charset="0"/>
                        </a:rPr>
                        <a:t>Don´t know/Not applicable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983076260"/>
                  </a:ext>
                </a:extLst>
              </a:tr>
              <a:tr h="152400">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4,064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4,064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4,064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1562748452"/>
                  </a:ext>
                </a:extLst>
              </a:tr>
            </a:tbl>
          </a:graphicData>
        </a:graphic>
      </p:graphicFrame>
    </p:spTree>
    <p:extLst>
      <p:ext uri="{BB962C8B-B14F-4D97-AF65-F5344CB8AC3E}">
        <p14:creationId xmlns:p14="http://schemas.microsoft.com/office/powerpoint/2010/main" val="2284655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Arial" panose="020B0604020202020204" pitchFamily="34" charset="0"/>
              </a:rPr>
              <a:t>Driver Detail: Product Selection and Order</a:t>
            </a:r>
            <a:endParaRPr lang="en-US" dirty="0">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368297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8"/>
            <a:ext cx="2101169" cy="5076000"/>
          </a:xfrm>
        </p:spPr>
        <p:txBody>
          <a:bodyPr>
            <a:normAutofit lnSpcReduction="10000"/>
          </a:bodyPr>
          <a:lstStyle/>
          <a:p>
            <a:r>
              <a:rPr lang="en-US" dirty="0"/>
              <a:t>Seventy-seven percent of respondents requested/acquired data products from a DAAC in the last year, down one percentage point since 2015 (78%). This aspect of the customer experience has a strong influence on CSI (1.0), and with a strong score of 82, is also considered a strength of DAACs in aggregate. </a:t>
            </a:r>
          </a:p>
          <a:p>
            <a:endParaRPr lang="en-US" dirty="0"/>
          </a:p>
          <a:p>
            <a:r>
              <a:rPr lang="en-US" dirty="0"/>
              <a:t>Respondents rate improved experiences in selecting data products (82) and requesting or ordering data products (83) in 2016.</a:t>
            </a:r>
            <a:endParaRPr lang="en-US" sz="1600" dirty="0">
              <a:solidFill>
                <a:srgbClr val="FF0000"/>
              </a:solidFill>
            </a:endParaRPr>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Product Selection and Order</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1.0</a:t>
            </a:r>
          </a:p>
        </p:txBody>
      </p:sp>
      <p:graphicFrame>
        <p:nvGraphicFramePr>
          <p:cNvPr id="6" name="Chart 5" descr="The Product Selection and Order graph shows the scores for 2016 through 2013. The Product Selection and Order scores starting with 2016 and ending with 2013 are as follows:&#10;Product Selection&#10;and Order 2016 - 2013 scores: 82, 82, 82, 81&#10;Ease of selecting&#10;data products 2016 - 2013 scores: 82, 81, 82, 80&#10;Ease of requesting or&#10;ordering data products 2016 - 2013 scores: 83, 82, 82, 81&#10;" title="Product Selection and Order"/>
          <p:cNvGraphicFramePr>
            <a:graphicFrameLocks noGrp="1"/>
          </p:cNvGraphicFramePr>
          <p:nvPr>
            <p:extLst/>
          </p:nvPr>
        </p:nvGraphicFramePr>
        <p:xfrm>
          <a:off x="522628" y="1066800"/>
          <a:ext cx="6261932" cy="48568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9735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About CFI Group</a:t>
            </a:r>
          </a:p>
        </p:txBody>
      </p:sp>
      <p:sp>
        <p:nvSpPr>
          <p:cNvPr id="5" name="Text Placeholder 1"/>
          <p:cNvSpPr txBox="1">
            <a:spLocks/>
          </p:cNvSpPr>
          <p:nvPr/>
        </p:nvSpPr>
        <p:spPr>
          <a:xfrm>
            <a:off x="228600" y="762000"/>
            <a:ext cx="8499034" cy="5029200"/>
          </a:xfrm>
          <a:prstGeom prst="rect">
            <a:avLst/>
          </a:prstGeom>
        </p:spPr>
        <p:txBody>
          <a:bodyPr/>
          <a:lstStyle/>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Founded in 1988</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Founding partner of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Patent holder of the modeling engine used to compute the ACSI</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Predictive analytics software and professional services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Serving a global list of clients from 6 offices on 4 continents</a:t>
            </a:r>
          </a:p>
          <a:p>
            <a:pPr marL="346075" marR="0" lvl="0" indent="-346075" algn="l" defTabSz="914400" rtl="0" eaLnBrk="1" fontAlgn="base" latinLnBrk="0" hangingPunct="1">
              <a:lnSpc>
                <a:spcPct val="150000"/>
              </a:lnSpc>
              <a:spcBef>
                <a:spcPts val="600"/>
              </a:spcBef>
              <a:spcAft>
                <a:spcPct val="0"/>
              </a:spcAft>
              <a:buClr>
                <a:schemeClr val="accent6"/>
              </a:buClr>
              <a:buSzPct val="85000"/>
              <a:buFont typeface="Wingdings 3" pitchFamily="18" charset="2"/>
              <a:buChar char=""/>
              <a:tabLst/>
              <a:defRPr/>
            </a:pPr>
            <a:r>
              <a:rPr lang="en-US" sz="1600" dirty="0">
                <a:latin typeface="+mn-lt"/>
                <a:cs typeface="Calibri" pitchFamily="34" charset="0"/>
              </a:rPr>
              <a:t>Providing “actionable” customer feedback insights based on the science of the ACSI</a:t>
            </a:r>
          </a:p>
          <a:p>
            <a:pPr marL="685801" marR="0" lvl="0" indent="-346075" algn="l" defTabSz="914400" rtl="0" eaLnBrk="1" fontAlgn="base" latinLnBrk="0" hangingPunct="1">
              <a:lnSpc>
                <a:spcPct val="100000"/>
              </a:lnSpc>
              <a:spcBef>
                <a:spcPts val="420"/>
              </a:spcBef>
              <a:spcAft>
                <a:spcPct val="0"/>
              </a:spcAft>
              <a:buClr>
                <a:schemeClr val="accent6"/>
              </a:buClr>
              <a:buSzPct val="85000"/>
              <a:buFont typeface="Arial" pitchFamily="34" charset="0"/>
              <a:buChar char="&gt;"/>
              <a:tabLst/>
              <a:defRPr/>
            </a:pPr>
            <a:endParaRPr kumimoji="0" lang="en-US" sz="2200" b="0" i="0" u="none" strike="noStrike" kern="1200" cap="none" spc="0" normalizeH="0" baseline="0" noProof="0" dirty="0">
              <a:ln>
                <a:noFill/>
              </a:ln>
              <a:solidFill>
                <a:prstClr val="black"/>
              </a:solidFill>
              <a:effectLst/>
              <a:uLnTx/>
              <a:uFillTx/>
              <a:latin typeface="+mn-lt"/>
              <a:ea typeface="+mn-ea"/>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pic>
        <p:nvPicPr>
          <p:cNvPr id="6" name="Picture 5" descr="Globe Graphic"/>
          <p:cNvPicPr>
            <a:picLocks noChangeAspect="1"/>
          </p:cNvPicPr>
          <p:nvPr/>
        </p:nvPicPr>
        <p:blipFill>
          <a:blip r:embed="rId3" cstate="print"/>
          <a:srcRect/>
          <a:stretch>
            <a:fillRect/>
          </a:stretch>
        </p:blipFill>
        <p:spPr bwMode="auto">
          <a:xfrm>
            <a:off x="867937" y="3978197"/>
            <a:ext cx="4267200" cy="1671638"/>
          </a:xfrm>
          <a:prstGeom prst="rect">
            <a:avLst/>
          </a:prstGeom>
          <a:noFill/>
          <a:ln w="9525">
            <a:noFill/>
            <a:miter lim="800000"/>
            <a:headEnd/>
            <a:tailEnd/>
          </a:ln>
        </p:spPr>
      </p:pic>
      <p:sp>
        <p:nvSpPr>
          <p:cNvPr id="8" name="Text Box 16"/>
          <p:cNvSpPr txBox="1">
            <a:spLocks noChangeArrowheads="1"/>
          </p:cNvSpPr>
          <p:nvPr/>
        </p:nvSpPr>
        <p:spPr bwMode="auto">
          <a:xfrm>
            <a:off x="5854390" y="4006078"/>
            <a:ext cx="2228850" cy="1514261"/>
          </a:xfrm>
          <a:prstGeom prst="rect">
            <a:avLst/>
          </a:prstGeom>
          <a:noFill/>
          <a:ln w="9525">
            <a:noFill/>
            <a:miter lim="800000"/>
            <a:headEnd/>
            <a:tailEnd/>
          </a:ln>
        </p:spPr>
        <p:txBody>
          <a:bodyPr>
            <a:spAutoFit/>
          </a:bodyPr>
          <a:lstStyle/>
          <a:p>
            <a:pPr>
              <a:lnSpc>
                <a:spcPct val="120000"/>
              </a:lnSpc>
            </a:pPr>
            <a:r>
              <a:rPr lang="it-IT" sz="1100" b="1" dirty="0">
                <a:solidFill>
                  <a:schemeClr val="bg2"/>
                </a:solidFill>
                <a:ea typeface="ＭＳ Ｐゴシック" pitchFamily="34" charset="-128"/>
              </a:rPr>
              <a:t>CFI GROUP WORLDWIDE</a:t>
            </a:r>
            <a:endParaRPr lang="it-IT" sz="1100" b="1" i="1" dirty="0">
              <a:solidFill>
                <a:schemeClr val="bg2"/>
              </a:solidFill>
              <a:ea typeface="ＭＳ Ｐゴシック" pitchFamily="34" charset="-128"/>
            </a:endParaRPr>
          </a:p>
          <a:p>
            <a:pPr>
              <a:lnSpc>
                <a:spcPct val="120000"/>
              </a:lnSpc>
            </a:pPr>
            <a:r>
              <a:rPr lang="it-IT" sz="1100" dirty="0">
                <a:solidFill>
                  <a:schemeClr val="bg2"/>
                </a:solidFill>
                <a:ea typeface="ＭＳ Ｐゴシック" pitchFamily="34" charset="-128"/>
              </a:rPr>
              <a:t>USA – Ann Arbor, MI</a:t>
            </a:r>
          </a:p>
          <a:p>
            <a:pPr>
              <a:lnSpc>
                <a:spcPct val="120000"/>
              </a:lnSpc>
            </a:pPr>
            <a:r>
              <a:rPr lang="it-IT" sz="1100" dirty="0">
                <a:solidFill>
                  <a:schemeClr val="bg2"/>
                </a:solidFill>
                <a:ea typeface="ＭＳ Ｐゴシック" pitchFamily="34" charset="-128"/>
              </a:rPr>
              <a:t>ENGLAND – London</a:t>
            </a:r>
          </a:p>
          <a:p>
            <a:pPr>
              <a:lnSpc>
                <a:spcPct val="120000"/>
              </a:lnSpc>
            </a:pPr>
            <a:r>
              <a:rPr lang="it-IT" sz="1100" dirty="0">
                <a:solidFill>
                  <a:schemeClr val="bg2"/>
                </a:solidFill>
                <a:ea typeface="ＭＳ Ｐゴシック" pitchFamily="34" charset="-128"/>
              </a:rPr>
              <a:t>ITALY – Milan</a:t>
            </a:r>
          </a:p>
          <a:p>
            <a:pPr>
              <a:lnSpc>
                <a:spcPct val="120000"/>
              </a:lnSpc>
            </a:pPr>
            <a:r>
              <a:rPr lang="it-IT" sz="1100" dirty="0">
                <a:solidFill>
                  <a:schemeClr val="bg2"/>
                </a:solidFill>
                <a:ea typeface="ＭＳ Ｐゴシック" pitchFamily="34" charset="-128"/>
              </a:rPr>
              <a:t>CHINA – Shanghai</a:t>
            </a:r>
          </a:p>
          <a:p>
            <a:pPr>
              <a:lnSpc>
                <a:spcPct val="120000"/>
              </a:lnSpc>
            </a:pPr>
            <a:r>
              <a:rPr lang="it-IT" sz="1100" dirty="0">
                <a:solidFill>
                  <a:schemeClr val="bg2"/>
                </a:solidFill>
                <a:ea typeface="ＭＳ Ｐゴシック" pitchFamily="34" charset="-128"/>
              </a:rPr>
              <a:t>SWEDEN – Stockholm</a:t>
            </a:r>
          </a:p>
          <a:p>
            <a:pPr>
              <a:lnSpc>
                <a:spcPct val="120000"/>
              </a:lnSpc>
            </a:pPr>
            <a:r>
              <a:rPr lang="it-IT" sz="1100" dirty="0">
                <a:solidFill>
                  <a:schemeClr val="bg2"/>
                </a:solidFill>
                <a:ea typeface="ＭＳ Ｐゴシック" pitchFamily="34" charset="-128"/>
              </a:rPr>
              <a:t>BRAZIL – Porto Alegre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35275"/>
            <a:ext cx="2101169" cy="5076000"/>
          </a:xfrm>
        </p:spPr>
        <p:txBody>
          <a:bodyPr>
            <a:normAutofit/>
          </a:bodyPr>
          <a:lstStyle/>
          <a:p>
            <a:r>
              <a:rPr lang="en-US" sz="1600" dirty="0"/>
              <a:t>Product Selection and Order scores by DAAC have remained relatively consistent over the past several years.</a:t>
            </a:r>
          </a:p>
          <a:p>
            <a:endParaRPr lang="en-US" sz="1600" dirty="0"/>
          </a:p>
          <a:p>
            <a:r>
              <a:rPr lang="en-US" sz="1600" dirty="0"/>
              <a:t>PO DAAC-JPL (87), CDDIS (86), OB.DAAC (86), and ORNL DAAC (85) report the highest Product Selection and Order scores in 2016.  </a:t>
            </a:r>
          </a:p>
          <a:p>
            <a:r>
              <a:rPr lang="en-US" sz="1600" dirty="0"/>
              <a:t>All of the DAACs score 80 or higher.</a:t>
            </a:r>
          </a:p>
          <a:p>
            <a:endParaRPr lang="en-US" sz="1600" dirty="0"/>
          </a:p>
        </p:txBody>
      </p:sp>
      <p:sp>
        <p:nvSpPr>
          <p:cNvPr id="2" name="Title 1"/>
          <p:cNvSpPr>
            <a:spLocks noGrp="1"/>
          </p:cNvSpPr>
          <p:nvPr>
            <p:ph type="title"/>
          </p:nvPr>
        </p:nvSpPr>
        <p:spPr>
          <a:xfrm>
            <a:off x="228600" y="133546"/>
            <a:ext cx="8686800" cy="457200"/>
          </a:xfrm>
        </p:spPr>
        <p:txBody>
          <a:bodyPr/>
          <a:lstStyle/>
          <a:p>
            <a:r>
              <a:rPr lang="en-US" sz="2200" dirty="0">
                <a:cs typeface="Arial" pitchFamily="34" charset="0"/>
              </a:rPr>
              <a:t>Product Selection and Order: Four-year Comparison by DAAC</a:t>
            </a:r>
          </a:p>
        </p:txBody>
      </p:sp>
      <p:graphicFrame>
        <p:nvGraphicFramePr>
          <p:cNvPr id="8" name="Chart 7" descr="The Product Selection and Order: Four-year Comparison by DAAC graph shows the scores for 2016 through 2013 for each DAAC. The DAAC Product Selection and Order scores starting with 2016 and ending with 2013 are as follows:&#10;MODAPS LAADS 2016 - 2013 scores: 81, 79, 83, 82&#10;NSIDC DAAC 2016 - 2013 scores: 82, 81, 80, 80&#10;OB.DAAC 2016 - 2013 scores: 86, 83, 84, 85&#10;ORNL DAAC 2016 - 2013 scores: 85, 82, 83, 85&#10;PO DAAC-JPL 2016 - 2013 scores: 87, 84, 84, 82&#10;SEDAC 2016 - 2013 scores: 80, 81, 77, 79" title="Product Selection and Order: Four-year Comparison by DAAC"/>
          <p:cNvGraphicFramePr>
            <a:graphicFrameLocks noGrp="1"/>
          </p:cNvGraphicFramePr>
          <p:nvPr>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descr="The Product Selection and Order: Four-year Comparison by DAAC graph shows the scores for 2016 through 2013 for each DAAC. The DAAC Product Selection and Order scores starting with 2016 and ending with 2013 are as follows:&#10;ASDC-LaRC 2016 - 2013 scores: 81, 82, 81, 81&#10;ASF SAR DAAC 2016 - 2013 scores: 82, 82, 84, 82&#10;CDDIS 2016 - 2013 scores: 86, 86, 87, 81&#10;GES DISC 2016 - 2013 scores: 80, 81, 80, 81&#10;GHRC 2016 - 2013 scores: 81, 80, 86, 85&#10;LP DAAC 2016 - 2013 scores: 83, 82, 82, 80&#10;" title="Product Selection and Order: Four-year Comparison by DAAC"/>
          <p:cNvGraphicFramePr>
            <a:graphicFrameLocks noGrp="1"/>
          </p:cNvGraphicFramePr>
          <p:nvPr>
            <p:extLst>
              <p:ext uri="{D42A27DB-BD31-4B8C-83A1-F6EECF244321}">
                <p14:modId xmlns:p14="http://schemas.microsoft.com/office/powerpoint/2010/main" val="4282803135"/>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8277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Customer Support</a:t>
            </a:r>
            <a:endParaRPr lang="en-US" dirty="0">
              <a:effectLst/>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076000"/>
          </a:xfrm>
        </p:spPr>
        <p:txBody>
          <a:bodyPr>
            <a:normAutofit fontScale="92500" lnSpcReduction="10000"/>
          </a:bodyPr>
          <a:lstStyle/>
          <a:p>
            <a:r>
              <a:rPr lang="en-US" dirty="0"/>
              <a:t>Eighteen percent of respondents indicated that they contacted a DAAC’s user services office or interacted with DAAC personnel in the past year, which is consistent with last year. Customer Support is the highest performing driver (85), and with an impact of 1.0, has a high degree of leverage on satisfaction. </a:t>
            </a:r>
          </a:p>
          <a:p>
            <a:endParaRPr lang="en-US" dirty="0"/>
          </a:p>
          <a:p>
            <a:r>
              <a:rPr lang="en-US" dirty="0"/>
              <a:t>Customer Support is considered a strength among respondents. Respondents find Customer Support to be particularly </a:t>
            </a:r>
            <a:r>
              <a:rPr lang="en-US" i="1" dirty="0"/>
              <a:t>Professional</a:t>
            </a:r>
            <a:r>
              <a:rPr lang="en-US" dirty="0"/>
              <a:t> (86) and maintain a strong </a:t>
            </a:r>
            <a:r>
              <a:rPr lang="en-US" i="1" dirty="0"/>
              <a:t>Technical knowledge</a:t>
            </a:r>
            <a:r>
              <a:rPr lang="en-US" dirty="0"/>
              <a:t> (86).</a:t>
            </a:r>
          </a:p>
          <a:p>
            <a:endParaRPr lang="en-US" sz="1600" dirty="0"/>
          </a:p>
        </p:txBody>
      </p:sp>
      <p:sp>
        <p:nvSpPr>
          <p:cNvPr id="2" name="Title 1"/>
          <p:cNvSpPr>
            <a:spLocks noGrp="1"/>
          </p:cNvSpPr>
          <p:nvPr>
            <p:ph type="title"/>
          </p:nvPr>
        </p:nvSpPr>
        <p:spPr>
          <a:xfrm>
            <a:off x="228600" y="133546"/>
            <a:ext cx="8686800" cy="533400"/>
          </a:xfrm>
        </p:spPr>
        <p:txBody>
          <a:bodyPr/>
          <a:lstStyle/>
          <a:p>
            <a:r>
              <a:rPr lang="en-US" sz="2400" dirty="0">
                <a:cs typeface="Arial" pitchFamily="34" charset="0"/>
              </a:rPr>
              <a:t>Customer Support </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1.0</a:t>
            </a:r>
          </a:p>
        </p:txBody>
      </p:sp>
      <p:graphicFrame>
        <p:nvGraphicFramePr>
          <p:cNvPr id="6" name="Chart 5" descr="The Customer Support graph shows the scores for 2016 through 2013. The Customer Support scores starting with 2016 and ending with 2013 are as follows: &#10;Customer Support 2016 - 2013 scores: 85, 86, 89, 89&#10;Professionalism 2016 - 2013 scores: 86, 87, 90, 91&#10;Technical knowledge 2016 - 2013 scores: 86, 87, 89, 90&#10;&quot;Helpfulness in&#10;correcting a problem 2016 - 2013 scores: 84, 84, 87, 88&quot;&#10;Timeliness of response 2016 - 2013 scores: 83, 84, 88, 87" title="Customer Support "/>
          <p:cNvGraphicFramePr>
            <a:graphicFrameLocks noGrp="1"/>
          </p:cNvGraphicFramePr>
          <p:nvPr>
            <p:extLst>
              <p:ext uri="{D42A27DB-BD31-4B8C-83A1-F6EECF244321}">
                <p14:modId xmlns:p14="http://schemas.microsoft.com/office/powerpoint/2010/main" val="4189763373"/>
              </p:ext>
            </p:extLst>
          </p:nvPr>
        </p:nvGraphicFramePr>
        <p:xfrm>
          <a:off x="653213" y="1143500"/>
          <a:ext cx="6261932" cy="474098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Customer Support scores particularly well across DAACs.</a:t>
            </a:r>
          </a:p>
          <a:p>
            <a:endParaRPr lang="en-US" sz="1600" dirty="0"/>
          </a:p>
          <a:p>
            <a:r>
              <a:rPr lang="en-US" sz="1600" dirty="0"/>
              <a:t>Customer Support among PO DAAC-JPL and ORNL DAAC score highest and exceed a score of 90 (92 and 90, respectively).  </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Customer Support: Four-year Comparison by DAAC</a:t>
            </a:r>
          </a:p>
        </p:txBody>
      </p:sp>
      <p:graphicFrame>
        <p:nvGraphicFramePr>
          <p:cNvPr id="9" name="Chart 8" descr="The Customer Support: Four-year Comparison by DAAC graph shows the scores for 2016 through 2013 for each DAAC. The DAAC Customer Support scores starting with 2016 and ending with 2013 are as follows: &#10;MODAPS LAADS 2016 - 2013 scores: 83, 82, 86, 87&#10;NSIDC DAAC 2016 - 2013 scores: 88, 89, 91, 88&#10;OB.DAAC 2016 - 2013 scores: 86, 87, 90, 91&#10;ORNL DAAC 2016 - 2013 scores: 90, 88, 89, 90&#10;PO DAAC-JPL 2016 - 2013 scores: 92, 89, 93, 84&#10;SEDAC 2016 - 2013 scores: 78, 87, 80, 82&#10;" title="Customer Support: Four-year Comparison by DAAC"/>
          <p:cNvGraphicFramePr>
            <a:graphicFrameLocks noGrp="1"/>
          </p:cNvGraphicFramePr>
          <p:nvPr>
            <p:extLst>
              <p:ext uri="{D42A27DB-BD31-4B8C-83A1-F6EECF244321}">
                <p14:modId xmlns:p14="http://schemas.microsoft.com/office/powerpoint/2010/main" val="4229653130"/>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Customer Support: Four-year Comparison by DAAC graph shows the scores for 2016 through 2013 for each DAAC. The DAAC Customer Support scores starting with 2016 and ending with 2013 are as follows: &#10;ASDC-LaRC 2016 - 2013 scores: 81, 84, 86, 89&#10;ASF SAR DAAC 2016 - 2013 scores: 86, 89, 87, 90&#10;CDDIS 2016 - 2013 scores: 87, 93, 95, 93&#10;GES DISC 2016 - 2013 scores: 85, 86, 88, 91&#10;GHRC 2016 - 2013 scores: 83, 83, 88, 96&#10;LP DAAC 2016 - 2013 scores: 85, 85, 88, 88&#10;" title="Customer Support: Four-year Comparison by DAAC"/>
          <p:cNvGraphicFramePr>
            <a:graphicFrameLocks noGrp="1"/>
          </p:cNvGraphicFramePr>
          <p:nvPr>
            <p:extLst>
              <p:ext uri="{D42A27DB-BD31-4B8C-83A1-F6EECF244321}">
                <p14:modId xmlns:p14="http://schemas.microsoft.com/office/powerpoint/2010/main" val="3526374468"/>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9032"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Documentation</a:t>
            </a:r>
            <a:endParaRPr lang="en-US" dirty="0">
              <a:effectLst/>
            </a:endParaRP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076000"/>
          </a:xfrm>
        </p:spPr>
        <p:txBody>
          <a:bodyPr>
            <a:normAutofit/>
          </a:bodyPr>
          <a:lstStyle/>
          <a:p>
            <a:r>
              <a:rPr lang="en-US" dirty="0"/>
              <a:t>Seventy-two percent of respondents looked for or obtained documentation related to the data, which is consistent with 2015. Scores for this driver have improved significantly across the board, improving to 79 for both areas. </a:t>
            </a:r>
          </a:p>
          <a:p>
            <a:endParaRPr lang="en-US" dirty="0"/>
          </a:p>
          <a:p>
            <a:r>
              <a:rPr lang="en-US" dirty="0"/>
              <a:t>Product Documentation has a relatively strong degree of leverage on CSI, at 0.9.  </a:t>
            </a:r>
            <a:endParaRPr lang="en-US" b="1" dirty="0"/>
          </a:p>
          <a:p>
            <a:endParaRPr lang="en-US" sz="1600" dirty="0"/>
          </a:p>
        </p:txBody>
      </p:sp>
      <p:sp>
        <p:nvSpPr>
          <p:cNvPr id="2" name="Title 1"/>
          <p:cNvSpPr>
            <a:spLocks noGrp="1"/>
          </p:cNvSpPr>
          <p:nvPr>
            <p:ph type="title"/>
          </p:nvPr>
        </p:nvSpPr>
        <p:spPr/>
        <p:txBody>
          <a:bodyPr/>
          <a:lstStyle/>
          <a:p>
            <a:r>
              <a:rPr lang="en-US" sz="2400" dirty="0">
                <a:cs typeface="Arial" pitchFamily="34" charset="0"/>
              </a:rPr>
              <a:t>Product Documentation</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b="1" dirty="0">
                <a:solidFill>
                  <a:schemeClr val="bg1"/>
                </a:solidFill>
                <a:latin typeface="Arial" pitchFamily="34" charset="0"/>
                <a:cs typeface="Arial" pitchFamily="34" charset="0"/>
              </a:rPr>
              <a:t>Impact = 0.9</a:t>
            </a:r>
          </a:p>
        </p:txBody>
      </p:sp>
      <p:graphicFrame>
        <p:nvGraphicFramePr>
          <p:cNvPr id="6" name="Chart 5" descr="The Product Documentation graph shows the scores for 2016 through 2013. The Product Documentation scores starting with 2016 and ending with 2013 are as follows:&#10;Product Documentation 2016 - 2013 scores: 79, 78, 78, 78&#10;Overall quality of the document 2016 - 2013 scores: 79, 78, 78, 78&#10;Data documentation helped you use the data 2016 - 2013 scores: 79, 78, 78, 78" title="Product Documentation"/>
          <p:cNvGraphicFramePr>
            <a:graphicFrameLocks noGrp="1"/>
          </p:cNvGraphicFramePr>
          <p:nvPr>
            <p:extLst>
              <p:ext uri="{D42A27DB-BD31-4B8C-83A1-F6EECF244321}">
                <p14:modId xmlns:p14="http://schemas.microsoft.com/office/powerpoint/2010/main" val="2497327441"/>
              </p:ext>
            </p:extLst>
          </p:nvPr>
        </p:nvGraphicFramePr>
        <p:xfrm>
          <a:off x="255702" y="1123122"/>
          <a:ext cx="6220941" cy="47266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Product Documentation performance across DAACs are consistent, and consistently score lower than the other drivers. Product Documentation scores are lowest among SEDAC (77) and MODAPS LAADS (77) respondents.  </a:t>
            </a:r>
          </a:p>
        </p:txBody>
      </p:sp>
      <p:sp>
        <p:nvSpPr>
          <p:cNvPr id="2" name="Title 1"/>
          <p:cNvSpPr>
            <a:spLocks noGrp="1"/>
          </p:cNvSpPr>
          <p:nvPr>
            <p:ph type="title"/>
          </p:nvPr>
        </p:nvSpPr>
        <p:spPr/>
        <p:txBody>
          <a:bodyPr/>
          <a:lstStyle/>
          <a:p>
            <a:r>
              <a:rPr lang="en-US" sz="2400" dirty="0">
                <a:cs typeface="Arial" pitchFamily="34" charset="0"/>
              </a:rPr>
              <a:t>Product Documentation: Four-year Comparison by DAAC</a:t>
            </a:r>
          </a:p>
        </p:txBody>
      </p:sp>
      <p:graphicFrame>
        <p:nvGraphicFramePr>
          <p:cNvPr id="9" name="Chart 8" descr="The Product Documentation: Four-year Comparison by DAAC graph shows the scores for 2016 through 2013 for each DAAC. The DAAC Product Documentation scores starting with 2016 and ending with 2013 are as follows:&#10;MODAPS LAADS 2016 - 2013 scores: 77, 77, 78, 78&#10;NSIDC DAAC 2016 - 2013 scores: 79, 77, 77, 76&#10;OB.DAAC 2016 - 2013 scores: 78, 74, 76, 76&#10;ORNL DAAC 2016 - 2013 scores: 81, 81, 79, 78&#10;PO DAAC-JPL 2016 - 2013 scores: 81, 77, 80, 80&#10;SEDAC 2016 - 2013 scores: 77, 76, 76, 78" title="Product Documentation: Four-year Comparison by DAAC"/>
          <p:cNvGraphicFramePr>
            <a:graphicFrameLocks noGrp="1"/>
          </p:cNvGraphicFramePr>
          <p:nvPr>
            <p:extLst>
              <p:ext uri="{D42A27DB-BD31-4B8C-83A1-F6EECF244321}">
                <p14:modId xmlns:p14="http://schemas.microsoft.com/office/powerpoint/2010/main" val="4206480611"/>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Documentation: Four-year Comparison by DAAC graph shows the scores for 2016 through 2013 for each DAAC. The DAAC Product Documentation scores starting with 2016 and ending with 2013 are as follows:&#10;ASDC-LaRC 2016 - 2013 scores: 78, 76, 77, 77&#10;ASF SAR DAAC 2016 - 2013 scores: 80, 78, 76, 78&#10;CDDIS 2016 - 2013 scores: 79, 83, 81, 79&#10;GES DISC 2016 - 2013 scores: 78, 78, 78, 79&#10;GHRC 2016 - 2013 scores: 78, 77, 78, 80&#10;LP DAAC 2016 - 2013 scores: 80, 79, 78, 77&#10;&#10;" title="Product Documentation: Four-year Comparison by DAAC"/>
          <p:cNvGraphicFramePr>
            <a:graphicFrameLocks noGrp="1"/>
          </p:cNvGraphicFramePr>
          <p:nvPr>
            <p:extLst>
              <p:ext uri="{D42A27DB-BD31-4B8C-83A1-F6EECF244321}">
                <p14:modId xmlns:p14="http://schemas.microsoft.com/office/powerpoint/2010/main" val="572880967"/>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Product Search</a:t>
            </a:r>
            <a:endParaRPr lang="en-US" dirty="0">
              <a:effectLst/>
            </a:endParaRPr>
          </a:p>
          <a:p>
            <a:endParaRPr lang="en-US" dirty="0"/>
          </a:p>
        </p:txBody>
      </p:sp>
    </p:spTree>
    <p:extLst>
      <p:ext uri="{BB962C8B-B14F-4D97-AF65-F5344CB8AC3E}">
        <p14:creationId xmlns:p14="http://schemas.microsoft.com/office/powerpoint/2010/main" val="1059511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9"/>
          </p:nvPr>
        </p:nvSpPr>
        <p:spPr>
          <a:xfrm>
            <a:off x="6814230" y="1156200"/>
            <a:ext cx="2101169" cy="5076000"/>
          </a:xfrm>
        </p:spPr>
        <p:txBody>
          <a:bodyPr>
            <a:normAutofit/>
          </a:bodyPr>
          <a:lstStyle/>
          <a:p>
            <a:r>
              <a:rPr lang="en-029" dirty="0"/>
              <a:t>There were some noticeable differences in Product Search Scores across the different search methods. The highest Product Search ratings were among those who utilized Reverb (82), Other search tools (81), followed by Search services specific to a DAAC (80) and Earthdata search (80). The lowest Product Search scores related to those who used Global Change Master Directory and/or Internet search tool (both at 78).</a:t>
            </a:r>
            <a:endParaRPr lang="en-US" b="1" dirty="0"/>
          </a:p>
        </p:txBody>
      </p:sp>
      <p:sp>
        <p:nvSpPr>
          <p:cNvPr id="2" name="Title 1"/>
          <p:cNvSpPr>
            <a:spLocks noGrp="1"/>
          </p:cNvSpPr>
          <p:nvPr>
            <p:ph type="title"/>
          </p:nvPr>
        </p:nvSpPr>
        <p:spPr>
          <a:xfrm>
            <a:off x="228600" y="137160"/>
            <a:ext cx="8686800" cy="533400"/>
          </a:xfrm>
        </p:spPr>
        <p:txBody>
          <a:bodyPr/>
          <a:lstStyle/>
          <a:p>
            <a:r>
              <a:rPr lang="en-US" sz="2400" dirty="0">
                <a:cs typeface="Arial" pitchFamily="34" charset="0"/>
              </a:rPr>
              <a:t>Product Search Method</a:t>
            </a:r>
            <a:endParaRPr lang="en-US" sz="2400" dirty="0">
              <a:solidFill>
                <a:schemeClr val="tx1"/>
              </a:solidFill>
              <a:cs typeface="Arial" pitchFamily="34" charset="0"/>
            </a:endParaRPr>
          </a:p>
        </p:txBody>
      </p:sp>
      <p:sp>
        <p:nvSpPr>
          <p:cNvPr id="4" name="Rounded Rectangle 3"/>
          <p:cNvSpPr/>
          <p:nvPr/>
        </p:nvSpPr>
        <p:spPr>
          <a:xfrm>
            <a:off x="0" y="779584"/>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lvl="0" algn="ctr"/>
            <a:r>
              <a:rPr lang="en-US" sz="1600" b="1" dirty="0">
                <a:solidFill>
                  <a:schemeClr val="bg1"/>
                </a:solidFill>
                <a:latin typeface="Arial" pitchFamily="34" charset="0"/>
                <a:cs typeface="Arial" pitchFamily="34" charset="0"/>
              </a:rPr>
              <a:t>How did you search for the data products or services of [DAAC] that you were seeking?</a:t>
            </a:r>
          </a:p>
        </p:txBody>
      </p:sp>
      <p:sp>
        <p:nvSpPr>
          <p:cNvPr id="12" name="TextBox 11"/>
          <p:cNvSpPr txBox="1"/>
          <p:nvPr/>
        </p:nvSpPr>
        <p:spPr>
          <a:xfrm>
            <a:off x="229067" y="6117345"/>
            <a:ext cx="3011092" cy="246221"/>
          </a:xfrm>
          <a:prstGeom prst="rect">
            <a:avLst/>
          </a:prstGeom>
          <a:noFill/>
        </p:spPr>
        <p:txBody>
          <a:bodyPr wrap="square" rtlCol="0">
            <a:spAutoFit/>
          </a:bodyPr>
          <a:lstStyle/>
          <a:p>
            <a:r>
              <a:rPr lang="en-US" sz="1000" dirty="0"/>
              <a:t>~ Multiple responses allowed</a:t>
            </a:r>
          </a:p>
        </p:txBody>
      </p:sp>
      <p:sp>
        <p:nvSpPr>
          <p:cNvPr id="71" name="TextBox 70"/>
          <p:cNvSpPr txBox="1"/>
          <p:nvPr/>
        </p:nvSpPr>
        <p:spPr>
          <a:xfrm>
            <a:off x="773723" y="4715251"/>
            <a:ext cx="5439508" cy="954107"/>
          </a:xfrm>
          <a:prstGeom prst="rect">
            <a:avLst/>
          </a:prstGeom>
          <a:solidFill>
            <a:srgbClr val="99CC33"/>
          </a:solidFill>
        </p:spPr>
        <p:txBody>
          <a:bodyPr wrap="square" rtlCol="0">
            <a:spAutoFit/>
          </a:bodyPr>
          <a:lstStyle/>
          <a:p>
            <a:r>
              <a:rPr lang="en-US" sz="1400" b="1" dirty="0">
                <a:solidFill>
                  <a:schemeClr val="bg2"/>
                </a:solidFill>
              </a:rPr>
              <a:t>In 2016, Earthdata search (49%), Internet search tools (40%), and Search services specific to a DAAC (34%) were the most commonly cited methods of searching for products or services.</a:t>
            </a:r>
          </a:p>
        </p:txBody>
      </p:sp>
      <p:graphicFrame>
        <p:nvGraphicFramePr>
          <p:cNvPr id="5" name="Table 4" descr="Product Search Method table"/>
          <p:cNvGraphicFramePr>
            <a:graphicFrameLocks noGrp="1"/>
          </p:cNvGraphicFramePr>
          <p:nvPr>
            <p:extLst/>
          </p:nvPr>
        </p:nvGraphicFramePr>
        <p:xfrm>
          <a:off x="123455" y="2167128"/>
          <a:ext cx="6489995" cy="2110417"/>
        </p:xfrm>
        <a:graphic>
          <a:graphicData uri="http://schemas.openxmlformats.org/drawingml/2006/table">
            <a:tbl>
              <a:tblPr firstRow="1"/>
              <a:tblGrid>
                <a:gridCol w="3162119">
                  <a:extLst>
                    <a:ext uri="{9D8B030D-6E8A-4147-A177-3AD203B41FA5}">
                      <a16:colId xmlns:a16="http://schemas.microsoft.com/office/drawing/2014/main" xmlns="" val="2164601345"/>
                    </a:ext>
                  </a:extLst>
                </a:gridCol>
                <a:gridCol w="831969">
                  <a:extLst>
                    <a:ext uri="{9D8B030D-6E8A-4147-A177-3AD203B41FA5}">
                      <a16:colId xmlns:a16="http://schemas.microsoft.com/office/drawing/2014/main" xmlns="" val="880759610"/>
                    </a:ext>
                  </a:extLst>
                </a:gridCol>
                <a:gridCol w="831969">
                  <a:extLst>
                    <a:ext uri="{9D8B030D-6E8A-4147-A177-3AD203B41FA5}">
                      <a16:colId xmlns:a16="http://schemas.microsoft.com/office/drawing/2014/main" xmlns="" val="2950085324"/>
                    </a:ext>
                  </a:extLst>
                </a:gridCol>
                <a:gridCol w="831969">
                  <a:extLst>
                    <a:ext uri="{9D8B030D-6E8A-4147-A177-3AD203B41FA5}">
                      <a16:colId xmlns:a16="http://schemas.microsoft.com/office/drawing/2014/main" xmlns="" val="473241456"/>
                    </a:ext>
                  </a:extLst>
                </a:gridCol>
                <a:gridCol w="831969">
                  <a:extLst>
                    <a:ext uri="{9D8B030D-6E8A-4147-A177-3AD203B41FA5}">
                      <a16:colId xmlns:a16="http://schemas.microsoft.com/office/drawing/2014/main" xmlns="" val="3401847061"/>
                    </a:ext>
                  </a:extLst>
                </a:gridCol>
              </a:tblGrid>
              <a:tr h="150744">
                <a:tc>
                  <a:txBody>
                    <a:bodyPr/>
                    <a:lstStyle/>
                    <a:p>
                      <a:pPr algn="l" fontAlgn="b"/>
                      <a:endParaRPr lang="en-US" sz="900" b="0" i="0" u="none" strike="noStrike" dirty="0">
                        <a:effectLst/>
                        <a:latin typeface="Arial" panose="020B06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effectLst/>
                          <a:latin typeface="Arial" panose="020B060402020202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2016</a:t>
                      </a:r>
                      <a:endParaRPr lang="en-US" sz="9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2016</a:t>
                      </a:r>
                      <a:endParaRPr lang="en-US" sz="9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2016</a:t>
                      </a:r>
                      <a:endParaRPr lang="en-US" sz="9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912287"/>
                  </a:ext>
                </a:extLst>
              </a:tr>
              <a:tr h="301489">
                <a:tc>
                  <a:txBody>
                    <a:bodyPr/>
                    <a:lstStyle/>
                    <a:p>
                      <a:pPr algn="l" fontAlgn="b"/>
                      <a:r>
                        <a:rPr lang="en-US" sz="900" b="0" i="0" u="none" strike="noStrike" dirty="0">
                          <a:solidFill>
                            <a:schemeClr val="bg1"/>
                          </a:solidFill>
                          <a:effectLst/>
                          <a:latin typeface="Arial" panose="020B0604020202020204" pitchFamily="34" charset="0"/>
                        </a:rPr>
                        <a:t>Method of searching for data products or services~</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Product Search Score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1" i="0" u="none" strike="noStrike" dirty="0">
                          <a:effectLst/>
                          <a:latin typeface="Arial" panose="020B0604020202020204" pitchFamily="34" charset="0"/>
                        </a:rPr>
                        <a:t>CSI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63199146"/>
                  </a:ext>
                </a:extLst>
              </a:tr>
              <a:tr h="150744">
                <a:tc>
                  <a:txBody>
                    <a:bodyPr/>
                    <a:lstStyle/>
                    <a:p>
                      <a:pPr algn="l" fontAlgn="ctr"/>
                      <a:r>
                        <a:rPr lang="en-US" sz="900" b="1" i="0" u="none" strike="noStrike" dirty="0">
                          <a:solidFill>
                            <a:srgbClr val="FFFFFF"/>
                          </a:solidFill>
                          <a:effectLst/>
                          <a:latin typeface="Arial" panose="020B0604020202020204" pitchFamily="34" charset="0"/>
                        </a:rPr>
                        <a:t>Method of searching for data products or 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tc>
                  <a:txBody>
                    <a:bodyPr/>
                    <a:lstStyle/>
                    <a:p>
                      <a:pPr algn="l" fontAlgn="ctr"/>
                      <a:r>
                        <a:rPr lang="en-US" sz="900" b="0" i="0" u="none" strike="noStrike" dirty="0">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3C5BA2"/>
                    </a:solidFill>
                  </a:tcPr>
                </a:tc>
                <a:extLst>
                  <a:ext uri="{0D108BD9-81ED-4DB2-BD59-A6C34878D82A}">
                    <a16:rowId xmlns:a16="http://schemas.microsoft.com/office/drawing/2014/main" xmlns="" val="101296492"/>
                  </a:ext>
                </a:extLst>
              </a:tr>
              <a:tr h="150744">
                <a:tc>
                  <a:txBody>
                    <a:bodyPr/>
                    <a:lstStyle/>
                    <a:p>
                      <a:pPr algn="l" fontAlgn="ctr"/>
                      <a:r>
                        <a:rPr lang="en-US" sz="900" b="0" i="0" u="none" strike="noStrike" dirty="0">
                          <a:effectLst/>
                          <a:latin typeface="Arial" panose="020B0604020202020204" pitchFamily="34" charset="0"/>
                        </a:rPr>
                        <a:t>Search services specific to a DAAC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2,064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223345491"/>
                  </a:ext>
                </a:extLst>
              </a:tr>
              <a:tr h="150744">
                <a:tc>
                  <a:txBody>
                    <a:bodyPr/>
                    <a:lstStyle/>
                    <a:p>
                      <a:pPr algn="l" fontAlgn="ctr"/>
                      <a:r>
                        <a:rPr lang="en-US" sz="900" b="0" i="0" u="none" strike="noStrike" dirty="0">
                          <a:effectLst/>
                          <a:latin typeface="Arial" panose="020B0604020202020204" pitchFamily="34" charset="0"/>
                        </a:rPr>
                        <a:t>Earthdata 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48087222"/>
                  </a:ext>
                </a:extLst>
              </a:tr>
              <a:tr h="150744">
                <a:tc>
                  <a:txBody>
                    <a:bodyPr/>
                    <a:lstStyle/>
                    <a:p>
                      <a:pPr algn="l" fontAlgn="ctr"/>
                      <a:r>
                        <a:rPr lang="en-US" sz="900" b="0" i="0" u="none" strike="noStrike" dirty="0">
                          <a:effectLst/>
                          <a:latin typeface="Arial" panose="020B0604020202020204" pitchFamily="34" charset="0"/>
                        </a:rPr>
                        <a:t>Direct interaction with user services personnel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066928002"/>
                  </a:ext>
                </a:extLst>
              </a:tr>
              <a:tr h="150744">
                <a:tc>
                  <a:txBody>
                    <a:bodyPr/>
                    <a:lstStyle/>
                    <a:p>
                      <a:pPr algn="l" fontAlgn="ctr"/>
                      <a:r>
                        <a:rPr lang="en-US" sz="900" b="0" i="0" u="none" strike="noStrike" dirty="0">
                          <a:effectLst/>
                          <a:latin typeface="Arial" panose="020B0604020202020204" pitchFamily="34" charset="0"/>
                        </a:rPr>
                        <a:t>Global Change Master Directory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624148425"/>
                  </a:ext>
                </a:extLst>
              </a:tr>
              <a:tr h="150744">
                <a:tc>
                  <a:txBody>
                    <a:bodyPr/>
                    <a:lstStyle/>
                    <a:p>
                      <a:pPr algn="l" fontAlgn="ctr"/>
                      <a:r>
                        <a:rPr lang="en-US" sz="900" b="0" i="0" u="none" strike="noStrike" dirty="0">
                          <a:effectLst/>
                          <a:latin typeface="Arial" panose="020B0604020202020204" pitchFamily="34" charset="0"/>
                        </a:rPr>
                        <a:t>Internet search tool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177672170"/>
                  </a:ext>
                </a:extLst>
              </a:tr>
              <a:tr h="150744">
                <a:tc>
                  <a:txBody>
                    <a:bodyPr/>
                    <a:lstStyle/>
                    <a:p>
                      <a:pPr algn="l" fontAlgn="ctr"/>
                      <a:r>
                        <a:rPr lang="en-US" sz="900" b="0" i="0" u="none" strike="noStrike" dirty="0">
                          <a:effectLst/>
                          <a:latin typeface="Arial" panose="020B0604020202020204" pitchFamily="34" charset="0"/>
                        </a:rPr>
                        <a:t>Land Atmosphere Near Real-Time Capability for EOS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374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4228569174"/>
                  </a:ext>
                </a:extLst>
              </a:tr>
              <a:tr h="150744">
                <a:tc>
                  <a:txBody>
                    <a:bodyPr/>
                    <a:lstStyle/>
                    <a:p>
                      <a:pPr algn="l" fontAlgn="ctr"/>
                      <a:r>
                        <a:rPr lang="en-US" sz="900" b="0" i="0" u="none" strike="noStrike" dirty="0">
                          <a:effectLst/>
                          <a:latin typeface="Arial" panose="020B0604020202020204" pitchFamily="34" charset="0"/>
                        </a:rPr>
                        <a:t>Reverb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304564273"/>
                  </a:ext>
                </a:extLst>
              </a:tr>
              <a:tr h="150744">
                <a:tc>
                  <a:txBody>
                    <a:bodyPr/>
                    <a:lstStyle/>
                    <a:p>
                      <a:pPr algn="l" fontAlgn="ctr"/>
                      <a:r>
                        <a:rPr lang="en-US" sz="900" b="0" i="0" u="none" strike="noStrike" dirty="0">
                          <a:effectLst/>
                          <a:latin typeface="Arial" panose="020B0604020202020204" pitchFamily="34" charset="0"/>
                        </a:rPr>
                        <a:t>Other search tool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224564372"/>
                  </a:ext>
                </a:extLst>
              </a:tr>
              <a:tr h="150744">
                <a:tc>
                  <a:txBody>
                    <a:bodyPr/>
                    <a:lstStyle/>
                    <a:p>
                      <a:pPr algn="l" fontAlgn="ctr"/>
                      <a:r>
                        <a:rPr lang="en-US" sz="900" b="0" i="0" u="none" strike="noStrike" dirty="0">
                          <a:effectLst/>
                          <a:latin typeface="Arial" panose="020B0604020202020204" pitchFamily="34" charset="0"/>
                        </a:rPr>
                        <a:t>Did not search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116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900" b="0" i="0" u="none" strike="noStrike" dirty="0">
                          <a:effectLst/>
                          <a:latin typeface="Arial" panose="020B0604020202020204" pitchFamily="34" charset="0"/>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345673506"/>
                  </a:ext>
                </a:extLst>
              </a:tr>
              <a:tr h="150744">
                <a:tc>
                  <a:txBody>
                    <a:bodyPr/>
                    <a:lstStyle/>
                    <a:p>
                      <a:pPr algn="l" fontAlgn="ctr"/>
                      <a:r>
                        <a:rPr lang="en-US" sz="900" b="1" i="0" u="none" strike="noStrike" dirty="0">
                          <a:effectLst/>
                          <a:latin typeface="Arial" panose="020B0604020202020204" pitchFamily="34" charset="0"/>
                        </a:rPr>
                        <a:t>Number of Respondents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900" b="1" i="0" u="none" strike="noStrike" dirty="0">
                          <a:effectLst/>
                          <a:latin typeface="Arial" panose="020B0604020202020204" pitchFamily="34" charset="0"/>
                        </a:rPr>
                        <a:t>6,067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6,067</a:t>
                      </a:r>
                      <a:endParaRPr lang="en-US" sz="9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6,067</a:t>
                      </a:r>
                      <a:endParaRPr lang="en-US" sz="9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6,067</a:t>
                      </a:r>
                      <a:endParaRPr lang="en-US" sz="900" b="1" i="0" u="none" strike="noStrike" dirty="0">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xmlns="" val="3443176837"/>
                  </a:ext>
                </a:extLst>
              </a:tr>
            </a:tbl>
          </a:graphicData>
        </a:graphic>
      </p:graphicFrame>
    </p:spTree>
    <p:extLst>
      <p:ext uri="{BB962C8B-B14F-4D97-AF65-F5344CB8AC3E}">
        <p14:creationId xmlns:p14="http://schemas.microsoft.com/office/powerpoint/2010/main" val="3121812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029" dirty="0"/>
              <a:t>The Product Search driver holds steady in 2016, at 80. </a:t>
            </a:r>
          </a:p>
          <a:p>
            <a:endParaRPr lang="en-029" dirty="0"/>
          </a:p>
          <a:p>
            <a:r>
              <a:rPr lang="en-029" dirty="0"/>
              <a:t>Both the </a:t>
            </a:r>
            <a:r>
              <a:rPr lang="en-029" i="1" dirty="0"/>
              <a:t>Ease of using search capability</a:t>
            </a:r>
            <a:r>
              <a:rPr lang="en-029" dirty="0"/>
              <a:t> (79) and </a:t>
            </a:r>
            <a:r>
              <a:rPr lang="en-029" i="1" dirty="0"/>
              <a:t>How well the search results met your needs</a:t>
            </a:r>
            <a:r>
              <a:rPr lang="en-029" dirty="0"/>
              <a:t> (81) are unchanged compared to 2015.  </a:t>
            </a:r>
          </a:p>
          <a:p>
            <a:endParaRPr lang="en-029" dirty="0"/>
          </a:p>
          <a:p>
            <a:r>
              <a:rPr lang="en-029" dirty="0"/>
              <a:t>With an impact of 0.8, the impact of Product Search is moderate.  </a:t>
            </a:r>
            <a:endParaRPr lang="en-US" b="1" dirty="0"/>
          </a:p>
        </p:txBody>
      </p:sp>
      <p:sp>
        <p:nvSpPr>
          <p:cNvPr id="2" name="Title 1"/>
          <p:cNvSpPr>
            <a:spLocks noGrp="1"/>
          </p:cNvSpPr>
          <p:nvPr>
            <p:ph type="title"/>
          </p:nvPr>
        </p:nvSpPr>
        <p:spPr/>
        <p:txBody>
          <a:bodyPr/>
          <a:lstStyle/>
          <a:p>
            <a:r>
              <a:rPr lang="en-US" sz="2400" dirty="0">
                <a:cs typeface="Arial" pitchFamily="34" charset="0"/>
              </a:rPr>
              <a:t>Product Search</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0.8</a:t>
            </a:r>
          </a:p>
        </p:txBody>
      </p:sp>
      <p:graphicFrame>
        <p:nvGraphicFramePr>
          <p:cNvPr id="6" name="Chart 5" descr="The Product Search graph shows the scores for 2016 through 2013. The Product Search scores starting with 2016 and ending with 2013 are as follows:&#10;Product Search 2016 - 2013 scores: 80, 80, 81, 79&#10;Ease of using search capability 2016 - 2013 scores: 79, 79, 80, 78&#10;How well the search results met your needs 2016 - 2013 scores: 81, 81, 82, 80&#10;" title="Product Search"/>
          <p:cNvGraphicFramePr>
            <a:graphicFrameLocks noGrp="1"/>
          </p:cNvGraphicFramePr>
          <p:nvPr>
            <p:extLst/>
          </p:nvPr>
        </p:nvGraphicFramePr>
        <p:xfrm>
          <a:off x="438671" y="1066800"/>
          <a:ext cx="6220941" cy="48425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1874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Introduction &amp; Methodology</a:t>
            </a:r>
            <a:endParaRPr lang="en-US" dirty="0">
              <a:effectLst/>
            </a:endParaRP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Product Search performance is consistent across DAACs, with scores ranging from 77 to 83.  </a:t>
            </a:r>
          </a:p>
          <a:p>
            <a:endParaRPr lang="en-US" sz="1600" dirty="0"/>
          </a:p>
          <a:p>
            <a:r>
              <a:rPr lang="en-US" sz="1600" dirty="0"/>
              <a:t>GHRC (77) and SEDAC (77) report the lowest Product Search scores, while OB.DAAC (83) and ORNL DAAC (83) report the highest scores.  </a:t>
            </a:r>
          </a:p>
        </p:txBody>
      </p:sp>
      <p:sp>
        <p:nvSpPr>
          <p:cNvPr id="2" name="Title 1"/>
          <p:cNvSpPr>
            <a:spLocks noGrp="1"/>
          </p:cNvSpPr>
          <p:nvPr>
            <p:ph type="title"/>
          </p:nvPr>
        </p:nvSpPr>
        <p:spPr/>
        <p:txBody>
          <a:bodyPr/>
          <a:lstStyle/>
          <a:p>
            <a:r>
              <a:rPr lang="en-US" sz="2400" dirty="0">
                <a:cs typeface="Arial" pitchFamily="34" charset="0"/>
              </a:rPr>
              <a:t>Product Search: Four-year Comparison by DAAC</a:t>
            </a:r>
          </a:p>
        </p:txBody>
      </p:sp>
      <p:graphicFrame>
        <p:nvGraphicFramePr>
          <p:cNvPr id="8" name="Chart 7" descr="The Product Search: Four-year Comparison by DAAC graph shows the scores for 2016 through 2013 for each DAAC. The DAAC Product Search scores starting with 2016 and ending with 2013 are as follows:&#10;MODAPS LAADS 2016 - 2013 scores: 78, 77, 82, 78&#10;NSIDC DAAC 2016 - 2013 scores: 79, 77, 78, 78&#10;OB.DAAC 2016 - 2013 scores: 83, 81, 83, 81&#10;ORNL DAAC 2016 - 2013 scores: 83, 81, 81, 81&#10;PO DAAC-JPL 2016 - 2013 scores: 82, 81, 83, 83&#10;SEDAC 2016 - 2013 scores: 77, 75, 75, 72&#10;" title="Product Search: Four-year Comparison by DAAC"/>
          <p:cNvGraphicFramePr>
            <a:graphicFrameLocks noGrp="1"/>
          </p:cNvGraphicFramePr>
          <p:nvPr>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descr="The Product Search: Four-year Comparison by DAAC graph shows the scores for 2016 through 2013 for each DAAC. The DAAC Product Search scores starting with 2016 and ending with 2013 are as follows:&#10;ASDC-LaRC 2016 - 2013 scores: 78, 80, 79, 78&#10;ASF SAR DAAC 2016 - 2013 scores: 80, 81, 78, 79&#10;CDDIS 2016 - 2013 scores: 81, 82, 81, 78&#10;GES DISC 2016 - 2013 scores: 79, 79, 79, 80&#10;GHRC 2016 - 2013 scores: 77, 77, 80, 79&#10;LP DAAC 2016 - 2013 scores: 81, 81, 81, 79&#10;" title="Product Search: Four-year Comparison by DAAC"/>
          <p:cNvGraphicFramePr>
            <a:graphicFrameLocks noGrp="1"/>
          </p:cNvGraphicFramePr>
          <p:nvPr>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5335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Driver Detail: Delivery</a:t>
            </a:r>
            <a:endParaRPr lang="en-US" dirty="0">
              <a:effectLst/>
            </a:endParaRPr>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6814230" y="1143500"/>
            <a:ext cx="2101169" cy="5076000"/>
          </a:xfrm>
        </p:spPr>
        <p:txBody>
          <a:bodyPr>
            <a:normAutofit/>
          </a:bodyPr>
          <a:lstStyle/>
          <a:p>
            <a:r>
              <a:rPr lang="en-US" dirty="0"/>
              <a:t>Ninety-five percent of respondents downloaded or received data, up from 94% in 2015. </a:t>
            </a:r>
          </a:p>
          <a:p>
            <a:endParaRPr lang="en-US" dirty="0"/>
          </a:p>
          <a:p>
            <a:r>
              <a:rPr lang="en-US" dirty="0"/>
              <a:t>Though the </a:t>
            </a:r>
            <a:r>
              <a:rPr lang="en-US" i="1" dirty="0"/>
              <a:t>Speed of the delivery method</a:t>
            </a:r>
            <a:r>
              <a:rPr lang="en-US" dirty="0"/>
              <a:t> is unchanged, at 84, the score relating to the </a:t>
            </a:r>
            <a:r>
              <a:rPr lang="en-US" i="1" dirty="0"/>
              <a:t>Convenience of the delivery method</a:t>
            </a:r>
            <a:r>
              <a:rPr lang="en-US" dirty="0"/>
              <a:t> has declined one point since a year ago, to 84. </a:t>
            </a:r>
          </a:p>
          <a:p>
            <a:endParaRPr lang="en-US" dirty="0"/>
          </a:p>
          <a:p>
            <a:r>
              <a:rPr lang="en-US" dirty="0"/>
              <a:t> This aspect of the customer experience has a moderate impact on CSI, of 0.8.  </a:t>
            </a:r>
            <a:endParaRPr lang="en-US" b="1" dirty="0"/>
          </a:p>
        </p:txBody>
      </p:sp>
      <p:sp>
        <p:nvSpPr>
          <p:cNvPr id="2" name="Title 1"/>
          <p:cNvSpPr>
            <a:spLocks noGrp="1"/>
          </p:cNvSpPr>
          <p:nvPr>
            <p:ph type="title"/>
          </p:nvPr>
        </p:nvSpPr>
        <p:spPr/>
        <p:txBody>
          <a:bodyPr/>
          <a:lstStyle/>
          <a:p>
            <a:r>
              <a:rPr lang="en-US" sz="2400" dirty="0">
                <a:cs typeface="Arial" pitchFamily="34" charset="0"/>
              </a:rPr>
              <a:t>Delivery </a:t>
            </a:r>
          </a:p>
        </p:txBody>
      </p:sp>
      <p:sp>
        <p:nvSpPr>
          <p:cNvPr id="4" name="Rounded Rectangle 3"/>
          <p:cNvSpPr/>
          <p:nvPr/>
        </p:nvSpPr>
        <p:spPr>
          <a:xfrm>
            <a:off x="0" y="762000"/>
            <a:ext cx="9144000" cy="304800"/>
          </a:xfrm>
          <a:prstGeom prst="roundRect">
            <a:avLst>
              <a:gd name="adj" fmla="val 0"/>
            </a:avLst>
          </a:prstGeom>
          <a:solidFill>
            <a:srgbClr val="7F7F7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bg1"/>
                </a:solidFill>
                <a:latin typeface="Arial" pitchFamily="34" charset="0"/>
                <a:cs typeface="Arial" pitchFamily="34" charset="0"/>
              </a:rPr>
              <a:t>Impact = 0.8</a:t>
            </a:r>
          </a:p>
        </p:txBody>
      </p:sp>
      <p:graphicFrame>
        <p:nvGraphicFramePr>
          <p:cNvPr id="6" name="Chart 5" descr="The Delivery graph shows the scores for 2016 through 2013. The Delivery scores starting with 2016 and ending with 2013 are as follows:&#10;Delivery 2016 - 2013 scores: 84, 85, 85, 86&#10;Convenience of delivery method 2016 - 2013 scores: 84, 85, 85, 86&#10;Timeliness of delivery method 2016 - 2013 scores: 84, 84, 85, 86" title="Delivery"/>
          <p:cNvGraphicFramePr>
            <a:graphicFrameLocks noGrp="1"/>
          </p:cNvGraphicFramePr>
          <p:nvPr>
            <p:extLst>
              <p:ext uri="{D42A27DB-BD31-4B8C-83A1-F6EECF244321}">
                <p14:modId xmlns:p14="http://schemas.microsoft.com/office/powerpoint/2010/main" val="2473678808"/>
              </p:ext>
            </p:extLst>
          </p:nvPr>
        </p:nvGraphicFramePr>
        <p:xfrm>
          <a:off x="385508" y="1161854"/>
          <a:ext cx="6248269" cy="471633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The Delivery: Four-year Comparison by DAAC graph shows the scores for 2016 through 2013 for each DAAC. The DAAC Delivery scores starting with 2016 and ending with 2013 are as follows:&#10;MODAPS LAADS 2016 - 2013 scores: 81, 80, 85, 86&#10;NSIDC DAAC 2016 - 2013 scores: 85, 83, 85, 86&#10;OB.DAAC 2016 - 2013 scores: 88, 85, 85, 87&#10;ORNL DAAC 2016 - 2013 scores: 88, 86, 85, 89&#10;PO DAAC-JPL 2016 - 2013 scores: 86, 86, 89, 86&#10;SEDAC 2016 - 2013 scores: 85, 87, 83, 85&#10;" title="Delivery: Four-year Comparison by DAAC"/>
          <p:cNvGraphicFramePr>
            <a:graphicFrameLocks noGrp="1"/>
          </p:cNvGraphicFramePr>
          <p:nvPr>
            <p:extLst>
              <p:ext uri="{D42A27DB-BD31-4B8C-83A1-F6EECF244321}">
                <p14:modId xmlns:p14="http://schemas.microsoft.com/office/powerpoint/2010/main" val="2132496497"/>
              </p:ext>
            </p:extLst>
          </p:nvPr>
        </p:nvGraphicFramePr>
        <p:xfrm>
          <a:off x="1" y="1135106"/>
          <a:ext cx="6687786" cy="507874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9"/>
          </p:nvPr>
        </p:nvSpPr>
        <p:spPr>
          <a:xfrm>
            <a:off x="6814230" y="1259339"/>
            <a:ext cx="2101169" cy="5076000"/>
          </a:xfrm>
        </p:spPr>
        <p:txBody>
          <a:bodyPr>
            <a:normAutofit/>
          </a:bodyPr>
          <a:lstStyle/>
          <a:p>
            <a:r>
              <a:rPr lang="en-US" sz="1600" dirty="0"/>
              <a:t>Delivery scores are strong across DAACs. ORNL DAAC (88) and OB.DAAC (88) score highest while MODAPS LAADS (81) reports the lowest Delivery score.</a:t>
            </a:r>
          </a:p>
        </p:txBody>
      </p:sp>
      <p:sp>
        <p:nvSpPr>
          <p:cNvPr id="2" name="Title 1"/>
          <p:cNvSpPr>
            <a:spLocks noGrp="1"/>
          </p:cNvSpPr>
          <p:nvPr>
            <p:ph type="title"/>
          </p:nvPr>
        </p:nvSpPr>
        <p:spPr/>
        <p:txBody>
          <a:bodyPr/>
          <a:lstStyle/>
          <a:p>
            <a:r>
              <a:rPr lang="en-US" sz="2400" dirty="0">
                <a:latin typeface="Arial" pitchFamily="34" charset="0"/>
                <a:cs typeface="Arial" pitchFamily="34" charset="0"/>
              </a:rPr>
              <a:t>Delivery: Four-year Comparison by DAAC</a:t>
            </a:r>
          </a:p>
        </p:txBody>
      </p:sp>
      <p:graphicFrame>
        <p:nvGraphicFramePr>
          <p:cNvPr id="12" name="Chart 11" descr="The Delivery: Four-year Comparison by DAAC graph shows the scores for 2016 through 2013 for each DAAC. The DAAC Delivery scores starting with 2016 and ending with 2013 are as follows:&#10;ASDC-LaRC 2016 - 2013 scores: 83, 85, 84, 84&#10;ASF SAR DAAC 2016 - 2013 scores: 84, 87, 87, 90&#10;CDDIS 2016 - 2013 scores: 86, 89, 88, 85&#10;GES DISC 2016 - 2013 scores: 82, 84, 84, 87&#10;GHRC 2016 - 2013 scores: 83, 85, 88, 93&#10;LP DAAC 2016 - 2013 scores: 85, 85, 85, 85&#10;" title="Delivery: Four-year Comparison by DAAC"/>
          <p:cNvGraphicFramePr>
            <a:graphicFrameLocks noGrp="1"/>
          </p:cNvGraphicFramePr>
          <p:nvPr>
            <p:extLst>
              <p:ext uri="{D42A27DB-BD31-4B8C-83A1-F6EECF244321}">
                <p14:modId xmlns:p14="http://schemas.microsoft.com/office/powerpoint/2010/main" val="3055318015"/>
              </p:ext>
            </p:extLst>
          </p:nvPr>
        </p:nvGraphicFramePr>
        <p:xfrm>
          <a:off x="0" y="1141732"/>
          <a:ext cx="3344925" cy="50787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Introduction and Methodology</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 customer satisfaction with NASA Earth Observing System Data and Information System (EOSDIS) at a national level for each Distributed Active Archive Center (DAAC).</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Identify the key areas that NASA can leverage across the DAACs to continuously improve its service to its customers.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Assess the trends in satisfaction with NASA EOSDIS specifically in the following areas:</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Customer Support</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Selection and Order</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Search</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Documentation</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Product Quality</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Delivery</a:t>
            </a: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9"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Survey and Data Collection</a:t>
            </a:r>
            <a:endParaRPr lang="en-US" dirty="0">
              <a:effectLst/>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Survey and Data Collection Summary</a:t>
            </a:r>
          </a:p>
        </p:txBody>
      </p:sp>
      <p:sp>
        <p:nvSpPr>
          <p:cNvPr id="5" name="Text Placeholder 1"/>
          <p:cNvSpPr txBox="1">
            <a:spLocks/>
          </p:cNvSpPr>
          <p:nvPr/>
        </p:nvSpPr>
        <p:spPr>
          <a:xfrm>
            <a:off x="228600" y="761999"/>
            <a:ext cx="8499034" cy="5436781"/>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Questionnaire developed by NASA EOSDIS and CFI Group.</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Measured respondent satisfaction with their experiences with a specific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The survey was designed to allow users to skip over the questions not related to their experience with the specified DAAC.</a:t>
            </a:r>
          </a:p>
          <a:p>
            <a:pPr marL="803275" lvl="1"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Each DAAC was allowed the opportunity to utilize their own unique supplemental questions (outside of the ACSI model questions).</a:t>
            </a:r>
          </a:p>
          <a:p>
            <a:pPr marL="346075" indent="-346075">
              <a:lnSpc>
                <a:spcPct val="150000"/>
              </a:lnSpc>
              <a:spcBef>
                <a:spcPts val="600"/>
              </a:spcBef>
              <a:buClr>
                <a:schemeClr val="accent6"/>
              </a:buClr>
              <a:buSzPct val="85000"/>
              <a:buFont typeface="Wingdings 3" pitchFamily="18" charset="2"/>
              <a:buChar char=""/>
              <a:defRPr/>
            </a:pPr>
            <a:r>
              <a:rPr lang="en-US" sz="1600" dirty="0">
                <a:latin typeface="+mn-lt"/>
                <a:cs typeface="Calibri" pitchFamily="34" charset="0"/>
              </a:rPr>
              <a:t> </a:t>
            </a:r>
            <a:r>
              <a:rPr lang="en-US" sz="1600" dirty="0">
                <a:cs typeface="Calibri" pitchFamily="34" charset="0"/>
              </a:rPr>
              <a:t>Data collection performed via the web.</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NASA EOSDIS provided a list of email addresses, which after cleaning the sample list, CFI Group sent out 285,795 email invitations.</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A total of 7,133 responses were received, for a response rate of 2.5%.</a:t>
            </a:r>
          </a:p>
          <a:p>
            <a:pPr marL="803275" lvl="1"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The online survey was available September 7</a:t>
            </a:r>
            <a:r>
              <a:rPr lang="en-US" sz="1600" baseline="30000" dirty="0">
                <a:cs typeface="Calibri" pitchFamily="34" charset="0"/>
              </a:rPr>
              <a:t>th</a:t>
            </a:r>
            <a:r>
              <a:rPr lang="en-US" sz="1600" dirty="0">
                <a:cs typeface="Calibri" pitchFamily="34" charset="0"/>
              </a:rPr>
              <a:t> through October 3</a:t>
            </a:r>
            <a:r>
              <a:rPr lang="en-US" sz="1600" baseline="30000" dirty="0">
                <a:cs typeface="Calibri" pitchFamily="34" charset="0"/>
              </a:rPr>
              <a:t>rd</a:t>
            </a:r>
            <a:r>
              <a:rPr lang="en-US" sz="1600" dirty="0">
                <a:cs typeface="Calibri" pitchFamily="34" charset="0"/>
              </a:rPr>
              <a:t>, 2016.</a:t>
            </a:r>
          </a:p>
          <a:p>
            <a:pPr marL="803275" lvl="2" indent="-346075">
              <a:lnSpc>
                <a:spcPct val="150000"/>
              </a:lnSpc>
              <a:spcBef>
                <a:spcPts val="600"/>
              </a:spcBef>
              <a:buClr>
                <a:schemeClr val="accent6"/>
              </a:buClr>
              <a:buSzPct val="85000"/>
              <a:buFont typeface="Wingdings 3" pitchFamily="18" charset="2"/>
              <a:buChar char=""/>
              <a:defRPr/>
            </a:pPr>
            <a:r>
              <a:rPr lang="en-US" sz="1600" dirty="0">
                <a:cs typeface="Calibri" pitchFamily="34" charset="0"/>
              </a:rPr>
              <a:t>Three survey reminder announcements were sent by CFI Group (September 14</a:t>
            </a:r>
            <a:r>
              <a:rPr lang="en-US" sz="1600" baseline="30000" dirty="0">
                <a:cs typeface="Calibri" pitchFamily="34" charset="0"/>
              </a:rPr>
              <a:t>th</a:t>
            </a:r>
            <a:r>
              <a:rPr lang="en-US" sz="1600" dirty="0">
                <a:cs typeface="Calibri" pitchFamily="34" charset="0"/>
              </a:rPr>
              <a:t>, September 20</a:t>
            </a:r>
            <a:r>
              <a:rPr lang="en-US" sz="1600" baseline="30000" dirty="0">
                <a:cs typeface="Calibri" pitchFamily="34" charset="0"/>
              </a:rPr>
              <a:t>th</a:t>
            </a:r>
            <a:r>
              <a:rPr lang="en-US" sz="1600" dirty="0">
                <a:cs typeface="Calibri" pitchFamily="34" charset="0"/>
              </a:rPr>
              <a:t>, and September 27</a:t>
            </a:r>
            <a:r>
              <a:rPr lang="en-US" sz="1600" baseline="30000" dirty="0">
                <a:cs typeface="Calibri" pitchFamily="34" charset="0"/>
              </a:rPr>
              <a:t>th</a:t>
            </a:r>
            <a:r>
              <a:rPr lang="en-US" sz="1600" dirty="0">
                <a:cs typeface="Calibri" pitchFamily="34" charset="0"/>
              </a:rPr>
              <a:t>).</a:t>
            </a:r>
          </a:p>
          <a:p>
            <a:pPr marL="803275" lvl="1"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96538" y="2514600"/>
            <a:ext cx="8681811" cy="533400"/>
          </a:xfrm>
        </p:spPr>
        <p:txBody>
          <a:bodyPr/>
          <a:lstStyle/>
          <a:p>
            <a:pPr rtl="0" eaLnBrk="1" fontAlgn="base" hangingPunct="1"/>
            <a:r>
              <a:rPr lang="en-US" sz="2800" b="1" kern="1200" baseline="0" dirty="0">
                <a:solidFill>
                  <a:srgbClr val="3C5BA2"/>
                </a:solidFill>
                <a:effectLst/>
                <a:latin typeface="Arial" panose="020B0604020202020204" pitchFamily="34" charset="0"/>
                <a:ea typeface="+mn-ea"/>
                <a:cs typeface="Calibri" panose="020F0502020204030204" pitchFamily="34" charset="0"/>
              </a:rPr>
              <a:t>Executive Summary </a:t>
            </a:r>
            <a:endParaRPr lang="en-US" dirty="0">
              <a:effectLst/>
            </a:endParaRP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2"/>
          <p:cNvSpPr>
            <a:spLocks noGrp="1" noChangeArrowheads="1"/>
          </p:cNvSpPr>
          <p:nvPr>
            <p:ph type="title"/>
          </p:nvPr>
        </p:nvSpPr>
        <p:spPr/>
        <p:txBody>
          <a:bodyPr/>
          <a:lstStyle/>
          <a:p>
            <a:pPr eaLnBrk="1" hangingPunct="1"/>
            <a:r>
              <a:rPr lang="en-US" sz="2400" dirty="0">
                <a:cs typeface="Arial" charset="0"/>
              </a:rPr>
              <a:t>Executive Summary: CSI and Performance Outcomes</a:t>
            </a:r>
          </a:p>
        </p:txBody>
      </p:sp>
      <p:sp>
        <p:nvSpPr>
          <p:cNvPr id="5" name="Text Placeholder 1"/>
          <p:cNvSpPr txBox="1">
            <a:spLocks/>
          </p:cNvSpPr>
          <p:nvPr/>
        </p:nvSpPr>
        <p:spPr>
          <a:xfrm>
            <a:off x="228600" y="762000"/>
            <a:ext cx="8499034" cy="5029200"/>
          </a:xfrm>
          <a:prstGeom prst="rect">
            <a:avLst/>
          </a:prstGeom>
        </p:spPr>
        <p:txBody>
          <a:bodyPr/>
          <a:lstStyle/>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The 2016 aggregate Customer Satisfaction Index (CSI) for NASA EOSDIS of 77 represents performance that is generally strong and consistent with results since 2008. CSI has remained 77 for seven of the past nine years, with the exceptions being 2013 (76) and 2014 (78). All drivers of satisfaction, with the exception of Product Documentation (79), were rated at 80 or above on aggregate, which is a good indicator of consistently strong performance across the customer experience. </a:t>
            </a:r>
          </a:p>
          <a:p>
            <a:pPr marL="803275" lvl="1" indent="-346075">
              <a:lnSpc>
                <a:spcPct val="150000"/>
              </a:lnSpc>
              <a:spcBef>
                <a:spcPts val="600"/>
              </a:spcBef>
              <a:buClr>
                <a:schemeClr val="accent6"/>
              </a:buClr>
              <a:buSzPct val="85000"/>
              <a:buFont typeface="Wingdings 3" pitchFamily="18" charset="2"/>
              <a:buChar char=""/>
              <a:defRPr/>
            </a:pPr>
            <a:r>
              <a:rPr lang="en-029" sz="1400" dirty="0">
                <a:latin typeface="+mn-lt"/>
                <a:cs typeface="Calibri" pitchFamily="34" charset="0"/>
              </a:rPr>
              <a:t>At the DAAC level, </a:t>
            </a:r>
            <a:r>
              <a:rPr lang="en-US" sz="1400" dirty="0">
                <a:latin typeface="+mn-lt"/>
                <a:cs typeface="Calibri" pitchFamily="34" charset="0"/>
              </a:rPr>
              <a:t>ORNL DAAC (81) and OB.DAAC (81) were rated highest by respondents in this year’s study.</a:t>
            </a:r>
          </a:p>
          <a:p>
            <a:pPr marL="346075" indent="-346075">
              <a:lnSpc>
                <a:spcPct val="150000"/>
              </a:lnSpc>
              <a:spcBef>
                <a:spcPts val="600"/>
              </a:spcBef>
              <a:buClr>
                <a:schemeClr val="accent6"/>
              </a:buClr>
              <a:buSzPct val="85000"/>
              <a:buFont typeface="Wingdings 3" pitchFamily="18" charset="2"/>
              <a:buChar char=""/>
              <a:defRPr/>
            </a:pPr>
            <a:r>
              <a:rPr lang="en-029" sz="1600" dirty="0">
                <a:latin typeface="+mn-lt"/>
                <a:cs typeface="Calibri" pitchFamily="34" charset="0"/>
              </a:rPr>
              <a:t>Respondents report a very strong likelihood to recommend the DAAC they dealt with to a colleague (87) and are especially likely to use the services provided by the DAAC in the future (88).  </a:t>
            </a:r>
            <a:endParaRPr lang="en-US" sz="1600" dirty="0">
              <a:latin typeface="+mn-lt"/>
              <a:cs typeface="Calibri" pitchFamily="34" charset="0"/>
            </a:endParaRPr>
          </a:p>
          <a:p>
            <a:pPr marL="346075" indent="-346075">
              <a:lnSpc>
                <a:spcPct val="150000"/>
              </a:lnSpc>
              <a:spcBef>
                <a:spcPts val="600"/>
              </a:spcBef>
              <a:buClr>
                <a:schemeClr val="accent6"/>
              </a:buClr>
              <a:buSzPct val="85000"/>
              <a:buFont typeface="Wingdings 3" pitchFamily="18" charset="2"/>
              <a:buChar char=""/>
              <a:defRPr/>
            </a:pPr>
            <a:endParaRPr lang="en-US" sz="1600" dirty="0">
              <a:latin typeface="+mn-lt"/>
              <a:cs typeface="Calibri" pitchFamily="34" charset="0"/>
            </a:endParaRPr>
          </a:p>
          <a:p>
            <a:pPr marL="282575" marR="0" lvl="1" indent="-282575" algn="l" defTabSz="914400" rtl="0" eaLnBrk="1" fontAlgn="base" latinLnBrk="0" hangingPunct="1">
              <a:lnSpc>
                <a:spcPct val="100000"/>
              </a:lnSpc>
              <a:spcBef>
                <a:spcPct val="0"/>
              </a:spcBef>
              <a:spcAft>
                <a:spcPct val="0"/>
              </a:spcAft>
              <a:buClr>
                <a:schemeClr val="accent6"/>
              </a:buClr>
              <a:buSzPct val="85000"/>
              <a:buFont typeface="Wingdings 3" pitchFamily="18" charset="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Calibri" pitchFamily="34" charset="0"/>
            </a:endParaRPr>
          </a:p>
          <a:p>
            <a:pPr marL="568325" marR="0" lvl="2" indent="-222250" algn="l" defTabSz="914400" rtl="0" eaLnBrk="1" fontAlgn="base" latinLnBrk="0" hangingPunct="1">
              <a:lnSpc>
                <a:spcPct val="150000"/>
              </a:lnSpc>
              <a:spcBef>
                <a:spcPct val="0"/>
              </a:spcBef>
              <a:spcAft>
                <a:spcPct val="0"/>
              </a:spcAft>
              <a:buClr>
                <a:schemeClr val="accent6"/>
              </a:buClr>
              <a:buSzPct val="85000"/>
              <a:buFont typeface="Arial" pitchFamily="34" charset="0"/>
              <a:buChar char="&gt;"/>
              <a:tabLst/>
              <a:defRPr/>
            </a:pPr>
            <a:endParaRPr kumimoji="0" lang="en-US" sz="2000" b="0" i="0" u="none" strike="noStrike" kern="1200" cap="none" spc="0" normalizeH="0" baseline="0" noProof="0" dirty="0">
              <a:ln>
                <a:noFill/>
              </a:ln>
              <a:solidFill>
                <a:schemeClr val="tx1"/>
              </a:solidFill>
              <a:effectLst/>
              <a:uLnTx/>
              <a:uFillTx/>
              <a:latin typeface="+mn-lt"/>
              <a:ea typeface="+mn-ea"/>
              <a:cs typeface="Calibri" pitchFamily="34" charset="0"/>
            </a:endParaRP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a363f00-e9ee-4a63-91de-b55e515923bb"/>
</p:tagLst>
</file>

<file path=ppt/theme/theme1.xml><?xml version="1.0" encoding="utf-8"?>
<a:theme xmlns:a="http://schemas.openxmlformats.org/drawingml/2006/main" name="CFI_ORS_template-2012">
  <a:themeElements>
    <a:clrScheme name="CFI_2010 colors">
      <a:dk1>
        <a:sysClr val="windowText" lastClr="000000"/>
      </a:dk1>
      <a:lt1>
        <a:sysClr val="window" lastClr="FFFFFF"/>
      </a:lt1>
      <a:dk2>
        <a:srgbClr val="4D4D4D"/>
      </a:dk2>
      <a:lt2>
        <a:srgbClr val="3C5BA2"/>
      </a:lt2>
      <a:accent1>
        <a:srgbClr val="788CB9"/>
      </a:accent1>
      <a:accent2>
        <a:srgbClr val="002C76"/>
      </a:accent2>
      <a:accent3>
        <a:srgbClr val="CC0000"/>
      </a:accent3>
      <a:accent4>
        <a:srgbClr val="FF8000"/>
      </a:accent4>
      <a:accent5>
        <a:srgbClr val="FFC547"/>
      </a:accent5>
      <a:accent6>
        <a:srgbClr val="99CC33"/>
      </a:accent6>
      <a:hlink>
        <a:srgbClr val="3C5BA2"/>
      </a:hlink>
      <a:folHlink>
        <a:srgbClr val="4D4D4D"/>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olidFill>
            <a:srgbClr val="0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24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14594</TotalTime>
  <Words>3422</Words>
  <Application>Microsoft Office PowerPoint</Application>
  <PresentationFormat>On-screen Show (4:3)</PresentationFormat>
  <Paragraphs>837</Paragraphs>
  <Slides>44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ＭＳ Ｐゴシック</vt:lpstr>
      <vt:lpstr>Arial</vt:lpstr>
      <vt:lpstr>Calibri</vt:lpstr>
      <vt:lpstr>Wingdings</vt:lpstr>
      <vt:lpstr>Wingdings 3</vt:lpstr>
      <vt:lpstr>CFI_ORS_template-2012</vt:lpstr>
      <vt:lpstr>Earth Observing System Data and Information System</vt:lpstr>
      <vt:lpstr>Contents</vt:lpstr>
      <vt:lpstr>About CFI Group</vt:lpstr>
      <vt:lpstr>Introduction &amp; Methodology </vt:lpstr>
      <vt:lpstr>Introduction and Methodology</vt:lpstr>
      <vt:lpstr>Survey and Data Collection </vt:lpstr>
      <vt:lpstr>Survey and Data Collection Summary</vt:lpstr>
      <vt:lpstr>Executive Summary  </vt:lpstr>
      <vt:lpstr>Executive Summary: CSI and Performance Outcomes</vt:lpstr>
      <vt:lpstr>Executive Summary: Product Quality</vt:lpstr>
      <vt:lpstr>Executive Summary: Product Documentation</vt:lpstr>
      <vt:lpstr>Executive Summary: Other Key Drivers</vt:lpstr>
      <vt:lpstr>Customer Satisfaction Model Results </vt:lpstr>
      <vt:lpstr>2016 NASA EOSDIS – Customer Satisfaction Model </vt:lpstr>
      <vt:lpstr>Priorities for NASA EOSDIS</vt:lpstr>
      <vt:lpstr>CSI and Performance Outcomes: Four-year Trending</vt:lpstr>
      <vt:lpstr>Benchmarks</vt:lpstr>
      <vt:lpstr>CSI by DAAC and Other Segments </vt:lpstr>
      <vt:lpstr>CSI and Frequency by DAAC</vt:lpstr>
      <vt:lpstr>CSI: Four-year Comparison by DAAC</vt:lpstr>
      <vt:lpstr>CSI and Driver Scores: USA vs. All Other Countries</vt:lpstr>
      <vt:lpstr>CSI and Frequency by Type of User </vt:lpstr>
      <vt:lpstr>Areas/Disciplines Need/Use Earth Science Data and Services</vt:lpstr>
      <vt:lpstr>Driver Detail: Product Quality </vt:lpstr>
      <vt:lpstr>Product Quality</vt:lpstr>
      <vt:lpstr>Product Quality: Four-year Comparison by DAAC</vt:lpstr>
      <vt:lpstr>Software Tools/Packages Used to Work with Data</vt:lpstr>
      <vt:lpstr>Driver Detail: Product Selection and Order </vt:lpstr>
      <vt:lpstr>Product Selection and Order</vt:lpstr>
      <vt:lpstr>Product Selection and Order: Four-year Comparison by DAAC</vt:lpstr>
      <vt:lpstr>Driver Detail: Customer Support </vt:lpstr>
      <vt:lpstr>Customer Support </vt:lpstr>
      <vt:lpstr>Customer Support: Four-year Comparison by DAAC</vt:lpstr>
      <vt:lpstr>Driver Detail: Product Documentation </vt:lpstr>
      <vt:lpstr>Product Documentation</vt:lpstr>
      <vt:lpstr>Product Documentation: Four-year Comparison by DAAC</vt:lpstr>
      <vt:lpstr>Driver Detail: Product Search </vt:lpstr>
      <vt:lpstr>Product Search Method</vt:lpstr>
      <vt:lpstr>Product Search</vt:lpstr>
      <vt:lpstr>Product Search: Four-year Comparison by DAAC</vt:lpstr>
      <vt:lpstr>Driver Detail: Delivery </vt:lpstr>
      <vt:lpstr>Delivery </vt:lpstr>
      <vt:lpstr>Delivery: Four-year Comparison by DAAC</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dkeen</dc:creator>
  <cp:lastModifiedBy>Bagwell, Ross E. (GSFC-586.0)[Science Systems &amp; Applications, Inc.]</cp:lastModifiedBy>
  <cp:revision>2553</cp:revision>
  <cp:lastPrinted>2013-07-09T18:44:31Z</cp:lastPrinted>
  <dcterms:created xsi:type="dcterms:W3CDTF">2012-08-13T22:34:47Z</dcterms:created>
  <dcterms:modified xsi:type="dcterms:W3CDTF">2016-12-07T16:25:53Z</dcterms:modified>
</cp:coreProperties>
</file>